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9" r:id="rId2"/>
    <p:sldId id="257" r:id="rId3"/>
    <p:sldId id="268" r:id="rId4"/>
    <p:sldId id="262" r:id="rId5"/>
    <p:sldId id="265" r:id="rId6"/>
    <p:sldId id="266" r:id="rId7"/>
    <p:sldId id="267" r:id="rId8"/>
  </p:sldIdLst>
  <p:sldSz cx="6858000" cy="9144000" type="letter"/>
  <p:notesSz cx="6858000" cy="92964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7212" autoAdjust="0"/>
  </p:normalViewPr>
  <p:slideViewPr>
    <p:cSldViewPr>
      <p:cViewPr>
        <p:scale>
          <a:sx n="110" d="100"/>
          <a:sy n="110" d="100"/>
        </p:scale>
        <p:origin x="-1384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1998" y="-9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tags" Target="tags/tag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B1F29-D459-4480-AC8F-6A18A9540A13}" type="datetimeFigureOut">
              <a:rPr lang="en-US" smtClean="0"/>
              <a:pPr/>
              <a:t>15-06-02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D5EDD-2A8A-4D3D-80D2-AB52B175A7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24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FC27D-9A8C-48F3-8B03-2B61EF3F3D6F}" type="datetimeFigureOut">
              <a:rPr lang="en-US" smtClean="0"/>
              <a:pPr/>
              <a:t>15-06-02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61261-60EA-41B1-8C74-162BEA09B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4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61261-60EA-41B1-8C74-162BEA09B6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34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61261-60EA-41B1-8C74-162BEA09B6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50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61261-60EA-41B1-8C74-162BEA09B6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26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61261-60EA-41B1-8C74-162BEA09B6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34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61261-60EA-41B1-8C74-162BEA09B6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3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906562" y="0"/>
            <a:ext cx="1020401" cy="357051"/>
          </a:xfrm>
        </p:spPr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08754" y="347978"/>
            <a:ext cx="6122409" cy="62484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228600" y="8153400"/>
            <a:ext cx="6400800" cy="669471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228600" y="347978"/>
            <a:ext cx="406107" cy="624840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609735" y="347978"/>
            <a:ext cx="1453541" cy="6248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773581" y="347978"/>
            <a:ext cx="4766055" cy="62215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99579" y="275677"/>
            <a:ext cx="134734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OSI</a:t>
            </a:r>
            <a:endParaRPr lang="en-US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882368" y="475732"/>
            <a:ext cx="477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OTTAWA</a:t>
            </a:r>
            <a:r>
              <a:rPr lang="en-US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SELF-INJURY INVENTORY</a:t>
            </a:r>
            <a:endParaRPr lang="en-US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304800" y="8153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3450" y="406400"/>
            <a:ext cx="1885950" cy="11176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43450" y="1625601"/>
            <a:ext cx="1885950" cy="645795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610264" y="4432300"/>
            <a:ext cx="80467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28600" y="406400"/>
            <a:ext cx="4286250" cy="7620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67808"/>
            <a:ext cx="6172200" cy="899584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540000"/>
            <a:ext cx="6172200" cy="5693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625600"/>
            <a:ext cx="6172200" cy="7112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342900" y="667808"/>
            <a:ext cx="137160" cy="9144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1015325" y="4269269"/>
            <a:ext cx="78028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390525" y="8402067"/>
            <a:ext cx="6076950" cy="578184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1402131" y="88374"/>
            <a:ext cx="47700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</a:t>
            </a:r>
            <a:r>
              <a:rPr lang="en-US" sz="14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TTAWA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</a:t>
            </a:r>
            <a:r>
              <a:rPr lang="en-US" sz="1400" b="1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ELF-INJURY  </a:t>
            </a:r>
            <a:r>
              <a:rPr lang="en-US" sz="1400" b="1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NVENTORY</a:t>
            </a:r>
            <a:endParaRPr lang="en-US" sz="14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95275" y="8379369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Mary Kay Nixon, M.D. &amp; Paula Cloutier, M.A.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Copyright 2005</a:t>
            </a:r>
            <a:endParaRPr lang="en-US" sz="600" i="1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>
              <a:lnSpc>
                <a:spcPct val="100000"/>
              </a:lnSpc>
            </a:pPr>
            <a:endParaRPr lang="en-GB" sz="600" i="0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>
              <a:lnSpc>
                <a:spcPct val="100000"/>
              </a:lnSpc>
            </a:pPr>
            <a:r>
              <a:rPr lang="en-GB" sz="5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Researchers and clinicians working in non-profit or publicly owned settings (including universities, non-profit hospitals, and government institutions) may make single copies of the OSI instrument for their own clinical and research use.  </a:t>
            </a:r>
            <a:endParaRPr lang="en-US" sz="500" i="1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>
              <a:lnSpc>
                <a:spcPct val="100000"/>
              </a:lnSpc>
            </a:pPr>
            <a:r>
              <a:rPr lang="en-GB" sz="6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 </a:t>
            </a:r>
            <a:endParaRPr lang="en-US" sz="600" i="1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>
              <a:lnSpc>
                <a:spcPct val="100000"/>
              </a:lnSpc>
            </a:pPr>
            <a:r>
              <a:rPr lang="en-GB" sz="6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 </a:t>
            </a:r>
            <a:endParaRPr lang="en-US" sz="600" i="1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33400" y="88374"/>
            <a:ext cx="617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OSI v3.1 English</a:t>
            </a:r>
            <a:endParaRPr lang="en-US" sz="800" i="1" kern="1200" dirty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33547" y="805848"/>
            <a:ext cx="1657237" cy="942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233547" y="694944"/>
            <a:ext cx="1657237" cy="942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233547" y="576072"/>
            <a:ext cx="1657237" cy="942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233547" y="457200"/>
            <a:ext cx="1657237" cy="942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3"/>
          <p:cNvSpPr txBox="1">
            <a:spLocks noChangeArrowheads="1"/>
          </p:cNvSpPr>
          <p:nvPr userDrawn="1"/>
        </p:nvSpPr>
        <p:spPr bwMode="auto">
          <a:xfrm>
            <a:off x="233548" y="-152400"/>
            <a:ext cx="77129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0" dirty="0">
                <a:latin typeface="Century" pitchFamily="18" charset="0"/>
              </a:rPr>
              <a:t>O</a:t>
            </a:r>
          </a:p>
        </p:txBody>
      </p:sp>
      <p:sp>
        <p:nvSpPr>
          <p:cNvPr id="28" name="TextBox 4"/>
          <p:cNvSpPr txBox="1">
            <a:spLocks noChangeArrowheads="1"/>
          </p:cNvSpPr>
          <p:nvPr userDrawn="1"/>
        </p:nvSpPr>
        <p:spPr bwMode="auto">
          <a:xfrm>
            <a:off x="910627" y="-152400"/>
            <a:ext cx="6506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0" dirty="0">
                <a:latin typeface="Century" pitchFamily="18" charset="0"/>
              </a:rPr>
              <a:t>S</a:t>
            </a:r>
          </a:p>
        </p:txBody>
      </p:sp>
      <p:sp>
        <p:nvSpPr>
          <p:cNvPr id="29" name="TextBox 5"/>
          <p:cNvSpPr txBox="1">
            <a:spLocks noChangeArrowheads="1"/>
          </p:cNvSpPr>
          <p:nvPr userDrawn="1"/>
        </p:nvSpPr>
        <p:spPr bwMode="auto">
          <a:xfrm>
            <a:off x="1419297" y="-152400"/>
            <a:ext cx="4714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0" dirty="0">
                <a:latin typeface="Century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921899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 flipV="1">
            <a:off x="267608" y="290877"/>
            <a:ext cx="785972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267608" y="239262"/>
            <a:ext cx="785972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267608" y="187647"/>
            <a:ext cx="785972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267608" y="131573"/>
            <a:ext cx="785972" cy="45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91842"/>
            <a:ext cx="617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OSI v3.1 English</a:t>
            </a:r>
            <a:endParaRPr lang="en-US" sz="800" i="1" kern="1200" dirty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6" name="TextBox 3"/>
          <p:cNvSpPr txBox="1">
            <a:spLocks noChangeArrowheads="1"/>
          </p:cNvSpPr>
          <p:nvPr userDrawn="1"/>
        </p:nvSpPr>
        <p:spPr bwMode="auto">
          <a:xfrm>
            <a:off x="1750198" y="1416599"/>
            <a:ext cx="3856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dirty="0">
              <a:latin typeface="Century" pitchFamily="18" charset="0"/>
            </a:endParaRPr>
          </a:p>
        </p:txBody>
      </p:sp>
      <p:sp>
        <p:nvSpPr>
          <p:cNvPr id="27" name="TextBox 4"/>
          <p:cNvSpPr txBox="1">
            <a:spLocks noChangeArrowheads="1"/>
          </p:cNvSpPr>
          <p:nvPr userDrawn="1"/>
        </p:nvSpPr>
        <p:spPr bwMode="auto">
          <a:xfrm>
            <a:off x="457200" y="-95228"/>
            <a:ext cx="6506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entury" pitchFamily="18" charset="0"/>
              </a:rPr>
              <a:t>S</a:t>
            </a:r>
          </a:p>
        </p:txBody>
      </p:sp>
      <p:sp>
        <p:nvSpPr>
          <p:cNvPr id="28" name="TextBox 5"/>
          <p:cNvSpPr txBox="1">
            <a:spLocks noChangeArrowheads="1"/>
          </p:cNvSpPr>
          <p:nvPr userDrawn="1"/>
        </p:nvSpPr>
        <p:spPr bwMode="auto">
          <a:xfrm>
            <a:off x="660205" y="-95228"/>
            <a:ext cx="471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entury" pitchFamily="18" charset="0"/>
              </a:rPr>
              <a:t>I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225406" y="-9522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 pitchFamily="18" charset="0"/>
              </a:rPr>
              <a:t>O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 pitchFamily="18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81000" y="8534400"/>
            <a:ext cx="602299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2441258" y="8798534"/>
            <a:ext cx="2057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Nixon</a:t>
            </a:r>
            <a:r>
              <a:rPr lang="en-GB" sz="800" i="0" kern="1200" baseline="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8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&amp; Cloutier, 2005 </a:t>
            </a:r>
            <a:endParaRPr lang="en-US" sz="800" i="1" kern="1200" dirty="0" smtClean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88374"/>
            <a:ext cx="617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0" kern="1200" dirty="0" smtClean="0"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OSI v3.1 English</a:t>
            </a:r>
            <a:endParaRPr lang="en-US" sz="800" i="1" kern="1200" dirty="0"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1693" y="48923"/>
            <a:ext cx="47700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</a:t>
            </a:r>
            <a:r>
              <a:rPr lang="en-US" sz="14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TTAWA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</a:t>
            </a:r>
            <a:r>
              <a:rPr lang="en-US" sz="1400" b="1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ELF-INJURY  </a:t>
            </a:r>
            <a:r>
              <a:rPr lang="en-US" sz="1400" b="1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</a:t>
            </a:r>
            <a:r>
              <a:rPr lang="en-US" sz="1400" baseline="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NVENTORY</a:t>
            </a:r>
            <a:endParaRPr lang="en-US" sz="14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307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42900" y="1625600"/>
            <a:ext cx="6172200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962400"/>
            <a:ext cx="5143500" cy="14224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5689600"/>
            <a:ext cx="5086350" cy="1524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8473440"/>
            <a:ext cx="1714500" cy="48768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3986" y="8473440"/>
            <a:ext cx="2606040" cy="48768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86" y="8473440"/>
            <a:ext cx="1140714" cy="487680"/>
          </a:xfrm>
        </p:spPr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759200"/>
            <a:ext cx="5486400" cy="170688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85800" y="3759200"/>
            <a:ext cx="171450" cy="170688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42900" y="1625600"/>
            <a:ext cx="3031236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474149" y="1621536"/>
            <a:ext cx="3031236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714500"/>
            <a:ext cx="3030141" cy="9144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6151" y="1727200"/>
            <a:ext cx="3031331" cy="9144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42900" y="2844800"/>
            <a:ext cx="3028950" cy="5384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3486150" y="2844800"/>
            <a:ext cx="3028950" cy="5384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3208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42900" y="1625600"/>
            <a:ext cx="6172200" cy="6547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800600" y="8475133"/>
            <a:ext cx="1716786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173986" y="8475133"/>
            <a:ext cx="2628900" cy="48768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59486" y="8475133"/>
            <a:ext cx="1485900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FA8AA2-449D-48F9-94BA-87DE080027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342900" y="15240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799"/>
            <a:ext cx="6324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Name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:	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______________________________    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	</a:t>
            </a:r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Sex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:         Male                               Female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GB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Today’s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Date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:	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DD 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MM 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YY 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</a:t>
            </a:r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Date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of Birth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:</a:t>
            </a:r>
            <a:r>
              <a:rPr lang="en-GB" sz="900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DD 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MM </a:t>
            </a:r>
            <a:r>
              <a:rPr lang="en-GB" sz="900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YY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</a:t>
            </a:r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Age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:  </a:t>
            </a:r>
            <a:r>
              <a:rPr lang="en-GB" sz="900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539822"/>
              </p:ext>
            </p:extLst>
          </p:nvPr>
        </p:nvGraphicFramePr>
        <p:xfrm>
          <a:off x="228600" y="1752600"/>
          <a:ext cx="6324600" cy="11080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818626"/>
                <a:gridCol w="2505974"/>
              </a:tblGrid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How 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often in the past </a:t>
                      </a:r>
                      <a:r>
                        <a:rPr lang="en-GB" sz="900" u="sng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month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have you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:</a:t>
                      </a: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US" sz="800" i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b="0" i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circle  “0” if not at all and circle “3” if daily</a:t>
                      </a:r>
                      <a:endParaRPr lang="en-US" sz="800" b="0" i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not </a:t>
                      </a: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at all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at least once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weekly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daily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i="1" u="sng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Thought</a:t>
                      </a:r>
                      <a:r>
                        <a:rPr lang="en-GB" sz="8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about injuring yourself without the intention to kill yourself? </a:t>
                      </a:r>
                      <a:endParaRPr lang="en-US" sz="11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0               1               2           3          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i="1" u="sng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Actually injured </a:t>
                      </a: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yourself, without the intention to kill yourself?</a:t>
                      </a:r>
                      <a:endParaRPr lang="en-US" sz="11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0               1               2           3      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00689"/>
              </p:ext>
            </p:extLst>
          </p:nvPr>
        </p:nvGraphicFramePr>
        <p:xfrm>
          <a:off x="228600" y="2971800"/>
          <a:ext cx="6324600" cy="11113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818626"/>
                <a:gridCol w="2505974"/>
              </a:tblGrid>
              <a:tr h="5779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How often in the past </a:t>
                      </a:r>
                      <a:r>
                        <a:rPr lang="en-US" sz="900" u="sng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6 months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have you:</a:t>
                      </a: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US" sz="800" b="0" i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b="0" i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circle  “0” if not at all and circle “4” if daily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not </a:t>
                      </a: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at all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to 5 times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monthly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weekly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daily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i="1" u="sng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Thought</a:t>
                      </a:r>
                      <a:r>
                        <a:rPr lang="en-GB" sz="8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about injuring yourself without the intention to kill yourself?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0               1             2           3          4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i="1" u="sng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Actually injured </a:t>
                      </a: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yourself, without the intention to kill yourself?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0               1             2           3          4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75736"/>
              </p:ext>
            </p:extLst>
          </p:nvPr>
        </p:nvGraphicFramePr>
        <p:xfrm>
          <a:off x="228600" y="4222522"/>
          <a:ext cx="6324600" cy="914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818626"/>
                <a:gridCol w="2505974"/>
              </a:tblGrid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How often in the past </a:t>
                      </a:r>
                      <a:r>
                        <a:rPr lang="en-US" sz="900" i="0" u="sng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year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have you:</a:t>
                      </a: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US" sz="800" i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b="0" i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circle  “0” if not at all and circle “4” if daily</a:t>
                      </a:r>
                      <a:endParaRPr lang="en-US" sz="800" b="0" i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1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not </a:t>
                      </a: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at all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to 5 times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monthly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weekly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daily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i="1" u="sng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Thought </a:t>
                      </a:r>
                      <a:r>
                        <a:rPr lang="en-US" sz="800" b="0" i="0" u="none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about taking your life (killing yourself)? </a:t>
                      </a:r>
                      <a:endParaRPr lang="en-US" sz="800" b="0" i="0" u="none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</a:t>
                      </a:r>
                      <a:r>
                        <a:rPr lang="en-GB" sz="8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0               1             2           3          4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212080"/>
            <a:ext cx="63246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Have you ever made an actual attempt to take your life?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</a:t>
            </a: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</a:t>
            </a: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no</a:t>
            </a: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</a:p>
          <a:p>
            <a:endParaRPr lang="en-US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US" sz="900" i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yes, then please indicate the number of times: </a:t>
            </a:r>
          </a:p>
          <a:p>
            <a:endParaRPr lang="en-US" sz="900" i="1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in the past month: </a:t>
            </a: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      in the past 6 months: </a:t>
            </a: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     in the past year:  ____     prior to one year ago: ____</a:t>
            </a:r>
          </a:p>
          <a:p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940" y="6228575"/>
            <a:ext cx="6324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Have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you ever been treated by a doctor after injuring yourself on purpose? (e.g., stitches, wound dressings, etc.)</a:t>
            </a:r>
            <a:endParaRPr lang="en-US" sz="9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 				</a:t>
            </a:r>
          </a:p>
          <a:p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US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yes, 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how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often did a doctor treat you in the </a:t>
            </a:r>
            <a:r>
              <a:rPr lang="en-GB" sz="8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past year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for hurting yourself on purpose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?____________________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time(s)</a:t>
            </a:r>
            <a:r>
              <a:rPr lang="en-US" sz="8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" y="1708606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" y="2991534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" y="4248150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3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" y="5212080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4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" y="6235214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5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050792" y="5238124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550408" y="5234509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050792" y="650646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343400" y="1053464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5"/>
          <p:cNvSpPr>
            <a:spLocks noChangeArrowheads="1"/>
          </p:cNvSpPr>
          <p:nvPr/>
        </p:nvSpPr>
        <p:spPr bwMode="auto">
          <a:xfrm>
            <a:off x="230372" y="7246523"/>
            <a:ext cx="6475228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kumimoji="0" lang="en-GB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Have you been kept in hospital because of hurting yourself on purpose? </a:t>
            </a:r>
            <a:endParaRPr kumimoji="0" lang="en-US" altLang="en-US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037013" algn="l"/>
                <a:tab pos="4572000" algn="l"/>
                <a:tab pos="5029200" algn="l"/>
                <a:tab pos="548640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								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037013" algn="l"/>
                <a:tab pos="4572000" algn="l"/>
                <a:tab pos="5029200" algn="l"/>
                <a:tab pos="548640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  <a:endParaRPr kumimoji="0" lang="en-US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73110" y="7800520"/>
            <a:ext cx="63210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alt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yes,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how many times in the </a:t>
            </a:r>
            <a:r>
              <a:rPr kumimoji="0" lang="en-GB" altLang="en-US" sz="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past year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did you stay overnight in emergency? __________________________________</a:t>
            </a:r>
            <a:endParaRPr kumimoji="0" lang="en-US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285750" algn="l"/>
                <a:tab pos="914400" algn="l"/>
                <a:tab pos="1371600" algn="l"/>
                <a:tab pos="1828800" algn="l"/>
                <a:tab pos="20574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alt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yes,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how many times in the </a:t>
            </a:r>
            <a:r>
              <a:rPr kumimoji="0" lang="en-GB" altLang="en-US" sz="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past year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did you get admitted to a hospital unit?_________________________________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050792" y="746966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9144" y="7254216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6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524625" y="8839200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485020" y="650633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461555" y="746966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760720" y="103632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33672" y="6538137"/>
            <a:ext cx="414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no</a:t>
            </a:r>
            <a:endParaRPr lang="en-US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5697057" y="6538137"/>
            <a:ext cx="438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yes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67200" y="7467600"/>
            <a:ext cx="414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no</a:t>
            </a:r>
            <a:endParaRPr lang="en-US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5638800" y="7467600"/>
            <a:ext cx="438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yes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91200" y="5257800"/>
            <a:ext cx="438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yes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9354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526219" y="1363614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38825" y="667170"/>
            <a:ext cx="649675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you indicated that you had thought about or actually injured yourself in questions 1-4:</a:t>
            </a:r>
          </a:p>
          <a:p>
            <a:pPr>
              <a:lnSpc>
                <a:spcPct val="150000"/>
              </a:lnSpc>
            </a:pPr>
            <a:r>
              <a:rPr lang="en-US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</a:t>
            </a:r>
            <a:r>
              <a:rPr lang="en-US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ow old were you when you started to self-injure? 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___________________________________ (years old)</a:t>
            </a:r>
          </a:p>
          <a:p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US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US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The first time you hurt yourself, where did you get the idea?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  </a:t>
            </a:r>
            <a:r>
              <a:rPr lang="en-US" sz="12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only one)</a:t>
            </a:r>
          </a:p>
          <a:p>
            <a:endParaRPr lang="en-US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051" y="1679211"/>
            <a:ext cx="3724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read about it on an internet website</a:t>
            </a:r>
          </a:p>
          <a:p>
            <a:pPr>
              <a:lnSpc>
                <a:spcPct val="200000"/>
              </a:lnSpc>
            </a:pP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I read about it on a Web Blog</a:t>
            </a:r>
          </a:p>
          <a:p>
            <a:pPr>
              <a:lnSpc>
                <a:spcPct val="200000"/>
              </a:lnSpc>
            </a:pP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I read about it in a book or magazine</a:t>
            </a:r>
          </a:p>
          <a:p>
            <a:pPr>
              <a:lnSpc>
                <a:spcPct val="200000"/>
              </a:lnSpc>
            </a:pP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I saw it happen in a movie or on television</a:t>
            </a:r>
          </a:p>
          <a:p>
            <a:pPr>
              <a:lnSpc>
                <a:spcPct val="200000"/>
              </a:lnSpc>
            </a:pP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I saw other people do it in a non-hospital setting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8419" y="1640094"/>
            <a:ext cx="5555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heard about it from other people in a non-hospital setting</a:t>
            </a:r>
          </a:p>
          <a:p>
            <a:pPr>
              <a:lnSpc>
                <a:spcPct val="200000"/>
              </a:lnSpc>
            </a:pP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heard about it from other people in a hospital setting	</a:t>
            </a:r>
          </a:p>
          <a:p>
            <a:pPr>
              <a:lnSpc>
                <a:spcPct val="200000"/>
              </a:lnSpc>
            </a:pP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saw other people do it in a hospital setting</a:t>
            </a:r>
          </a:p>
          <a:p>
            <a:pPr>
              <a:lnSpc>
                <a:spcPct val="200000"/>
              </a:lnSpc>
            </a:pP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</a:t>
            </a:r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 was my own idea	</a:t>
            </a:r>
          </a:p>
          <a:p>
            <a:pPr>
              <a:lnSpc>
                <a:spcPct val="200000"/>
              </a:lnSpc>
            </a:pP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Other (please list)__________________________________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459964"/>
              </p:ext>
            </p:extLst>
          </p:nvPr>
        </p:nvGraphicFramePr>
        <p:xfrm>
          <a:off x="287231" y="3587013"/>
          <a:ext cx="6257925" cy="99120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200400"/>
                <a:gridCol w="3057525"/>
              </a:tblGrid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When you get the urge to hurt yourself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  <a:defRPr/>
                      </a:pPr>
                      <a:endParaRPr kumimoji="0" lang="en-GB" alt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  <a:defRPr/>
                      </a:pPr>
                      <a:r>
                        <a:rPr kumimoji="0" lang="en-GB" alt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circle “0” if not at all and circle “4” if extremely</a:t>
                      </a:r>
                      <a:endParaRPr kumimoji="0" lang="en-US" altLang="en-US" sz="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Not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at all               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somewhat           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extremely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The urge is distressing / upsetting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     0             1             2            3             4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The urge is comforting</a:t>
                      </a:r>
                      <a:endParaRPr lang="en-US" sz="800" b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     0             1             2            3             4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The urge is intrusive / invasive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     0             1             2            3             4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84556" y="4933131"/>
            <a:ext cx="6398621" cy="198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kumimoji="0" lang="en-GB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Do you </a:t>
            </a:r>
            <a:r>
              <a:rPr kumimoji="0" lang="en-GB" altLang="en-US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only</a:t>
            </a:r>
            <a:r>
              <a:rPr kumimoji="0" lang="en-GB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harm yourself after taking drugs or alcohol?</a:t>
            </a:r>
            <a:r>
              <a:rPr kumimoji="0" lang="en-GB" alt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kumimoji="0" lang="en-GB" altLang="en-US" sz="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no                		 yes</a:t>
            </a:r>
            <a:endParaRPr kumimoji="0" lang="en-US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lang="en-US" altLang="en-US" sz="9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Do you let other people know that you harm yourself?</a:t>
            </a:r>
            <a:endParaRPr kumimoji="0" lang="en-US" altLang="en-US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endParaRPr kumimoji="0" lang="en-GB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no one					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some people   </a:t>
            </a: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who do you tell? 	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most people				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2659319" y="6142407"/>
            <a:ext cx="3669594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friend(s) 	                                            family member(s)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psychologist/psychiatrist		                          family doctor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other Mental Health Professional	</a:t>
            </a: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school counsellor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telephone helpline					                          other (specify)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5750" algn="l"/>
                <a:tab pos="1028700" algn="l"/>
                <a:tab pos="1657350" algn="l"/>
                <a:tab pos="1828800" algn="l"/>
                <a:tab pos="2114550" algn="l"/>
                <a:tab pos="2628900" algn="l"/>
                <a:tab pos="2971800" algn="l"/>
                <a:tab pos="4400550" algn="l"/>
                <a:tab pos="4572000" algn="l"/>
                <a:tab pos="5772150" algn="l"/>
              </a:tabLs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					</a:t>
            </a:r>
            <a:endParaRPr kumimoji="0" lang="en-US" alt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457492" y="6675807"/>
            <a:ext cx="94434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-18349" y="674072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7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18349" y="1376949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8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5219" y="178928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35219" y="200998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40934" y="226907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46649" y="251662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46649" y="2752114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83584" y="172289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283584" y="197216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83584" y="2207283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283584" y="2449093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283584" y="2691154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903216" y="510019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486400" y="510540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884650" y="621860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884650" y="647006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2884650" y="6728075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884650" y="6962478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074859" y="621860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074859" y="647006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074859" y="6728075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71380" y="621860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71380" y="6470067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371380" y="6728075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-18526" y="3587013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9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-18730" y="5100191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10.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-16612" y="5761607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11.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-10819" y="-462409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3177" y="8839200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74859" y="6962478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3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942"/>
              </p:ext>
            </p:extLst>
          </p:nvPr>
        </p:nvGraphicFramePr>
        <p:xfrm>
          <a:off x="665989" y="1321098"/>
          <a:ext cx="2321543" cy="5059679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968231"/>
                <a:gridCol w="612648"/>
                <a:gridCol w="740664"/>
              </a:tblGrid>
              <a:tr h="473987">
                <a:tc>
                  <a:txBody>
                    <a:bodyPr/>
                    <a:lstStyle/>
                    <a:p>
                      <a:pPr marL="71755" marR="7175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6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</a:t>
                      </a:r>
                    </a:p>
                    <a:p>
                      <a:pPr algn="ctr"/>
                      <a:r>
                        <a:rPr lang="en-US" sz="800" b="0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WHEN YOU FIRST STARTED</a:t>
                      </a: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60270" algn="l"/>
                        </a:tabLst>
                      </a:pPr>
                      <a:endParaRPr lang="en-US" sz="800" b="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60270" algn="l"/>
                        </a:tabLst>
                      </a:pPr>
                      <a:r>
                        <a:rPr lang="en-US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CURRENTLY (past month if</a:t>
                      </a:r>
                      <a:r>
                        <a:rPr lang="en-US" sz="800" b="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still self-injuring)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74295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Scalp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Eye(s)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Ear(s)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Face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Nose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	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Lips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Inside of mouth 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Neck/throat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Chest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Breast(s)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Back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Shoulder(s)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Abdomen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	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Hips/buttock(s)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Genitals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Rectum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Upper arm/elbow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Lower arm/wrist 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Hand/fingers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Thigh/knee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Lower leg/ankle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Foot/toes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US" sz="700" baseline="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Other (specify):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GB" sz="700" baseline="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664546"/>
              </p:ext>
            </p:extLst>
          </p:nvPr>
        </p:nvGraphicFramePr>
        <p:xfrm>
          <a:off x="3305829" y="1661160"/>
          <a:ext cx="3178032" cy="4206239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828800"/>
                <a:gridCol w="609600"/>
                <a:gridCol w="739632"/>
              </a:tblGrid>
              <a:tr h="473987">
                <a:tc>
                  <a:txBody>
                    <a:bodyPr/>
                    <a:lstStyle/>
                    <a:p>
                      <a:pPr marL="71755" marR="7175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6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</a:t>
                      </a:r>
                    </a:p>
                    <a:p>
                      <a:pPr algn="ctr"/>
                      <a:r>
                        <a:rPr lang="en-US" sz="800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WHEN YOU FIRST STARTED</a:t>
                      </a: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60270" algn="l"/>
                        </a:tabLst>
                      </a:pPr>
                      <a:endParaRPr lang="en-US" sz="8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60270" algn="l"/>
                        </a:tabLst>
                      </a:pPr>
                      <a:r>
                        <a:rPr lang="en-US" sz="8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CURRENTLY (past month if</a:t>
                      </a:r>
                      <a:r>
                        <a:rPr lang="en-US" sz="8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still self-injuring)</a:t>
                      </a:r>
                      <a:endParaRPr lang="en-US" sz="8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Cutting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Scratching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Interfering with wound healing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Burning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Biting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	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Hitting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Hair pulling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Severe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nail biting and/or nail injuries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Piercing skin with sharp pointy objects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Piercing of body parts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Excessive use of street drugs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Excessive use of alcohol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Trying to break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bones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	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err="1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Headbanging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Taking too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much medication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Taking too little medication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Eating or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drinking things that are not food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Other (specify):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GB" sz="700" baseline="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5513" y="457200"/>
            <a:ext cx="221187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What areas of your body did/do you injure?  </a:t>
            </a:r>
          </a:p>
          <a:p>
            <a:pPr>
              <a:lnSpc>
                <a:spcPct val="150000"/>
              </a:lnSpc>
            </a:pPr>
            <a:r>
              <a:rPr lang="en-US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Please (</a:t>
            </a:r>
            <a:r>
              <a:rPr lang="en-US" sz="12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US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all that apply</a:t>
            </a:r>
            <a:endParaRPr lang="en-US" i="1" dirty="0"/>
          </a:p>
        </p:txBody>
      </p:sp>
      <p:sp>
        <p:nvSpPr>
          <p:cNvPr id="7" name="Rectangle 6"/>
          <p:cNvSpPr/>
          <p:nvPr/>
        </p:nvSpPr>
        <p:spPr>
          <a:xfrm>
            <a:off x="3581398" y="411033"/>
            <a:ext cx="25241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How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did/do you injure yourself (without meaning to kill yourself</a:t>
            </a:r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)? </a:t>
            </a:r>
            <a:r>
              <a:rPr lang="en-GB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Please (</a:t>
            </a:r>
            <a:r>
              <a:rPr lang="en-US" sz="1400" b="1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GB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</a:t>
            </a:r>
            <a:r>
              <a:rPr lang="en-GB" sz="9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all that </a:t>
            </a:r>
            <a:r>
              <a:rPr lang="en-GB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apply</a:t>
            </a:r>
            <a:endParaRPr lang="en-US" sz="9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2542" y="481461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12.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17455" y="477957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13.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803" y="477957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01503" y="481461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882" y="6642556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b)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5818" y="6154982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b)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53200" y="8839200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3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99064" y="6578144"/>
            <a:ext cx="2211871" cy="507831"/>
            <a:chOff x="799064" y="6578144"/>
            <a:chExt cx="2211871" cy="507831"/>
          </a:xfrm>
        </p:grpSpPr>
        <p:sp>
          <p:nvSpPr>
            <p:cNvPr id="14" name="TextBox 13"/>
            <p:cNvSpPr txBox="1"/>
            <p:nvPr/>
          </p:nvSpPr>
          <p:spPr>
            <a:xfrm>
              <a:off x="799064" y="6578144"/>
              <a:ext cx="221187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i="1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Above, please   circle   the part that you currently injure the most</a:t>
              </a:r>
              <a:endParaRPr lang="en-US" i="1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715732" y="6610923"/>
              <a:ext cx="417868" cy="24707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778779" y="6120055"/>
            <a:ext cx="2524125" cy="507831"/>
            <a:chOff x="3778779" y="6120055"/>
            <a:chExt cx="2524125" cy="507831"/>
          </a:xfrm>
        </p:grpSpPr>
        <p:sp>
          <p:nvSpPr>
            <p:cNvPr id="15" name="Rectangle 14"/>
            <p:cNvSpPr/>
            <p:nvPr/>
          </p:nvSpPr>
          <p:spPr>
            <a:xfrm>
              <a:off x="3778779" y="6120055"/>
              <a:ext cx="2524125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i="1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Above, please    circle    the method that </a:t>
              </a:r>
              <a:r>
                <a:rPr lang="en-US" sz="900" i="1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you currently </a:t>
              </a:r>
              <a:r>
                <a:rPr lang="en-US" sz="900" i="1" dirty="0" smtClean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use the </a:t>
              </a:r>
              <a:r>
                <a:rPr lang="en-US" sz="900" i="1" dirty="0">
                  <a:latin typeface="Meiryo" panose="020B0604030504040204" pitchFamily="34" charset="-128"/>
                  <a:ea typeface="Meiryo" panose="020B0604030504040204" pitchFamily="34" charset="-128"/>
                  <a:cs typeface="Meiryo" panose="020B0604030504040204" pitchFamily="34" charset="-128"/>
                </a:rPr>
                <a:t>most</a:t>
              </a:r>
              <a:endParaRPr lang="en-US" sz="900" i="1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4724400" y="6153723"/>
              <a:ext cx="417868" cy="24707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435306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263853"/>
              </p:ext>
            </p:extLst>
          </p:nvPr>
        </p:nvGraphicFramePr>
        <p:xfrm>
          <a:off x="260496" y="609600"/>
          <a:ext cx="6302231" cy="7467601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4395595"/>
                <a:gridCol w="976799"/>
                <a:gridCol w="929837"/>
              </a:tblGrid>
              <a:tr h="1262001">
                <a:tc>
                  <a:txBody>
                    <a:bodyPr/>
                    <a:lstStyle/>
                    <a:p>
                      <a:pPr marL="71755" marR="7175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6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Never a reason</a:t>
                      </a: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Sometimes a reason</a:t>
                      </a: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Always a reason</a:t>
                      </a:r>
                    </a:p>
                  </a:txBody>
                  <a:tcPr marL="61722" marR="6172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Never a reason</a:t>
                      </a: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Sometimes a reason</a:t>
                      </a:r>
                    </a:p>
                    <a:p>
                      <a:endParaRPr lang="en-US" sz="800" b="1" baseline="0" dirty="0" smtClean="0"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</a:p>
                    <a:p>
                      <a:r>
                        <a:rPr lang="en-US" sz="800" b="1" baseline="0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Always a reason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60270" algn="l"/>
                        </a:tabLst>
                      </a:pPr>
                      <a:endParaRPr lang="en-US" sz="800" b="1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4057650" algn="l"/>
                          <a:tab pos="4514850" algn="l"/>
                          <a:tab pos="4972050" algn="l"/>
                          <a:tab pos="5429250" algn="l"/>
                          <a:tab pos="558927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release unbearable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tension</a:t>
                      </a: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360045" marR="0" indent="-36004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360045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2. to </a:t>
                      </a:r>
                      <a:r>
                        <a:rPr lang="en-US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experience a “high”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that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feels </a:t>
                      </a:r>
                      <a:r>
                        <a:rPr lang="en-US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like a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drug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high</a:t>
                      </a: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3.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stop my parents from being angry with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me</a:t>
                      </a: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4. to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stop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feeling alone and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empty</a:t>
                      </a: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5.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get care or attention from other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people</a:t>
                      </a: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331470" algn="l"/>
                          <a:tab pos="360045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6.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punish myself </a:t>
                      </a:r>
                      <a:endParaRPr lang="en-GB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102870" marR="0" indent="-11430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7.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provide a sense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of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excitement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that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feels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exhilarating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1722" marR="61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8.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avoid getting into trouble for something I did </a:t>
                      </a:r>
                      <a:endParaRPr lang="en-GB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9.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distract me from unpleasant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memories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10.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change my body image and/or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appearance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11.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belong to a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group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12.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release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anger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13. t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 show others how hurt or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damaged I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360045" marR="0" indent="-360045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360045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14. to </a:t>
                      </a:r>
                      <a:r>
                        <a:rPr lang="en-US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experience physical pain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in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one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area, when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the </a:t>
                      </a:r>
                      <a:r>
                        <a:rPr lang="en-US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other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pain</a:t>
                      </a:r>
                      <a:r>
                        <a:rPr lang="en-US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 </a:t>
                      </a:r>
                      <a:r>
                        <a:rPr lang="en-US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 is </a:t>
                      </a:r>
                      <a:r>
                        <a:rPr lang="en-US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unbearable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15.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stop people from expecting so much from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me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16.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relieve feelings of sadness or feeling “down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”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102870" marR="0" indent="-10287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17.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stop me from thinking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about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ideas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of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killing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myself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360045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18.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stop me from acting out ideas of killing myself 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102870" marR="0" indent="-10287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19.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produce a sense of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being real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when I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numb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and 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“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unreal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20.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release frustration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102870" marR="0" indent="-10287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360045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21.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get out of doing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something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that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 don’t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want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to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do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22.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prove to myself how much I can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take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23. for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sexual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excitement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24. to </a:t>
                      </a:r>
                      <a:r>
                        <a:rPr lang="en-GB" sz="7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diminish feeling of sexual </a:t>
                      </a: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arousal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68580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25. other (please specify):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0    1    2    3    4</a:t>
                      </a:r>
                      <a:endParaRPr lang="en-US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60496" y="814603"/>
            <a:ext cx="452514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Why do you think you started and if you continue, why do you still self-injure (without meaning to kill yourself)? </a:t>
            </a:r>
            <a:endParaRPr lang="en-US" sz="900" b="1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GB" sz="800" i="1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i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Please circle the number that best represents how much your self-injury is due to that reason. Circle “0” if it has never been a reason that you self-injure and “4” if it has always been a reason that you self-injure.</a:t>
            </a:r>
            <a:endParaRPr lang="en-US" sz="800" i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25" y="408860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14.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1905" y="426935"/>
            <a:ext cx="1371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Why did you start?</a:t>
            </a:r>
            <a:endParaRPr lang="en-US" sz="6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18515" y="360402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you continue, </a:t>
            </a:r>
          </a:p>
          <a:p>
            <a:pPr algn="ctr"/>
            <a:r>
              <a:rPr lang="en-US" sz="6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why do you continue?</a:t>
            </a:r>
            <a:endParaRPr lang="en-US" sz="6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62727" y="8842248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04705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0935" y="81496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69535" y="2644497"/>
            <a:ext cx="6324600" cy="12080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When you hurt yourself on purpose, on average, how much time goes by between thinking about it and doing it?  (Please (</a:t>
            </a:r>
            <a:r>
              <a:rPr lang="en-US" sz="14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1 item only)</a:t>
            </a:r>
          </a:p>
          <a:p>
            <a:endParaRPr lang="en-US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less than 1 minute		</a:t>
            </a: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                   over 30 minutes but less than 1 hour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1 minute to 5 minutes		</a:t>
            </a: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                   hours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6 minutes to 30 minutes	                        </a:t>
            </a: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days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42"/>
              </p:ext>
            </p:extLst>
          </p:nvPr>
        </p:nvGraphicFramePr>
        <p:xfrm>
          <a:off x="317160" y="4149015"/>
          <a:ext cx="6324600" cy="7195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733800"/>
                <a:gridCol w="2590800"/>
              </a:tblGrid>
              <a:tr h="536709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1028700" algn="l"/>
                          <a:tab pos="1600200" algn="l"/>
                          <a:tab pos="1828800" algn="l"/>
                          <a:tab pos="2114550" algn="l"/>
                          <a:tab pos="2628900" algn="l"/>
                          <a:tab pos="4400550" algn="l"/>
                          <a:tab pos="4857750" algn="l"/>
                          <a:tab pos="5314950" algn="l"/>
                          <a:tab pos="577215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Do you 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feel physical pain when you harm yourself?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Never                 Sometimes            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lways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74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 smtClean="0"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</a:t>
                      </a:r>
                      <a:r>
                        <a:rPr lang="en-GB" sz="9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9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</a:t>
                      </a:r>
                      <a:r>
                        <a:rPr lang="en-GB" sz="9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1           2          3           4</a:t>
                      </a:r>
                      <a:endParaRPr lang="en-US" sz="12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372405" y="4608884"/>
            <a:ext cx="328614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i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circle “0” if never and circle “4” if always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9535" y="7211822"/>
            <a:ext cx="914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9535" y="2230994"/>
            <a:ext cx="641985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Once you think about harming yourself, do you always do it?            yes     		        no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38565" y="223066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3000" y="220980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3845" y="315585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63845" y="336731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3845" y="3586329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248955" y="315585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248955" y="336731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248955" y="3586329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1504" y="2206685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16.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504" y="2644497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17.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504" y="4113388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18.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480" y="5190679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19.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36985" y="8842248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5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911536"/>
              </p:ext>
            </p:extLst>
          </p:nvPr>
        </p:nvGraphicFramePr>
        <p:xfrm>
          <a:off x="340020" y="5192634"/>
          <a:ext cx="6324600" cy="7195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733800"/>
                <a:gridCol w="2590800"/>
              </a:tblGrid>
              <a:tr h="536709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1028700" algn="l"/>
                          <a:tab pos="1600200" algn="l"/>
                          <a:tab pos="1828800" algn="l"/>
                          <a:tab pos="2114550" algn="l"/>
                          <a:tab pos="2628900" algn="l"/>
                          <a:tab pos="4400550" algn="l"/>
                          <a:tab pos="4857750" algn="l"/>
                          <a:tab pos="5314950" algn="l"/>
                          <a:tab pos="577215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Do you hurt or think about hurting yourself after stressful things happen? 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Never                Sometimes            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lways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74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</a:t>
                      </a:r>
                      <a:r>
                        <a:rPr lang="en-GB" sz="9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</a:t>
                      </a: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</a:t>
                      </a:r>
                      <a:r>
                        <a:rPr lang="en-GB" sz="9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1           2          3           4</a:t>
                      </a:r>
                      <a:endParaRPr lang="en-US" sz="12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269535" y="6480686"/>
            <a:ext cx="63246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you indicated that you thought about or actually injured yourself in questions 1-4</a:t>
            </a:r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, 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hat 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kinds of stressful situation(s) typically </a:t>
            </a:r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led </a:t>
            </a:r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to self-injury?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		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abandonment (please specify)_________________________________________________________</a:t>
            </a:r>
          </a:p>
          <a:p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  <a:endParaRPr lang="en-GB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failure (please specify)_______________________________________________________________</a:t>
            </a:r>
          </a:p>
          <a:p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loss (please specify)_________________________________________________________________</a:t>
            </a:r>
          </a:p>
          <a:p>
            <a:r>
              <a:rPr lang="en-GB" sz="9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  <a:endParaRPr lang="en-GB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rejection (please specify)_____________________________________________________________</a:t>
            </a:r>
          </a:p>
          <a:p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other (please specify)________________________________________________________________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498135" y="6056684"/>
            <a:ext cx="7743" cy="3383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36581" y="7009154"/>
            <a:ext cx="182880" cy="1337041"/>
            <a:chOff x="436581" y="6739260"/>
            <a:chExt cx="182880" cy="1337041"/>
          </a:xfrm>
        </p:grpSpPr>
        <p:sp>
          <p:nvSpPr>
            <p:cNvPr id="40" name="Rectangle 39"/>
            <p:cNvSpPr/>
            <p:nvPr/>
          </p:nvSpPr>
          <p:spPr>
            <a:xfrm>
              <a:off x="436581" y="6739260"/>
              <a:ext cx="182880" cy="182880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36581" y="6991737"/>
              <a:ext cx="182880" cy="182880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36581" y="7290033"/>
              <a:ext cx="182880" cy="182880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36581" y="7572412"/>
              <a:ext cx="182880" cy="182880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6581" y="7893421"/>
              <a:ext cx="182880" cy="182880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372405" y="5681385"/>
            <a:ext cx="328614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i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circle “0” if never and circle “4” if always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091583"/>
              </p:ext>
            </p:extLst>
          </p:nvPr>
        </p:nvGraphicFramePr>
        <p:xfrm>
          <a:off x="372405" y="444317"/>
          <a:ext cx="6281379" cy="76606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818626"/>
                <a:gridCol w="2462753"/>
              </a:tblGrid>
              <a:tr h="263753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just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If you indicated that you had thought about or actually injured yourself in questions 1-4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, d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 you feel relief (better) after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harming yourself?</a:t>
                      </a:r>
                      <a:endParaRPr lang="en-US" sz="110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71755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Never</a:t>
                      </a:r>
                      <a:r>
                        <a:rPr lang="en-GB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      Sometimes           Always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US" sz="11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</a:t>
                      </a:r>
                      <a:r>
                        <a:rPr lang="en-GB" sz="8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0             1             2           3           4    </a:t>
                      </a:r>
                      <a:endParaRPr lang="en-US" sz="8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402677" y="928151"/>
            <a:ext cx="3429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</a:t>
            </a:r>
            <a:r>
              <a:rPr lang="en-US" sz="800" i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circle  “0” if never and circle “4” if always</a:t>
            </a:r>
            <a:endParaRPr lang="en-US" sz="800" i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7" name="Rectangle 2"/>
          <p:cNvSpPr>
            <a:spLocks noChangeArrowheads="1"/>
          </p:cNvSpPr>
          <p:nvPr/>
        </p:nvSpPr>
        <p:spPr bwMode="auto">
          <a:xfrm>
            <a:off x="207981" y="-82176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464294" y="757363"/>
            <a:ext cx="616510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en-US" altLang="en-US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If you feel relief, how long does the relief last? </a:t>
            </a:r>
            <a:r>
              <a:rPr lang="en-US" altLang="en-US" sz="4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kumimoji="0" lang="en-GB" altLang="en-US" sz="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(</a:t>
            </a:r>
            <a:r>
              <a:rPr lang="en-US" altLang="en-US" sz="1200" b="1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US" altLang="en-US" sz="800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</a:t>
            </a:r>
            <a:r>
              <a:rPr kumimoji="0" lang="en-GB" altLang="en-US" sz="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only one)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</a:t>
            </a:r>
            <a:endParaRPr kumimoji="0" lang="en-US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lang="en-GB" altLang="en-US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alt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less than 1minute   </a:t>
            </a: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 to 5 minutes    </a:t>
            </a: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6 to 30 minutes     </a:t>
            </a:r>
            <a:endParaRPr kumimoji="0" lang="en-US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285750" algn="l"/>
                <a:tab pos="1371600" algn="l"/>
                <a:tab pos="1885950" algn="l"/>
                <a:tab pos="2171700" algn="l"/>
                <a:tab pos="2514600" algn="l"/>
                <a:tab pos="2971800" algn="l"/>
                <a:tab pos="302895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31 to 60 minutes   	           hours	 	 </a:t>
            </a:r>
            <a:r>
              <a:rPr kumimoji="0" lang="en-GB" alt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</a:t>
            </a: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days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86136" y="160723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86136" y="188155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036781" y="160723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036781" y="188155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290271" y="160723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290271" y="188155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21504" y="434792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15.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747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" y="-564922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055597"/>
              </p:ext>
            </p:extLst>
          </p:nvPr>
        </p:nvGraphicFramePr>
        <p:xfrm>
          <a:off x="363259" y="637491"/>
          <a:ext cx="6324600" cy="29215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675341"/>
                <a:gridCol w="2649259"/>
              </a:tblGrid>
              <a:tr h="442448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1028700" algn="l"/>
                          <a:tab pos="1600200" algn="l"/>
                          <a:tab pos="1828800" algn="l"/>
                          <a:tab pos="2114550" algn="l"/>
                          <a:tab pos="2628900" algn="l"/>
                          <a:tab pos="4400550" algn="l"/>
                          <a:tab pos="4857750" algn="l"/>
                          <a:tab pos="5314950" algn="l"/>
                          <a:tab pos="577215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Since you started to self-injure, have you found that:</a:t>
                      </a: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Never                Sometimes            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lways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15461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kumimoji="0" lang="en-US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1.The self-injurious behaviour occurs more often than intended?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</a:t>
                      </a: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</a:t>
                      </a:r>
                      <a:r>
                        <a:rPr lang="en-GB" sz="9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903">
                <a:tc>
                  <a:txBody>
                    <a:bodyPr/>
                    <a:lstStyle/>
                    <a:p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2. The severity in which the self-injurious behaviour occurs has increased (e.g., deeper cuts, more extensive parts of your body)?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8897">
                <a:tc>
                  <a:txBody>
                    <a:bodyPr/>
                    <a:lstStyle/>
                    <a:p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3. If the self-injurious behaviour produced an effect when started, you</a:t>
                      </a:r>
                      <a:r>
                        <a:rPr kumimoji="0" lang="en-US" sz="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now need to self-injure more frequently or with greater intensity to produce the same effect?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4. This behaviour or thinking about it consumes a significant amount of</a:t>
                      </a:r>
                      <a:r>
                        <a:rPr kumimoji="0" lang="en-US" sz="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your time (e.g., planning and thinking about it, collecting and hiding sharp objects, doing it and recovering from it)?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996">
                <a:tc>
                  <a:txBody>
                    <a:bodyPr/>
                    <a:lstStyle/>
                    <a:p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5. Despite a desire to cut down or control this behaviour, you are unable to do so?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903">
                <a:tc>
                  <a:txBody>
                    <a:bodyPr/>
                    <a:lstStyle/>
                    <a:p>
                      <a:r>
                        <a:rPr kumimoji="0" lang="en-US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6. You continue this behaviour despite recognizing that it is harmful to you physically and/or emotionally? 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5097">
                <a:tc>
                  <a:txBody>
                    <a:bodyPr/>
                    <a:lstStyle/>
                    <a:p>
                      <a:r>
                        <a:rPr kumimoji="0" lang="en-GB" sz="800" b="0" kern="12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7. Important social, family, academic or recreational activities are given up or reduced because of this behaviour?</a:t>
                      </a:r>
                      <a:endParaRPr lang="en-US" sz="800" b="0" dirty="0" smtClean="0">
                        <a:effectLst/>
                        <a:highlight>
                          <a:srgbClr val="FF0000"/>
                        </a:highlight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0            1           2          3           4</a:t>
                      </a:r>
                      <a:endParaRPr lang="en-US" sz="9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375279" y="858754"/>
            <a:ext cx="40767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i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circle “0” if never and circle “4” if always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914401" y="294027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466369"/>
              </p:ext>
            </p:extLst>
          </p:nvPr>
        </p:nvGraphicFramePr>
        <p:xfrm>
          <a:off x="1600200" y="4378227"/>
          <a:ext cx="3267074" cy="2743200"/>
        </p:xfrm>
        <a:graphic>
          <a:graphicData uri="http://schemas.openxmlformats.org/drawingml/2006/table">
            <a:tbl>
              <a:tblPr>
                <a:effectLst/>
                <a:tableStyleId>{69012ECD-51FC-41F1-AA8D-1B2483CD663E}</a:tableStyleId>
              </a:tblPr>
              <a:tblGrid>
                <a:gridCol w="2657474"/>
                <a:gridCol w="609600"/>
              </a:tblGrid>
              <a:tr h="228600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</a:pPr>
                      <a:endParaRPr lang="en-GB" sz="900" b="1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  <a:defRPr/>
                      </a:pPr>
                      <a:r>
                        <a:rPr lang="en-US" sz="900" b="1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If you are trying to resist hurting yourself, what do you do instead? </a:t>
                      </a:r>
                      <a:r>
                        <a:rPr lang="en-GB" sz="900" i="1" u="sng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Please (</a:t>
                      </a:r>
                      <a:r>
                        <a:rPr lang="en-US" sz="900" b="1" i="1" u="sng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√</a:t>
                      </a:r>
                      <a:r>
                        <a:rPr lang="en-GB" sz="900" i="1" u="sng" dirty="0" smtClean="0"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) all that apply</a:t>
                      </a:r>
                      <a:endParaRPr lang="en-GB" sz="900" b="1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</a:pPr>
                      <a:endParaRPr lang="en-GB" sz="900" b="1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57150" algn="l"/>
                          <a:tab pos="228600" algn="l"/>
                          <a:tab pos="857250" algn="l"/>
                          <a:tab pos="1314450" algn="l"/>
                          <a:tab pos="1600200" algn="l"/>
                          <a:tab pos="2000250" algn="l"/>
                          <a:tab pos="2343150" algn="l"/>
                          <a:tab pos="3143250" algn="l"/>
                          <a:tab pos="3600450" algn="l"/>
                          <a:tab pos="4057650" algn="l"/>
                          <a:tab pos="4514850" algn="l"/>
                          <a:tab pos="4972050" algn="l"/>
                          <a:tab pos="542925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Never try to</a:t>
                      </a:r>
                      <a:r>
                        <a:rPr lang="en-GB" sz="700" baseline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resist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600450" algn="l"/>
                          <a:tab pos="369062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Talk with someone</a:t>
                      </a:r>
                      <a:endParaRPr lang="en-US" sz="11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510915" algn="l"/>
                          <a:tab pos="360045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Exercise / sports</a:t>
                      </a:r>
                      <a:endParaRPr lang="en-US" sz="11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60045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Reading writing, music, dance</a:t>
                      </a:r>
                      <a:endParaRPr lang="en-US" sz="11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Watch television, play video or computer games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60045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Do things to relax (e.g., hot bath, yoga, deep breathing)</a:t>
                      </a:r>
                      <a:endParaRPr lang="en-US" sz="11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  <a:defRPr/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Use alcohol and or street drugs</a:t>
                      </a:r>
                      <a:endParaRPr lang="en-US" sz="11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510915" algn="l"/>
                          <a:tab pos="3600450" algn="l"/>
                          <a:tab pos="4680585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Do anything to keep hands busy</a:t>
                      </a:r>
                      <a:endParaRPr lang="en-US" sz="11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endParaRPr lang="en-GB" sz="700" dirty="0" smtClean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742950" algn="l"/>
                          <a:tab pos="1371600" algn="l"/>
                          <a:tab pos="30861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70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Other (specify): </a:t>
                      </a:r>
                      <a:endParaRPr lang="en-US" sz="7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marL="68474" marR="684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9143" y="529769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20.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43" y="4303068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21.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4624" y="8842248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6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1461" y="7588478"/>
            <a:ext cx="631507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b) For question 21, </a:t>
            </a:r>
            <a:r>
              <a:rPr lang="en-US" sz="900" i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please   circle   the </a:t>
            </a:r>
            <a:r>
              <a:rPr lang="en-US" sz="9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most helpful thing</a:t>
            </a:r>
            <a:r>
              <a:rPr lang="en-US" sz="900" i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you do to resist hurting yourself.</a:t>
            </a:r>
            <a:endParaRPr lang="en-US" sz="900" i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68132" y="7572233"/>
            <a:ext cx="417868" cy="2470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5785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731721"/>
              </p:ext>
            </p:extLst>
          </p:nvPr>
        </p:nvGraphicFramePr>
        <p:xfrm>
          <a:off x="372405" y="457200"/>
          <a:ext cx="6324600" cy="7195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733800"/>
                <a:gridCol w="2590800"/>
              </a:tblGrid>
              <a:tr h="536709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1028700" algn="l"/>
                          <a:tab pos="1600200" algn="l"/>
                          <a:tab pos="1828800" algn="l"/>
                          <a:tab pos="2114550" algn="l"/>
                          <a:tab pos="2628900" algn="l"/>
                          <a:tab pos="4400550" algn="l"/>
                          <a:tab pos="4857750" algn="l"/>
                          <a:tab pos="5314950" algn="l"/>
                          <a:tab pos="577215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How motivated are you at this time to stop self-injuring?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mpd="dbl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Not at</a:t>
                      </a: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all          Somewhat          Extremely</a:t>
                      </a: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61722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US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Motivated          Motivated           Motivated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74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120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0" cmpd="dbl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</a:t>
                      </a:r>
                      <a:r>
                        <a:rPr lang="en-GB" sz="800" b="0" dirty="0" smtClean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0            </a:t>
                      </a:r>
                      <a:r>
                        <a:rPr lang="en-GB" sz="800" b="0" dirty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1           2          3           4</a:t>
                      </a:r>
                      <a:endParaRPr lang="en-US" sz="1100" b="0" dirty="0"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6949" y="1371600"/>
            <a:ext cx="6324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What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treatment(s) if any, have you received with the goal of reducing and/or eliminating your self-harm?</a:t>
            </a:r>
            <a:r>
              <a:rPr lang="en-GB" sz="900" b="1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endParaRPr lang="en-US" sz="9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i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  <a:r>
              <a:rPr lang="en-GB" sz="8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</a:t>
            </a:r>
            <a:r>
              <a:rPr lang="en-GB" sz="8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</a:t>
            </a:r>
            <a:r>
              <a:rPr lang="en-US" sz="1200" b="1" i="1" u="sng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GB" sz="8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</a:t>
            </a:r>
            <a:r>
              <a:rPr lang="en-GB" sz="8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all items that apply)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 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have not had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treatment	          I declined treatment	          Self help (e.g., self-help books, internet)</a:t>
            </a:r>
            <a:endParaRPr lang="en-US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individual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therapy	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school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counselling	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group therapy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family therapy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                      medication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specify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   ______________________________________</a:t>
            </a:r>
            <a:endParaRPr lang="en-GB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endParaRPr lang="en-GB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other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specify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)_______________________________________________________________________________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6948" y="2758559"/>
            <a:ext cx="632460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9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endParaRPr lang="en-GB" sz="900" b="1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900" b="1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What </a:t>
            </a:r>
            <a:r>
              <a:rPr lang="en-GB" sz="900" b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treatment(s) if any, have you found the most helpful in reducing and/or eliminating your self-harm? </a:t>
            </a:r>
            <a:endParaRPr lang="en-US" sz="900" b="1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i="1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	</a:t>
            </a:r>
            <a:r>
              <a:rPr lang="en-GB" sz="8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</a:t>
            </a:r>
            <a:r>
              <a:rPr lang="en-GB" sz="8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</a:t>
            </a:r>
            <a:r>
              <a:rPr lang="en-US" sz="1200" b="1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√</a:t>
            </a:r>
            <a:r>
              <a:rPr lang="en-GB" sz="800" i="1" u="sng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) </a:t>
            </a:r>
            <a:r>
              <a:rPr lang="en-GB" sz="800" i="1" u="sng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all items that apply)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 have not had treatment            I declined treatment             Self help (e.g., self-help books, internet)</a:t>
            </a:r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</a:t>
            </a:r>
          </a:p>
          <a:p>
            <a:pPr>
              <a:lnSpc>
                <a:spcPct val="150000"/>
              </a:lnSpc>
            </a:pP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individual therapy                       school counselling                group therapy</a:t>
            </a:r>
            <a:endParaRPr lang="en-US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200000"/>
              </a:lnSpc>
            </a:pP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         family therapy                           medication (please specify)     _________________________________________ </a:t>
            </a:r>
          </a:p>
          <a:p>
            <a:pPr>
              <a:lnSpc>
                <a:spcPct val="200000"/>
              </a:lnSpc>
            </a:pPr>
            <a:endParaRPr lang="en-GB" sz="800" dirty="0" smtClean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other </a:t>
            </a:r>
            <a:r>
              <a:rPr lang="en-GB" sz="800" dirty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(please specify) </a:t>
            </a:r>
            <a:r>
              <a:rPr lang="en-GB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23922"/>
              </p:ext>
            </p:extLst>
          </p:nvPr>
        </p:nvGraphicFramePr>
        <p:xfrm>
          <a:off x="372405" y="4803606"/>
          <a:ext cx="6324600" cy="5449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33800"/>
                <a:gridCol w="2590800"/>
              </a:tblGrid>
              <a:tr h="29083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85750" algn="l"/>
                          <a:tab pos="1028700" algn="l"/>
                          <a:tab pos="1600200" algn="l"/>
                          <a:tab pos="1828800" algn="l"/>
                          <a:tab pos="2114550" algn="l"/>
                          <a:tab pos="2628900" algn="l"/>
                          <a:tab pos="4400550" algn="l"/>
                          <a:tab pos="4857750" algn="l"/>
                          <a:tab pos="5314950" algn="l"/>
                          <a:tab pos="577215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I feel that this questionnaire has fully described my experience of Self-Injury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indent="-49911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530350" algn="l"/>
                          <a:tab pos="1885950" algn="l"/>
                          <a:tab pos="2171700" algn="l"/>
                          <a:tab pos="2514600" algn="l"/>
                          <a:tab pos="3330575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Strongly            Somewhat </a:t>
                      </a:r>
                      <a:r>
                        <a:rPr lang="en-GB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Strongly</a:t>
                      </a:r>
                    </a:p>
                    <a:p>
                      <a:pPr marL="228600" marR="0" indent="-49911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530350" algn="l"/>
                          <a:tab pos="1885950" algn="l"/>
                          <a:tab pos="2171700" algn="l"/>
                          <a:tab pos="2514600" algn="l"/>
                          <a:tab pos="3330575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Disagree               Agree     </a:t>
                      </a:r>
                      <a:r>
                        <a:rPr lang="en-GB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       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Agree     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85750" algn="l"/>
                          <a:tab pos="914400" algn="l"/>
                          <a:tab pos="1371600" algn="l"/>
                          <a:tab pos="1885950" algn="l"/>
                          <a:tab pos="2171700" algn="l"/>
                          <a:tab pos="2514600" algn="l"/>
                          <a:tab pos="3657600" algn="l"/>
                          <a:tab pos="4114800" algn="l"/>
                          <a:tab pos="4572000" algn="l"/>
                          <a:tab pos="5029200" algn="l"/>
                        </a:tabLs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800" baseline="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</a:t>
                      </a:r>
                      <a:r>
                        <a:rPr lang="en-GB" sz="800" dirty="0" smtClean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   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cs typeface="Meiryo" panose="020B0604030504040204" pitchFamily="34" charset="-128"/>
                        </a:rPr>
                        <a:t>0            1           2          3           4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  <a:cs typeface="Meiryo" panose="020B0604030504040204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0377" y="5486400"/>
            <a:ext cx="5830442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en-GB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Is there anything else you would like to share with us regarding your self-injury behaviour?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71450" algn="l"/>
                <a:tab pos="269875" algn="l"/>
                <a:tab pos="914400" algn="l"/>
                <a:tab pos="1371600" algn="l"/>
                <a:tab pos="1885950" algn="l"/>
                <a:tab pos="2251075" algn="l"/>
                <a:tab pos="25146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377" y="5740315"/>
            <a:ext cx="6324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1641" y="365707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91641" y="385900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91641" y="4061202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5005" y="3644368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5005" y="385900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5005" y="4061202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649005" y="3657070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49005" y="3874873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91641" y="195163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1641" y="2182141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91641" y="2390419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307885" y="195163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307885" y="2376273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307885" y="2164818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182405" y="1951636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182405" y="2164818"/>
            <a:ext cx="182880" cy="182880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6749" y="395735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22.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749" y="1371600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23.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749" y="3026664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24.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749" y="4754880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25.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749" y="5465624"/>
            <a:ext cx="363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26.</a:t>
            </a:r>
            <a:endParaRPr lang="en-US" sz="8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53200" y="8842248"/>
            <a:ext cx="30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7</a:t>
            </a:r>
            <a:endParaRPr lang="en-US" sz="900" dirty="0"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4173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68&quot;/&gt;&lt;/object&gt;&lt;object type=&quot;3&quot; unique_id=&quot;10007&quot;&gt;&lt;property id=&quot;20148&quot; value=&quot;5&quot;/&gt;&lt;property id=&quot;20300&quot; value=&quot;Slide 4&quot;/&gt;&lt;property id=&quot;20307&quot; value=&quot;262&quot;/&gt;&lt;/object&gt;&lt;object type=&quot;3&quot; unique_id=&quot;10008&quot;&gt;&lt;property id=&quot;20148&quot; value=&quot;5&quot;/&gt;&lt;property id=&quot;20300&quot; value=&quot;Slide 5&quot;/&gt;&lt;property id=&quot;20307&quot; value=&quot;265&quot;/&gt;&lt;/object&gt;&lt;object type=&quot;3&quot; unique_id=&quot;10009&quot;&gt;&lt;property id=&quot;20148&quot; value=&quot;5&quot;/&gt;&lt;property id=&quot;20300&quot; value=&quot;Slide 6&quot;/&gt;&lt;property id=&quot;20307&quot; value=&quot;266&quot;/&gt;&lt;/object&gt;&lt;object type=&quot;3&quot; unique_id=&quot;10010&quot;&gt;&lt;property id=&quot;20148&quot; value=&quot;5&quot;/&gt;&lt;property id=&quot;20300&quot; value=&quot;Slide 7&quot;/&gt;&lt;property id=&quot;20307&quot; value=&quot;267&quot;/&gt;&lt;/object&gt;&lt;/object&gt;&lt;/object&gt;&lt;/database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3105</TotalTime>
  <Words>1915</Words>
  <Application>Microsoft Macintosh PowerPoint</Application>
  <PresentationFormat>Letter Paper (8.5x11 in)</PresentationFormat>
  <Paragraphs>453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CHEO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Dylan</dc:creator>
  <cp:lastModifiedBy>Christine  Levesque</cp:lastModifiedBy>
  <cp:revision>172</cp:revision>
  <cp:lastPrinted>2015-05-28T16:35:46Z</cp:lastPrinted>
  <dcterms:created xsi:type="dcterms:W3CDTF">2014-03-10T14:12:55Z</dcterms:created>
  <dcterms:modified xsi:type="dcterms:W3CDTF">2015-06-02T15:52:50Z</dcterms:modified>
</cp:coreProperties>
</file>