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936" y="-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15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372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795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401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45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04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87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64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81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40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783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2AAEE-17CC-0446-8797-47F4F8A72574}" type="datetimeFigureOut">
              <a:rPr kumimoji="1" lang="ja-JP" altLang="en-US" smtClean="0"/>
              <a:t>11/13/15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44002-D408-B84F-9020-FB971FD83C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59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図形グループ 1"/>
          <p:cNvGrpSpPr/>
          <p:nvPr/>
        </p:nvGrpSpPr>
        <p:grpSpPr>
          <a:xfrm>
            <a:off x="2236456" y="1818282"/>
            <a:ext cx="4671088" cy="3221437"/>
            <a:chOff x="2236456" y="1818282"/>
            <a:chExt cx="4671088" cy="3221437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58582" y="2140411"/>
              <a:ext cx="1443398" cy="1443398"/>
            </a:xfrm>
            <a:prstGeom prst="rect">
              <a:avLst/>
            </a:prstGeom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8236" y="2142694"/>
              <a:ext cx="1443398" cy="1443398"/>
            </a:xfrm>
            <a:prstGeom prst="rect">
              <a:avLst/>
            </a:prstGeom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4146" y="2140411"/>
              <a:ext cx="1443398" cy="1443398"/>
            </a:xfrm>
            <a:prstGeom prst="rect">
              <a:avLst/>
            </a:prstGeom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58582" y="3596321"/>
              <a:ext cx="1443398" cy="1443398"/>
            </a:xfrm>
            <a:prstGeom prst="rect">
              <a:avLst/>
            </a:prstGeom>
          </p:spPr>
        </p:pic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08236" y="3596321"/>
              <a:ext cx="1443398" cy="1443398"/>
            </a:xfrm>
            <a:prstGeom prst="rect">
              <a:avLst/>
            </a:prstGeom>
          </p:spPr>
        </p:pic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464146" y="3592348"/>
              <a:ext cx="1443398" cy="1443398"/>
            </a:xfrm>
            <a:prstGeom prst="rect">
              <a:avLst/>
            </a:prstGeom>
          </p:spPr>
        </p:pic>
        <p:sp>
          <p:nvSpPr>
            <p:cNvPr id="10" name="テキスト ボックス 9"/>
            <p:cNvSpPr txBox="1"/>
            <p:nvPr/>
          </p:nvSpPr>
          <p:spPr>
            <a:xfrm rot="16200000">
              <a:off x="1675802" y="2708198"/>
              <a:ext cx="1429086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 smtClean="0">
                  <a:latin typeface="Arial"/>
                  <a:cs typeface="Arial"/>
                </a:rPr>
                <a:t>Wild-type</a:t>
              </a:r>
              <a:endParaRPr kumimoji="1" lang="ja-JP" altLang="en-US" sz="1400" dirty="0">
                <a:latin typeface="Arial"/>
                <a:cs typeface="Arial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 rot="16200000">
              <a:off x="1674222" y="4165733"/>
              <a:ext cx="1432248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 smtClean="0">
                  <a:latin typeface="Arial"/>
                  <a:cs typeface="Arial"/>
                </a:rPr>
                <a:t>Mutant</a:t>
              </a:r>
              <a:endParaRPr kumimoji="1" lang="ja-JP" altLang="en-US" sz="1400" dirty="0">
                <a:latin typeface="Arial"/>
                <a:cs typeface="Arial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2558582" y="1818282"/>
              <a:ext cx="1436223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 err="1" smtClean="0">
                  <a:solidFill>
                    <a:srgbClr val="FF0000"/>
                  </a:solidFill>
                  <a:latin typeface="Arial"/>
                  <a:cs typeface="Arial"/>
                </a:rPr>
                <a:t>NaK</a:t>
              </a:r>
              <a:r>
                <a:rPr kumimoji="1" lang="en-US" altLang="ja-JP" sz="1400" dirty="0" smtClean="0">
                  <a:solidFill>
                    <a:srgbClr val="FF0000"/>
                  </a:solidFill>
                  <a:latin typeface="Arial"/>
                  <a:cs typeface="Arial"/>
                </a:rPr>
                <a:t>-ATPase</a:t>
              </a:r>
              <a:endParaRPr kumimoji="1" lang="ja-JP" altLang="en-US" sz="1400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4011178" y="1818282"/>
              <a:ext cx="1436223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 smtClean="0">
                  <a:solidFill>
                    <a:srgbClr val="008000"/>
                  </a:solidFill>
                  <a:latin typeface="Arial"/>
                  <a:cs typeface="Arial"/>
                </a:rPr>
                <a:t>CACNA1G</a:t>
              </a:r>
              <a:endParaRPr kumimoji="1" lang="ja-JP" altLang="en-US" sz="1400" dirty="0">
                <a:solidFill>
                  <a:srgbClr val="008000"/>
                </a:solidFill>
                <a:latin typeface="Arial"/>
                <a:cs typeface="Arial"/>
              </a:endParaRP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5464146" y="1818282"/>
              <a:ext cx="1436223" cy="30777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dirty="0" smtClean="0">
                  <a:latin typeface="Arial"/>
                  <a:cs typeface="Arial"/>
                </a:rPr>
                <a:t>Merge</a:t>
              </a:r>
              <a:endParaRPr kumimoji="1" lang="ja-JP" altLang="en-US" sz="1400" dirty="0">
                <a:latin typeface="Arial"/>
                <a:cs typeface="Arial"/>
              </a:endParaRPr>
            </a:p>
          </p:txBody>
        </p:sp>
        <p:cxnSp>
          <p:nvCxnSpPr>
            <p:cNvPr id="18" name="直線コネクタ 17"/>
            <p:cNvCxnSpPr/>
            <p:nvPr/>
          </p:nvCxnSpPr>
          <p:spPr>
            <a:xfrm>
              <a:off x="6603945" y="4954563"/>
              <a:ext cx="179919" cy="0"/>
            </a:xfrm>
            <a:prstGeom prst="line">
              <a:avLst/>
            </a:prstGeom>
            <a:ln w="6350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テキスト ボックス 14"/>
          <p:cNvSpPr txBox="1"/>
          <p:nvPr/>
        </p:nvSpPr>
        <p:spPr>
          <a:xfrm>
            <a:off x="2236456" y="1356617"/>
            <a:ext cx="4663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Arial"/>
                <a:cs typeface="Arial"/>
              </a:rPr>
              <a:t>Figure S2. </a:t>
            </a:r>
            <a:r>
              <a:rPr lang="en-US" altLang="ja-JP" sz="1200" dirty="0">
                <a:latin typeface="Arial"/>
                <a:cs typeface="Arial"/>
              </a:rPr>
              <a:t>Confocal images of </a:t>
            </a:r>
            <a:r>
              <a:rPr lang="en-US" altLang="ja-JP" sz="1200" dirty="0" err="1">
                <a:latin typeface="Arial"/>
                <a:cs typeface="Arial"/>
              </a:rPr>
              <a:t>HeLa</a:t>
            </a:r>
            <a:r>
              <a:rPr lang="en-US" altLang="ja-JP" sz="1200" dirty="0">
                <a:latin typeface="Arial"/>
                <a:cs typeface="Arial"/>
              </a:rPr>
              <a:t> cells expressing wild-type or p.Arg1715His mutant Cav3.1. </a:t>
            </a:r>
            <a:endParaRPr kumimoji="1" lang="ja-JP" altLang="en-US" sz="1200" dirty="0">
              <a:latin typeface="Arial"/>
              <a:cs typeface="Arial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236456" y="5041669"/>
            <a:ext cx="4663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>
                <a:latin typeface="Arial"/>
                <a:cs typeface="Arial"/>
              </a:rPr>
              <a:t>HeLa</a:t>
            </a:r>
            <a:r>
              <a:rPr lang="en-US" altLang="ja-JP" sz="1200" dirty="0">
                <a:latin typeface="Arial"/>
                <a:cs typeface="Arial"/>
              </a:rPr>
              <a:t> cells were transiently transfected with wild-type or p.Arg1715His mutant human Cav3.1 and </a:t>
            </a:r>
            <a:r>
              <a:rPr lang="en-US" altLang="ja-JP" sz="1200" dirty="0" err="1">
                <a:latin typeface="Arial"/>
                <a:cs typeface="Arial"/>
              </a:rPr>
              <a:t>immunostained</a:t>
            </a:r>
            <a:r>
              <a:rPr lang="en-US" altLang="ja-JP" sz="1200" dirty="0">
                <a:latin typeface="Arial"/>
                <a:cs typeface="Arial"/>
              </a:rPr>
              <a:t> with anti-Cav3.1 antibodies (green) and anti-</a:t>
            </a:r>
            <a:r>
              <a:rPr lang="en-US" altLang="ja-JP" sz="1200" dirty="0" err="1">
                <a:latin typeface="Arial"/>
                <a:cs typeface="Arial"/>
              </a:rPr>
              <a:t>NaK</a:t>
            </a:r>
            <a:r>
              <a:rPr lang="en-US" altLang="ja-JP" sz="1200" dirty="0">
                <a:latin typeface="Arial"/>
                <a:cs typeface="Arial"/>
              </a:rPr>
              <a:t>-ATPase antibodies (red) as a membrane marker. Scale bar is 20 µm.</a:t>
            </a:r>
            <a:endParaRPr kumimoji="1" lang="ja-JP" alt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5233774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71</Words>
  <Application>Microsoft Macintosh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Morino Hiroyuki</dc:creator>
  <cp:lastModifiedBy>Morino Hiroyuki</cp:lastModifiedBy>
  <cp:revision>7</cp:revision>
  <dcterms:created xsi:type="dcterms:W3CDTF">2015-11-04T19:16:55Z</dcterms:created>
  <dcterms:modified xsi:type="dcterms:W3CDTF">2015-11-13T03:57:18Z</dcterms:modified>
</cp:coreProperties>
</file>