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68" r:id="rId2"/>
    <p:sldId id="269" r:id="rId3"/>
    <p:sldId id="270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72"/>
  </p:normalViewPr>
  <p:slideViewPr>
    <p:cSldViewPr snapToGrid="0">
      <p:cViewPr>
        <p:scale>
          <a:sx n="180" d="100"/>
          <a:sy n="180" d="100"/>
        </p:scale>
        <p:origin x="-2408" y="-2664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160304-AD2D-48E4-B2D5-2B6E0671A5BD}" type="datetimeFigureOut">
              <a:rPr lang="de-DE" smtClean="0"/>
              <a:t>03.08.25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C1ACD8-5043-4E5F-9776-7FF139C1F7D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8993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0EE768-FEC1-1916-AB5E-4EB557B6D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D4732CD-780C-5283-1158-0F9732AEA1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D498D0-DE3D-102F-320E-9211E0CAE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634C-BB76-954D-B870-F2B0B9DDEC80}" type="datetimeFigureOut">
              <a:rPr lang="de-DE" smtClean="0"/>
              <a:t>03.08.25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0E5DBE5-5C6E-0BAD-85FF-56DBD041C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9E994A-EBC9-9D79-B3FC-172817DE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9F46-1121-B040-ADC2-3A3C9C769D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359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BF0E17-C9D4-F4AE-AC9E-B0544B079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086907-C704-B408-CD7B-3C1B291AFD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DBC169E-D016-D6D6-84F6-289162395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634C-BB76-954D-B870-F2B0B9DDEC80}" type="datetimeFigureOut">
              <a:rPr lang="de-DE" smtClean="0"/>
              <a:t>03.08.25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A88D348-170D-C8E5-2EDD-73D2438BF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BF19A9A-80ED-D449-9F56-9D2C822D3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9F46-1121-B040-ADC2-3A3C9C769D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8191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1CD296B-CF5F-673A-AE91-E95F16218D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0A42CB5-EDE9-72D1-EB9F-01D6B12CFC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B062ECF-AFD1-CF39-A2AF-2DD0DF0BB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634C-BB76-954D-B870-F2B0B9DDEC80}" type="datetimeFigureOut">
              <a:rPr lang="de-DE" smtClean="0"/>
              <a:t>03.08.25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5663239-A4DC-F475-2AE5-B27564D14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0FC01E-868E-A27C-E9DD-2F9B12EEE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9F46-1121-B040-ADC2-3A3C9C769D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9685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521214-AABF-9281-F8CF-775D4109B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807E29-EDE4-2203-884F-B4E3A7335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E40778C-D5C4-5834-22F6-D9E837F5C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634C-BB76-954D-B870-F2B0B9DDEC80}" type="datetimeFigureOut">
              <a:rPr lang="de-DE" smtClean="0"/>
              <a:t>03.08.25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614866A-7E46-BA3B-B4C8-4F80F5D98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AEBDD8-196C-B4BA-A11A-1CBC2CF4A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9F46-1121-B040-ADC2-3A3C9C769D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6951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E7BB6F-5F2A-7366-4BA7-F51A45102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7265E8B-6503-B2DC-B796-E0B90AC112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EC7F333-4D72-50E9-01FA-E4EBEB9D0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634C-BB76-954D-B870-F2B0B9DDEC80}" type="datetimeFigureOut">
              <a:rPr lang="de-DE" smtClean="0"/>
              <a:t>03.08.25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E1D957B-2A17-7A37-95F9-86E36AB29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C203C0D-3BE4-E537-EF54-ABD0E4EFB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9F46-1121-B040-ADC2-3A3C9C769D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751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C8FCCC-520F-D582-6A36-9BBDAF429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D24793-623A-7B41-EFCE-36EAC6F122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B93EA2D-03B0-6659-7BD3-1A23726319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8FB9788-3790-C24B-D5BA-A51D57C32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634C-BB76-954D-B870-F2B0B9DDEC80}" type="datetimeFigureOut">
              <a:rPr lang="de-DE" smtClean="0"/>
              <a:t>03.08.25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8902AC0-4014-8F1D-7FC9-03D7B1480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006969B-BB43-EA6E-6839-3B6DE7DC7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9F46-1121-B040-ADC2-3A3C9C769D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4585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5E1177-04A3-71FC-8653-2190733C6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094127B-DC51-7D19-2084-266F4B1688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2B072A6-A32B-493E-A551-12B068F2BB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DCB9F95-E82E-E364-1A08-6A8DC87128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4ECBD7D-7F71-F6C1-89D3-E919BAE068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4BCD264-E236-4E07-D34C-91638D11E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634C-BB76-954D-B870-F2B0B9DDEC80}" type="datetimeFigureOut">
              <a:rPr lang="de-DE" smtClean="0"/>
              <a:t>03.08.25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9306A51-7BAE-54B3-2A02-51F3CCA3A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1AE5756-2733-263A-7465-7EBEC804C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9F46-1121-B040-ADC2-3A3C9C769D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4041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4E9113-196C-9675-9B85-573C1DF06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6BCB98C-6997-F36D-1D06-96835723A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634C-BB76-954D-B870-F2B0B9DDEC80}" type="datetimeFigureOut">
              <a:rPr lang="de-DE" smtClean="0"/>
              <a:t>03.08.25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808D171-C7AB-8BE1-9C06-DAD66B92C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0D8A22B-8367-9470-4845-E4A61B534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9F46-1121-B040-ADC2-3A3C9C769D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6659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61AA02C-E2F4-B4E6-AC26-D8D4ADA00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634C-BB76-954D-B870-F2B0B9DDEC80}" type="datetimeFigureOut">
              <a:rPr lang="de-DE" smtClean="0"/>
              <a:t>03.08.25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4A95CED-6589-E3DB-25D5-08E3E2781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F0249EB-65C4-1601-7E4F-03E779C86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9F46-1121-B040-ADC2-3A3C9C769D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0096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D3A833-D000-C58D-06F7-65009A752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04F5F4D-92DA-AF7C-F5A1-46EAE2E4E8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4B9EBC0-980B-45EC-41AF-93D1413DBC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B675F25-7C09-9AA2-C7ED-CA85342F5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634C-BB76-954D-B870-F2B0B9DDEC80}" type="datetimeFigureOut">
              <a:rPr lang="de-DE" smtClean="0"/>
              <a:t>03.08.25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5CC9BEE-FFF7-0279-2249-43804FC82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FEEE791-ABBB-73CB-CECF-653FC01B8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9F46-1121-B040-ADC2-3A3C9C769D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8956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FAB9F4-215E-8B72-5DD7-867E6FD8A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BD3AD7E-C989-C8B0-002E-4B5EC36F0A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B77A8D9-F585-7C79-F2E4-D24540A4E2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2C1BEFE-A8A6-E102-7FDE-8D0C9CEE1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634C-BB76-954D-B870-F2B0B9DDEC80}" type="datetimeFigureOut">
              <a:rPr lang="de-DE" smtClean="0"/>
              <a:t>03.08.25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10DBD83-8F40-60F1-8B01-308A8D7A4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5FD78D4-8955-AF0C-4B8E-D55767C14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9F46-1121-B040-ADC2-3A3C9C769D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0094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5870C3E-425E-24F1-7E0B-63C3A9DAB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287814C-0BA9-4EFF-ECF3-2F2D7E2243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B643F56-155D-26EE-ED01-FCBE00EA73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01634C-BB76-954D-B870-F2B0B9DDEC80}" type="datetimeFigureOut">
              <a:rPr lang="de-DE" smtClean="0"/>
              <a:t>03.08.25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0E15752-7F73-D35D-F337-19A567F69B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270F26-437F-F39E-CA75-128557CD0B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3E9F46-1121-B040-ADC2-3A3C9C769D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2053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F3ECA-589E-DCF1-33FF-38C6AA447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6B61A8CB-835D-3150-170B-ECCE226EFB92}"/>
              </a:ext>
            </a:extLst>
          </p:cNvPr>
          <p:cNvSpPr txBox="1"/>
          <p:nvPr/>
        </p:nvSpPr>
        <p:spPr>
          <a:xfrm>
            <a:off x="2204528" y="16542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Suppl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. Fig. 1 Inflammation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E98F95D-DCE2-C33F-AF82-4B38FE2C1957}"/>
              </a:ext>
            </a:extLst>
          </p:cNvPr>
          <p:cNvSpPr txBox="1"/>
          <p:nvPr/>
        </p:nvSpPr>
        <p:spPr>
          <a:xfrm>
            <a:off x="241738" y="6046075"/>
            <a:ext cx="117295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Fig. 1: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significant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reduction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Clinical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Acticity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Score (CAS) in all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groups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(A),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amount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reduction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however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significantly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different (B). The Soft Tissue Score (STS)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showed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well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significant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decrease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in all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groups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(C). Here,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amount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reduction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was also not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significantly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different (D). </a:t>
            </a:r>
          </a:p>
          <a:p>
            <a:r>
              <a:rPr lang="en-US" sz="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 compare the results to the classical intravenous methylprednisolone (IVMP) and irradiation treatment regime, we included a previously published study cohort in the analysis [24].</a:t>
            </a:r>
            <a:r>
              <a:rPr lang="de-DE" sz="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BL=Baseline; PO=Primary Outcome (6 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months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follow 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); m=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months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All 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includes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all 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Mycophenolate-sodium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(MPS); Graves‘ 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Orbitopathy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(GO); 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otherwise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stated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significant</a:t>
            </a:r>
            <a:r>
              <a:rPr lang="de-DE" sz="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0,05&gt;p&gt;0,001 -&gt; *; 0,01&gt;p&gt;0,001 -&gt; **; 0,001&gt;p&gt;0,0001 -&gt; ***; p&lt;0,0001 -&gt;****</a:t>
            </a:r>
            <a:endParaRPr lang="de-DE" sz="6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560913F9-6478-8984-A903-1EA6C1B4F316}"/>
              </a:ext>
            </a:extLst>
          </p:cNvPr>
          <p:cNvGrpSpPr/>
          <p:nvPr/>
        </p:nvGrpSpPr>
        <p:grpSpPr>
          <a:xfrm>
            <a:off x="2973845" y="1145627"/>
            <a:ext cx="4557366" cy="4716517"/>
            <a:chOff x="3474117" y="1156138"/>
            <a:chExt cx="4557366" cy="4716517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46A11DB5-44D3-C6DC-C6B7-B89FAB4183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61686"/>
            <a:stretch/>
          </p:blipFill>
          <p:spPr>
            <a:xfrm>
              <a:off x="3474118" y="1156138"/>
              <a:ext cx="4557365" cy="2627586"/>
            </a:xfrm>
            <a:prstGeom prst="rect">
              <a:avLst/>
            </a:prstGeom>
          </p:spPr>
        </p:pic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1276B529-AEEF-1319-2CFD-770500239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47509" b="16858"/>
            <a:stretch/>
          </p:blipFill>
          <p:spPr>
            <a:xfrm>
              <a:off x="3474117" y="3429000"/>
              <a:ext cx="4557365" cy="2443655"/>
            </a:xfrm>
            <a:prstGeom prst="rect">
              <a:avLst/>
            </a:prstGeom>
          </p:spPr>
        </p:pic>
      </p:grpSp>
      <p:sp>
        <p:nvSpPr>
          <p:cNvPr id="11" name="Textfeld 10">
            <a:extLst>
              <a:ext uri="{FF2B5EF4-FFF2-40B4-BE49-F238E27FC236}">
                <a16:creationId xmlns:a16="http://schemas.microsoft.com/office/drawing/2014/main" id="{197D37AF-183B-59D2-40DE-25234DD6C11E}"/>
              </a:ext>
            </a:extLst>
          </p:cNvPr>
          <p:cNvSpPr txBox="1"/>
          <p:nvPr/>
        </p:nvSpPr>
        <p:spPr>
          <a:xfrm>
            <a:off x="2973845" y="101057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FD767D7-E3E1-F43A-0640-0682E3DFF36F}"/>
              </a:ext>
            </a:extLst>
          </p:cNvPr>
          <p:cNvSpPr txBox="1"/>
          <p:nvPr/>
        </p:nvSpPr>
        <p:spPr>
          <a:xfrm>
            <a:off x="5250925" y="100640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AF8FAD5-82E8-5876-235B-4630D1116B7D}"/>
              </a:ext>
            </a:extLst>
          </p:cNvPr>
          <p:cNvSpPr txBox="1"/>
          <p:nvPr/>
        </p:nvSpPr>
        <p:spPr>
          <a:xfrm>
            <a:off x="2949801" y="3418489"/>
            <a:ext cx="344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5819801D-6217-B5BB-6963-8E5EAB2E33EE}"/>
              </a:ext>
            </a:extLst>
          </p:cNvPr>
          <p:cNvSpPr txBox="1"/>
          <p:nvPr/>
        </p:nvSpPr>
        <p:spPr>
          <a:xfrm>
            <a:off x="5250925" y="3418489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639356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4E0A9-69C4-2651-D4F1-BA6F51BAB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B6B23903-1582-8C13-621E-6EFC3370177D}"/>
              </a:ext>
            </a:extLst>
          </p:cNvPr>
          <p:cNvSpPr txBox="1"/>
          <p:nvPr/>
        </p:nvSpPr>
        <p:spPr>
          <a:xfrm>
            <a:off x="2204528" y="16542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Suppl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. Fig. 2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Severity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0BB7239-A2AE-6AE2-F828-D57E3CE06CFF}"/>
              </a:ext>
            </a:extLst>
          </p:cNvPr>
          <p:cNvSpPr txBox="1"/>
          <p:nvPr/>
        </p:nvSpPr>
        <p:spPr>
          <a:xfrm>
            <a:off x="241738" y="6046075"/>
            <a:ext cx="1172954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Fig. 2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: The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combined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amount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of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deviation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(APCT)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did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not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change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significantly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after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treatment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in all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groups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(A). Same was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true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for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proptosis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(B) and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Motility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(C) Treatment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duration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in total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showed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also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no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significant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differences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and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lasted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up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to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14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months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(D). </a:t>
            </a:r>
            <a:r>
              <a:rPr lang="en-US" sz="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 compare the results to the classical intravenous methylprednisolone (IVMP) and irradiation treatment regime, we included a previously published study cohort in the analysis [24]. 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BL=Baseline; PO=Primary Outcome (6 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months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follow 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up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); m=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months</a:t>
            </a:r>
            <a:r>
              <a:rPr lang="de-DE" sz="600" dirty="0">
                <a:solidFill>
                  <a:srgbClr val="000000"/>
                </a:solidFill>
                <a:latin typeface="Arial" panose="020B0604020202020204" pitchFamily="34" charset="0"/>
              </a:rPr>
              <a:t>; 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All 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includes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all 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patients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with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sz="600" dirty="0" err="1">
                <a:solidFill>
                  <a:srgbClr val="000000"/>
                </a:solidFill>
                <a:latin typeface="Arial" panose="020B0604020202020204" pitchFamily="34" charset="0"/>
              </a:rPr>
              <a:t>Mycophenolate-sodium</a:t>
            </a:r>
            <a:r>
              <a:rPr lang="de-DE" sz="600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MPS)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Graves‘ 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Orbitopathy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(GO); 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otherwise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stated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significant</a:t>
            </a:r>
            <a:r>
              <a:rPr lang="de-DE" sz="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0,05&gt;p&gt;0,001 -&gt; *; 0,01&gt;p&gt;0,001 -&gt; **; 0,001&gt;p&gt;0,0001 -&gt; ***; p&lt;0,0001 -&gt;****; </a:t>
            </a:r>
            <a:r>
              <a:rPr lang="de-DE" sz="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D:</a:t>
            </a:r>
            <a:r>
              <a:rPr lang="de-DE" sz="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Mean: 6.27 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months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</a:t>
            </a:r>
            <a:r>
              <a:rPr lang="de-DE" sz="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6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Std. Deviation: 2.93 </a:t>
            </a:r>
            <a:r>
              <a:rPr lang="de-DE" sz="6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months</a:t>
            </a:r>
            <a:endParaRPr lang="de-DE" sz="60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63D76F9C-9F3B-EBE0-2155-BE1C0F17B764}"/>
              </a:ext>
            </a:extLst>
          </p:cNvPr>
          <p:cNvGrpSpPr/>
          <p:nvPr/>
        </p:nvGrpSpPr>
        <p:grpSpPr>
          <a:xfrm>
            <a:off x="2728794" y="948790"/>
            <a:ext cx="5047652" cy="4960419"/>
            <a:chOff x="3048473" y="1481958"/>
            <a:chExt cx="4408109" cy="4435366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EAA1B067-22CB-AD72-0376-ED4BA4158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46131" r="46841" b="13869"/>
            <a:stretch/>
          </p:blipFill>
          <p:spPr>
            <a:xfrm>
              <a:off x="3048473" y="3174124"/>
              <a:ext cx="2343298" cy="2743200"/>
            </a:xfrm>
            <a:prstGeom prst="rect">
              <a:avLst/>
            </a:prstGeom>
          </p:spPr>
        </p:pic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7790D9B6-ACC1-B63E-4146-FCBE1D8944E8}"/>
                </a:ext>
              </a:extLst>
            </p:cNvPr>
            <p:cNvGrpSpPr/>
            <p:nvPr/>
          </p:nvGrpSpPr>
          <p:grpSpPr>
            <a:xfrm>
              <a:off x="3048473" y="1481958"/>
              <a:ext cx="4408109" cy="3792921"/>
              <a:chOff x="3048473" y="1481958"/>
              <a:chExt cx="4408109" cy="3792921"/>
            </a:xfrm>
          </p:grpSpPr>
          <p:pic>
            <p:nvPicPr>
              <p:cNvPr id="5" name="Grafik 4">
                <a:extLst>
                  <a:ext uri="{FF2B5EF4-FFF2-40B4-BE49-F238E27FC236}">
                    <a16:creationId xmlns:a16="http://schemas.microsoft.com/office/drawing/2014/main" id="{64223EFC-15F6-579C-B881-35D3FBA517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b="61686"/>
              <a:stretch/>
            </p:blipFill>
            <p:spPr>
              <a:xfrm>
                <a:off x="3048473" y="1481958"/>
                <a:ext cx="4408109" cy="2627586"/>
              </a:xfrm>
              <a:prstGeom prst="rect">
                <a:avLst/>
              </a:prstGeom>
            </p:spPr>
          </p:pic>
          <p:pic>
            <p:nvPicPr>
              <p:cNvPr id="11" name="Grafik 10">
                <a:extLst>
                  <a:ext uri="{FF2B5EF4-FFF2-40B4-BE49-F238E27FC236}">
                    <a16:creationId xmlns:a16="http://schemas.microsoft.com/office/drawing/2014/main" id="{FE01F9CA-2694-78E4-D083-F45F1D619F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46841" t="46131" b="13869"/>
              <a:stretch/>
            </p:blipFill>
            <p:spPr>
              <a:xfrm>
                <a:off x="5252527" y="3072961"/>
                <a:ext cx="1880924" cy="2201918"/>
              </a:xfrm>
              <a:prstGeom prst="rect">
                <a:avLst/>
              </a:prstGeom>
            </p:spPr>
          </p:pic>
        </p:grp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38C05104-51DB-438F-AC2D-D7B2AD698935}"/>
              </a:ext>
            </a:extLst>
          </p:cNvPr>
          <p:cNvSpPr txBox="1"/>
          <p:nvPr/>
        </p:nvSpPr>
        <p:spPr>
          <a:xfrm>
            <a:off x="2540899" y="634823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FEDA031-F9B4-620C-5768-91326231C0FB}"/>
              </a:ext>
            </a:extLst>
          </p:cNvPr>
          <p:cNvSpPr txBox="1"/>
          <p:nvPr/>
        </p:nvSpPr>
        <p:spPr>
          <a:xfrm>
            <a:off x="5157069" y="579458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5AC6528-E186-8F70-F56F-0578B5C329B6}"/>
              </a:ext>
            </a:extLst>
          </p:cNvPr>
          <p:cNvSpPr txBox="1"/>
          <p:nvPr/>
        </p:nvSpPr>
        <p:spPr>
          <a:xfrm>
            <a:off x="2556311" y="2821615"/>
            <a:ext cx="344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7C8C5F4-9D17-9E0E-DDD9-8A52D10CEAEB}"/>
              </a:ext>
            </a:extLst>
          </p:cNvPr>
          <p:cNvSpPr txBox="1"/>
          <p:nvPr/>
        </p:nvSpPr>
        <p:spPr>
          <a:xfrm>
            <a:off x="5157069" y="2821615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700656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73959-9BC6-ADAB-41A0-6159B10A8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E33AEA54-E80A-25C1-AF7F-09E2BFCA4E06}"/>
              </a:ext>
            </a:extLst>
          </p:cNvPr>
          <p:cNvSpPr txBox="1"/>
          <p:nvPr/>
        </p:nvSpPr>
        <p:spPr>
          <a:xfrm>
            <a:off x="2204528" y="16542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Suppl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. Fig. 3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Biochemical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markers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03D2CFA-EB11-7565-3C49-5BC5C2FF1A45}"/>
              </a:ext>
            </a:extLst>
          </p:cNvPr>
          <p:cNvSpPr txBox="1"/>
          <p:nvPr/>
        </p:nvSpPr>
        <p:spPr>
          <a:xfrm>
            <a:off x="241738" y="6046075"/>
            <a:ext cx="117295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Fig. 3: The </a:t>
            </a:r>
            <a:r>
              <a:rPr lang="de-DE" sz="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antibody</a:t>
            </a:r>
            <a:r>
              <a:rPr lang="de-DE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sz="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level</a:t>
            </a:r>
            <a:r>
              <a:rPr lang="de-DE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sz="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against</a:t>
            </a:r>
            <a:r>
              <a:rPr lang="de-DE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TSH-</a:t>
            </a:r>
            <a:r>
              <a:rPr lang="de-DE" sz="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Receptor</a:t>
            </a:r>
            <a:r>
              <a:rPr lang="de-DE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de-DE" sz="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TRAb</a:t>
            </a:r>
            <a:r>
              <a:rPr lang="de-DE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 </a:t>
            </a:r>
            <a:r>
              <a:rPr lang="de-DE" sz="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changed</a:t>
            </a:r>
            <a:r>
              <a:rPr lang="de-DE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sz="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signficantly</a:t>
            </a:r>
            <a:r>
              <a:rPr lang="de-DE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lang="de-DE" sz="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</a:t>
            </a:r>
            <a:r>
              <a:rPr lang="de-DE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sz="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overall</a:t>
            </a:r>
            <a:r>
              <a:rPr lang="de-DE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sz="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group</a:t>
            </a:r>
            <a:r>
              <a:rPr lang="de-DE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and in </a:t>
            </a:r>
            <a:r>
              <a:rPr lang="de-DE" sz="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</a:t>
            </a:r>
            <a:r>
              <a:rPr lang="de-DE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sz="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groups</a:t>
            </a:r>
            <a:r>
              <a:rPr lang="de-DE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IVMP + MPS and </a:t>
            </a:r>
            <a:r>
              <a:rPr lang="de-DE" sz="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Relapsing</a:t>
            </a:r>
            <a:r>
              <a:rPr lang="de-DE" sz="8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Graves‘ </a:t>
            </a:r>
            <a:r>
              <a:rPr lang="de-DE" sz="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Orbitopathy</a:t>
            </a:r>
            <a:r>
              <a:rPr lang="de-DE" sz="800" b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(GO). </a:t>
            </a:r>
            <a:r>
              <a:rPr lang="de-DE" sz="80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 </a:t>
            </a:r>
            <a:r>
              <a:rPr lang="de-DE" sz="8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BL=Baseline; PO=Primary Outcome (6 </a:t>
            </a:r>
            <a:r>
              <a:rPr lang="de-DE" sz="8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months</a:t>
            </a:r>
            <a:r>
              <a:rPr lang="de-DE" sz="8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follow </a:t>
            </a:r>
            <a:r>
              <a:rPr lang="de-DE" sz="8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up</a:t>
            </a:r>
            <a:r>
              <a:rPr lang="de-DE" sz="8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); m=</a:t>
            </a:r>
            <a:r>
              <a:rPr lang="de-DE" sz="8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months</a:t>
            </a:r>
            <a:r>
              <a:rPr lang="de-DE" sz="8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 SO=</a:t>
            </a:r>
            <a:r>
              <a:rPr lang="de-DE" sz="8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Secondary</a:t>
            </a:r>
            <a:r>
              <a:rPr lang="de-DE" sz="8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Outcome (3 </a:t>
            </a:r>
            <a:r>
              <a:rPr lang="de-DE" sz="8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months</a:t>
            </a:r>
            <a:r>
              <a:rPr lang="de-DE" sz="8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follow </a:t>
            </a:r>
            <a:r>
              <a:rPr lang="de-DE" sz="8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up</a:t>
            </a:r>
            <a:r>
              <a:rPr lang="de-DE" sz="8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); All </a:t>
            </a:r>
            <a:r>
              <a:rPr lang="de-DE" sz="8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includes</a:t>
            </a:r>
            <a:r>
              <a:rPr lang="de-DE" sz="8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all </a:t>
            </a:r>
            <a:r>
              <a:rPr lang="de-DE" sz="8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patients</a:t>
            </a:r>
            <a:r>
              <a:rPr lang="de-DE" sz="8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with</a:t>
            </a:r>
            <a:r>
              <a:rPr lang="de-DE" sz="8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MPS; </a:t>
            </a:r>
            <a:r>
              <a:rPr lang="de-DE" sz="8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if</a:t>
            </a:r>
            <a:r>
              <a:rPr lang="de-DE" sz="8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not </a:t>
            </a:r>
            <a:r>
              <a:rPr lang="de-DE" sz="8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otherwise</a:t>
            </a:r>
            <a:r>
              <a:rPr lang="de-DE" sz="8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stated</a:t>
            </a:r>
            <a:r>
              <a:rPr lang="de-DE" sz="8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de-DE" sz="8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then</a:t>
            </a:r>
            <a:r>
              <a:rPr lang="de-DE" sz="8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not </a:t>
            </a:r>
            <a:r>
              <a:rPr lang="de-DE" sz="8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significant</a:t>
            </a:r>
            <a:r>
              <a:rPr lang="de-DE" sz="8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 0,05&gt;p&gt;0,001 -&gt; *; 0,01&gt;p&gt;0,001 -&gt; **; 0,001&gt;p&gt;0,0001 -&gt; ***; p&lt;0,0001 -&gt;****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F08ABBB-5F0B-B9FC-5A6A-8B392A986A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229" t="2413" r="229" b="35212"/>
          <a:stretch/>
        </p:blipFill>
        <p:spPr>
          <a:xfrm>
            <a:off x="2956204" y="1290145"/>
            <a:ext cx="5105230" cy="475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939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458</Words>
  <Application>Microsoft Macintosh PowerPoint</Application>
  <PresentationFormat>Breitbild</PresentationFormat>
  <Paragraphs>15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jseibold@sulid.hu</dc:creator>
  <cp:lastModifiedBy>jseibold@sulid.hu</cp:lastModifiedBy>
  <cp:revision>28</cp:revision>
  <dcterms:created xsi:type="dcterms:W3CDTF">2024-09-01T10:07:02Z</dcterms:created>
  <dcterms:modified xsi:type="dcterms:W3CDTF">2025-08-03T11:03:54Z</dcterms:modified>
</cp:coreProperties>
</file>