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472" y="23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4198588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1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1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1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311402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2014/9/10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0" y="9181397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9181397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/>
        </p:nvGraphicFramePr>
        <p:xfrm>
          <a:off x="1016734" y="1064569"/>
          <a:ext cx="4824535" cy="4032470"/>
        </p:xfrm>
        <a:graphic>
          <a:graphicData uri="http://schemas.openxmlformats.org/drawingml/2006/table">
            <a:tbl>
              <a:tblPr/>
              <a:tblGrid>
                <a:gridCol w="1044114"/>
                <a:gridCol w="792088"/>
                <a:gridCol w="2988333"/>
              </a:tblGrid>
              <a:tr h="4243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50" dirty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Gene ID </a:t>
                      </a:r>
                      <a:endParaRPr lang="zh-CN" sz="1200" b="1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50" dirty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Gene </a:t>
                      </a:r>
                      <a:endParaRPr lang="zh-CN" sz="1200" b="1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kern="150" dirty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Primer </a:t>
                      </a:r>
                      <a:r>
                        <a:rPr lang="en-US" sz="1200" b="1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sequence (5’ to</a:t>
                      </a:r>
                      <a:r>
                        <a:rPr lang="en-US" sz="1200" b="1" kern="150" baseline="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3’ )</a:t>
                      </a:r>
                      <a:endParaRPr lang="zh-CN" sz="1200" b="1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0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NM </a:t>
                      </a: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011888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MIP-3</a:t>
                      </a:r>
                      <a:r>
                        <a:rPr lang="el-GR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β</a:t>
                      </a: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Forward:</a:t>
                      </a:r>
                      <a:r>
                        <a:rPr lang="en-US" altLang="zh-CN" sz="1200" kern="150" baseline="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r>
                        <a:rPr lang="en-US" altLang="zh-CN" sz="1200" kern="150" dirty="0" err="1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GGAAGGCTTTCACGATGTTC</a:t>
                      </a: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altLang="zh-CN" sz="1200" kern="150" dirty="0">
                        <a:solidFill>
                          <a:srgbClr val="000000"/>
                        </a:solidFill>
                        <a:latin typeface="Arial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0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Reverse: </a:t>
                      </a:r>
                      <a:r>
                        <a:rPr lang="en-US" altLang="zh-CN" sz="1200" kern="150" dirty="0" err="1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CTTCAGCCTGCTGGTTCTCT</a:t>
                      </a: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altLang="zh-CN" sz="1200" kern="150" dirty="0">
                        <a:solidFill>
                          <a:srgbClr val="000000"/>
                        </a:solidFill>
                        <a:latin typeface="Arial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0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NM 007719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50" dirty="0" err="1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CCR7</a:t>
                      </a:r>
                      <a:r>
                        <a:rPr lang="en-US" sz="1200" kern="150" dirty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Forward:</a:t>
                      </a:r>
                      <a:r>
                        <a:rPr lang="en-US" altLang="zh-CN" sz="1200" kern="15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 </a:t>
                      </a:r>
                      <a:r>
                        <a:rPr lang="it-IT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AAAGCACAGCCTTCCTGTGT</a:t>
                      </a: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altLang="zh-CN" sz="1200" kern="150" dirty="0">
                        <a:solidFill>
                          <a:srgbClr val="000000"/>
                        </a:solidFill>
                        <a:latin typeface="Arial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0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Reverse: </a:t>
                      </a:r>
                      <a:r>
                        <a:rPr lang="it-IT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AGTCCACCGTGGTATTCTCG</a:t>
                      </a: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0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NM </a:t>
                      </a: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011331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MCP-5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Forward:</a:t>
                      </a:r>
                      <a:r>
                        <a:rPr lang="en-US" altLang="zh-CN" sz="1200" kern="15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 </a:t>
                      </a:r>
                      <a:r>
                        <a:rPr lang="en-US" altLang="zh-CN" sz="1200" kern="150" dirty="0" err="1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CCTGAAGATCACAGCTTCCC</a:t>
                      </a: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altLang="zh-CN" sz="1200" kern="150" dirty="0">
                        <a:solidFill>
                          <a:srgbClr val="000000"/>
                        </a:solidFill>
                        <a:latin typeface="Arial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0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Reverse: </a:t>
                      </a:r>
                      <a:r>
                        <a:rPr lang="en-US" altLang="zh-CN" sz="1200" kern="150" dirty="0" err="1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GTCCTCAGGTATTGGCTGGA</a:t>
                      </a: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 </a:t>
                      </a:r>
                      <a:endParaRPr lang="zh-CN" altLang="zh-CN" sz="1200" kern="150" dirty="0">
                        <a:solidFill>
                          <a:srgbClr val="000000"/>
                        </a:solidFill>
                        <a:latin typeface="Arial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0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NM 009915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50" dirty="0" err="1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CCR2</a:t>
                      </a:r>
                      <a:r>
                        <a:rPr lang="en-US" sz="1200" kern="150" dirty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Forward:</a:t>
                      </a:r>
                      <a:r>
                        <a:rPr lang="en-US" altLang="zh-CN" sz="1200" kern="15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 </a:t>
                      </a:r>
                      <a:r>
                        <a:rPr lang="en-US" sz="1200" kern="150" dirty="0" err="1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AGCACATGTGGTGAATCCAA</a:t>
                      </a: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0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Reverse: </a:t>
                      </a:r>
                      <a:r>
                        <a:rPr lang="en-US" sz="1200" kern="150" dirty="0" err="1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TGCCATCATAAAGGAGCCA</a:t>
                      </a: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0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NM 009911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50" dirty="0" err="1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CXCR4</a:t>
                      </a:r>
                      <a:r>
                        <a:rPr lang="en-US" sz="1200" kern="150" dirty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Forward:</a:t>
                      </a:r>
                      <a:r>
                        <a:rPr lang="en-US" altLang="zh-CN" sz="1200" kern="15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 </a:t>
                      </a:r>
                      <a:r>
                        <a:rPr lang="en-US" sz="1200" kern="150" dirty="0" err="1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TCCAGACCCCACTTCTTCAG</a:t>
                      </a: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0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Reverse: </a:t>
                      </a:r>
                      <a:r>
                        <a:rPr lang="en-US" sz="1200" kern="150" dirty="0" err="1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AGTGACCCTCTGAGGCGTTT</a:t>
                      </a: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0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NM 009465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50" dirty="0" err="1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Ax</a:t>
                      </a:r>
                      <a:r>
                        <a:rPr lang="en-US" altLang="zh-CN" sz="1200" kern="150" dirty="0" err="1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l</a:t>
                      </a: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Forward:</a:t>
                      </a:r>
                      <a:r>
                        <a:rPr lang="en-US" altLang="zh-CN" sz="1200" kern="15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 </a:t>
                      </a:r>
                      <a:r>
                        <a:rPr lang="en-US" sz="1200" kern="150" dirty="0" err="1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GAGCACTGTGATGGTGGCT</a:t>
                      </a: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0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Reverse: </a:t>
                      </a:r>
                      <a:r>
                        <a:rPr lang="en-US" sz="1200" kern="150" dirty="0" err="1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GCACAGTCTGCAAACTCCAG</a:t>
                      </a: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0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NM 008610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MMP-2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Forward:</a:t>
                      </a:r>
                      <a:r>
                        <a:rPr lang="en-US" altLang="zh-CN" sz="1200" kern="15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 </a:t>
                      </a:r>
                      <a:r>
                        <a:rPr lang="en-US" sz="1200" kern="150" dirty="0" err="1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GACGGCATCCAGGTTATCAG</a:t>
                      </a: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0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Reverse: </a:t>
                      </a:r>
                      <a:r>
                        <a:rPr lang="en-US" sz="1200" kern="150" dirty="0" err="1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TGCAGGAGACAAGTTCTGGA</a:t>
                      </a: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0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50" dirty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NM 013599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MMP-9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Forward:</a:t>
                      </a:r>
                      <a:r>
                        <a:rPr lang="en-US" altLang="zh-CN" sz="1200" kern="150" baseline="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 </a:t>
                      </a:r>
                      <a:r>
                        <a:rPr lang="en-US" sz="1200" kern="150" dirty="0" err="1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GTGGTTCAGTTGTGGTGGTG</a:t>
                      </a: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5507"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CN" sz="1200" kern="150" dirty="0" smtClean="0">
                          <a:solidFill>
                            <a:srgbClr val="000000"/>
                          </a:solidFill>
                          <a:latin typeface="Arial"/>
                          <a:ea typeface="+mn-ea"/>
                          <a:cs typeface="Tahoma"/>
                        </a:rPr>
                        <a:t>Reverse: </a:t>
                      </a:r>
                      <a:r>
                        <a:rPr lang="en-US" sz="1200" kern="150" dirty="0" err="1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CCCGCTGTATAGCTACCTCG</a:t>
                      </a:r>
                      <a:r>
                        <a:rPr lang="en-US" sz="1200" kern="150" dirty="0" smtClean="0">
                          <a:solidFill>
                            <a:srgbClr val="000000"/>
                          </a:solidFill>
                          <a:latin typeface="Arial"/>
                          <a:ea typeface="宋体"/>
                          <a:cs typeface="Tahoma"/>
                        </a:rPr>
                        <a:t> </a:t>
                      </a:r>
                      <a:endParaRPr lang="zh-CN" sz="1200" kern="150" dirty="0">
                        <a:latin typeface="Calibri"/>
                        <a:ea typeface="宋体"/>
                        <a:cs typeface="Tahoma"/>
                      </a:endParaRPr>
                    </a:p>
                  </a:txBody>
                  <a:tcPr marL="30283" marR="30283" marT="3933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4016" y="210499"/>
            <a:ext cx="27089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宋体" pitchFamily="2" charset="-122"/>
                <a:cs typeface="Arial" pitchFamily="34" charset="0"/>
              </a:rPr>
              <a:t>Supplemental information</a:t>
            </a:r>
            <a:endParaRPr kumimoji="0" lang="en-US" altLang="zh-CN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ea typeface="宋体" pitchFamily="2" charset="-122"/>
              <a:cs typeface="宋体" pitchFamily="2" charset="-122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4016" y="654006"/>
            <a:ext cx="35010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dirty="0" smtClean="0">
                <a:solidFill>
                  <a:srgbClr val="000000"/>
                </a:solidFill>
                <a:ea typeface="宋体" pitchFamily="2" charset="-122"/>
                <a:cs typeface="Arial" pitchFamily="34" charset="0"/>
              </a:rPr>
              <a:t>Table 1</a:t>
            </a:r>
            <a:r>
              <a:rPr lang="en-US" altLang="zh-CN" sz="1600" b="1" dirty="0" smtClean="0">
                <a:solidFill>
                  <a:srgbClr val="000000"/>
                </a:solidFill>
                <a:ea typeface="宋体" pitchFamily="2" charset="-122"/>
                <a:cs typeface="Arial" pitchFamily="34" charset="0"/>
              </a:rPr>
              <a:t>: </a:t>
            </a:r>
            <a:r>
              <a:rPr lang="en-US" altLang="zh-CN" sz="1600" dirty="0" smtClean="0">
                <a:solidFill>
                  <a:srgbClr val="000000"/>
                </a:solidFill>
                <a:ea typeface="宋体" pitchFamily="2" charset="-122"/>
                <a:cs typeface="Arial" pitchFamily="34" charset="0"/>
              </a:rPr>
              <a:t>Primers used for real-time PCR.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双光子-补充.tif"/>
          <p:cNvPicPr>
            <a:picLocks noChangeAspect="1"/>
          </p:cNvPicPr>
          <p:nvPr/>
        </p:nvPicPr>
        <p:blipFill>
          <a:blip r:embed="rId2" cstate="print"/>
          <a:srcRect b="94677"/>
          <a:stretch>
            <a:fillRect/>
          </a:stretch>
        </p:blipFill>
        <p:spPr>
          <a:xfrm>
            <a:off x="625160" y="1548000"/>
            <a:ext cx="5607681" cy="287432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44016" y="654006"/>
            <a:ext cx="659735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dirty="0" smtClean="0">
                <a:solidFill>
                  <a:srgbClr val="000000"/>
                </a:solidFill>
                <a:ea typeface="宋体" pitchFamily="2" charset="-122"/>
                <a:cs typeface="Arial" pitchFamily="34" charset="0"/>
              </a:rPr>
              <a:t>Figure 1:  </a:t>
            </a:r>
            <a:r>
              <a:rPr lang="en-US" altLang="zh-CN" sz="1600" dirty="0" smtClean="0"/>
              <a:t>The distribution of leukemia cells in mice thymus (top) and liver (bottom) was observed using two-photon fluorescence microscopy the first day after transplantation.</a:t>
            </a:r>
            <a:endParaRPr lang="en-US" altLang="zh-CN" sz="1600" dirty="0" smtClean="0">
              <a:solidFill>
                <a:srgbClr val="000000"/>
              </a:solidFill>
              <a:ea typeface="宋体" pitchFamily="2" charset="-122"/>
              <a:cs typeface="Arial" pitchFamily="34" charset="0"/>
            </a:endParaRPr>
          </a:p>
        </p:txBody>
      </p:sp>
      <p:pic>
        <p:nvPicPr>
          <p:cNvPr id="6" name="图片 5" descr="双光子-补充-2.tif"/>
          <p:cNvPicPr>
            <a:picLocks noChangeAspect="1"/>
          </p:cNvPicPr>
          <p:nvPr/>
        </p:nvPicPr>
        <p:blipFill>
          <a:blip r:embed="rId3" cstate="print"/>
          <a:srcRect t="34671"/>
          <a:stretch>
            <a:fillRect/>
          </a:stretch>
        </p:blipFill>
        <p:spPr>
          <a:xfrm>
            <a:off x="625154" y="1784648"/>
            <a:ext cx="5607692" cy="35277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</TotalTime>
  <Words>127</Words>
  <Application>Microsoft Office PowerPoint</Application>
  <PresentationFormat>A4 纸张(210x297 毫米)</PresentationFormat>
  <Paragraphs>38</Paragraphs>
  <Slides>2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3" baseType="lpstr">
      <vt:lpstr>Office 主题</vt:lpstr>
      <vt:lpstr>幻灯片 1</vt:lpstr>
      <vt:lpstr>幻灯片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MSH</dc:creator>
  <cp:lastModifiedBy>MSH</cp:lastModifiedBy>
  <cp:revision>11</cp:revision>
  <dcterms:created xsi:type="dcterms:W3CDTF">2013-12-13T02:21:08Z</dcterms:created>
  <dcterms:modified xsi:type="dcterms:W3CDTF">2014-09-10T10:32:56Z</dcterms:modified>
</cp:coreProperties>
</file>