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</p:sldIdLst>
  <p:sldSz cx="6858000" cy="9144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ernando Lecanda" initials="FLC" lastIdx="5" clrIdx="0"/>
  <p:cmAuthor id="1" name="Naiara Perurena" initials="NP" lastIdx="1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74" autoAdjust="0"/>
    <p:restoredTop sz="94660" autoAdjust="0"/>
  </p:normalViewPr>
  <p:slideViewPr>
    <p:cSldViewPr showGuides="1">
      <p:cViewPr>
        <p:scale>
          <a:sx n="125" d="100"/>
          <a:sy n="125" d="100"/>
        </p:scale>
        <p:origin x="-1776" y="298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51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48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096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50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032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638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768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110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341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52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03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55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image" Target="../media/image7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png"/><Relationship Id="rId17" Type="http://schemas.openxmlformats.org/officeDocument/2006/relationships/image" Target="../media/image11.tif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0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image" Target="../media/image5.png"/><Relationship Id="rId5" Type="http://schemas.openxmlformats.org/officeDocument/2006/relationships/oleObject" Target="../embeddings/oleObject2.bin"/><Relationship Id="rId15" Type="http://schemas.openxmlformats.org/officeDocument/2006/relationships/image" Target="../media/image9.png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11867" y="380467"/>
            <a:ext cx="6819531" cy="7203970"/>
            <a:chOff x="108437" y="223153"/>
            <a:chExt cx="6819531" cy="7203970"/>
          </a:xfrm>
        </p:grpSpPr>
        <p:grpSp>
          <p:nvGrpSpPr>
            <p:cNvPr id="34" name="Group 33"/>
            <p:cNvGrpSpPr/>
            <p:nvPr/>
          </p:nvGrpSpPr>
          <p:grpSpPr>
            <a:xfrm>
              <a:off x="108437" y="223153"/>
              <a:ext cx="6819531" cy="6937908"/>
              <a:chOff x="108437" y="223153"/>
              <a:chExt cx="6819531" cy="6937908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108437" y="223153"/>
                <a:ext cx="6819531" cy="6937908"/>
                <a:chOff x="108437" y="223153"/>
                <a:chExt cx="6819531" cy="6937908"/>
              </a:xfrm>
            </p:grpSpPr>
            <p:grpSp>
              <p:nvGrpSpPr>
                <p:cNvPr id="38" name="Group 37"/>
                <p:cNvGrpSpPr/>
                <p:nvPr/>
              </p:nvGrpSpPr>
              <p:grpSpPr>
                <a:xfrm>
                  <a:off x="108437" y="223153"/>
                  <a:ext cx="6819531" cy="6937908"/>
                  <a:chOff x="108437" y="223153"/>
                  <a:chExt cx="6819531" cy="6937908"/>
                </a:xfrm>
              </p:grpSpPr>
              <p:grpSp>
                <p:nvGrpSpPr>
                  <p:cNvPr id="40" name="Group 39"/>
                  <p:cNvGrpSpPr/>
                  <p:nvPr/>
                </p:nvGrpSpPr>
                <p:grpSpPr>
                  <a:xfrm>
                    <a:off x="108437" y="223153"/>
                    <a:ext cx="6819531" cy="6937908"/>
                    <a:chOff x="108437" y="223153"/>
                    <a:chExt cx="6819531" cy="6937908"/>
                  </a:xfrm>
                </p:grpSpPr>
                <p:grpSp>
                  <p:nvGrpSpPr>
                    <p:cNvPr id="42" name="Group 41"/>
                    <p:cNvGrpSpPr/>
                    <p:nvPr/>
                  </p:nvGrpSpPr>
                  <p:grpSpPr>
                    <a:xfrm>
                      <a:off x="108437" y="223153"/>
                      <a:ext cx="6819531" cy="6937908"/>
                      <a:chOff x="108437" y="223153"/>
                      <a:chExt cx="6819531" cy="6937908"/>
                    </a:xfrm>
                  </p:grpSpPr>
                  <p:cxnSp>
                    <p:nvCxnSpPr>
                      <p:cNvPr id="44" name="Straight Connector 43"/>
                      <p:cNvCxnSpPr/>
                      <p:nvPr/>
                    </p:nvCxnSpPr>
                    <p:spPr>
                      <a:xfrm rot="10800000">
                        <a:off x="4811578" y="2731015"/>
                        <a:ext cx="0" cy="1440000"/>
                      </a:xfrm>
                      <a:prstGeom prst="lin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45" name="Group 44"/>
                      <p:cNvGrpSpPr/>
                      <p:nvPr/>
                    </p:nvGrpSpPr>
                    <p:grpSpPr>
                      <a:xfrm>
                        <a:off x="108437" y="223153"/>
                        <a:ext cx="6819531" cy="6937908"/>
                        <a:chOff x="108437" y="223153"/>
                        <a:chExt cx="6819531" cy="6937908"/>
                      </a:xfrm>
                    </p:grpSpPr>
                    <p:cxnSp>
                      <p:nvCxnSpPr>
                        <p:cNvPr id="46" name="Straight Connector 45"/>
                        <p:cNvCxnSpPr/>
                        <p:nvPr/>
                      </p:nvCxnSpPr>
                      <p:spPr>
                        <a:xfrm rot="10800000">
                          <a:off x="429145" y="2768259"/>
                          <a:ext cx="0" cy="1440000"/>
                        </a:xfrm>
                        <a:prstGeom prst="line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47" name="TextBox 46"/>
                        <p:cNvSpPr txBox="1"/>
                        <p:nvPr/>
                      </p:nvSpPr>
                      <p:spPr>
                        <a:xfrm rot="16200000">
                          <a:off x="98461" y="3362818"/>
                          <a:ext cx="415147" cy="24622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s-ES" sz="1000" dirty="0" smtClean="0"/>
                            <a:t>SSC</a:t>
                          </a:r>
                          <a:endParaRPr lang="es-ES_tradnl" sz="1000" dirty="0"/>
                        </a:p>
                      </p:txBody>
                    </p:sp>
                    <p:cxnSp>
                      <p:nvCxnSpPr>
                        <p:cNvPr id="48" name="Straight Connector 47"/>
                        <p:cNvCxnSpPr/>
                        <p:nvPr/>
                      </p:nvCxnSpPr>
                      <p:spPr>
                        <a:xfrm rot="5400000">
                          <a:off x="1427184" y="3731830"/>
                          <a:ext cx="0" cy="1476000"/>
                        </a:xfrm>
                        <a:prstGeom prst="line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49" name="TextBox 48"/>
                        <p:cNvSpPr txBox="1"/>
                        <p:nvPr/>
                      </p:nvSpPr>
                      <p:spPr>
                        <a:xfrm>
                          <a:off x="1208810" y="4461016"/>
                          <a:ext cx="549712" cy="24622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s-ES" sz="1000" dirty="0" smtClean="0"/>
                            <a:t>CD11b</a:t>
                          </a:r>
                          <a:endParaRPr lang="es-ES_tradnl" sz="1000" dirty="0"/>
                        </a:p>
                      </p:txBody>
                    </p:sp>
                    <p:sp>
                      <p:nvSpPr>
                        <p:cNvPr id="50" name="TextBox 49"/>
                        <p:cNvSpPr txBox="1"/>
                        <p:nvPr/>
                      </p:nvSpPr>
                      <p:spPr>
                        <a:xfrm rot="16200000">
                          <a:off x="2279867" y="3362818"/>
                          <a:ext cx="415147" cy="24622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s-ES" sz="1000" dirty="0" smtClean="0"/>
                            <a:t>SSC</a:t>
                          </a:r>
                          <a:endParaRPr lang="es-ES_tradnl" sz="1000" dirty="0"/>
                        </a:p>
                      </p:txBody>
                    </p:sp>
                    <p:cxnSp>
                      <p:nvCxnSpPr>
                        <p:cNvPr id="51" name="Straight Connector 50"/>
                        <p:cNvCxnSpPr/>
                        <p:nvPr/>
                      </p:nvCxnSpPr>
                      <p:spPr>
                        <a:xfrm rot="5400000">
                          <a:off x="3601773" y="3731830"/>
                          <a:ext cx="0" cy="1476000"/>
                        </a:xfrm>
                        <a:prstGeom prst="line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52" name="TextBox 51"/>
                        <p:cNvSpPr txBox="1"/>
                        <p:nvPr/>
                      </p:nvSpPr>
                      <p:spPr>
                        <a:xfrm>
                          <a:off x="3383399" y="4461016"/>
                          <a:ext cx="549712" cy="24622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s-ES" sz="1000" dirty="0" smtClean="0"/>
                            <a:t>CD45</a:t>
                          </a:r>
                          <a:endParaRPr lang="es-ES_tradnl" sz="1000" dirty="0"/>
                        </a:p>
                      </p:txBody>
                    </p:sp>
                    <p:sp>
                      <p:nvSpPr>
                        <p:cNvPr id="53" name="TextBox 52"/>
                        <p:cNvSpPr txBox="1"/>
                        <p:nvPr/>
                      </p:nvSpPr>
                      <p:spPr>
                        <a:xfrm rot="16200000">
                          <a:off x="4403540" y="3248220"/>
                          <a:ext cx="569855" cy="24622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s-ES" sz="1000" dirty="0" smtClean="0"/>
                            <a:t>MHCII</a:t>
                          </a:r>
                          <a:endParaRPr lang="es-ES_tradnl" sz="1000" dirty="0"/>
                        </a:p>
                      </p:txBody>
                    </p:sp>
                    <p:cxnSp>
                      <p:nvCxnSpPr>
                        <p:cNvPr id="54" name="Straight Connector 53"/>
                        <p:cNvCxnSpPr/>
                        <p:nvPr/>
                      </p:nvCxnSpPr>
                      <p:spPr>
                        <a:xfrm rot="5400000">
                          <a:off x="5784317" y="3731830"/>
                          <a:ext cx="0" cy="1476000"/>
                        </a:xfrm>
                        <a:prstGeom prst="line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55" name="TextBox 54"/>
                        <p:cNvSpPr txBox="1"/>
                        <p:nvPr/>
                      </p:nvSpPr>
                      <p:spPr>
                        <a:xfrm>
                          <a:off x="5565943" y="4461016"/>
                          <a:ext cx="549712" cy="24622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s-ES" sz="1000" dirty="0" smtClean="0"/>
                            <a:t>CD11b</a:t>
                          </a:r>
                          <a:endParaRPr lang="es-ES_tradnl" sz="1000" dirty="0"/>
                        </a:p>
                      </p:txBody>
                    </p:sp>
                    <p:grpSp>
                      <p:nvGrpSpPr>
                        <p:cNvPr id="56" name="Group 55"/>
                        <p:cNvGrpSpPr/>
                        <p:nvPr/>
                      </p:nvGrpSpPr>
                      <p:grpSpPr>
                        <a:xfrm>
                          <a:off x="108437" y="223153"/>
                          <a:ext cx="6819531" cy="6937908"/>
                          <a:chOff x="108437" y="223153"/>
                          <a:chExt cx="6819531" cy="6937908"/>
                        </a:xfrm>
                      </p:grpSpPr>
                      <p:cxnSp>
                        <p:nvCxnSpPr>
                          <p:cNvPr id="57" name="Straight Connector 56"/>
                          <p:cNvCxnSpPr/>
                          <p:nvPr/>
                        </p:nvCxnSpPr>
                        <p:spPr>
                          <a:xfrm rot="10800000">
                            <a:off x="2581262" y="582181"/>
                            <a:ext cx="0" cy="144000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58" name="TextBox 57"/>
                          <p:cNvSpPr txBox="1"/>
                          <p:nvPr/>
                        </p:nvSpPr>
                        <p:spPr>
                          <a:xfrm rot="16200000">
                            <a:off x="2250578" y="1176740"/>
                            <a:ext cx="415147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s-ES" sz="1000" dirty="0" smtClean="0"/>
                              <a:t>SSC</a:t>
                            </a:r>
                            <a:endParaRPr lang="es-ES_tradnl" sz="1000" dirty="0"/>
                          </a:p>
                        </p:txBody>
                      </p:sp>
                      <p:cxnSp>
                        <p:nvCxnSpPr>
                          <p:cNvPr id="59" name="Straight Connector 58"/>
                          <p:cNvCxnSpPr/>
                          <p:nvPr/>
                        </p:nvCxnSpPr>
                        <p:spPr>
                          <a:xfrm rot="5400000">
                            <a:off x="3580715" y="1575557"/>
                            <a:ext cx="0" cy="147600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60" name="TextBox 59"/>
                          <p:cNvSpPr txBox="1"/>
                          <p:nvPr/>
                        </p:nvSpPr>
                        <p:spPr>
                          <a:xfrm>
                            <a:off x="3362341" y="2304742"/>
                            <a:ext cx="549712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s-ES" sz="1000" dirty="0" smtClean="0"/>
                              <a:t>Nkp46</a:t>
                            </a:r>
                            <a:endParaRPr lang="es-ES_tradnl" sz="1000" dirty="0"/>
                          </a:p>
                        </p:txBody>
                      </p:sp>
                      <p:sp>
                        <p:nvSpPr>
                          <p:cNvPr id="61" name="TextBox 60"/>
                          <p:cNvSpPr txBox="1"/>
                          <p:nvPr/>
                        </p:nvSpPr>
                        <p:spPr>
                          <a:xfrm rot="16200000">
                            <a:off x="4410069" y="1194838"/>
                            <a:ext cx="415147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s-ES" sz="1000" dirty="0" smtClean="0"/>
                              <a:t>SSC</a:t>
                            </a:r>
                            <a:endParaRPr lang="es-ES_tradnl" sz="1000" dirty="0"/>
                          </a:p>
                        </p:txBody>
                      </p:sp>
                      <p:cxnSp>
                        <p:nvCxnSpPr>
                          <p:cNvPr id="62" name="Straight Connector 61"/>
                          <p:cNvCxnSpPr/>
                          <p:nvPr/>
                        </p:nvCxnSpPr>
                        <p:spPr>
                          <a:xfrm rot="5400000">
                            <a:off x="5716240" y="1575556"/>
                            <a:ext cx="0" cy="1476000"/>
                          </a:xfrm>
                          <a:prstGeom prst="line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63" name="TextBox 62"/>
                          <p:cNvSpPr txBox="1"/>
                          <p:nvPr/>
                        </p:nvSpPr>
                        <p:spPr>
                          <a:xfrm>
                            <a:off x="5497866" y="2304741"/>
                            <a:ext cx="549712" cy="24622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s-ES" sz="1000" dirty="0" smtClean="0"/>
                              <a:t>CD19</a:t>
                            </a:r>
                            <a:endParaRPr lang="es-ES_tradnl" sz="1000" dirty="0"/>
                          </a:p>
                        </p:txBody>
                      </p:sp>
                      <p:grpSp>
                        <p:nvGrpSpPr>
                          <p:cNvPr id="64" name="Group 63"/>
                          <p:cNvGrpSpPr/>
                          <p:nvPr/>
                        </p:nvGrpSpPr>
                        <p:grpSpPr>
                          <a:xfrm>
                            <a:off x="108437" y="223153"/>
                            <a:ext cx="6819531" cy="6937908"/>
                            <a:chOff x="108437" y="223153"/>
                            <a:chExt cx="6819531" cy="6937908"/>
                          </a:xfrm>
                        </p:grpSpPr>
                        <p:sp>
                          <p:nvSpPr>
                            <p:cNvPr id="65" name="TextBox 64"/>
                            <p:cNvSpPr txBox="1"/>
                            <p:nvPr/>
                          </p:nvSpPr>
                          <p:spPr>
                            <a:xfrm>
                              <a:off x="108437" y="5227977"/>
                              <a:ext cx="736702" cy="33855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s-ES" sz="1600" b="1" dirty="0" smtClean="0"/>
                                <a:t>B</a:t>
                              </a:r>
                              <a:endParaRPr lang="es-ES_tradnl" sz="1600" b="1" dirty="0"/>
                            </a:p>
                          </p:txBody>
                        </p:sp>
                        <p:sp>
                          <p:nvSpPr>
                            <p:cNvPr id="66" name="TextBox 65"/>
                            <p:cNvSpPr txBox="1"/>
                            <p:nvPr/>
                          </p:nvSpPr>
                          <p:spPr>
                            <a:xfrm rot="16200000">
                              <a:off x="-103803" y="6210025"/>
                              <a:ext cx="804287" cy="261610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r>
                                <a:rPr lang="es-ES" sz="1100" b="1" dirty="0" smtClean="0"/>
                                <a:t>% of </a:t>
                              </a:r>
                              <a:r>
                                <a:rPr lang="es-ES" sz="1100" b="1" dirty="0" err="1" smtClean="0"/>
                                <a:t>cells</a:t>
                              </a:r>
                              <a:endParaRPr lang="es-ES_tradnl" sz="1100" b="1" dirty="0"/>
                            </a:p>
                          </p:txBody>
                        </p:sp>
                        <p:sp>
                          <p:nvSpPr>
                            <p:cNvPr id="67" name="TextBox 66"/>
                            <p:cNvSpPr txBox="1"/>
                            <p:nvPr/>
                          </p:nvSpPr>
                          <p:spPr>
                            <a:xfrm>
                              <a:off x="414690" y="5304809"/>
                              <a:ext cx="1263822" cy="40780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pPr algn="ctr"/>
                              <a:r>
                                <a:rPr lang="es-ES" sz="1050" b="1" dirty="0" err="1" smtClean="0"/>
                                <a:t>Leukocytes</a:t>
                              </a:r>
                              <a:r>
                                <a:rPr lang="es-ES" sz="1050" b="1" dirty="0" smtClean="0"/>
                                <a:t> </a:t>
                              </a:r>
                            </a:p>
                            <a:p>
                              <a:pPr algn="ctr"/>
                              <a:r>
                                <a:rPr lang="es-ES" sz="1000" dirty="0" smtClean="0"/>
                                <a:t>(CD45</a:t>
                              </a:r>
                              <a:r>
                                <a:rPr lang="es-ES" sz="1000" baseline="30000" dirty="0" smtClean="0"/>
                                <a:t>+</a:t>
                              </a:r>
                              <a:r>
                                <a:rPr lang="es-ES" sz="1000" dirty="0" smtClean="0"/>
                                <a:t>)</a:t>
                              </a:r>
                              <a:endParaRPr lang="es-ES_tradnl" sz="1000" dirty="0"/>
                            </a:p>
                          </p:txBody>
                        </p:sp>
                        <p:sp>
                          <p:nvSpPr>
                            <p:cNvPr id="68" name="TextBox 67"/>
                            <p:cNvSpPr txBox="1"/>
                            <p:nvPr/>
                          </p:nvSpPr>
                          <p:spPr>
                            <a:xfrm>
                              <a:off x="2091287" y="5313502"/>
                              <a:ext cx="1596620" cy="40780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pPr algn="ctr"/>
                              <a:r>
                                <a:rPr lang="es-ES" sz="1050" b="1" dirty="0" err="1" smtClean="0"/>
                                <a:t>DCs</a:t>
                              </a:r>
                              <a:r>
                                <a:rPr lang="es-ES" sz="1050" b="1" dirty="0" smtClean="0"/>
                                <a:t> and </a:t>
                              </a:r>
                              <a:r>
                                <a:rPr lang="es-ES" sz="1050" b="1" dirty="0" err="1" smtClean="0"/>
                                <a:t>macrophages</a:t>
                              </a:r>
                              <a:r>
                                <a:rPr lang="es-ES" sz="1050" b="1" dirty="0" smtClean="0"/>
                                <a:t> </a:t>
                              </a:r>
                            </a:p>
                            <a:p>
                              <a:pPr algn="ctr"/>
                              <a:r>
                                <a:rPr lang="es-ES" sz="1000" dirty="0" smtClean="0"/>
                                <a:t>(CD45</a:t>
                              </a:r>
                              <a:r>
                                <a:rPr lang="es-ES" sz="1000" baseline="30000" dirty="0" smtClean="0"/>
                                <a:t>+ </a:t>
                              </a:r>
                              <a:r>
                                <a:rPr lang="es-ES" sz="1000" dirty="0" smtClean="0"/>
                                <a:t>CD11b</a:t>
                              </a:r>
                              <a:r>
                                <a:rPr lang="es-ES" sz="1000" baseline="30000" dirty="0" smtClean="0"/>
                                <a:t>+</a:t>
                              </a:r>
                              <a:r>
                                <a:rPr lang="es-ES" sz="1000" dirty="0" smtClean="0"/>
                                <a:t> MHCII</a:t>
                              </a:r>
                              <a:r>
                                <a:rPr lang="es-ES" sz="1000" baseline="30000" dirty="0" smtClean="0"/>
                                <a:t>+</a:t>
                              </a:r>
                              <a:r>
                                <a:rPr lang="es-ES" sz="1000" dirty="0" smtClean="0"/>
                                <a:t>)</a:t>
                              </a:r>
                              <a:endParaRPr lang="es-ES_tradnl" sz="1000" dirty="0"/>
                            </a:p>
                          </p:txBody>
                        </p:sp>
                        <p:sp>
                          <p:nvSpPr>
                            <p:cNvPr id="69" name="TextBox 68"/>
                            <p:cNvSpPr txBox="1"/>
                            <p:nvPr/>
                          </p:nvSpPr>
                          <p:spPr>
                            <a:xfrm>
                              <a:off x="3587319" y="5312503"/>
                              <a:ext cx="1693538" cy="40780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pPr algn="ctr"/>
                              <a:r>
                                <a:rPr lang="es-ES" sz="1050" b="1" dirty="0" err="1" smtClean="0"/>
                                <a:t>Monocytes</a:t>
                              </a:r>
                              <a:r>
                                <a:rPr lang="es-ES" sz="1050" b="1" dirty="0" smtClean="0"/>
                                <a:t> </a:t>
                              </a:r>
                            </a:p>
                            <a:p>
                              <a:pPr algn="ctr"/>
                              <a:r>
                                <a:rPr lang="es-ES" sz="1000" dirty="0" smtClean="0"/>
                                <a:t>(CD45</a:t>
                              </a:r>
                              <a:r>
                                <a:rPr lang="es-ES" sz="1000" baseline="30000" dirty="0" smtClean="0"/>
                                <a:t>+ </a:t>
                              </a:r>
                              <a:r>
                                <a:rPr lang="es-ES" sz="1000" dirty="0" smtClean="0"/>
                                <a:t>CD11b</a:t>
                              </a:r>
                              <a:r>
                                <a:rPr lang="es-ES" sz="1000" baseline="30000" dirty="0" smtClean="0"/>
                                <a:t>+</a:t>
                              </a:r>
                              <a:r>
                                <a:rPr lang="es-ES" sz="1000" dirty="0" smtClean="0"/>
                                <a:t> Ly6C</a:t>
                              </a:r>
                              <a:r>
                                <a:rPr lang="es-ES" sz="1000" baseline="30000" dirty="0" smtClean="0"/>
                                <a:t>+</a:t>
                              </a:r>
                              <a:r>
                                <a:rPr lang="es-ES" sz="1000" dirty="0" smtClean="0"/>
                                <a:t> Ly6G</a:t>
                              </a:r>
                              <a:r>
                                <a:rPr lang="es-ES" sz="1000" baseline="30000" dirty="0" smtClean="0"/>
                                <a:t>-</a:t>
                              </a:r>
                              <a:r>
                                <a:rPr lang="es-ES" sz="1000" dirty="0" smtClean="0"/>
                                <a:t>)</a:t>
                              </a:r>
                              <a:endParaRPr lang="es-ES_tradnl" sz="1000" dirty="0"/>
                            </a:p>
                          </p:txBody>
                        </p:sp>
                        <p:sp>
                          <p:nvSpPr>
                            <p:cNvPr id="70" name="TextBox 69"/>
                            <p:cNvSpPr txBox="1"/>
                            <p:nvPr/>
                          </p:nvSpPr>
                          <p:spPr>
                            <a:xfrm>
                              <a:off x="5234430" y="5312503"/>
                              <a:ext cx="1693538" cy="407804"/>
                            </a:xfrm>
                            <a:prstGeom prst="rect">
                              <a:avLst/>
                            </a:prstGeom>
                            <a:noFill/>
                          </p:spPr>
                          <p:txBody>
                            <a:bodyPr wrap="square" rtlCol="0">
                              <a:spAutoFit/>
                            </a:bodyPr>
                            <a:lstStyle/>
                            <a:p>
                              <a:pPr algn="ctr"/>
                              <a:r>
                                <a:rPr lang="es-ES" sz="1050" b="1" dirty="0" err="1" smtClean="0"/>
                                <a:t>MDSCs</a:t>
                              </a:r>
                              <a:r>
                                <a:rPr lang="es-ES" sz="1050" b="1" dirty="0" smtClean="0"/>
                                <a:t> </a:t>
                              </a:r>
                            </a:p>
                            <a:p>
                              <a:pPr algn="ctr"/>
                              <a:r>
                                <a:rPr lang="es-ES" sz="1000" dirty="0" smtClean="0"/>
                                <a:t>(CD45</a:t>
                              </a:r>
                              <a:r>
                                <a:rPr lang="es-ES" sz="1000" baseline="30000" dirty="0" smtClean="0"/>
                                <a:t>+ </a:t>
                              </a:r>
                              <a:r>
                                <a:rPr lang="es-ES" sz="1000" dirty="0" smtClean="0"/>
                                <a:t>CD11b</a:t>
                              </a:r>
                              <a:r>
                                <a:rPr lang="es-ES" sz="1000" baseline="30000" dirty="0" smtClean="0"/>
                                <a:t>+</a:t>
                              </a:r>
                              <a:r>
                                <a:rPr lang="es-ES" sz="1000" dirty="0" smtClean="0"/>
                                <a:t> Ly6C</a:t>
                              </a:r>
                              <a:r>
                                <a:rPr lang="es-ES" sz="1000" baseline="30000" dirty="0" smtClean="0"/>
                                <a:t>+</a:t>
                              </a:r>
                              <a:r>
                                <a:rPr lang="es-ES" sz="1000" dirty="0" smtClean="0"/>
                                <a:t> Ly6G</a:t>
                              </a:r>
                              <a:r>
                                <a:rPr lang="es-ES" sz="1000" baseline="30000" dirty="0" smtClean="0"/>
                                <a:t>+</a:t>
                              </a:r>
                              <a:r>
                                <a:rPr lang="es-ES" sz="1000" dirty="0" smtClean="0"/>
                                <a:t>)</a:t>
                              </a:r>
                              <a:endParaRPr lang="es-ES_tradnl" sz="1000" dirty="0"/>
                            </a:p>
                          </p:txBody>
                        </p:sp>
                        <p:grpSp>
                          <p:nvGrpSpPr>
                            <p:cNvPr id="72" name="Group 71"/>
                            <p:cNvGrpSpPr/>
                            <p:nvPr/>
                          </p:nvGrpSpPr>
                          <p:grpSpPr>
                            <a:xfrm>
                              <a:off x="108717" y="223153"/>
                              <a:ext cx="6733141" cy="6937908"/>
                              <a:chOff x="-350201" y="2236403"/>
                              <a:chExt cx="6733141" cy="6937908"/>
                            </a:xfrm>
                          </p:grpSpPr>
                          <p:grpSp>
                            <p:nvGrpSpPr>
                              <p:cNvPr id="74" name="Group 73"/>
                              <p:cNvGrpSpPr/>
                              <p:nvPr/>
                            </p:nvGrpSpPr>
                            <p:grpSpPr>
                              <a:xfrm>
                                <a:off x="-105173" y="7602686"/>
                                <a:ext cx="6488113" cy="1571625"/>
                                <a:chOff x="-29175" y="5871832"/>
                                <a:chExt cx="6488113" cy="1571625"/>
                              </a:xfrm>
                            </p:grpSpPr>
                            <p:graphicFrame>
                              <p:nvGraphicFramePr>
                                <p:cNvPr id="109" name="Object 108"/>
                                <p:cNvGraphicFramePr>
                                  <a:graphicFrameLocks noChangeAspect="1"/>
                                </p:cNvGraphicFramePr>
                                <p:nvPr>
                                  <p:extLst>
                                    <p:ext uri="{D42A27DB-BD31-4B8C-83A1-F6EECF244321}">
                                      <p14:modId xmlns:p14="http://schemas.microsoft.com/office/powerpoint/2010/main" val="2538367267"/>
                                    </p:ext>
                                  </p:extLst>
                                </p:nvPr>
                              </p:nvGraphicFramePr>
                              <p:xfrm>
                                <a:off x="-29175" y="5905170"/>
                                <a:ext cx="1574800" cy="1503362"/>
                              </p:xfrm>
                              <a:graphic>
                                <a:graphicData uri="http://schemas.openxmlformats.org/presentationml/2006/ole">
                                  <mc:AlternateContent xmlns:mc="http://schemas.openxmlformats.org/markup-compatibility/2006">
                                    <mc:Choice xmlns:v="urn:schemas-microsoft-com:vml" Requires="v">
                                      <p:oleObj spid="_x0000_s5942" name="Prism Project" r:id="rId3" imgW="1656000" imgH="1584000" progId="Prism5.Document">
                                        <p:embed/>
                                      </p:oleObj>
                                    </mc:Choice>
                                    <mc:Fallback>
                                      <p:oleObj name="Prism Project" r:id="rId3" imgW="1656000" imgH="1584000" progId="Prism5.Document">
                                        <p:embed/>
                                        <p:pic>
                                          <p:nvPicPr>
                                            <p:cNvPr id="0" name=""/>
                                            <p:cNvPicPr/>
                                            <p:nvPr/>
                                          </p:nvPicPr>
                                          <p:blipFill>
                                            <a:blip r:embed="rId4"/>
                                            <a:stretch>
                                              <a:fillRect/>
                                            </a:stretch>
                                          </p:blipFill>
                                          <p:spPr>
                                            <a:xfrm>
                                              <a:off x="-29175" y="5905170"/>
                                              <a:ext cx="1574800" cy="1503362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</p:spPr>
                                        </p:pic>
                                      </p:oleObj>
                                    </mc:Fallback>
                                  </mc:AlternateContent>
                                </a:graphicData>
                              </a:graphic>
                            </p:graphicFrame>
                            <p:graphicFrame>
                              <p:nvGraphicFramePr>
                                <p:cNvPr id="110" name="Object 109"/>
                                <p:cNvGraphicFramePr>
                                  <a:graphicFrameLocks noChangeAspect="1"/>
                                </p:cNvGraphicFramePr>
                                <p:nvPr>
                                  <p:extLst>
                                    <p:ext uri="{D42A27DB-BD31-4B8C-83A1-F6EECF244321}">
                                      <p14:modId xmlns:p14="http://schemas.microsoft.com/office/powerpoint/2010/main" val="246457832"/>
                                    </p:ext>
                                  </p:extLst>
                                </p:nvPr>
                              </p:nvGraphicFramePr>
                              <p:xfrm>
                                <a:off x="1598013" y="5881357"/>
                                <a:ext cx="1585912" cy="1549400"/>
                              </p:xfrm>
                              <a:graphic>
                                <a:graphicData uri="http://schemas.openxmlformats.org/presentationml/2006/ole">
                                  <mc:AlternateContent xmlns:mc="http://schemas.openxmlformats.org/markup-compatibility/2006">
                                    <mc:Choice xmlns:v="urn:schemas-microsoft-com:vml" Requires="v">
                                      <p:oleObj spid="_x0000_s5943" name="Prism Project" r:id="rId5" imgW="1656000" imgH="1584000" progId="Prism5.Document">
                                        <p:embed/>
                                      </p:oleObj>
                                    </mc:Choice>
                                    <mc:Fallback>
                                      <p:oleObj name="Prism Project" r:id="rId5" imgW="1656000" imgH="1584000" progId="Prism5.Document">
                                        <p:embed/>
                                        <p:pic>
                                          <p:nvPicPr>
                                            <p:cNvPr id="0" name=""/>
                                            <p:cNvPicPr/>
                                            <p:nvPr/>
                                          </p:nvPicPr>
                                          <p:blipFill>
                                            <a:blip r:embed="rId6"/>
                                            <a:stretch>
                                              <a:fillRect/>
                                            </a:stretch>
                                          </p:blipFill>
                                          <p:spPr>
                                            <a:xfrm>
                                              <a:off x="1598013" y="5881357"/>
                                              <a:ext cx="1585912" cy="1549400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</p:spPr>
                                        </p:pic>
                                      </p:oleObj>
                                    </mc:Fallback>
                                  </mc:AlternateContent>
                                </a:graphicData>
                              </a:graphic>
                            </p:graphicFrame>
                            <p:graphicFrame>
                              <p:nvGraphicFramePr>
                                <p:cNvPr id="113" name="Object 112"/>
                                <p:cNvGraphicFramePr>
                                  <a:graphicFrameLocks noChangeAspect="1"/>
                                </p:cNvGraphicFramePr>
                                <p:nvPr>
                                  <p:extLst>
                                    <p:ext uri="{D42A27DB-BD31-4B8C-83A1-F6EECF244321}">
                                      <p14:modId xmlns:p14="http://schemas.microsoft.com/office/powerpoint/2010/main" val="258188413"/>
                                    </p:ext>
                                  </p:extLst>
                                </p:nvPr>
                              </p:nvGraphicFramePr>
                              <p:xfrm>
                                <a:off x="3244250" y="5871832"/>
                                <a:ext cx="1590675" cy="1571625"/>
                              </p:xfrm>
                              <a:graphic>
                                <a:graphicData uri="http://schemas.openxmlformats.org/presentationml/2006/ole">
                                  <mc:AlternateContent xmlns:mc="http://schemas.openxmlformats.org/markup-compatibility/2006">
                                    <mc:Choice xmlns:v="urn:schemas-microsoft-com:vml" Requires="v">
                                      <p:oleObj spid="_x0000_s5944" name="Prism Project" r:id="rId7" imgW="1663920" imgH="1609200" progId="Prism5.Document">
                                        <p:embed/>
                                      </p:oleObj>
                                    </mc:Choice>
                                    <mc:Fallback>
                                      <p:oleObj name="Prism Project" r:id="rId7" imgW="1663920" imgH="1609200" progId="Prism5.Document">
                                        <p:embed/>
                                        <p:pic>
                                          <p:nvPicPr>
                                            <p:cNvPr id="0" name=""/>
                                            <p:cNvPicPr/>
                                            <p:nvPr/>
                                          </p:nvPicPr>
                                          <p:blipFill>
                                            <a:blip r:embed="rId8"/>
                                            <a:stretch>
                                              <a:fillRect/>
                                            </a:stretch>
                                          </p:blipFill>
                                          <p:spPr>
                                            <a:xfrm>
                                              <a:off x="3244250" y="5871832"/>
                                              <a:ext cx="1590675" cy="1571625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</p:spPr>
                                        </p:pic>
                                      </p:oleObj>
                                    </mc:Fallback>
                                  </mc:AlternateContent>
                                </a:graphicData>
                              </a:graphic>
                            </p:graphicFrame>
                            <p:graphicFrame>
                              <p:nvGraphicFramePr>
                                <p:cNvPr id="112" name="Object 111"/>
                                <p:cNvGraphicFramePr>
                                  <a:graphicFrameLocks noChangeAspect="1"/>
                                </p:cNvGraphicFramePr>
                                <p:nvPr>
                                  <p:extLst>
                                    <p:ext uri="{D42A27DB-BD31-4B8C-83A1-F6EECF244321}">
                                      <p14:modId xmlns:p14="http://schemas.microsoft.com/office/powerpoint/2010/main" val="1979903861"/>
                                    </p:ext>
                                  </p:extLst>
                                </p:nvPr>
                              </p:nvGraphicFramePr>
                              <p:xfrm>
                                <a:off x="4887313" y="5922632"/>
                                <a:ext cx="1571625" cy="1501775"/>
                              </p:xfrm>
                              <a:graphic>
                                <a:graphicData uri="http://schemas.openxmlformats.org/presentationml/2006/ole">
                                  <mc:AlternateContent xmlns:mc="http://schemas.openxmlformats.org/markup-compatibility/2006">
                                    <mc:Choice xmlns:v="urn:schemas-microsoft-com:vml" Requires="v">
                                      <p:oleObj spid="_x0000_s5945" name="Prism Project" r:id="rId9" imgW="1656000" imgH="1584000" progId="Prism5.Document">
                                        <p:embed/>
                                      </p:oleObj>
                                    </mc:Choice>
                                    <mc:Fallback>
                                      <p:oleObj name="Prism Project" r:id="rId9" imgW="1656000" imgH="1584000" progId="Prism5.Document">
                                        <p:embed/>
                                        <p:pic>
                                          <p:nvPicPr>
                                            <p:cNvPr id="0" name=""/>
                                            <p:cNvPicPr/>
                                            <p:nvPr/>
                                          </p:nvPicPr>
                                          <p:blipFill>
                                            <a:blip r:embed="rId10"/>
                                            <a:stretch>
                                              <a:fillRect/>
                                            </a:stretch>
                                          </p:blipFill>
                                          <p:spPr>
                                            <a:xfrm>
                                              <a:off x="4887313" y="5922632"/>
                                              <a:ext cx="1571625" cy="1501775"/>
                                            </a:xfrm>
                                            <a:prstGeom prst="rect">
                                              <a:avLst/>
                                            </a:prstGeom>
                                          </p:spPr>
                                        </p:pic>
                                      </p:oleObj>
                                    </mc:Fallback>
                                  </mc:AlternateContent>
                                </a:graphicData>
                              </a:graphic>
                            </p:graphicFrame>
                          </p:grpSp>
                          <p:grpSp>
                            <p:nvGrpSpPr>
                              <p:cNvPr id="75" name="Group 74"/>
                              <p:cNvGrpSpPr/>
                              <p:nvPr/>
                            </p:nvGrpSpPr>
                            <p:grpSpPr>
                              <a:xfrm>
                                <a:off x="-350201" y="2236403"/>
                                <a:ext cx="6570609" cy="4166546"/>
                                <a:chOff x="-489857" y="2049254"/>
                                <a:chExt cx="6570609" cy="4166546"/>
                              </a:xfrm>
                            </p:grpSpPr>
                            <p:grpSp>
                              <p:nvGrpSpPr>
                                <p:cNvPr id="76" name="Group 75"/>
                                <p:cNvGrpSpPr/>
                                <p:nvPr/>
                              </p:nvGrpSpPr>
                              <p:grpSpPr>
                                <a:xfrm>
                                  <a:off x="-489857" y="2049254"/>
                                  <a:ext cx="6512184" cy="4166546"/>
                                  <a:chOff x="-489857" y="2049254"/>
                                  <a:chExt cx="6512184" cy="4166546"/>
                                </a:xfrm>
                              </p:grpSpPr>
                              <p:sp>
                                <p:nvSpPr>
                                  <p:cNvPr id="86" name="TextBox 85"/>
                                  <p:cNvSpPr txBox="1"/>
                                  <p:nvPr/>
                                </p:nvSpPr>
                                <p:spPr>
                                  <a:xfrm>
                                    <a:off x="-489857" y="2049254"/>
                                    <a:ext cx="736702" cy="338554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</p:spPr>
                                <p:txBody>
                                  <a:bodyPr wrap="square" rtlCol="0">
                                    <a:spAutoFit/>
                                  </a:bodyPr>
                                  <a:lstStyle/>
                                  <a:p>
                                    <a:r>
                                      <a:rPr lang="es-ES" sz="1600" b="1" dirty="0" smtClean="0"/>
                                      <a:t>A</a:t>
                                    </a:r>
                                    <a:endParaRPr lang="es-ES_tradnl" sz="1600" b="1" dirty="0"/>
                                  </a:p>
                                </p:txBody>
                              </p:sp>
                              <p:grpSp>
                                <p:nvGrpSpPr>
                                  <p:cNvPr id="87" name="Group 86"/>
                                  <p:cNvGrpSpPr/>
                                  <p:nvPr/>
                                </p:nvGrpSpPr>
                                <p:grpSpPr>
                                  <a:xfrm>
                                    <a:off x="-353556" y="2317081"/>
                                    <a:ext cx="6375883" cy="3898719"/>
                                    <a:chOff x="91044" y="2333881"/>
                                    <a:chExt cx="6375883" cy="3898719"/>
                                  </a:xfrm>
                                </p:grpSpPr>
                                <p:grpSp>
                                  <p:nvGrpSpPr>
                                    <p:cNvPr id="88" name="Group 87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91044" y="2333881"/>
                                      <a:ext cx="6307240" cy="2059983"/>
                                      <a:chOff x="91044" y="2333881"/>
                                      <a:chExt cx="6307240" cy="2059983"/>
                                    </a:xfrm>
                                  </p:grpSpPr>
                                  <p:pic>
                                    <p:nvPicPr>
                                      <p:cNvPr id="99" name="Marcador de contenido 3"/>
                                      <p:cNvPicPr>
                                        <a:picLocks noChangeAspect="1"/>
                                      </p:cNvPicPr>
                                      <p:nvPr/>
                                    </p:nvPicPr>
                                    <p:blipFill rotWithShape="1">
                                      <a:blip r:embed="rId11"/>
                                      <a:srcRect l="54927" t="39500" r="28185" b="44013"/>
                                      <a:stretch/>
                                    </p:blipFill>
                                    <p:spPr>
                                      <a:xfrm>
                                        <a:off x="4532884" y="2333881"/>
                                        <a:ext cx="1865400" cy="1738201"/>
                                      </a:xfrm>
                                      <a:prstGeom prst="rect">
                                        <a:avLst/>
                                      </a:prstGeom>
                                    </p:spPr>
                                  </p:pic>
                                  <p:grpSp>
                                    <p:nvGrpSpPr>
                                      <p:cNvPr id="100" name="Group 99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91044" y="2443180"/>
                                        <a:ext cx="2029033" cy="1950684"/>
                                        <a:chOff x="-514522" y="2407925"/>
                                        <a:chExt cx="2029033" cy="1950684"/>
                                      </a:xfrm>
                                    </p:grpSpPr>
                                    <p:pic>
                                      <p:nvPicPr>
                                        <p:cNvPr id="102" name="Imagen 3"/>
                                        <p:cNvPicPr>
                                          <a:picLocks noChangeAspect="1"/>
                                        </p:cNvPicPr>
                                        <p:nvPr/>
                                      </p:nvPicPr>
                                      <p:blipFill rotWithShape="1">
                                        <a:blip r:embed="rId12"/>
                                        <a:srcRect l="26571" r="56894" b="86380"/>
                                        <a:stretch/>
                                      </p:blipFill>
                                      <p:spPr>
                                        <a:xfrm>
                                          <a:off x="-275993" y="2407925"/>
                                          <a:ext cx="1790504" cy="1660083"/>
                                        </a:xfrm>
                                        <a:prstGeom prst="rect">
                                          <a:avLst/>
                                        </a:prstGeom>
                                      </p:spPr>
                                    </p:pic>
                                    <p:grpSp>
                                      <p:nvGrpSpPr>
                                        <p:cNvPr id="103" name="Group 102"/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-35931" y="4112388"/>
                                          <a:ext cx="1476000" cy="246221"/>
                                          <a:chOff x="-35931" y="4112388"/>
                                          <a:chExt cx="1476000" cy="246221"/>
                                        </a:xfrm>
                                      </p:grpSpPr>
                                      <p:cxnSp>
                                        <p:nvCxnSpPr>
                                          <p:cNvPr id="107" name="Straight Connector 106"/>
                                          <p:cNvCxnSpPr/>
                                          <p:nvPr/>
                                        </p:nvCxnSpPr>
                                        <p:spPr>
                                          <a:xfrm rot="5400000">
                                            <a:off x="702069" y="3383203"/>
                                            <a:ext cx="0" cy="147600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sp>
                                        <p:nvSpPr>
                                          <p:cNvPr id="108" name="TextBox 107"/>
                                          <p:cNvSpPr txBox="1"/>
                                          <p:nvPr/>
                                        </p:nvSpPr>
                                        <p:spPr>
                                          <a:xfrm>
                                            <a:off x="483695" y="4112388"/>
                                            <a:ext cx="436745" cy="246221"/>
                                          </a:xfrm>
                                          <a:prstGeom prst="rect">
                                            <a:avLst/>
                                          </a:prstGeom>
                                          <a:noFill/>
                                        </p:spPr>
                                        <p:txBody>
                                          <a:bodyPr wrap="square" rtlCol="0">
                                            <a:spAutoFit/>
                                          </a:bodyPr>
                                          <a:lstStyle/>
                                          <a:p>
                                            <a:r>
                                              <a:rPr lang="es-ES" sz="1000" dirty="0" smtClean="0"/>
                                              <a:t>Ly6C</a:t>
                                            </a:r>
                                            <a:endParaRPr lang="es-ES_tradnl" sz="1000" dirty="0"/>
                                          </a:p>
                                        </p:txBody>
                                      </p:sp>
                                    </p:grpSp>
                                    <p:grpSp>
                                      <p:nvGrpSpPr>
                                        <p:cNvPr id="104" name="Group 103"/>
                                        <p:cNvGrpSpPr/>
                                        <p:nvPr/>
                                      </p:nvGrpSpPr>
                                      <p:grpSpPr>
                                        <a:xfrm rot="5400000">
                                          <a:off x="-1111411" y="3038919"/>
                                          <a:ext cx="1440000" cy="246221"/>
                                          <a:chOff x="469050" y="4289202"/>
                                          <a:chExt cx="1440000" cy="246221"/>
                                        </a:xfrm>
                                      </p:grpSpPr>
                                      <p:cxnSp>
                                        <p:nvCxnSpPr>
                                          <p:cNvPr id="105" name="Straight Connector 104"/>
                                          <p:cNvCxnSpPr/>
                                          <p:nvPr/>
                                        </p:nvCxnSpPr>
                                        <p:spPr>
                                          <a:xfrm rot="5400000">
                                            <a:off x="1189050" y="3596282"/>
                                            <a:ext cx="0" cy="1440000"/>
                                          </a:xfrm>
                                          <a:prstGeom prst="line">
                                            <a:avLst/>
                                          </a:prstGeom>
                                          <a:ln>
                                            <a:solidFill>
                                              <a:schemeClr val="tx1"/>
                                            </a:solidFill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  <p:sp>
                                        <p:nvSpPr>
                                          <p:cNvPr id="106" name="TextBox 105"/>
                                          <p:cNvSpPr txBox="1"/>
                                          <p:nvPr/>
                                        </p:nvSpPr>
                                        <p:spPr>
                                          <a:xfrm rot="10800000">
                                            <a:off x="646037" y="4289202"/>
                                            <a:ext cx="701335" cy="246221"/>
                                          </a:xfrm>
                                          <a:prstGeom prst="rect">
                                            <a:avLst/>
                                          </a:prstGeom>
                                          <a:noFill/>
                                        </p:spPr>
                                        <p:txBody>
                                          <a:bodyPr wrap="square" rtlCol="0">
                                            <a:spAutoFit/>
                                          </a:bodyPr>
                                          <a:lstStyle/>
                                          <a:p>
                                            <a:r>
                                              <a:rPr lang="es-ES" sz="1000" dirty="0" smtClean="0"/>
                                              <a:t>Ly6G</a:t>
                                            </a:r>
                                            <a:endParaRPr lang="es-ES_tradnl" sz="1000" dirty="0"/>
                                          </a:p>
                                        </p:txBody>
                                      </p:sp>
                                    </p:grpSp>
                                  </p:grpSp>
                                  <p:pic>
                                    <p:nvPicPr>
                                      <p:cNvPr id="101" name="Imagen 3"/>
                                      <p:cNvPicPr>
                                        <a:picLocks noChangeAspect="1"/>
                                      </p:cNvPicPr>
                                      <p:nvPr/>
                                    </p:nvPicPr>
                                    <p:blipFill rotWithShape="1">
                                      <a:blip r:embed="rId13"/>
                                      <a:srcRect l="50000" t="39276" r="25000" b="44196"/>
                                      <a:stretch/>
                                    </p:blipFill>
                                    <p:spPr>
                                      <a:xfrm>
                                        <a:off x="2416302" y="2343053"/>
                                        <a:ext cx="1917143" cy="1719856"/>
                                      </a:xfrm>
                                      <a:prstGeom prst="rect">
                                        <a:avLst/>
                                      </a:prstGeom>
                                    </p:spPr>
                                  </p:pic>
                                </p:grpSp>
                                <p:grpSp>
                                  <p:nvGrpSpPr>
                                    <p:cNvPr id="89" name="Group 88"/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275170" y="4156458"/>
                                      <a:ext cx="6191757" cy="2076142"/>
                                      <a:chOff x="275170" y="4156458"/>
                                      <a:chExt cx="6191757" cy="2076142"/>
                                    </a:xfrm>
                                  </p:grpSpPr>
                                  <p:pic>
                                    <p:nvPicPr>
                                      <p:cNvPr id="90" name="Imagen 3"/>
                                      <p:cNvPicPr>
                                        <a:picLocks noChangeAspect="1"/>
                                      </p:cNvPicPr>
                                      <p:nvPr/>
                                    </p:nvPicPr>
                                    <p:blipFill rotWithShape="1">
                                      <a:blip r:embed="rId14"/>
                                      <a:srcRect l="2003" t="-2586" r="19310" b="19945"/>
                                      <a:stretch/>
                                    </p:blipFill>
                                    <p:spPr>
                                      <a:xfrm>
                                        <a:off x="275170" y="4527834"/>
                                        <a:ext cx="1803056" cy="1704766"/>
                                      </a:xfrm>
                                      <a:prstGeom prst="rect">
                                        <a:avLst/>
                                      </a:prstGeom>
                                    </p:spPr>
                                  </p:pic>
                                  <p:grpSp>
                                    <p:nvGrpSpPr>
                                      <p:cNvPr id="91" name="Group 90"/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2120077" y="4156458"/>
                                        <a:ext cx="4346850" cy="2068755"/>
                                        <a:chOff x="2120077" y="4156458"/>
                                        <a:chExt cx="4346850" cy="2068755"/>
                                      </a:xfrm>
                                    </p:grpSpPr>
                                    <p:grpSp>
                                      <p:nvGrpSpPr>
                                        <p:cNvPr id="92" name="Group 91"/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2393206" y="4535221"/>
                                          <a:ext cx="4073721" cy="1689992"/>
                                          <a:chOff x="3380671" y="3098733"/>
                                          <a:chExt cx="4073721" cy="1689992"/>
                                        </a:xfrm>
                                      </p:grpSpPr>
                                      <p:pic>
                                        <p:nvPicPr>
                                          <p:cNvPr id="96" name="Imagen 3"/>
                                          <p:cNvPicPr>
                                            <a:picLocks noChangeAspect="1"/>
                                          </p:cNvPicPr>
                                          <p:nvPr/>
                                        </p:nvPicPr>
                                        <p:blipFill rotWithShape="1">
                                          <a:blip r:embed="rId15"/>
                                          <a:srcRect l="25774" r="52097" b="86767"/>
                                          <a:stretch/>
                                        </p:blipFill>
                                        <p:spPr>
                                          <a:xfrm>
                                            <a:off x="3380671" y="3137428"/>
                                            <a:ext cx="1947352" cy="1637111"/>
                                          </a:xfrm>
                                          <a:prstGeom prst="rect">
                                            <a:avLst/>
                                          </a:prstGeom>
                                        </p:spPr>
                                      </p:pic>
                                      <p:pic>
                                        <p:nvPicPr>
                                          <p:cNvPr id="97" name="Marcador de contenido 3"/>
                                          <p:cNvPicPr>
                                            <a:picLocks noChangeAspect="1"/>
                                          </p:cNvPicPr>
                                          <p:nvPr/>
                                        </p:nvPicPr>
                                        <p:blipFill rotWithShape="1">
                                          <a:blip r:embed="rId16"/>
                                          <a:srcRect l="25011" t="39664" r="50310" b="44095"/>
                                          <a:stretch/>
                                        </p:blipFill>
                                        <p:spPr>
                                          <a:xfrm>
                                            <a:off x="5645069" y="3098733"/>
                                            <a:ext cx="1809323" cy="1689992"/>
                                          </a:xfrm>
                                          <a:prstGeom prst="rect">
                                            <a:avLst/>
                                          </a:prstGeom>
                                        </p:spPr>
                                      </p:pic>
                                      <p:cxnSp>
                                        <p:nvCxnSpPr>
                                          <p:cNvPr id="98" name="Straight Arrow Connector 97"/>
                                          <p:cNvCxnSpPr/>
                                          <p:nvPr/>
                                        </p:nvCxnSpPr>
                                        <p:spPr>
                                          <a:xfrm>
                                            <a:off x="4947606" y="4521213"/>
                                            <a:ext cx="576000" cy="0"/>
                                          </a:xfrm>
                                          <a:prstGeom prst="straightConnector1">
                                            <a:avLst/>
                                          </a:prstGeom>
                                          <a:ln w="19050">
                                            <a:solidFill>
                                              <a:srgbClr val="FF0000"/>
                                            </a:solidFill>
                                            <a:tailEnd type="arrow"/>
                                          </a:ln>
                                        </p:spPr>
                                        <p:style>
                                          <a:lnRef idx="1">
                                            <a:schemeClr val="accent1"/>
                                          </a:lnRef>
                                          <a:fillRef idx="0">
                                            <a:schemeClr val="accent1"/>
                                          </a:fillRef>
                                          <a:effectRef idx="0">
                                            <a:schemeClr val="accent1"/>
                                          </a:effectRef>
                                          <a:fontRef idx="minor">
                                            <a:schemeClr val="tx1"/>
                                          </a:fontRef>
                                        </p:style>
                                      </p:cxnSp>
                                    </p:grpSp>
                                    <p:cxnSp>
                                      <p:nvCxnSpPr>
                                        <p:cNvPr id="93" name="Straight Arrow Connector 92"/>
                                        <p:cNvCxnSpPr/>
                                        <p:nvPr/>
                                      </p:nvCxnSpPr>
                                      <p:spPr>
                                        <a:xfrm flipH="1">
                                          <a:off x="2120077" y="5957701"/>
                                          <a:ext cx="1260000" cy="0"/>
                                        </a:xfrm>
                                        <a:prstGeom prst="straightConnector1">
                                          <a:avLst/>
                                        </a:prstGeom>
                                        <a:ln w="19050">
                                          <a:solidFill>
                                            <a:srgbClr val="33CC33"/>
                                          </a:solidFill>
                                          <a:tailEnd type="arrow"/>
                                        </a:ln>
                                      </p:spPr>
                                      <p:style>
                                        <a:lnRef idx="1">
                                          <a:schemeClr val="accent1"/>
                                        </a:lnRef>
                                        <a:fillRef idx="0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  <p:cxnSp>
                                      <p:nvCxnSpPr>
                                        <p:cNvPr id="94" name="Straight Arrow Connector 93"/>
                                        <p:cNvCxnSpPr/>
                                        <p:nvPr/>
                                      </p:nvCxnSpPr>
                                      <p:spPr>
                                        <a:xfrm flipV="1">
                                          <a:off x="3756084" y="4385138"/>
                                          <a:ext cx="0" cy="684000"/>
                                        </a:xfrm>
                                        <a:prstGeom prst="straightConnector1">
                                          <a:avLst/>
                                        </a:prstGeom>
                                        <a:ln w="19050">
                                          <a:solidFill>
                                            <a:srgbClr val="0000FF"/>
                                          </a:solidFill>
                                          <a:tailEnd type="arrow"/>
                                        </a:ln>
                                      </p:spPr>
                                      <p:style>
                                        <a:lnRef idx="1">
                                          <a:schemeClr val="accent1"/>
                                        </a:lnRef>
                                        <a:fillRef idx="0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  <p:cxnSp>
                                      <p:nvCxnSpPr>
                                        <p:cNvPr id="95" name="Straight Arrow Connector 94"/>
                                        <p:cNvCxnSpPr/>
                                        <p:nvPr/>
                                      </p:nvCxnSpPr>
                                      <p:spPr>
                                        <a:xfrm flipV="1">
                                          <a:off x="3756084" y="4156458"/>
                                          <a:ext cx="901519" cy="910103"/>
                                        </a:xfrm>
                                        <a:prstGeom prst="straightConnector1">
                                          <a:avLst/>
                                        </a:prstGeom>
                                        <a:ln w="19050">
                                          <a:solidFill>
                                            <a:srgbClr val="0000FF"/>
                                          </a:solidFill>
                                          <a:tailEnd type="arrow"/>
                                        </a:ln>
                                      </p:spPr>
                                      <p:style>
                                        <a:lnRef idx="1">
                                          <a:schemeClr val="accent1"/>
                                        </a:lnRef>
                                        <a:fillRef idx="0">
                                          <a:schemeClr val="accent1"/>
                                        </a:fillRef>
                                        <a:effectRef idx="0">
                                          <a:schemeClr val="accent1"/>
                                        </a:effectRef>
                                        <a:fontRef idx="minor">
                                          <a:schemeClr val="tx1"/>
                                        </a:fontRef>
                                      </p:style>
                                    </p:cxnSp>
                                  </p:grpSp>
                                </p:grpSp>
                              </p:grpSp>
                            </p:grpSp>
                            <p:sp>
                              <p:nvSpPr>
                                <p:cNvPr id="77" name="TextBox 76"/>
                                <p:cNvSpPr txBox="1"/>
                                <p:nvPr/>
                              </p:nvSpPr>
                              <p:spPr>
                                <a:xfrm>
                                  <a:off x="2982141" y="5074320"/>
                                  <a:ext cx="1066800" cy="246221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square" rtlCol="0">
                                  <a:spAutoFit/>
                                </a:bodyPr>
                                <a:lstStyle/>
                                <a:p>
                                  <a:r>
                                    <a:rPr lang="es-ES" sz="1000" dirty="0" err="1" smtClean="0"/>
                                    <a:t>Leukocytes</a:t>
                                  </a:r>
                                  <a:endParaRPr lang="es-ES_tradnl" sz="1000" baseline="30000" dirty="0"/>
                                </a:p>
                              </p:txBody>
                            </p:sp>
                            <p:sp>
                              <p:nvSpPr>
                                <p:cNvPr id="78" name="TextBox 77"/>
                                <p:cNvSpPr txBox="1"/>
                                <p:nvPr/>
                              </p:nvSpPr>
                              <p:spPr>
                                <a:xfrm>
                                  <a:off x="678299" y="4912506"/>
                                  <a:ext cx="1066800" cy="246221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square" rtlCol="0">
                                  <a:spAutoFit/>
                                </a:bodyPr>
                                <a:lstStyle/>
                                <a:p>
                                  <a:r>
                                    <a:rPr lang="es-ES" sz="1000" dirty="0" err="1" smtClean="0"/>
                                    <a:t>Myeloid</a:t>
                                  </a:r>
                                  <a:r>
                                    <a:rPr lang="es-ES" sz="1000" dirty="0" smtClean="0"/>
                                    <a:t> </a:t>
                                  </a:r>
                                  <a:r>
                                    <a:rPr lang="es-ES" sz="1000" dirty="0" err="1" smtClean="0"/>
                                    <a:t>cells</a:t>
                                  </a:r>
                                  <a:endParaRPr lang="es-ES_tradnl" sz="1000" baseline="30000" dirty="0"/>
                                </a:p>
                              </p:txBody>
                            </p:sp>
                            <p:sp>
                              <p:nvSpPr>
                                <p:cNvPr id="79" name="TextBox 78"/>
                                <p:cNvSpPr txBox="1"/>
                                <p:nvPr/>
                              </p:nvSpPr>
                              <p:spPr>
                                <a:xfrm>
                                  <a:off x="-119324" y="2134666"/>
                                  <a:ext cx="1066800" cy="246221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square" rtlCol="0">
                                  <a:spAutoFit/>
                                </a:bodyPr>
                                <a:lstStyle/>
                                <a:p>
                                  <a:r>
                                    <a:rPr lang="es-ES" sz="1000" dirty="0" err="1" smtClean="0"/>
                                    <a:t>Neutrophils</a:t>
                                  </a:r>
                                  <a:endParaRPr lang="es-ES_tradnl" sz="1000" baseline="30000" dirty="0"/>
                                </a:p>
                              </p:txBody>
                            </p:sp>
                            <p:sp>
                              <p:nvSpPr>
                                <p:cNvPr id="80" name="Oval 79"/>
                                <p:cNvSpPr/>
                                <p:nvPr/>
                              </p:nvSpPr>
                              <p:spPr>
                                <a:xfrm>
                                  <a:off x="141134" y="2419731"/>
                                  <a:ext cx="372507" cy="475672"/>
                                </a:xfrm>
                                <a:prstGeom prst="ellipse">
                                  <a:avLst/>
                                </a:prstGeom>
                                <a:noFill/>
                                <a:ln w="6350">
                                  <a:solidFill>
                                    <a:srgbClr val="FF0000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tlCol="0" anchor="ctr"/>
                                <a:lstStyle/>
                                <a:p>
                                  <a:pPr algn="ctr"/>
                                  <a:endParaRPr lang="es-ES_tradnl"/>
                                </a:p>
                              </p:txBody>
                            </p:sp>
                            <p:sp>
                              <p:nvSpPr>
                                <p:cNvPr id="81" name="TextBox 80"/>
                                <p:cNvSpPr txBox="1"/>
                                <p:nvPr/>
                              </p:nvSpPr>
                              <p:spPr>
                                <a:xfrm>
                                  <a:off x="1082547" y="2672157"/>
                                  <a:ext cx="1066800" cy="246221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square" rtlCol="0">
                                  <a:spAutoFit/>
                                </a:bodyPr>
                                <a:lstStyle/>
                                <a:p>
                                  <a:r>
                                    <a:rPr lang="es-ES" sz="1000" dirty="0" err="1" smtClean="0"/>
                                    <a:t>MDSCs</a:t>
                                  </a:r>
                                  <a:endParaRPr lang="es-ES_tradnl" sz="1000" baseline="30000" dirty="0"/>
                                </a:p>
                              </p:txBody>
                            </p:sp>
                            <p:sp>
                              <p:nvSpPr>
                                <p:cNvPr id="82" name="TextBox 81"/>
                                <p:cNvSpPr txBox="1"/>
                                <p:nvPr/>
                              </p:nvSpPr>
                              <p:spPr>
                                <a:xfrm>
                                  <a:off x="566827" y="3610670"/>
                                  <a:ext cx="1066800" cy="246221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square" rtlCol="0">
                                  <a:spAutoFit/>
                                </a:bodyPr>
                                <a:lstStyle/>
                                <a:p>
                                  <a:r>
                                    <a:rPr lang="es-ES" sz="1000" dirty="0" err="1" smtClean="0"/>
                                    <a:t>Monocytes</a:t>
                                  </a:r>
                                  <a:endParaRPr lang="es-ES_tradnl" sz="1000" baseline="30000" dirty="0"/>
                                </a:p>
                              </p:txBody>
                            </p:sp>
                            <p:sp>
                              <p:nvSpPr>
                                <p:cNvPr id="83" name="TextBox 82"/>
                                <p:cNvSpPr txBox="1"/>
                                <p:nvPr/>
                              </p:nvSpPr>
                              <p:spPr>
                                <a:xfrm>
                                  <a:off x="5075371" y="4377064"/>
                                  <a:ext cx="946956" cy="400110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square" rtlCol="0">
                                  <a:spAutoFit/>
                                </a:bodyPr>
                                <a:lstStyle/>
                                <a:p>
                                  <a:pPr algn="ctr"/>
                                  <a:r>
                                    <a:rPr lang="es-ES" sz="1000" dirty="0" err="1" smtClean="0"/>
                                    <a:t>DCs</a:t>
                                  </a:r>
                                  <a:r>
                                    <a:rPr lang="es-ES" sz="1000" dirty="0" smtClean="0"/>
                                    <a:t> and </a:t>
                                  </a:r>
                                  <a:r>
                                    <a:rPr lang="es-ES" sz="1000" dirty="0" err="1" smtClean="0"/>
                                    <a:t>macrophages</a:t>
                                  </a:r>
                                  <a:endParaRPr lang="es-ES_tradnl" sz="1000" baseline="30000" dirty="0"/>
                                </a:p>
                              </p:txBody>
                            </p:sp>
                            <p:sp>
                              <p:nvSpPr>
                                <p:cNvPr id="84" name="TextBox 83"/>
                                <p:cNvSpPr txBox="1"/>
                                <p:nvPr/>
                              </p:nvSpPr>
                              <p:spPr>
                                <a:xfrm>
                                  <a:off x="2927179" y="2886550"/>
                                  <a:ext cx="1066800" cy="246221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square" rtlCol="0">
                                  <a:spAutoFit/>
                                </a:bodyPr>
                                <a:lstStyle/>
                                <a:p>
                                  <a:r>
                                    <a:rPr lang="es-ES" sz="1000" dirty="0" smtClean="0"/>
                                    <a:t>NK </a:t>
                                  </a:r>
                                  <a:r>
                                    <a:rPr lang="es-ES" sz="1000" dirty="0" err="1" smtClean="0"/>
                                    <a:t>cells</a:t>
                                  </a:r>
                                  <a:endParaRPr lang="es-ES_tradnl" sz="1000" baseline="30000" dirty="0"/>
                                </a:p>
                              </p:txBody>
                            </p:sp>
                            <p:sp>
                              <p:nvSpPr>
                                <p:cNvPr id="85" name="TextBox 84"/>
                                <p:cNvSpPr txBox="1"/>
                                <p:nvPr/>
                              </p:nvSpPr>
                              <p:spPr>
                                <a:xfrm>
                                  <a:off x="5013952" y="2886549"/>
                                  <a:ext cx="1066800" cy="246221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square" rtlCol="0">
                                  <a:spAutoFit/>
                                </a:bodyPr>
                                <a:lstStyle/>
                                <a:p>
                                  <a:r>
                                    <a:rPr lang="es-ES" sz="1000" dirty="0" smtClean="0"/>
                                    <a:t>B </a:t>
                                  </a:r>
                                  <a:r>
                                    <a:rPr lang="es-ES" sz="1000" dirty="0" err="1" smtClean="0"/>
                                    <a:t>cells</a:t>
                                  </a:r>
                                  <a:endParaRPr lang="es-ES_tradnl" sz="1000" baseline="30000" dirty="0"/>
                                </a:p>
                              </p:txBody>
                            </p:sp>
                          </p:grpSp>
                        </p:grpSp>
                      </p:grpSp>
                    </p:grpSp>
                  </p:grpSp>
                </p:grpSp>
                <p:cxnSp>
                  <p:nvCxnSpPr>
                    <p:cNvPr id="43" name="Straight Arrow Connector 42"/>
                    <p:cNvCxnSpPr/>
                    <p:nvPr/>
                  </p:nvCxnSpPr>
                  <p:spPr>
                    <a:xfrm flipV="1">
                      <a:off x="1772768" y="2480259"/>
                      <a:ext cx="0" cy="576000"/>
                    </a:xfrm>
                    <a:prstGeom prst="straightConnector1">
                      <a:avLst/>
                    </a:prstGeom>
                    <a:ln w="19050">
                      <a:solidFill>
                        <a:srgbClr val="33CC33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41" name="Straight Connector 40"/>
                  <p:cNvCxnSpPr/>
                  <p:nvPr/>
                </p:nvCxnSpPr>
                <p:spPr>
                  <a:xfrm rot="10800000">
                    <a:off x="2610550" y="2774440"/>
                    <a:ext cx="0" cy="144000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9" name="Straight Connector 38"/>
                <p:cNvCxnSpPr/>
                <p:nvPr/>
              </p:nvCxnSpPr>
              <p:spPr>
                <a:xfrm rot="10800000">
                  <a:off x="4740753" y="593630"/>
                  <a:ext cx="0" cy="14400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" name="Oval 36"/>
              <p:cNvSpPr/>
              <p:nvPr/>
            </p:nvSpPr>
            <p:spPr>
              <a:xfrm>
                <a:off x="5724915" y="1423586"/>
                <a:ext cx="372507" cy="475672"/>
              </a:xfrm>
              <a:prstGeom prst="ellipse">
                <a:avLst/>
              </a:prstGeom>
              <a:noFill/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  <p:pic>
          <p:nvPicPr>
            <p:cNvPr id="35" name="Picture 603" descr="C:\Users\Naiara Perurena\OneDrive\Documentos\TESIS\Figuras corregidas\Leyenda II.tif"/>
            <p:cNvPicPr>
              <a:picLocks noChangeAspect="1" noChangeArrowheads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980" t="82017"/>
            <a:stretch/>
          </p:blipFill>
          <p:spPr bwMode="auto">
            <a:xfrm>
              <a:off x="648133" y="7118421"/>
              <a:ext cx="3034101" cy="308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9" name="TextBox 32"/>
          <p:cNvSpPr txBox="1"/>
          <p:nvPr/>
        </p:nvSpPr>
        <p:spPr>
          <a:xfrm>
            <a:off x="52677" y="8581292"/>
            <a:ext cx="2203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Perurena N et al</a:t>
            </a:r>
            <a:r>
              <a:rPr lang="es-ES" sz="2000" b="1" dirty="0"/>
              <a:t>.</a:t>
            </a:r>
            <a:endParaRPr lang="es-ES_tradnl" sz="2000" b="1" dirty="0"/>
          </a:p>
        </p:txBody>
      </p:sp>
      <p:sp>
        <p:nvSpPr>
          <p:cNvPr id="120" name="119 CuadroTexto"/>
          <p:cNvSpPr txBox="1"/>
          <p:nvPr/>
        </p:nvSpPr>
        <p:spPr>
          <a:xfrm>
            <a:off x="5354786" y="8581292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 smtClean="0"/>
              <a:t>Sup</a:t>
            </a:r>
            <a:r>
              <a:rPr lang="es-ES" sz="2000" b="1" dirty="0" smtClean="0"/>
              <a:t> Fig</a:t>
            </a:r>
            <a:r>
              <a:rPr lang="es-ES" sz="2000" b="1" dirty="0"/>
              <a:t>. </a:t>
            </a:r>
            <a:r>
              <a:rPr lang="es-ES" sz="2000" b="1" smtClean="0"/>
              <a:t>5</a:t>
            </a:r>
            <a:endParaRPr lang="es-ES_tradnl" sz="2000" b="1" dirty="0"/>
          </a:p>
        </p:txBody>
      </p:sp>
    </p:spTree>
    <p:extLst>
      <p:ext uri="{BB962C8B-B14F-4D97-AF65-F5344CB8AC3E}">
        <p14:creationId xmlns:p14="http://schemas.microsoft.com/office/powerpoint/2010/main" val="179594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2527</TotalTime>
  <Words>73</Words>
  <Application>Microsoft Office PowerPoint</Application>
  <PresentationFormat>Presentación en pantalla (4:3)</PresentationFormat>
  <Paragraphs>33</Paragraphs>
  <Slides>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Tema de Office</vt:lpstr>
      <vt:lpstr>Prism Project</vt:lpstr>
      <vt:lpstr>Presentación de PowerPoint</vt:lpstr>
    </vt:vector>
  </TitlesOfParts>
  <Company>Universidad de Navarra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Lecanda</dc:creator>
  <cp:lastModifiedBy>Fernando Lecanda</cp:lastModifiedBy>
  <cp:revision>163</cp:revision>
  <cp:lastPrinted>2016-06-22T21:30:08Z</cp:lastPrinted>
  <dcterms:created xsi:type="dcterms:W3CDTF">2015-11-13T17:09:39Z</dcterms:created>
  <dcterms:modified xsi:type="dcterms:W3CDTF">2017-01-03T11:54:00Z</dcterms:modified>
</cp:coreProperties>
</file>