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894" autoAdjust="0"/>
  </p:normalViewPr>
  <p:slideViewPr>
    <p:cSldViewPr snapToGrid="0">
      <p:cViewPr varScale="1">
        <p:scale>
          <a:sx n="49" d="100"/>
          <a:sy n="49" d="100"/>
        </p:scale>
        <p:origin x="235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910F5-2EEF-4B6D-98AA-B417326F2948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522EF-553C-4F6B-A697-B6C638B9F1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5315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 dirty="0" smtClean="0"/>
              <a:t>Supplementary Figure</a:t>
            </a:r>
            <a:r>
              <a:rPr lang="en-US" altLang="zh-TW" b="1" baseline="0" dirty="0" smtClean="0"/>
              <a:t> 2.</a:t>
            </a:r>
            <a:r>
              <a:rPr lang="en-US" altLang="zh-TW" baseline="0" dirty="0" smtClean="0"/>
              <a:t> YAP1 expression is associated with M1-M2 polarization. (A) YAP1 silencing in macrophages (M0) leads to decreased M2 polarization.  Real-time PCR analysis demonstrates that M2 markers, TGF-b1 and Ym2 were significantly reduced </a:t>
            </a:r>
            <a:r>
              <a:rPr lang="en-US" altLang="zh-TW" u="none" baseline="0" dirty="0" smtClean="0"/>
              <a:t>while one of the M1 marker </a:t>
            </a:r>
            <a:r>
              <a:rPr lang="en-US" altLang="zh-TW" u="none" baseline="0" dirty="0" err="1" smtClean="0"/>
              <a:t>iNOS</a:t>
            </a:r>
            <a:r>
              <a:rPr lang="en-US" altLang="zh-TW" u="none" baseline="0" dirty="0" smtClean="0"/>
              <a:t> was significantly increased, </a:t>
            </a:r>
            <a:r>
              <a:rPr lang="en-US" altLang="zh-TW" baseline="0" dirty="0" smtClean="0"/>
              <a:t>in the macrophages generated in the presence of DLD-1 cells. (B) YAP1-overexpressing colon cancer cells also promote the polarization of M2 genotype in THP-1 cells.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 dirty="0" smtClean="0"/>
              <a:t>Experiments were performed at least three times. *</a:t>
            </a:r>
            <a:r>
              <a:rPr lang="en-US" altLang="zh-TW" i="1" baseline="0" dirty="0" smtClean="0"/>
              <a:t>p</a:t>
            </a:r>
            <a:r>
              <a:rPr lang="en-US" altLang="zh-TW" u="sng" baseline="0" dirty="0" smtClean="0"/>
              <a:t>&lt; </a:t>
            </a:r>
            <a:r>
              <a:rPr lang="en-US" altLang="zh-TW" u="none" baseline="0" dirty="0" smtClean="0"/>
              <a:t>0.05, **</a:t>
            </a:r>
            <a:r>
              <a:rPr lang="en-US" altLang="zh-TW" i="1" u="none" baseline="0" dirty="0" smtClean="0"/>
              <a:t>p</a:t>
            </a:r>
            <a:r>
              <a:rPr lang="en-US" altLang="zh-TW" u="sng" baseline="0" dirty="0" smtClean="0"/>
              <a:t>&lt;</a:t>
            </a:r>
            <a:r>
              <a:rPr lang="en-US" altLang="zh-TW" u="none" baseline="0" dirty="0" smtClean="0"/>
              <a:t>0.01, ***</a:t>
            </a:r>
            <a:r>
              <a:rPr lang="en-US" altLang="zh-TW" i="1" u="none" baseline="0" dirty="0" smtClean="0"/>
              <a:t>p</a:t>
            </a:r>
            <a:r>
              <a:rPr lang="en-US" altLang="zh-TW" u="sng" baseline="0" dirty="0" smtClean="0"/>
              <a:t>&lt;</a:t>
            </a:r>
            <a:r>
              <a:rPr lang="en-US" altLang="zh-TW" u="none" baseline="0" dirty="0" smtClean="0"/>
              <a:t>0.001. The primer sequences used in the qPCR experiments are shown. </a:t>
            </a:r>
            <a:endParaRPr lang="zh-TW" alt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86767-426D-40AA-B953-6968404A36C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76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zh-TW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32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5824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1511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842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25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8062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10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3545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044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143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zh-TW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311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45A11-6BFD-4AC6-949B-BBA8A17C43DF}" type="datetimeFigureOut">
              <a:rPr lang="zh-TW" altLang="en-US" smtClean="0"/>
              <a:t>2017/1/26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248A6-388A-4E7E-BA44-F1640AB4CD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173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404" y="580584"/>
            <a:ext cx="3091827" cy="315075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693268" y="4503858"/>
          <a:ext cx="3894928" cy="4393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771">
                  <a:extLst>
                    <a:ext uri="{9D8B030D-6E8A-4147-A177-3AD203B41FA5}">
                      <a16:colId xmlns="" xmlns:a16="http://schemas.microsoft.com/office/drawing/2014/main" val="2712277521"/>
                    </a:ext>
                  </a:extLst>
                </a:gridCol>
                <a:gridCol w="3254157">
                  <a:extLst>
                    <a:ext uri="{9D8B030D-6E8A-4147-A177-3AD203B41FA5}">
                      <a16:colId xmlns="" xmlns:a16="http://schemas.microsoft.com/office/drawing/2014/main" val="2758224723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</a:rPr>
                        <a:t>Genes</a:t>
                      </a:r>
                      <a:endParaRPr lang="zh-TW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</a:rPr>
                        <a:t>qPCR Primer</a:t>
                      </a:r>
                      <a:r>
                        <a:rPr lang="en-US" altLang="zh-TW" sz="1200" baseline="0" dirty="0" smtClean="0">
                          <a:solidFill>
                            <a:schemeClr val="tx1"/>
                          </a:solidFill>
                        </a:rPr>
                        <a:t> sequences</a:t>
                      </a:r>
                      <a:endParaRPr lang="zh-TW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88952410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ARG1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altLang="zh-TW" sz="1200" dirty="0" smtClean="0"/>
                        <a:t>CAGAAGAATGGAAGAGTCAG</a:t>
                      </a:r>
                    </a:p>
                    <a:p>
                      <a:r>
                        <a:rPr lang="en-CA" altLang="zh-TW" sz="1200" dirty="0" smtClean="0"/>
                        <a:t>CAGATATGCAGGGAGTCACC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55942184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Fizz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altLang="zh-TW" sz="1200" dirty="0" smtClean="0"/>
                        <a:t>GGTCCCAGTGCATATGGATGAGACCATAGA</a:t>
                      </a:r>
                    </a:p>
                    <a:p>
                      <a:r>
                        <a:rPr lang="en-CA" altLang="zh-TW" sz="1200" dirty="0" smtClean="0"/>
                        <a:t>CACCTCTTCACTCGAGGGACAGTTGGCAGC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204972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IL-6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altLang="zh-TW" sz="1200" dirty="0" smtClean="0"/>
                        <a:t>GAGGATACCACTCCCAACAGACC</a:t>
                      </a:r>
                    </a:p>
                    <a:p>
                      <a:r>
                        <a:rPr lang="en-CA" altLang="zh-TW" sz="1200" dirty="0" smtClean="0"/>
                        <a:t>AAGTGCATCATCGTTGTTCATACA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79926838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IL-4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ACTTTGAACAGCCTCACAGAG</a:t>
                      </a:r>
                    </a:p>
                    <a:p>
                      <a:r>
                        <a:rPr lang="en-US" altLang="zh-TW" sz="1200" dirty="0" smtClean="0"/>
                        <a:t>TTGGAGGCAGCAAAGATGTC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</a:tr>
              <a:tr h="450166">
                <a:tc>
                  <a:txBody>
                    <a:bodyPr/>
                    <a:lstStyle/>
                    <a:p>
                      <a:r>
                        <a:rPr lang="en-US" altLang="zh-TW" sz="1200" dirty="0" err="1" smtClean="0"/>
                        <a:t>iNOS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altLang="zh-TW" sz="1200" dirty="0" smtClean="0"/>
                        <a:t>TTTGCTTCCATGCTAATGCGAAAG</a:t>
                      </a:r>
                    </a:p>
                    <a:p>
                      <a:r>
                        <a:rPr lang="en-CA" altLang="zh-TW" sz="1200" dirty="0" smtClean="0"/>
                        <a:t>GCTCTGTTGAGGTCTAAAGGCTCCG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99669715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r>
                        <a:rPr lang="en-CA" altLang="zh-TW" sz="1200" dirty="0" smtClean="0"/>
                        <a:t>TNF-</a:t>
                      </a:r>
                      <a:r>
                        <a:rPr lang="el-GR" altLang="zh-TW" sz="1200" dirty="0" smtClean="0"/>
                        <a:t>α 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altLang="zh-TW" sz="1200" dirty="0" smtClean="0"/>
                        <a:t>CCTGTAGCCCACGTCGTAGC</a:t>
                      </a:r>
                    </a:p>
                    <a:p>
                      <a:r>
                        <a:rPr lang="en-CA" altLang="zh-TW" sz="1200" dirty="0" smtClean="0"/>
                        <a:t>AGCAATGACTCCAAAGTAGACC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9720227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Ym2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altLang="zh-TW" sz="1200" dirty="0" smtClean="0"/>
                        <a:t>CAGAACCGTCAGACATTCATTA</a:t>
                      </a:r>
                    </a:p>
                    <a:p>
                      <a:r>
                        <a:rPr lang="en-CA" altLang="zh-TW" sz="1200" dirty="0" smtClean="0"/>
                        <a:t>ATGGTCCTTCCAGTAGGTAATA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42713540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CD23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altLang="zh-TW" sz="1200" dirty="0" smtClean="0"/>
                        <a:t>GGGAGAATCCAAGCAGGAC</a:t>
                      </a:r>
                    </a:p>
                    <a:p>
                      <a:r>
                        <a:rPr lang="en-CA" altLang="zh-TW" sz="1200" dirty="0" smtClean="0"/>
                        <a:t>GGAAGCTCCTCGATCTCTGA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35737381"/>
                  </a:ext>
                </a:extLst>
              </a:tr>
              <a:tr h="45016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TGFB1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altLang="zh-TW" sz="1200" dirty="0" smtClean="0"/>
                        <a:t>CACCCGCGTGCTAATGG </a:t>
                      </a:r>
                    </a:p>
                    <a:p>
                      <a:r>
                        <a:rPr lang="en-CA" altLang="zh-TW" sz="1200" dirty="0" smtClean="0"/>
                        <a:t>TGTGTACTCTGCTTGAACTTGTCAT </a:t>
                      </a:r>
                      <a:endParaRPr lang="zh-TW" altLang="en-US" sz="1200" dirty="0"/>
                    </a:p>
                  </a:txBody>
                  <a:tcPr marL="84406" marR="84406" marT="42203" marB="42203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9394163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68" y="730053"/>
            <a:ext cx="2633700" cy="19471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915" y="351693"/>
            <a:ext cx="30809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62" dirty="0"/>
              <a:t>A</a:t>
            </a:r>
            <a:endParaRPr lang="zh-TW" altLang="en-US" sz="1662" dirty="0"/>
          </a:p>
        </p:txBody>
      </p:sp>
      <p:sp>
        <p:nvSpPr>
          <p:cNvPr id="8" name="TextBox 7"/>
          <p:cNvSpPr txBox="1"/>
          <p:nvPr/>
        </p:nvSpPr>
        <p:spPr>
          <a:xfrm>
            <a:off x="3359465" y="351693"/>
            <a:ext cx="300082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62" dirty="0"/>
              <a:t>B</a:t>
            </a:r>
            <a:endParaRPr lang="zh-TW" altLang="en-US" sz="1662" dirty="0"/>
          </a:p>
        </p:txBody>
      </p:sp>
    </p:spTree>
    <p:extLst>
      <p:ext uri="{BB962C8B-B14F-4D97-AF65-F5344CB8AC3E}">
        <p14:creationId xmlns:p14="http://schemas.microsoft.com/office/powerpoint/2010/main" val="126250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147</Words>
  <Application>Microsoft Office PowerPoint</Application>
  <PresentationFormat>On-screen Show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GND4 Kyrios</dc:creator>
  <cp:lastModifiedBy>GND4 Kyrios</cp:lastModifiedBy>
  <cp:revision>10</cp:revision>
  <dcterms:created xsi:type="dcterms:W3CDTF">2017-01-26T09:45:48Z</dcterms:created>
  <dcterms:modified xsi:type="dcterms:W3CDTF">2017-01-26T10:08:18Z</dcterms:modified>
</cp:coreProperties>
</file>