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894" autoAdjust="0"/>
  </p:normalViewPr>
  <p:slideViewPr>
    <p:cSldViewPr snapToGrid="0">
      <p:cViewPr varScale="1">
        <p:scale>
          <a:sx n="49" d="100"/>
          <a:sy n="49" d="100"/>
        </p:scale>
        <p:origin x="23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910F5-2EEF-4B6D-98AA-B417326F2948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522EF-553C-4F6B-A697-B6C638B9F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31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 smtClean="0"/>
              <a:t>Supplementary Figure 1.</a:t>
            </a:r>
            <a:r>
              <a:rPr lang="en-US" altLang="zh-TW" dirty="0" smtClean="0"/>
              <a:t> YAP1</a:t>
            </a:r>
            <a:r>
              <a:rPr lang="en-US" altLang="zh-TW" baseline="0" dirty="0" smtClean="0"/>
              <a:t> overexpression leads to increased stemness in colon cancer cells. </a:t>
            </a:r>
            <a:r>
              <a:rPr lang="en-US" altLang="zh-TW" u="none" baseline="0" dirty="0" smtClean="0"/>
              <a:t>(A) A significantly increased CD133+ cell percentage was found in the YAP1 OE cells as compared to their wild-type counterparts as demonstrated by our flow </a:t>
            </a:r>
            <a:r>
              <a:rPr lang="en-US" altLang="zh-TW" u="none" baseline="0" dirty="0" err="1" smtClean="0"/>
              <a:t>cytometric</a:t>
            </a:r>
            <a:r>
              <a:rPr lang="en-US" altLang="zh-TW" u="none" baseline="0" dirty="0" smtClean="0"/>
              <a:t> analysis.  </a:t>
            </a:r>
            <a:r>
              <a:rPr lang="en-US" altLang="zh-TW" baseline="0" dirty="0" smtClean="0"/>
              <a:t>(B) YAP1-overexpressing HCT116 and DLD-1 cells were found to form a significantly higher number of tumor spheres (*</a:t>
            </a:r>
            <a:r>
              <a:rPr lang="en-US" altLang="zh-TW" i="1" baseline="0" dirty="0" smtClean="0"/>
              <a:t>p</a:t>
            </a:r>
            <a:r>
              <a:rPr lang="en-US" altLang="zh-TW" u="sng" baseline="0" dirty="0" smtClean="0"/>
              <a:t>&lt;</a:t>
            </a:r>
            <a:r>
              <a:rPr lang="en-US" altLang="zh-TW" u="none" baseline="0" dirty="0" smtClean="0"/>
              <a:t>0.05, **</a:t>
            </a:r>
            <a:r>
              <a:rPr lang="en-US" altLang="zh-TW" i="1" baseline="0" dirty="0" smtClean="0"/>
              <a:t>p</a:t>
            </a:r>
            <a:r>
              <a:rPr lang="en-US" altLang="zh-TW" u="sng" baseline="0" dirty="0" smtClean="0"/>
              <a:t>&lt;</a:t>
            </a:r>
            <a:r>
              <a:rPr lang="en-US" altLang="zh-TW" u="none" baseline="0" dirty="0" smtClean="0"/>
              <a:t>0.01).</a:t>
            </a:r>
            <a:r>
              <a:rPr lang="zh-TW" altLang="en-US" u="none" baseline="0" dirty="0" smtClean="0"/>
              <a:t> </a:t>
            </a:r>
            <a:r>
              <a:rPr lang="en-US" altLang="zh-TW" u="none" baseline="0" dirty="0" smtClean="0"/>
              <a:t>(C) Comparative western blots of wild-type and YAP1 overexpressing HCT116 and DLD-1 cells.  An increased expression of </a:t>
            </a:r>
            <a:r>
              <a:rPr lang="el-GR" altLang="zh-TW" u="none" baseline="0" dirty="0" smtClean="0"/>
              <a:t>β</a:t>
            </a:r>
            <a:r>
              <a:rPr lang="en-US" altLang="zh-TW" u="none" baseline="0" dirty="0" smtClean="0"/>
              <a:t>-catenin, NF-</a:t>
            </a:r>
            <a:r>
              <a:rPr lang="en-US" altLang="zh-TW" u="none" baseline="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kB, vimentin and </a:t>
            </a:r>
            <a:r>
              <a:rPr lang="en-US" altLang="zh-TW" u="none" baseline="0" dirty="0" err="1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Kras</a:t>
            </a:r>
            <a:r>
              <a:rPr lang="en-US" altLang="zh-TW" u="none" baseline="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is associated with YAP1 overexpression.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86767-426D-40AA-B953-6968404A36C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636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TW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2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5824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51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42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25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06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0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54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44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43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zh-TW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311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73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647" y="1314964"/>
            <a:ext cx="1495385" cy="112153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647" y="2445295"/>
            <a:ext cx="1495385" cy="112153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107" y="1314964"/>
            <a:ext cx="1495385" cy="11215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107" y="2445295"/>
            <a:ext cx="1495385" cy="1121538"/>
          </a:xfrm>
          <a:prstGeom prst="rect">
            <a:avLst/>
          </a:prstGeom>
        </p:spPr>
      </p:pic>
      <p:graphicFrame>
        <p:nvGraphicFramePr>
          <p:cNvPr id="6" name="物件 5"/>
          <p:cNvGraphicFramePr>
            <a:graphicFrameLocks noChangeAspect="1"/>
          </p:cNvGraphicFramePr>
          <p:nvPr>
            <p:extLst/>
          </p:nvPr>
        </p:nvGraphicFramePr>
        <p:xfrm>
          <a:off x="3441262" y="3575626"/>
          <a:ext cx="3152969" cy="1679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Project" r:id="rId8" imgW="4613040" imgH="2426040" progId="Prism5.Document">
                  <p:embed/>
                </p:oleObj>
              </mc:Choice>
              <mc:Fallback>
                <p:oleObj name="Prism Project" r:id="rId8" imgW="4613040" imgH="242604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41262" y="3575626"/>
                        <a:ext cx="3152969" cy="1679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812988" y="1059272"/>
            <a:ext cx="693588" cy="284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46" dirty="0"/>
              <a:t>HCT116</a:t>
            </a:r>
            <a:endParaRPr lang="zh-TW" altLang="en-US" sz="1246" dirty="0"/>
          </a:p>
        </p:txBody>
      </p:sp>
      <p:sp>
        <p:nvSpPr>
          <p:cNvPr id="8" name="文字方塊 7"/>
          <p:cNvSpPr txBox="1"/>
          <p:nvPr/>
        </p:nvSpPr>
        <p:spPr>
          <a:xfrm>
            <a:off x="5410752" y="1059272"/>
            <a:ext cx="579005" cy="284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46" dirty="0"/>
              <a:t>DLD-1</a:t>
            </a:r>
            <a:endParaRPr lang="zh-TW" altLang="en-US" sz="1246" dirty="0"/>
          </a:p>
        </p:txBody>
      </p:sp>
      <p:sp>
        <p:nvSpPr>
          <p:cNvPr id="9" name="文字方塊 8"/>
          <p:cNvSpPr txBox="1"/>
          <p:nvPr/>
        </p:nvSpPr>
        <p:spPr>
          <a:xfrm>
            <a:off x="3079034" y="1599084"/>
            <a:ext cx="376385" cy="63344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altLang="zh-TW" sz="1246" dirty="0"/>
              <a:t>parental</a:t>
            </a:r>
            <a:endParaRPr lang="zh-TW" altLang="en-US" sz="1246" dirty="0"/>
          </a:p>
        </p:txBody>
      </p:sp>
      <p:sp>
        <p:nvSpPr>
          <p:cNvPr id="10" name="文字方塊 9"/>
          <p:cNvSpPr txBox="1"/>
          <p:nvPr/>
        </p:nvSpPr>
        <p:spPr>
          <a:xfrm>
            <a:off x="3079034" y="2660460"/>
            <a:ext cx="376385" cy="63671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altLang="zh-TW" sz="1246" dirty="0"/>
              <a:t>YAP1 OE</a:t>
            </a:r>
            <a:endParaRPr lang="zh-TW" altLang="en-US" sz="1246" dirty="0"/>
          </a:p>
        </p:txBody>
      </p:sp>
      <p:cxnSp>
        <p:nvCxnSpPr>
          <p:cNvPr id="21" name="直線接點 20"/>
          <p:cNvCxnSpPr/>
          <p:nvPr/>
        </p:nvCxnSpPr>
        <p:spPr>
          <a:xfrm flipH="1">
            <a:off x="4246628" y="3829486"/>
            <a:ext cx="1" cy="6230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4246627" y="3836458"/>
            <a:ext cx="324000" cy="20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flipH="1">
            <a:off x="4569180" y="3832498"/>
            <a:ext cx="1" cy="2243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 flipH="1">
            <a:off x="5194749" y="3834481"/>
            <a:ext cx="1" cy="57323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5196197" y="3827417"/>
            <a:ext cx="324000" cy="20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flipH="1">
            <a:off x="5518749" y="3823458"/>
            <a:ext cx="1" cy="7476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5207712" y="3679729"/>
            <a:ext cx="357790" cy="209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62" dirty="0">
                <a:sym typeface="Wingdings 2" panose="05020102010507070707" pitchFamily="18" charset="2"/>
              </a:rPr>
              <a:t></a:t>
            </a:r>
            <a:endParaRPr lang="zh-TW" altLang="en-US" sz="762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4301423" y="3688394"/>
            <a:ext cx="271228" cy="209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62" dirty="0">
                <a:sym typeface="Wingdings 2" panose="05020102010507070707" pitchFamily="18" charset="2"/>
              </a:rPr>
              <a:t></a:t>
            </a:r>
            <a:endParaRPr lang="zh-TW" altLang="en-US" sz="762" dirty="0"/>
          </a:p>
        </p:txBody>
      </p:sp>
      <p:sp>
        <p:nvSpPr>
          <p:cNvPr id="11" name="TextBox 10"/>
          <p:cNvSpPr txBox="1"/>
          <p:nvPr/>
        </p:nvSpPr>
        <p:spPr>
          <a:xfrm>
            <a:off x="484481" y="792321"/>
            <a:ext cx="277640" cy="284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46" dirty="0"/>
              <a:t>A</a:t>
            </a:r>
            <a:endParaRPr lang="zh-TW" altLang="en-US" sz="1246" dirty="0"/>
          </a:p>
        </p:txBody>
      </p:sp>
      <p:sp>
        <p:nvSpPr>
          <p:cNvPr id="12" name="TextBox 11"/>
          <p:cNvSpPr txBox="1"/>
          <p:nvPr/>
        </p:nvSpPr>
        <p:spPr>
          <a:xfrm>
            <a:off x="3241017" y="806921"/>
            <a:ext cx="271228" cy="284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46" dirty="0"/>
              <a:t>B</a:t>
            </a:r>
            <a:endParaRPr lang="zh-TW" altLang="en-US" sz="1246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629" y="1048013"/>
            <a:ext cx="2801480" cy="28568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481" y="5086676"/>
            <a:ext cx="2737214" cy="26516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4481" y="4790050"/>
            <a:ext cx="29848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62" dirty="0"/>
              <a:t>C</a:t>
            </a:r>
            <a:endParaRPr lang="zh-TW" altLang="en-US" sz="1662" dirty="0"/>
          </a:p>
        </p:txBody>
      </p:sp>
    </p:spTree>
    <p:extLst>
      <p:ext uri="{BB962C8B-B14F-4D97-AF65-F5344CB8AC3E}">
        <p14:creationId xmlns:p14="http://schemas.microsoft.com/office/powerpoint/2010/main" val="311327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116</Words>
  <Application>Microsoft Office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 Unicode MS</vt:lpstr>
      <vt:lpstr>新細明體</vt:lpstr>
      <vt:lpstr>Arial</vt:lpstr>
      <vt:lpstr>Calibri</vt:lpstr>
      <vt:lpstr>Calibri Light</vt:lpstr>
      <vt:lpstr>Wingdings 2</vt:lpstr>
      <vt:lpstr>Office Theme</vt:lpstr>
      <vt:lpstr>Prism Project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GND4 Kyrios</dc:creator>
  <cp:lastModifiedBy>GND4 Kyrios</cp:lastModifiedBy>
  <cp:revision>9</cp:revision>
  <dcterms:created xsi:type="dcterms:W3CDTF">2017-01-26T09:45:48Z</dcterms:created>
  <dcterms:modified xsi:type="dcterms:W3CDTF">2017-01-26T10:06:57Z</dcterms:modified>
</cp:coreProperties>
</file>