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79" r:id="rId2"/>
    <p:sldId id="286" r:id="rId3"/>
    <p:sldId id="283" r:id="rId4"/>
    <p:sldId id="284" r:id="rId5"/>
    <p:sldId id="285" r:id="rId6"/>
  </p:sldIdLst>
  <p:sldSz cx="6858000" cy="9906000" type="A4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ª Mercedes Garayoa Berrueta" initials="MMGB" lastIdx="13" clrIdx="0">
    <p:extLst/>
  </p:cmAuthor>
  <p:cmAuthor id="2" name="Usuario de Windows" initials="UdW" lastIdx="13" clrIdx="1"/>
  <p:cmAuthor id="3" name="Anali Lopez Iglesias" initials="" lastIdx="6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FA0"/>
    <a:srgbClr val="FF7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3765" autoAdjust="0"/>
    <p:restoredTop sz="95673" autoAdjust="0"/>
  </p:normalViewPr>
  <p:slideViewPr>
    <p:cSldViewPr snapToGrid="0" snapToObjects="1">
      <p:cViewPr>
        <p:scale>
          <a:sx n="103" d="100"/>
          <a:sy n="103" d="100"/>
        </p:scale>
        <p:origin x="-1896" y="119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interSettings" Target="printerSettings/printerSettings1.bin"/><Relationship Id="rId9" Type="http://schemas.openxmlformats.org/officeDocument/2006/relationships/commentAuthors" Target="commentAuthors.xml"/><Relationship Id="rId1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nali:Desktop:MY%20EXPERIMENT%2002/12/2014:EDO:MM:Lineas%20resistentes:RPMI-RPMI%20LR5:RPMI-RPMI-LR5.xls" TargetMode="External"/><Relationship Id="rId2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nali:Desktop:EDO-S101%2009/10/2016:EDO%20definitivo%20J%20of%20H%20&amp;%20O:Correcion%20marzo%202017:EDO-S101%20DEFINITIVO%20ENVIADO:COMBINACIONES%20EDO%2015-5-17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nali:Desktop:EDO-S101%2009/10/2016:EDO%20definitivo%20J%20of%20H%20&amp;%20O:Correcion%20marzo%202017:EDO-S101%20DEFINITIVO%20ENVIADO:COMBINACIONES%20EDO%2015-5-17.xls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nali:Desktop:MY%20EXPERIMENT%2009/10/2016:EDO:MM:MM1S:IN%20VIVO:Ratones%20triple%20EDO%20bis%20BoEdo.xlsx" TargetMode="External"/><Relationship Id="rId2" Type="http://schemas.openxmlformats.org/officeDocument/2006/relationships/chartUserShapes" Target="../drawings/drawing3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nali:Desktop:MY%20EXPERIMENT%2020/04/2015:EDO:MM:U266:U266-U266LR7:U266-U266-LR7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nali:Desktop:MY%20EXPERIMENT%2008/06/2015:EDO:MM:U266:U266-U266LR7:U266-U266-LR7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nali:Desktop:MY%20EXPERIMENT%2008/06/2015:EDO:MM:RPMI:RPMI-RPMI%20LR5:RPMI-RPMI-LR5.xls" TargetMode="External"/><Relationship Id="rId2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nali:Desktop:MY%20EXPERIMENT%2009/10/2016:EDO:MM:Pacientes:PACIENTES%20CITOMETR&#205;A%20LORENA%20OK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nali:Desktop:MY%20EXPERIMENT%2009/10/2016:EDO:MM:Pacientes:PACIENTES%20CITOMETR&#205;A%20LORENA%20OK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nali:Desktop:MY%20EXPERIMENT%2009/10/2016:EDO:MM:Pacientes:PACIENTES%20CITOMETR&#205;A%20LORENA%20OK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nali:Desktop:MY%20EXPERIMENT%2029/09/2015:EDO:MM:MM1S:IN%20VIVO:ratones%20EDO%20mm1s:Copia%20de%20Ratones%20EDO%20MM1S.mod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nali:Desktop:EDO-S101%2009/10/2016:EDO%20definitivo%20J%20of%20H%20&amp;%20O:Correcion%20marzo%202017:EDO-S101%20DEFINITIVO%20ENVIADO:COMBINACIONES%20EDO%2015-5-17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22491007503281"/>
          <c:y val="0.181921072226359"/>
          <c:w val="0.514466511894369"/>
          <c:h val="0.517363297908346"/>
        </c:manualLayout>
      </c:layout>
      <c:lineChart>
        <c:grouping val="standard"/>
        <c:varyColors val="0"/>
        <c:ser>
          <c:idx val="1"/>
          <c:order val="0"/>
          <c:tx>
            <c:v>RPMI-LR5</c:v>
          </c:tx>
          <c:marker>
            <c:symbol val="circle"/>
            <c:size val="5"/>
          </c:marker>
          <c:errBars>
            <c:errDir val="y"/>
            <c:errBarType val="plus"/>
            <c:errValType val="cust"/>
            <c:noEndCap val="0"/>
            <c:plus>
              <c:numRef>
                <c:f>(MELFALÁN!$B$64;MELFALÁN!$E$64:$K$64)</c:f>
                <c:numCache>
                  <c:formatCode>General</c:formatCode>
                  <c:ptCount val="8"/>
                  <c:pt idx="0">
                    <c:v>1.532647330187928</c:v>
                  </c:pt>
                  <c:pt idx="1">
                    <c:v>4.870520974793114</c:v>
                  </c:pt>
                  <c:pt idx="2">
                    <c:v>6.789303096376558</c:v>
                  </c:pt>
                  <c:pt idx="3">
                    <c:v>3.789468246615089</c:v>
                  </c:pt>
                  <c:pt idx="4">
                    <c:v>2.478489825898444</c:v>
                  </c:pt>
                  <c:pt idx="5">
                    <c:v>0.34182709296993</c:v>
                  </c:pt>
                  <c:pt idx="6">
                    <c:v>7.832416444269198</c:v>
                  </c:pt>
                  <c:pt idx="7">
                    <c:v>4.950922791688117</c:v>
                  </c:pt>
                </c:numCache>
              </c:numRef>
            </c:plus>
          </c:errBars>
          <c:cat>
            <c:numRef>
              <c:f>MELFALÁN!$N$47:$S$47</c:f>
              <c:numCache>
                <c:formatCode>General</c:formatCode>
                <c:ptCount val="6"/>
                <c:pt idx="0">
                  <c:v>0.0</c:v>
                </c:pt>
                <c:pt idx="1">
                  <c:v>1.0</c:v>
                </c:pt>
                <c:pt idx="2">
                  <c:v>5.0</c:v>
                </c:pt>
                <c:pt idx="3">
                  <c:v>10.0</c:v>
                </c:pt>
                <c:pt idx="4">
                  <c:v>50.0</c:v>
                </c:pt>
                <c:pt idx="5">
                  <c:v>100.0</c:v>
                </c:pt>
              </c:numCache>
            </c:numRef>
          </c:cat>
          <c:val>
            <c:numRef>
              <c:f>(MELFALÁN!$B$62;MELFALÁN!$E$62:$H$62)</c:f>
              <c:numCache>
                <c:formatCode>General</c:formatCode>
                <c:ptCount val="5"/>
                <c:pt idx="0">
                  <c:v>100.0</c:v>
                </c:pt>
                <c:pt idx="1">
                  <c:v>99.33282183006708</c:v>
                </c:pt>
                <c:pt idx="2">
                  <c:v>86.88327717917065</c:v>
                </c:pt>
                <c:pt idx="3">
                  <c:v>75.6413250158455</c:v>
                </c:pt>
                <c:pt idx="4">
                  <c:v>53.31087166827889</c:v>
                </c:pt>
              </c:numCache>
            </c:numRef>
          </c:val>
          <c:smooth val="0"/>
        </c:ser>
        <c:ser>
          <c:idx val="0"/>
          <c:order val="1"/>
          <c:tx>
            <c:v>RPMI-8226</c:v>
          </c:tx>
          <c:marker>
            <c:symbol val="diamond"/>
            <c:size val="5"/>
          </c:marker>
          <c:errBars>
            <c:errDir val="y"/>
            <c:errBarType val="both"/>
            <c:errValType val="cust"/>
            <c:noEndCap val="0"/>
            <c:plus>
              <c:numRef>
                <c:f>(MELFALÁN!$B$28;MELFALÁN!$E$28:$I$28)</c:f>
                <c:numCache>
                  <c:formatCode>General</c:formatCode>
                  <c:ptCount val="6"/>
                  <c:pt idx="0">
                    <c:v>9.934348249475761</c:v>
                  </c:pt>
                  <c:pt idx="1">
                    <c:v>3.710940152067852</c:v>
                  </c:pt>
                  <c:pt idx="2">
                    <c:v>3.136942237941116</c:v>
                  </c:pt>
                  <c:pt idx="3">
                    <c:v>1.281534790432335</c:v>
                  </c:pt>
                  <c:pt idx="4">
                    <c:v>0.362629521248128</c:v>
                  </c:pt>
                  <c:pt idx="5">
                    <c:v>0.459906622907326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0.0</c:v>
                </c:pt>
              </c:numLit>
            </c:minus>
          </c:errBars>
          <c:cat>
            <c:numRef>
              <c:f>MELFALÁN!$N$47:$S$47</c:f>
              <c:numCache>
                <c:formatCode>General</c:formatCode>
                <c:ptCount val="6"/>
                <c:pt idx="0">
                  <c:v>0.0</c:v>
                </c:pt>
                <c:pt idx="1">
                  <c:v>1.0</c:v>
                </c:pt>
                <c:pt idx="2">
                  <c:v>5.0</c:v>
                </c:pt>
                <c:pt idx="3">
                  <c:v>10.0</c:v>
                </c:pt>
                <c:pt idx="4">
                  <c:v>50.0</c:v>
                </c:pt>
                <c:pt idx="5">
                  <c:v>100.0</c:v>
                </c:pt>
              </c:numCache>
            </c:numRef>
          </c:cat>
          <c:val>
            <c:numRef>
              <c:f>(MELFALÁN!$B$26;MELFALÁN!$E$26:$H$26)</c:f>
              <c:numCache>
                <c:formatCode>General</c:formatCode>
                <c:ptCount val="5"/>
                <c:pt idx="0">
                  <c:v>100.0</c:v>
                </c:pt>
                <c:pt idx="1">
                  <c:v>70.03753876285275</c:v>
                </c:pt>
                <c:pt idx="2">
                  <c:v>61.62994396387576</c:v>
                </c:pt>
                <c:pt idx="3">
                  <c:v>57.129644741853</c:v>
                </c:pt>
                <c:pt idx="4">
                  <c:v>8.823241390566346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82202248"/>
        <c:axId val="1849512328"/>
      </c:lineChart>
      <c:catAx>
        <c:axId val="1982202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  <a:effectLst>
            <a:glow>
              <a:schemeClr val="tx1">
                <a:alpha val="0"/>
              </a:schemeClr>
            </a:glow>
          </a:effectLst>
        </c:spPr>
        <c:txPr>
          <a:bodyPr rot="0" vert="horz"/>
          <a:lstStyle/>
          <a:p>
            <a:pPr>
              <a:defRPr b="1"/>
            </a:pPr>
            <a:endParaRPr lang="es-ES"/>
          </a:p>
        </c:txPr>
        <c:crossAx val="1849512328"/>
        <c:crosses val="autoZero"/>
        <c:auto val="1"/>
        <c:lblAlgn val="ctr"/>
        <c:lblOffset val="100"/>
        <c:tickLblSkip val="1"/>
        <c:noMultiLvlLbl val="0"/>
      </c:catAx>
      <c:valAx>
        <c:axId val="1849512328"/>
        <c:scaling>
          <c:orientation val="minMax"/>
          <c:max val="120.0"/>
          <c:min val="0.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mpd="sng">
            <a:solidFill>
              <a:srgbClr val="000000"/>
            </a:solidFill>
          </a:ln>
          <a:effectLst>
            <a:glow>
              <a:schemeClr val="tx1">
                <a:alpha val="0"/>
              </a:schemeClr>
            </a:glow>
          </a:effectLst>
        </c:spPr>
        <c:txPr>
          <a:bodyPr rot="0" vert="horz"/>
          <a:lstStyle/>
          <a:p>
            <a:pPr>
              <a:defRPr b="1"/>
            </a:pPr>
            <a:endParaRPr lang="es-ES"/>
          </a:p>
        </c:txPr>
        <c:crossAx val="198220224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46761417260874"/>
          <c:y val="0.0111924633160293"/>
          <c:w val="0.458869317395918"/>
          <c:h val="0.184811762538394"/>
        </c:manualLayout>
      </c:layout>
      <c:overlay val="0"/>
      <c:txPr>
        <a:bodyPr/>
        <a:lstStyle/>
        <a:p>
          <a:pPr>
            <a:defRPr b="1"/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800">
          <a:latin typeface="Arial"/>
          <a:cs typeface="Arial"/>
        </a:defRPr>
      </a:pPr>
      <a:endParaRPr lang="es-ES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3767364525072"/>
          <c:y val="0.0947769755971872"/>
          <c:w val="0.706118070529046"/>
          <c:h val="0.60489116751643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25400">
              <a:solidFill>
                <a:srgbClr val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25400">
                <a:solidFill>
                  <a:srgbClr val="000000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25400">
                <a:solidFill>
                  <a:srgbClr val="000000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595959"/>
              </a:solidFill>
              <a:ln w="25400">
                <a:solidFill>
                  <a:srgbClr val="000000"/>
                </a:solidFill>
                <a:prstDash val="solid"/>
              </a:ln>
            </c:spPr>
          </c:dPt>
          <c:dPt>
            <c:idx val="3"/>
            <c:invertIfNegative val="0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  <a:ln w="25400">
                <a:solidFill>
                  <a:srgbClr val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'U266'!$B$16:$E$16</c:f>
                <c:numCache>
                  <c:formatCode>General</c:formatCode>
                  <c:ptCount val="4"/>
                  <c:pt idx="0">
                    <c:v>2.962031138838673</c:v>
                  </c:pt>
                  <c:pt idx="1">
                    <c:v>2.360131817747772</c:v>
                  </c:pt>
                  <c:pt idx="2">
                    <c:v>4.431168617999777</c:v>
                  </c:pt>
                  <c:pt idx="3">
                    <c:v>2.464508372687</c:v>
                  </c:pt>
                </c:numCache>
              </c:numRef>
            </c:plus>
            <c:spPr>
              <a:solidFill>
                <a:schemeClr val="bg1">
                  <a:lumMod val="50000"/>
                </a:schemeClr>
              </a:solidFill>
              <a:ln w="25400">
                <a:solidFill>
                  <a:srgbClr val="000000"/>
                </a:solidFill>
              </a:ln>
            </c:spPr>
          </c:errBars>
          <c:cat>
            <c:strRef>
              <c:f>('U266'!$B$6:$C$6;'U266'!$E$6;'U266'!$L$6)</c:f>
              <c:strCache>
                <c:ptCount val="4"/>
                <c:pt idx="0">
                  <c:v>Control</c:v>
                </c:pt>
                <c:pt idx="1">
                  <c:v>EDO-S101 2 µM</c:v>
                </c:pt>
                <c:pt idx="2">
                  <c:v>Bor 3 nM</c:v>
                </c:pt>
                <c:pt idx="3">
                  <c:v>E+B</c:v>
                </c:pt>
              </c:strCache>
            </c:strRef>
          </c:cat>
          <c:val>
            <c:numRef>
              <c:f>('U266'!$B$13:$C$13;'U266'!$E$13;'U266'!$L$13)</c:f>
              <c:numCache>
                <c:formatCode>General</c:formatCode>
                <c:ptCount val="4"/>
                <c:pt idx="0">
                  <c:v>100.0</c:v>
                </c:pt>
                <c:pt idx="1">
                  <c:v>58.57707509881423</c:v>
                </c:pt>
                <c:pt idx="2">
                  <c:v>48.16385195831837</c:v>
                </c:pt>
                <c:pt idx="3">
                  <c:v>24.86525332375134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59714952"/>
        <c:axId val="1945543832"/>
      </c:barChart>
      <c:catAx>
        <c:axId val="1959714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  <a:prstDash val="solid"/>
          </a:ln>
        </c:spPr>
        <c:txPr>
          <a:bodyPr rot="-1800000"/>
          <a:lstStyle/>
          <a:p>
            <a:pPr>
              <a:defRPr b="1">
                <a:latin typeface="Arial"/>
                <a:cs typeface="Arial"/>
              </a:defRPr>
            </a:pPr>
            <a:endParaRPr lang="es-ES"/>
          </a:p>
        </c:txPr>
        <c:crossAx val="1945543832"/>
        <c:crosses val="autoZero"/>
        <c:auto val="1"/>
        <c:lblAlgn val="ctr"/>
        <c:lblOffset val="100"/>
        <c:noMultiLvlLbl val="0"/>
      </c:catAx>
      <c:valAx>
        <c:axId val="194554383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ES"/>
                  <a:t>% MTT uptake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  <a:prstDash val="solid"/>
          </a:ln>
        </c:spPr>
        <c:txPr>
          <a:bodyPr/>
          <a:lstStyle/>
          <a:p>
            <a:pPr>
              <a:defRPr b="1">
                <a:latin typeface="Arial"/>
                <a:cs typeface="Arial"/>
              </a:defRPr>
            </a:pPr>
            <a:endParaRPr lang="es-ES"/>
          </a:p>
        </c:txPr>
        <c:crossAx val="1959714952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FFFFFF"/>
      </a:solidFill>
      <a:prstDash val="solid"/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52787889179151"/>
          <c:y val="0.0986520768495938"/>
          <c:w val="0.661838941576687"/>
          <c:h val="0.59527914038500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25400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25400">
                <a:solidFill>
                  <a:srgbClr val="000000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25400">
                <a:solidFill>
                  <a:srgbClr val="000000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595959"/>
              </a:solidFill>
              <a:ln w="25400">
                <a:solidFill>
                  <a:srgbClr val="000000"/>
                </a:solidFill>
                <a:prstDash val="solid"/>
              </a:ln>
            </c:spPr>
          </c:dPt>
          <c:dPt>
            <c:idx val="3"/>
            <c:invertIfNegative val="0"/>
            <c:bubble3D val="0"/>
            <c:spPr>
              <a:solidFill>
                <a:schemeClr val="tx1"/>
              </a:solidFill>
              <a:ln w="25400">
                <a:solidFill>
                  <a:srgbClr val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'JJN3'!$B$17:$E$17</c:f>
                <c:numCache>
                  <c:formatCode>General</c:formatCode>
                  <c:ptCount val="4"/>
                  <c:pt idx="0">
                    <c:v>3.351469672120507</c:v>
                  </c:pt>
                  <c:pt idx="1">
                    <c:v>2.792584249076937</c:v>
                  </c:pt>
                  <c:pt idx="2">
                    <c:v>2.529212498579434</c:v>
                  </c:pt>
                  <c:pt idx="3">
                    <c:v>2.053573906888702</c:v>
                  </c:pt>
                </c:numCache>
              </c:numRef>
            </c:plus>
            <c:minus>
              <c:numRef>
                <c:f>'JJN3'!$B$17:$E$17</c:f>
                <c:numCache>
                  <c:formatCode>General</c:formatCode>
                  <c:ptCount val="4"/>
                  <c:pt idx="0">
                    <c:v>3.351469672120507</c:v>
                  </c:pt>
                  <c:pt idx="1">
                    <c:v>2.792584249076937</c:v>
                  </c:pt>
                  <c:pt idx="2">
                    <c:v>2.529212498579434</c:v>
                  </c:pt>
                  <c:pt idx="3">
                    <c:v>2.053573906888702</c:v>
                  </c:pt>
                </c:numCache>
              </c:numRef>
            </c:minus>
          </c:errBars>
          <c:cat>
            <c:strRef>
              <c:f>('JJN3'!$B$6:$C$6;'JJN3'!$E$6;'JJN3'!$L$6)</c:f>
              <c:strCache>
                <c:ptCount val="4"/>
                <c:pt idx="0">
                  <c:v>Control</c:v>
                </c:pt>
                <c:pt idx="1">
                  <c:v>EDO-S101 2 µM</c:v>
                </c:pt>
                <c:pt idx="2">
                  <c:v>Bor 3 nM</c:v>
                </c:pt>
                <c:pt idx="3">
                  <c:v>E+B</c:v>
                </c:pt>
              </c:strCache>
            </c:strRef>
          </c:cat>
          <c:val>
            <c:numRef>
              <c:f>('JJN3'!$B$13:$C$13;'JJN3'!$E$13;'JJN3'!$L$13)</c:f>
              <c:numCache>
                <c:formatCode>General</c:formatCode>
                <c:ptCount val="4"/>
                <c:pt idx="0">
                  <c:v>100.0</c:v>
                </c:pt>
                <c:pt idx="1">
                  <c:v>90.82928015564201</c:v>
                </c:pt>
                <c:pt idx="2">
                  <c:v>72.94503891050573</c:v>
                </c:pt>
                <c:pt idx="3">
                  <c:v>4.83463035019455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66390312"/>
        <c:axId val="1966393528"/>
      </c:barChart>
      <c:catAx>
        <c:axId val="1966390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  <a:prstDash val="solid"/>
          </a:ln>
        </c:spPr>
        <c:txPr>
          <a:bodyPr rot="-1800000"/>
          <a:lstStyle/>
          <a:p>
            <a:pPr>
              <a:defRPr/>
            </a:pPr>
            <a:endParaRPr lang="es-ES"/>
          </a:p>
        </c:txPr>
        <c:crossAx val="1966393528"/>
        <c:crosses val="autoZero"/>
        <c:auto val="1"/>
        <c:lblAlgn val="ctr"/>
        <c:lblOffset val="100"/>
        <c:noMultiLvlLbl val="0"/>
      </c:catAx>
      <c:valAx>
        <c:axId val="196639352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ES"/>
                  <a:t>% MTT uptake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  <a:prstDash val="solid"/>
          </a:ln>
        </c:spPr>
        <c:crossAx val="1966390312"/>
        <c:crosses val="autoZero"/>
        <c:crossBetween val="between"/>
      </c:valAx>
      <c:spPr>
        <a:solidFill>
          <a:srgbClr val="FFFFFF"/>
        </a:solidFill>
        <a:ln w="25400">
          <a:solidFill>
            <a:srgbClr val="FFFFFF"/>
          </a:solidFill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FFFFFF"/>
      </a:solidFill>
      <a:prstDash val="solid"/>
    </a:ln>
  </c:spPr>
  <c:txPr>
    <a:bodyPr/>
    <a:lstStyle/>
    <a:p>
      <a:pPr>
        <a:defRPr b="1">
          <a:latin typeface="Arial"/>
          <a:cs typeface="Arial"/>
        </a:defRPr>
      </a:pPr>
      <a:endParaRPr lang="es-E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930024059492564"/>
          <c:y val="0.13924795858851"/>
          <c:w val="0.66930249343832"/>
          <c:h val="0.628020704264759"/>
        </c:manualLayout>
      </c:layout>
      <c:scatterChart>
        <c:scatterStyle val="smoothMarker"/>
        <c:varyColors val="0"/>
        <c:ser>
          <c:idx val="0"/>
          <c:order val="0"/>
          <c:tx>
            <c:strRef>
              <c:f>Pesos!$B$45</c:f>
              <c:strCache>
                <c:ptCount val="1"/>
                <c:pt idx="0">
                  <c:v>Control</c:v>
                </c:pt>
              </c:strCache>
            </c:strRef>
          </c:tx>
          <c:spPr>
            <a:ln w="22225">
              <a:solidFill>
                <a:schemeClr val="bg1">
                  <a:lumMod val="65000"/>
                </a:schemeClr>
              </a:solidFill>
            </a:ln>
          </c:spPr>
          <c:marker>
            <c:symbol val="dot"/>
            <c:size val="5"/>
            <c:spPr>
              <a:solidFill>
                <a:schemeClr val="bg1">
                  <a:lumMod val="65000"/>
                </a:schemeClr>
              </a:solidFill>
              <a:ln w="22225">
                <a:solidFill>
                  <a:schemeClr val="bg1">
                    <a:lumMod val="75000"/>
                  </a:schemeClr>
                </a:solidFill>
              </a:ln>
            </c:spPr>
          </c:marker>
          <c:errBars>
            <c:errDir val="y"/>
            <c:errBarType val="plus"/>
            <c:errValType val="cust"/>
            <c:noEndCap val="0"/>
            <c:plus>
              <c:numRef>
                <c:f>Pesos!$C$53:$AW$53</c:f>
                <c:numCache>
                  <c:formatCode>General</c:formatCode>
                  <c:ptCount val="47"/>
                  <c:pt idx="0">
                    <c:v>1.060267261904595</c:v>
                  </c:pt>
                  <c:pt idx="1">
                    <c:v>1.114300976696452</c:v>
                  </c:pt>
                  <c:pt idx="2">
                    <c:v>1.031483559410102</c:v>
                  </c:pt>
                  <c:pt idx="3">
                    <c:v>1.068877916321598</c:v>
                  </c:pt>
                  <c:pt idx="4">
                    <c:v>1.150724409520658</c:v>
                  </c:pt>
                  <c:pt idx="5">
                    <c:v>1.058595767987007</c:v>
                  </c:pt>
                  <c:pt idx="6">
                    <c:v>0.923196439912258</c:v>
                  </c:pt>
                  <c:pt idx="7">
                    <c:v>1.057020182714912</c:v>
                  </c:pt>
                  <c:pt idx="8">
                    <c:v>0.991946739161601</c:v>
                  </c:pt>
                  <c:pt idx="9">
                    <c:v>1.034810771751692</c:v>
                  </c:pt>
                  <c:pt idx="10">
                    <c:v>1.12323936303295</c:v>
                  </c:pt>
                  <c:pt idx="11">
                    <c:v>1.34621382650256</c:v>
                  </c:pt>
                  <c:pt idx="12">
                    <c:v>1.150633883271883</c:v>
                  </c:pt>
                  <c:pt idx="13">
                    <c:v>1.387443692551172</c:v>
                  </c:pt>
                  <c:pt idx="14">
                    <c:v>1.524521782942644</c:v>
                  </c:pt>
                  <c:pt idx="15">
                    <c:v>1.497034104859042</c:v>
                  </c:pt>
                  <c:pt idx="16">
                    <c:v>0.65</c:v>
                  </c:pt>
                </c:numCache>
              </c:numRef>
            </c:plus>
            <c:minus>
              <c:numRef>
                <c:f>Pesos!$C$53:$AW$53</c:f>
                <c:numCache>
                  <c:formatCode>General</c:formatCode>
                  <c:ptCount val="47"/>
                  <c:pt idx="0">
                    <c:v>1.060267261904595</c:v>
                  </c:pt>
                  <c:pt idx="1">
                    <c:v>1.114300976696452</c:v>
                  </c:pt>
                  <c:pt idx="2">
                    <c:v>1.031483559410102</c:v>
                  </c:pt>
                  <c:pt idx="3">
                    <c:v>1.068877916321598</c:v>
                  </c:pt>
                  <c:pt idx="4">
                    <c:v>1.150724409520658</c:v>
                  </c:pt>
                  <c:pt idx="5">
                    <c:v>1.058595767987007</c:v>
                  </c:pt>
                  <c:pt idx="6">
                    <c:v>0.923196439912258</c:v>
                  </c:pt>
                  <c:pt idx="7">
                    <c:v>1.057020182714912</c:v>
                  </c:pt>
                  <c:pt idx="8">
                    <c:v>0.991946739161601</c:v>
                  </c:pt>
                  <c:pt idx="9">
                    <c:v>1.034810771751692</c:v>
                  </c:pt>
                  <c:pt idx="10">
                    <c:v>1.12323936303295</c:v>
                  </c:pt>
                  <c:pt idx="11">
                    <c:v>1.34621382650256</c:v>
                  </c:pt>
                  <c:pt idx="12">
                    <c:v>1.150633883271883</c:v>
                  </c:pt>
                  <c:pt idx="13">
                    <c:v>1.387443692551172</c:v>
                  </c:pt>
                  <c:pt idx="14">
                    <c:v>1.524521782942644</c:v>
                  </c:pt>
                  <c:pt idx="15">
                    <c:v>1.497034104859042</c:v>
                  </c:pt>
                  <c:pt idx="16">
                    <c:v>0.65</c:v>
                  </c:pt>
                </c:numCache>
              </c:numRef>
            </c:minus>
          </c:errBars>
          <c:xVal>
            <c:numRef>
              <c:f>Pesos!$C$3:$AC$3</c:f>
              <c:numCache>
                <c:formatCode>General</c:formatCode>
                <c:ptCount val="27"/>
                <c:pt idx="0">
                  <c:v>0.0</c:v>
                </c:pt>
                <c:pt idx="1">
                  <c:v>2.0</c:v>
                </c:pt>
                <c:pt idx="2" formatCode="0">
                  <c:v>4.0</c:v>
                </c:pt>
                <c:pt idx="3" formatCode="0">
                  <c:v>7.0</c:v>
                </c:pt>
                <c:pt idx="4">
                  <c:v>9.0</c:v>
                </c:pt>
                <c:pt idx="5">
                  <c:v>11.0</c:v>
                </c:pt>
                <c:pt idx="6" formatCode="0">
                  <c:v>14.0</c:v>
                </c:pt>
                <c:pt idx="7" formatCode="0">
                  <c:v>16.0</c:v>
                </c:pt>
                <c:pt idx="8" formatCode="0">
                  <c:v>18.0</c:v>
                </c:pt>
                <c:pt idx="9" formatCode="0">
                  <c:v>21.0</c:v>
                </c:pt>
                <c:pt idx="10" formatCode="0">
                  <c:v>23.0</c:v>
                </c:pt>
                <c:pt idx="11" formatCode="0">
                  <c:v>25.0</c:v>
                </c:pt>
                <c:pt idx="12" formatCode="0">
                  <c:v>28.0</c:v>
                </c:pt>
                <c:pt idx="13" formatCode="0">
                  <c:v>30.0</c:v>
                </c:pt>
                <c:pt idx="14" formatCode="0">
                  <c:v>32.0</c:v>
                </c:pt>
                <c:pt idx="15" formatCode="0">
                  <c:v>35.0</c:v>
                </c:pt>
                <c:pt idx="16" formatCode="0">
                  <c:v>37.0</c:v>
                </c:pt>
                <c:pt idx="17" formatCode="0">
                  <c:v>39.0</c:v>
                </c:pt>
                <c:pt idx="18" formatCode="0">
                  <c:v>42.0</c:v>
                </c:pt>
                <c:pt idx="19" formatCode="0">
                  <c:v>44.0</c:v>
                </c:pt>
                <c:pt idx="20" formatCode="0">
                  <c:v>46.0</c:v>
                </c:pt>
                <c:pt idx="21" formatCode="0">
                  <c:v>49.0</c:v>
                </c:pt>
                <c:pt idx="22" formatCode="0">
                  <c:v>51.0</c:v>
                </c:pt>
                <c:pt idx="23" formatCode="0">
                  <c:v>53.0</c:v>
                </c:pt>
                <c:pt idx="24" formatCode="0">
                  <c:v>56.0</c:v>
                </c:pt>
                <c:pt idx="25" formatCode="0">
                  <c:v>58.0</c:v>
                </c:pt>
                <c:pt idx="26" formatCode="0">
                  <c:v>60.0</c:v>
                </c:pt>
              </c:numCache>
            </c:numRef>
          </c:xVal>
          <c:yVal>
            <c:numRef>
              <c:f>Pesos!$C$45:$AC$45</c:f>
              <c:numCache>
                <c:formatCode>0.0</c:formatCode>
                <c:ptCount val="27"/>
                <c:pt idx="0">
                  <c:v>100.0</c:v>
                </c:pt>
                <c:pt idx="1">
                  <c:v>101.7031630170316</c:v>
                </c:pt>
                <c:pt idx="2">
                  <c:v>100.3649635036496</c:v>
                </c:pt>
                <c:pt idx="3">
                  <c:v>102.9197080291971</c:v>
                </c:pt>
                <c:pt idx="4">
                  <c:v>102.9197080291971</c:v>
                </c:pt>
                <c:pt idx="5">
                  <c:v>100.1216545012166</c:v>
                </c:pt>
                <c:pt idx="6">
                  <c:v>101.338199513382</c:v>
                </c:pt>
                <c:pt idx="7">
                  <c:v>102.7980535279806</c:v>
                </c:pt>
                <c:pt idx="8">
                  <c:v>107.1776155717762</c:v>
                </c:pt>
                <c:pt idx="9">
                  <c:v>111.1922141119222</c:v>
                </c:pt>
                <c:pt idx="10">
                  <c:v>111.4355231143552</c:v>
                </c:pt>
                <c:pt idx="11">
                  <c:v>112.7737226277372</c:v>
                </c:pt>
                <c:pt idx="12">
                  <c:v>112.7737226277372</c:v>
                </c:pt>
                <c:pt idx="13">
                  <c:v>115.8150851581509</c:v>
                </c:pt>
                <c:pt idx="14">
                  <c:v>116.5450121654502</c:v>
                </c:pt>
                <c:pt idx="15">
                  <c:v>122.3033252230333</c:v>
                </c:pt>
                <c:pt idx="16">
                  <c:v>116.5450121654502</c:v>
                </c:pt>
                <c:pt idx="17">
                  <c:v>119.2214111922141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Pesos!$B$46</c:f>
              <c:strCache>
                <c:ptCount val="1"/>
                <c:pt idx="0">
                  <c:v>Bor</c:v>
                </c:pt>
              </c:strCache>
            </c:strRef>
          </c:tx>
          <c:spPr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marker>
            <c:symbol val="circle"/>
            <c:size val="5"/>
            <c:spPr>
              <a:solidFill>
                <a:schemeClr val="tx1">
                  <a:lumMod val="50000"/>
                  <a:lumOff val="50000"/>
                </a:schemeClr>
              </a:solidFill>
              <a:ln w="22225"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marker>
          <c:errBars>
            <c:errDir val="y"/>
            <c:errBarType val="plus"/>
            <c:errValType val="cust"/>
            <c:noEndCap val="0"/>
            <c:plus>
              <c:numRef>
                <c:f>Pesos!$C$54:$AW$54</c:f>
                <c:numCache>
                  <c:formatCode>General</c:formatCode>
                  <c:ptCount val="47"/>
                  <c:pt idx="0">
                    <c:v>0.453458928680426</c:v>
                  </c:pt>
                  <c:pt idx="1">
                    <c:v>0.430842198490352</c:v>
                  </c:pt>
                  <c:pt idx="2">
                    <c:v>0.556027577253743</c:v>
                  </c:pt>
                  <c:pt idx="3">
                    <c:v>0.611691643450086</c:v>
                  </c:pt>
                  <c:pt idx="4">
                    <c:v>0.636396103067892</c:v>
                  </c:pt>
                  <c:pt idx="5">
                    <c:v>0.695221787153806</c:v>
                  </c:pt>
                  <c:pt idx="6">
                    <c:v>0.601906692658146</c:v>
                  </c:pt>
                  <c:pt idx="7">
                    <c:v>0.625</c:v>
                  </c:pt>
                  <c:pt idx="8">
                    <c:v>0.726148515571481</c:v>
                  </c:pt>
                  <c:pt idx="9">
                    <c:v>0.567707377675037</c:v>
                  </c:pt>
                  <c:pt idx="10">
                    <c:v>1.268529332205868</c:v>
                  </c:pt>
                  <c:pt idx="11">
                    <c:v>0.499165971062398</c:v>
                  </c:pt>
                  <c:pt idx="12">
                    <c:v>0.651920240520265</c:v>
                  </c:pt>
                  <c:pt idx="13">
                    <c:v>0.832040664070373</c:v>
                  </c:pt>
                  <c:pt idx="14">
                    <c:v>0.877852493303971</c:v>
                  </c:pt>
                  <c:pt idx="15">
                    <c:v>1.18629324648953</c:v>
                  </c:pt>
                  <c:pt idx="16">
                    <c:v>1.501110699893026</c:v>
                  </c:pt>
                  <c:pt idx="17">
                    <c:v>1.233333333333333</c:v>
                  </c:pt>
                  <c:pt idx="18">
                    <c:v>2.35</c:v>
                  </c:pt>
                </c:numCache>
              </c:numRef>
            </c:plus>
            <c:minus>
              <c:numRef>
                <c:f>Pesos!$C$54:$AW$54</c:f>
                <c:numCache>
                  <c:formatCode>General</c:formatCode>
                  <c:ptCount val="47"/>
                  <c:pt idx="0">
                    <c:v>0.453458928680426</c:v>
                  </c:pt>
                  <c:pt idx="1">
                    <c:v>0.430842198490352</c:v>
                  </c:pt>
                  <c:pt idx="2">
                    <c:v>0.556027577253743</c:v>
                  </c:pt>
                  <c:pt idx="3">
                    <c:v>0.611691643450086</c:v>
                  </c:pt>
                  <c:pt idx="4">
                    <c:v>0.636396103067892</c:v>
                  </c:pt>
                  <c:pt idx="5">
                    <c:v>0.695221787153806</c:v>
                  </c:pt>
                  <c:pt idx="6">
                    <c:v>0.601906692658146</c:v>
                  </c:pt>
                  <c:pt idx="7">
                    <c:v>0.625</c:v>
                  </c:pt>
                  <c:pt idx="8">
                    <c:v>0.726148515571481</c:v>
                  </c:pt>
                  <c:pt idx="9">
                    <c:v>0.567707377675037</c:v>
                  </c:pt>
                  <c:pt idx="10">
                    <c:v>1.268529332205868</c:v>
                  </c:pt>
                  <c:pt idx="11">
                    <c:v>0.499165971062398</c:v>
                  </c:pt>
                  <c:pt idx="12">
                    <c:v>0.651920240520265</c:v>
                  </c:pt>
                  <c:pt idx="13">
                    <c:v>0.832040664070373</c:v>
                  </c:pt>
                  <c:pt idx="14">
                    <c:v>0.877852493303971</c:v>
                  </c:pt>
                  <c:pt idx="15">
                    <c:v>1.18629324648953</c:v>
                  </c:pt>
                  <c:pt idx="16">
                    <c:v>1.501110699893026</c:v>
                  </c:pt>
                  <c:pt idx="17">
                    <c:v>1.233333333333333</c:v>
                  </c:pt>
                  <c:pt idx="18">
                    <c:v>2.35</c:v>
                  </c:pt>
                </c:numCache>
              </c:numRef>
            </c:minus>
          </c:errBars>
          <c:xVal>
            <c:numRef>
              <c:f>Pesos!$C$3:$AC$3</c:f>
              <c:numCache>
                <c:formatCode>General</c:formatCode>
                <c:ptCount val="27"/>
                <c:pt idx="0">
                  <c:v>0.0</c:v>
                </c:pt>
                <c:pt idx="1">
                  <c:v>2.0</c:v>
                </c:pt>
                <c:pt idx="2" formatCode="0">
                  <c:v>4.0</c:v>
                </c:pt>
                <c:pt idx="3" formatCode="0">
                  <c:v>7.0</c:v>
                </c:pt>
                <c:pt idx="4">
                  <c:v>9.0</c:v>
                </c:pt>
                <c:pt idx="5">
                  <c:v>11.0</c:v>
                </c:pt>
                <c:pt idx="6" formatCode="0">
                  <c:v>14.0</c:v>
                </c:pt>
                <c:pt idx="7" formatCode="0">
                  <c:v>16.0</c:v>
                </c:pt>
                <c:pt idx="8" formatCode="0">
                  <c:v>18.0</c:v>
                </c:pt>
                <c:pt idx="9" formatCode="0">
                  <c:v>21.0</c:v>
                </c:pt>
                <c:pt idx="10" formatCode="0">
                  <c:v>23.0</c:v>
                </c:pt>
                <c:pt idx="11" formatCode="0">
                  <c:v>25.0</c:v>
                </c:pt>
                <c:pt idx="12" formatCode="0">
                  <c:v>28.0</c:v>
                </c:pt>
                <c:pt idx="13" formatCode="0">
                  <c:v>30.0</c:v>
                </c:pt>
                <c:pt idx="14" formatCode="0">
                  <c:v>32.0</c:v>
                </c:pt>
                <c:pt idx="15" formatCode="0">
                  <c:v>35.0</c:v>
                </c:pt>
                <c:pt idx="16" formatCode="0">
                  <c:v>37.0</c:v>
                </c:pt>
                <c:pt idx="17" formatCode="0">
                  <c:v>39.0</c:v>
                </c:pt>
                <c:pt idx="18" formatCode="0">
                  <c:v>42.0</c:v>
                </c:pt>
                <c:pt idx="19" formatCode="0">
                  <c:v>44.0</c:v>
                </c:pt>
                <c:pt idx="20" formatCode="0">
                  <c:v>46.0</c:v>
                </c:pt>
                <c:pt idx="21" formatCode="0">
                  <c:v>49.0</c:v>
                </c:pt>
                <c:pt idx="22" formatCode="0">
                  <c:v>51.0</c:v>
                </c:pt>
                <c:pt idx="23" formatCode="0">
                  <c:v>53.0</c:v>
                </c:pt>
                <c:pt idx="24" formatCode="0">
                  <c:v>56.0</c:v>
                </c:pt>
                <c:pt idx="25" formatCode="0">
                  <c:v>58.0</c:v>
                </c:pt>
                <c:pt idx="26" formatCode="0">
                  <c:v>60.0</c:v>
                </c:pt>
              </c:numCache>
            </c:numRef>
          </c:xVal>
          <c:yVal>
            <c:numRef>
              <c:f>Pesos!$C$46:$AC$46</c:f>
              <c:numCache>
                <c:formatCode>0.0</c:formatCode>
                <c:ptCount val="27"/>
                <c:pt idx="0">
                  <c:v>100.0</c:v>
                </c:pt>
                <c:pt idx="1">
                  <c:v>101.3559322033898</c:v>
                </c:pt>
                <c:pt idx="2">
                  <c:v>99.2090395480226</c:v>
                </c:pt>
                <c:pt idx="3">
                  <c:v>100.5649717514124</c:v>
                </c:pt>
                <c:pt idx="4">
                  <c:v>100.3389830508474</c:v>
                </c:pt>
                <c:pt idx="5">
                  <c:v>99.8870056497175</c:v>
                </c:pt>
                <c:pt idx="6">
                  <c:v>102.4858757062147</c:v>
                </c:pt>
                <c:pt idx="7">
                  <c:v>105.6497175141243</c:v>
                </c:pt>
                <c:pt idx="8">
                  <c:v>102.9378531073446</c:v>
                </c:pt>
                <c:pt idx="9">
                  <c:v>113.7853107344633</c:v>
                </c:pt>
                <c:pt idx="10">
                  <c:v>112.7683615819209</c:v>
                </c:pt>
                <c:pt idx="11">
                  <c:v>111.4124293785311</c:v>
                </c:pt>
                <c:pt idx="12">
                  <c:v>112.5423728813559</c:v>
                </c:pt>
                <c:pt idx="13">
                  <c:v>118.0790960451977</c:v>
                </c:pt>
                <c:pt idx="14">
                  <c:v>118.7570621468927</c:v>
                </c:pt>
                <c:pt idx="15">
                  <c:v>117.6271186440678</c:v>
                </c:pt>
                <c:pt idx="16">
                  <c:v>113.4463276836158</c:v>
                </c:pt>
                <c:pt idx="17">
                  <c:v>113.7476459510358</c:v>
                </c:pt>
                <c:pt idx="18">
                  <c:v>120.9039548022599</c:v>
                </c:pt>
              </c:numCache>
            </c:numRef>
          </c:yVal>
          <c:smooth val="1"/>
        </c:ser>
        <c:ser>
          <c:idx val="3"/>
          <c:order val="2"/>
          <c:tx>
            <c:strRef>
              <c:f>Pesos!$B$48</c:f>
              <c:strCache>
                <c:ptCount val="1"/>
                <c:pt idx="0">
                  <c:v>EDO</c:v>
                </c:pt>
              </c:strCache>
            </c:strRef>
          </c:tx>
          <c:spPr>
            <a:ln w="22225"/>
          </c:spPr>
          <c:marker>
            <c:symbol val="triangle"/>
            <c:size val="5"/>
            <c:spPr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marker>
          <c:xVal>
            <c:numRef>
              <c:f>Pesos!$C$3:$AC$3</c:f>
              <c:numCache>
                <c:formatCode>General</c:formatCode>
                <c:ptCount val="27"/>
                <c:pt idx="0">
                  <c:v>0.0</c:v>
                </c:pt>
                <c:pt idx="1">
                  <c:v>2.0</c:v>
                </c:pt>
                <c:pt idx="2" formatCode="0">
                  <c:v>4.0</c:v>
                </c:pt>
                <c:pt idx="3" formatCode="0">
                  <c:v>7.0</c:v>
                </c:pt>
                <c:pt idx="4">
                  <c:v>9.0</c:v>
                </c:pt>
                <c:pt idx="5">
                  <c:v>11.0</c:v>
                </c:pt>
                <c:pt idx="6" formatCode="0">
                  <c:v>14.0</c:v>
                </c:pt>
                <c:pt idx="7" formatCode="0">
                  <c:v>16.0</c:v>
                </c:pt>
                <c:pt idx="8" formatCode="0">
                  <c:v>18.0</c:v>
                </c:pt>
                <c:pt idx="9" formatCode="0">
                  <c:v>21.0</c:v>
                </c:pt>
                <c:pt idx="10" formatCode="0">
                  <c:v>23.0</c:v>
                </c:pt>
                <c:pt idx="11" formatCode="0">
                  <c:v>25.0</c:v>
                </c:pt>
                <c:pt idx="12" formatCode="0">
                  <c:v>28.0</c:v>
                </c:pt>
                <c:pt idx="13" formatCode="0">
                  <c:v>30.0</c:v>
                </c:pt>
                <c:pt idx="14" formatCode="0">
                  <c:v>32.0</c:v>
                </c:pt>
                <c:pt idx="15" formatCode="0">
                  <c:v>35.0</c:v>
                </c:pt>
                <c:pt idx="16" formatCode="0">
                  <c:v>37.0</c:v>
                </c:pt>
                <c:pt idx="17" formatCode="0">
                  <c:v>39.0</c:v>
                </c:pt>
                <c:pt idx="18" formatCode="0">
                  <c:v>42.0</c:v>
                </c:pt>
                <c:pt idx="19" formatCode="0">
                  <c:v>44.0</c:v>
                </c:pt>
                <c:pt idx="20" formatCode="0">
                  <c:v>46.0</c:v>
                </c:pt>
                <c:pt idx="21" formatCode="0">
                  <c:v>49.0</c:v>
                </c:pt>
                <c:pt idx="22" formatCode="0">
                  <c:v>51.0</c:v>
                </c:pt>
                <c:pt idx="23" formatCode="0">
                  <c:v>53.0</c:v>
                </c:pt>
                <c:pt idx="24" formatCode="0">
                  <c:v>56.0</c:v>
                </c:pt>
                <c:pt idx="25" formatCode="0">
                  <c:v>58.0</c:v>
                </c:pt>
                <c:pt idx="26" formatCode="0">
                  <c:v>60.0</c:v>
                </c:pt>
              </c:numCache>
            </c:numRef>
          </c:xVal>
          <c:yVal>
            <c:numRef>
              <c:f>Pesos!$C$48:$AC$48</c:f>
              <c:numCache>
                <c:formatCode>0.0</c:formatCode>
                <c:ptCount val="27"/>
                <c:pt idx="0">
                  <c:v>100.0</c:v>
                </c:pt>
                <c:pt idx="1">
                  <c:v>101.5366430260047</c:v>
                </c:pt>
                <c:pt idx="2">
                  <c:v>96.45390070921986</c:v>
                </c:pt>
                <c:pt idx="3">
                  <c:v>95.62647754137105</c:v>
                </c:pt>
                <c:pt idx="4">
                  <c:v>100.709219858156</c:v>
                </c:pt>
                <c:pt idx="5">
                  <c:v>94.32624113475131</c:v>
                </c:pt>
                <c:pt idx="6">
                  <c:v>94.68085106382937</c:v>
                </c:pt>
                <c:pt idx="7">
                  <c:v>101.4184397163121</c:v>
                </c:pt>
                <c:pt idx="8">
                  <c:v>90.42553191489338</c:v>
                </c:pt>
                <c:pt idx="9">
                  <c:v>96.57210401891251</c:v>
                </c:pt>
                <c:pt idx="10">
                  <c:v>97.16312056737586</c:v>
                </c:pt>
                <c:pt idx="11">
                  <c:v>99.64539007092156</c:v>
                </c:pt>
                <c:pt idx="12">
                  <c:v>102.7186761229315</c:v>
                </c:pt>
                <c:pt idx="13">
                  <c:v>104.7281323877069</c:v>
                </c:pt>
                <c:pt idx="14">
                  <c:v>105.2009456264775</c:v>
                </c:pt>
                <c:pt idx="15">
                  <c:v>107.6832151300237</c:v>
                </c:pt>
                <c:pt idx="16">
                  <c:v>110.7565011820331</c:v>
                </c:pt>
                <c:pt idx="17">
                  <c:v>110.4018912529551</c:v>
                </c:pt>
                <c:pt idx="18">
                  <c:v>112.0567375886525</c:v>
                </c:pt>
                <c:pt idx="19">
                  <c:v>118.8337273443657</c:v>
                </c:pt>
                <c:pt idx="20">
                  <c:v>110.1654846335697</c:v>
                </c:pt>
                <c:pt idx="21">
                  <c:v>113.0023640661939</c:v>
                </c:pt>
              </c:numCache>
            </c:numRef>
          </c:yVal>
          <c:smooth val="1"/>
        </c:ser>
        <c:ser>
          <c:idx val="5"/>
          <c:order val="3"/>
          <c:tx>
            <c:strRef>
              <c:f>Pesos!$B$50</c:f>
              <c:strCache>
                <c:ptCount val="1"/>
                <c:pt idx="0">
                  <c:v>BorEDO</c:v>
                </c:pt>
              </c:strCache>
            </c:strRef>
          </c:tx>
          <c:spPr>
            <a:ln w="22225">
              <a:solidFill>
                <a:schemeClr val="tx1"/>
              </a:solidFill>
            </a:ln>
          </c:spPr>
          <c:marker>
            <c:symbol val="triangl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Pesos!$C$3:$AC$3</c:f>
              <c:numCache>
                <c:formatCode>General</c:formatCode>
                <c:ptCount val="27"/>
                <c:pt idx="0">
                  <c:v>0.0</c:v>
                </c:pt>
                <c:pt idx="1">
                  <c:v>2.0</c:v>
                </c:pt>
                <c:pt idx="2" formatCode="0">
                  <c:v>4.0</c:v>
                </c:pt>
                <c:pt idx="3" formatCode="0">
                  <c:v>7.0</c:v>
                </c:pt>
                <c:pt idx="4">
                  <c:v>9.0</c:v>
                </c:pt>
                <c:pt idx="5">
                  <c:v>11.0</c:v>
                </c:pt>
                <c:pt idx="6" formatCode="0">
                  <c:v>14.0</c:v>
                </c:pt>
                <c:pt idx="7" formatCode="0">
                  <c:v>16.0</c:v>
                </c:pt>
                <c:pt idx="8" formatCode="0">
                  <c:v>18.0</c:v>
                </c:pt>
                <c:pt idx="9" formatCode="0">
                  <c:v>21.0</c:v>
                </c:pt>
                <c:pt idx="10" formatCode="0">
                  <c:v>23.0</c:v>
                </c:pt>
                <c:pt idx="11" formatCode="0">
                  <c:v>25.0</c:v>
                </c:pt>
                <c:pt idx="12" formatCode="0">
                  <c:v>28.0</c:v>
                </c:pt>
                <c:pt idx="13" formatCode="0">
                  <c:v>30.0</c:v>
                </c:pt>
                <c:pt idx="14" formatCode="0">
                  <c:v>32.0</c:v>
                </c:pt>
                <c:pt idx="15" formatCode="0">
                  <c:v>35.0</c:v>
                </c:pt>
                <c:pt idx="16" formatCode="0">
                  <c:v>37.0</c:v>
                </c:pt>
                <c:pt idx="17" formatCode="0">
                  <c:v>39.0</c:v>
                </c:pt>
                <c:pt idx="18" formatCode="0">
                  <c:v>42.0</c:v>
                </c:pt>
                <c:pt idx="19" formatCode="0">
                  <c:v>44.0</c:v>
                </c:pt>
                <c:pt idx="20" formatCode="0">
                  <c:v>46.0</c:v>
                </c:pt>
                <c:pt idx="21" formatCode="0">
                  <c:v>49.0</c:v>
                </c:pt>
                <c:pt idx="22" formatCode="0">
                  <c:v>51.0</c:v>
                </c:pt>
                <c:pt idx="23" formatCode="0">
                  <c:v>53.0</c:v>
                </c:pt>
                <c:pt idx="24" formatCode="0">
                  <c:v>56.0</c:v>
                </c:pt>
                <c:pt idx="25" formatCode="0">
                  <c:v>58.0</c:v>
                </c:pt>
                <c:pt idx="26" formatCode="0">
                  <c:v>60.0</c:v>
                </c:pt>
              </c:numCache>
            </c:numRef>
          </c:xVal>
          <c:yVal>
            <c:numRef>
              <c:f>Pesos!$C$50:$AC$50</c:f>
              <c:numCache>
                <c:formatCode>0.0</c:formatCode>
                <c:ptCount val="27"/>
                <c:pt idx="0">
                  <c:v>100.0</c:v>
                </c:pt>
                <c:pt idx="1">
                  <c:v>101.4925373134328</c:v>
                </c:pt>
                <c:pt idx="2">
                  <c:v>92.42250287026381</c:v>
                </c:pt>
                <c:pt idx="3">
                  <c:v>93.34098737083808</c:v>
                </c:pt>
                <c:pt idx="4">
                  <c:v>95.63719862227327</c:v>
                </c:pt>
                <c:pt idx="5">
                  <c:v>89.7818599311137</c:v>
                </c:pt>
                <c:pt idx="6">
                  <c:v>90.01148105625718</c:v>
                </c:pt>
                <c:pt idx="7">
                  <c:v>91.04477611940275</c:v>
                </c:pt>
                <c:pt idx="8">
                  <c:v>83.23765786452354</c:v>
                </c:pt>
                <c:pt idx="9">
                  <c:v>93.11136624569458</c:v>
                </c:pt>
                <c:pt idx="10">
                  <c:v>93.8002296211252</c:v>
                </c:pt>
                <c:pt idx="11">
                  <c:v>97.01492537313433</c:v>
                </c:pt>
                <c:pt idx="12">
                  <c:v>99.31113662456947</c:v>
                </c:pt>
                <c:pt idx="13">
                  <c:v>98.04822043628014</c:v>
                </c:pt>
                <c:pt idx="14">
                  <c:v>99.31113662456947</c:v>
                </c:pt>
                <c:pt idx="15">
                  <c:v>99.08151549942597</c:v>
                </c:pt>
                <c:pt idx="16">
                  <c:v>100.459242250287</c:v>
                </c:pt>
                <c:pt idx="17">
                  <c:v>100.8036739380023</c:v>
                </c:pt>
                <c:pt idx="18">
                  <c:v>101.2629161882893</c:v>
                </c:pt>
                <c:pt idx="19">
                  <c:v>101.3777267508611</c:v>
                </c:pt>
                <c:pt idx="20">
                  <c:v>102.2962112514351</c:v>
                </c:pt>
                <c:pt idx="21">
                  <c:v>100.9184845005741</c:v>
                </c:pt>
                <c:pt idx="22">
                  <c:v>101.8369690011481</c:v>
                </c:pt>
                <c:pt idx="23">
                  <c:v>101.4925373134328</c:v>
                </c:pt>
                <c:pt idx="24">
                  <c:v>101.3777267508611</c:v>
                </c:pt>
                <c:pt idx="25">
                  <c:v>102.9850746268657</c:v>
                </c:pt>
                <c:pt idx="26">
                  <c:v>102.0665901262916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15311880"/>
        <c:axId val="1943660520"/>
      </c:scatterChart>
      <c:valAx>
        <c:axId val="19153118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s-ES" dirty="0" smtClean="0"/>
                  <a:t>Time in </a:t>
                </a:r>
                <a:r>
                  <a:rPr lang="es-ES" dirty="0" err="1" smtClean="0"/>
                  <a:t>days</a:t>
                </a:r>
                <a:endParaRPr lang="es-ES" dirty="0"/>
              </a:p>
            </c:rich>
          </c:tx>
          <c:layout>
            <c:manualLayout>
              <c:xMode val="edge"/>
              <c:yMode val="edge"/>
              <c:x val="0.361048896177731"/>
              <c:y val="0.88518685798792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b="1"/>
            </a:pPr>
            <a:endParaRPr lang="es-ES"/>
          </a:p>
        </c:txPr>
        <c:crossAx val="1943660520"/>
        <c:crossesAt val="60.0"/>
        <c:crossBetween val="midCat"/>
      </c:valAx>
      <c:valAx>
        <c:axId val="1943660520"/>
        <c:scaling>
          <c:orientation val="minMax"/>
          <c:max val="140.0"/>
          <c:min val="6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ES" dirty="0" smtClean="0"/>
                  <a:t>% </a:t>
                </a:r>
                <a:r>
                  <a:rPr lang="es-ES" dirty="0" err="1" smtClean="0"/>
                  <a:t>Weight</a:t>
                </a:r>
                <a:endParaRPr lang="es-ES" dirty="0" smtClean="0"/>
              </a:p>
              <a:p>
                <a:pPr>
                  <a:defRPr/>
                </a:pPr>
                <a:endParaRPr lang="es-ES" dirty="0" smtClean="0"/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b="1"/>
            </a:pPr>
            <a:endParaRPr lang="es-ES"/>
          </a:p>
        </c:txPr>
        <c:crossAx val="1915311880"/>
        <c:crosses val="autoZero"/>
        <c:crossBetween val="midCat"/>
        <c:majorUnit val="20.0"/>
        <c:minorUnit val="2.0"/>
      </c:valAx>
    </c:plotArea>
    <c:plotVisOnly val="1"/>
    <c:dispBlanksAs val="span"/>
    <c:showDLblsOverMax val="0"/>
  </c:chart>
  <c:txPr>
    <a:bodyPr/>
    <a:lstStyle/>
    <a:p>
      <a:pPr>
        <a:defRPr sz="900">
          <a:latin typeface="Arial"/>
          <a:cs typeface="Arial"/>
        </a:defRPr>
      </a:pPr>
      <a:endParaRPr lang="es-E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21213254372844"/>
          <c:y val="0.244646451218117"/>
          <c:w val="0.591076934146778"/>
          <c:h val="0.473272089406488"/>
        </c:manualLayout>
      </c:layout>
      <c:lineChart>
        <c:grouping val="standard"/>
        <c:varyColors val="0"/>
        <c:ser>
          <c:idx val="1"/>
          <c:order val="0"/>
          <c:tx>
            <c:v>U266-LR7</c:v>
          </c:tx>
          <c:marker>
            <c:symbol val="square"/>
            <c:size val="5"/>
          </c:marker>
          <c:errBars>
            <c:errDir val="y"/>
            <c:errBarType val="plus"/>
            <c:errValType val="cust"/>
            <c:noEndCap val="0"/>
            <c:plus>
              <c:numRef>
                <c:f>('MELFALAN1 '!$B$65,'MELFALAN1 '!$D$65:$H$65)</c:f>
                <c:numCache>
                  <c:formatCode>General</c:formatCode>
                  <c:ptCount val="6"/>
                  <c:pt idx="0">
                    <c:v>5.21600059053333</c:v>
                  </c:pt>
                  <c:pt idx="1">
                    <c:v>2.224761618471925</c:v>
                  </c:pt>
                  <c:pt idx="2">
                    <c:v>5.55081338481334</c:v>
                  </c:pt>
                  <c:pt idx="3">
                    <c:v>1.100986174853903</c:v>
                  </c:pt>
                  <c:pt idx="4">
                    <c:v>2.339853027351977</c:v>
                  </c:pt>
                  <c:pt idx="5">
                    <c:v>2.859738880186898</c:v>
                  </c:pt>
                </c:numCache>
              </c:numRef>
            </c:plus>
          </c:errBars>
          <c:cat>
            <c:numRef>
              <c:f>'MELFALAN1 '!$L$70:$P$70</c:f>
              <c:numCache>
                <c:formatCode>General</c:formatCode>
                <c:ptCount val="5"/>
                <c:pt idx="0">
                  <c:v>0.0</c:v>
                </c:pt>
                <c:pt idx="1">
                  <c:v>1.0</c:v>
                </c:pt>
                <c:pt idx="2">
                  <c:v>10.0</c:v>
                </c:pt>
                <c:pt idx="3">
                  <c:v>25.0</c:v>
                </c:pt>
                <c:pt idx="4">
                  <c:v>50.0</c:v>
                </c:pt>
              </c:numCache>
            </c:numRef>
          </c:cat>
          <c:val>
            <c:numRef>
              <c:f>('MELFALAN1 '!$B$63,'MELFALAN1 '!$D$63:$G$63)</c:f>
              <c:numCache>
                <c:formatCode>General</c:formatCode>
                <c:ptCount val="5"/>
                <c:pt idx="0">
                  <c:v>100.0</c:v>
                </c:pt>
                <c:pt idx="1">
                  <c:v>93.11275643991978</c:v>
                </c:pt>
                <c:pt idx="2">
                  <c:v>93.57550516736045</c:v>
                </c:pt>
                <c:pt idx="3">
                  <c:v>76.56177695511337</c:v>
                </c:pt>
                <c:pt idx="4">
                  <c:v>67.07542804256823</c:v>
                </c:pt>
              </c:numCache>
            </c:numRef>
          </c:val>
          <c:smooth val="0"/>
        </c:ser>
        <c:ser>
          <c:idx val="2"/>
          <c:order val="1"/>
          <c:tx>
            <c:v>U266</c:v>
          </c:tx>
          <c:spPr>
            <a:ln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triangle"/>
            <c:size val="5"/>
            <c:spPr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c:spPr>
          </c:marker>
          <c:errBars>
            <c:errDir val="y"/>
            <c:errBarType val="plus"/>
            <c:errValType val="cust"/>
            <c:noEndCap val="0"/>
            <c:plus>
              <c:numRef>
                <c:f>('MELFALAN1 '!$B$29,'MELFALAN1 '!$D$29:$H$29)</c:f>
                <c:numCache>
                  <c:formatCode>General</c:formatCode>
                  <c:ptCount val="6"/>
                  <c:pt idx="0">
                    <c:v>5.971066516402484</c:v>
                  </c:pt>
                  <c:pt idx="1">
                    <c:v>7.024396558684925</c:v>
                  </c:pt>
                  <c:pt idx="2">
                    <c:v>5.400281024196554</c:v>
                  </c:pt>
                  <c:pt idx="3">
                    <c:v>0.782112508227436</c:v>
                  </c:pt>
                  <c:pt idx="4">
                    <c:v>1.089111441581098</c:v>
                  </c:pt>
                  <c:pt idx="5">
                    <c:v>1.01617892556947</c:v>
                  </c:pt>
                </c:numCache>
              </c:numRef>
            </c:plus>
          </c:errBars>
          <c:cat>
            <c:numRef>
              <c:f>'MELFALAN1 '!$L$70:$P$70</c:f>
              <c:numCache>
                <c:formatCode>General</c:formatCode>
                <c:ptCount val="5"/>
                <c:pt idx="0">
                  <c:v>0.0</c:v>
                </c:pt>
                <c:pt idx="1">
                  <c:v>1.0</c:v>
                </c:pt>
                <c:pt idx="2">
                  <c:v>10.0</c:v>
                </c:pt>
                <c:pt idx="3">
                  <c:v>25.0</c:v>
                </c:pt>
                <c:pt idx="4">
                  <c:v>50.0</c:v>
                </c:pt>
              </c:numCache>
            </c:numRef>
          </c:cat>
          <c:val>
            <c:numRef>
              <c:f>('MELFALAN1 '!$B$27,'MELFALAN1 '!$D$27:$G$27)</c:f>
              <c:numCache>
                <c:formatCode>General</c:formatCode>
                <c:ptCount val="5"/>
                <c:pt idx="0">
                  <c:v>100.0</c:v>
                </c:pt>
                <c:pt idx="1">
                  <c:v>92.95487864473041</c:v>
                </c:pt>
                <c:pt idx="2">
                  <c:v>85.0301352011728</c:v>
                </c:pt>
                <c:pt idx="3">
                  <c:v>20.02769180648315</c:v>
                </c:pt>
                <c:pt idx="4">
                  <c:v>3.485909757289461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68690120"/>
        <c:axId val="1976901864"/>
      </c:lineChart>
      <c:catAx>
        <c:axId val="19686901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/>
                </a:pPr>
                <a:r>
                  <a:rPr lang="es-ES" sz="800"/>
                  <a:t>Melphalan (μM)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12700" cmpd="sng">
            <a:solidFill>
              <a:schemeClr val="tx1"/>
            </a:solidFill>
          </a:ln>
          <a:effectLst>
            <a:glow>
              <a:schemeClr val="tx1">
                <a:alpha val="0"/>
              </a:schemeClr>
            </a:glow>
          </a:effectLst>
        </c:spPr>
        <c:txPr>
          <a:bodyPr rot="0" vert="horz"/>
          <a:lstStyle/>
          <a:p>
            <a:pPr>
              <a:defRPr b="1" i="0"/>
            </a:pPr>
            <a:endParaRPr lang="es-ES"/>
          </a:p>
        </c:txPr>
        <c:crossAx val="1976901864"/>
        <c:crosses val="autoZero"/>
        <c:auto val="1"/>
        <c:lblAlgn val="ctr"/>
        <c:lblOffset val="100"/>
        <c:noMultiLvlLbl val="0"/>
      </c:catAx>
      <c:valAx>
        <c:axId val="197690186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ES" dirty="0" smtClean="0"/>
                  <a:t>% MTT </a:t>
                </a:r>
                <a:r>
                  <a:rPr lang="es-ES" dirty="0" err="1"/>
                  <a:t>uptake</a:t>
                </a:r>
                <a:r>
                  <a:rPr lang="es-ES" dirty="0"/>
                  <a:t> </a:t>
                </a:r>
              </a:p>
            </c:rich>
          </c:tx>
          <c:layout>
            <c:manualLayout>
              <c:xMode val="edge"/>
              <c:yMode val="edge"/>
              <c:x val="0.102252161892261"/>
              <c:y val="0.29966188112956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2700" cmpd="sng">
            <a:solidFill>
              <a:schemeClr val="tx1"/>
            </a:solidFill>
          </a:ln>
        </c:spPr>
        <c:txPr>
          <a:bodyPr rot="0" vert="horz"/>
          <a:lstStyle/>
          <a:p>
            <a:pPr>
              <a:defRPr b="1" i="0"/>
            </a:pPr>
            <a:endParaRPr lang="es-ES"/>
          </a:p>
        </c:txPr>
        <c:crossAx val="1968690120"/>
        <c:crosses val="autoZero"/>
        <c:crossBetween val="midCat"/>
        <c:majorUnit val="20.0"/>
      </c:valAx>
      <c:spPr>
        <a:effectLst>
          <a:glow>
            <a:schemeClr val="tx1">
              <a:alpha val="9000"/>
            </a:schemeClr>
          </a:glow>
        </a:effectLst>
      </c:spPr>
    </c:plotArea>
    <c:legend>
      <c:legendPos val="r"/>
      <c:layout>
        <c:manualLayout>
          <c:xMode val="edge"/>
          <c:yMode val="edge"/>
          <c:x val="0.414319420174919"/>
          <c:y val="0.132577932410607"/>
          <c:w val="0.56677659406953"/>
          <c:h val="0.139633842319254"/>
        </c:manualLayout>
      </c:layout>
      <c:overlay val="0"/>
      <c:txPr>
        <a:bodyPr/>
        <a:lstStyle/>
        <a:p>
          <a:pPr>
            <a:defRPr b="1"/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800">
          <a:latin typeface="Arial"/>
          <a:cs typeface="Arial"/>
        </a:defRPr>
      </a:pPr>
      <a:endParaRPr lang="es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4854341470708"/>
          <c:y val="0.159685036213821"/>
          <c:w val="0.600922866654546"/>
          <c:h val="0.530771601149422"/>
        </c:manualLayout>
      </c:layout>
      <c:lineChart>
        <c:grouping val="standard"/>
        <c:varyColors val="0"/>
        <c:ser>
          <c:idx val="1"/>
          <c:order val="0"/>
          <c:tx>
            <c:v>U266-LR7</c:v>
          </c:tx>
          <c:marker>
            <c:symbol val="square"/>
            <c:size val="5"/>
          </c:marker>
          <c:errBars>
            <c:errDir val="y"/>
            <c:errBarType val="both"/>
            <c:errValType val="cust"/>
            <c:noEndCap val="0"/>
            <c:plus>
              <c:numRef>
                <c:f>'EDO1'!$B$57:$I$57</c:f>
                <c:numCache>
                  <c:formatCode>General</c:formatCode>
                  <c:ptCount val="8"/>
                  <c:pt idx="0">
                    <c:v>3.124699377046368</c:v>
                  </c:pt>
                  <c:pt idx="1">
                    <c:v>8.06764689752884</c:v>
                  </c:pt>
                  <c:pt idx="2">
                    <c:v>4.419187840768636</c:v>
                  </c:pt>
                  <c:pt idx="3">
                    <c:v>5.718418536629366</c:v>
                  </c:pt>
                  <c:pt idx="4">
                    <c:v>5.12250170351281</c:v>
                  </c:pt>
                  <c:pt idx="5">
                    <c:v>0.926804730101274</c:v>
                  </c:pt>
                  <c:pt idx="6">
                    <c:v>0.7255973631587</c:v>
                  </c:pt>
                  <c:pt idx="7">
                    <c:v>1.882195360032735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</c:errBars>
          <c:cat>
            <c:strRef>
              <c:f>'EDO1'!$L$66:$S$66</c:f>
              <c:strCache>
                <c:ptCount val="8"/>
                <c:pt idx="0">
                  <c:v>0</c:v>
                </c:pt>
                <c:pt idx="1">
                  <c:v>0.1</c:v>
                </c:pt>
                <c:pt idx="2">
                  <c:v>0.5</c:v>
                </c:pt>
                <c:pt idx="3">
                  <c:v>1</c:v>
                </c:pt>
                <c:pt idx="4">
                  <c:v>2.5</c:v>
                </c:pt>
                <c:pt idx="5">
                  <c:v>5</c:v>
                </c:pt>
                <c:pt idx="6">
                  <c:v>10</c:v>
                </c:pt>
                <c:pt idx="7">
                  <c:v>20</c:v>
                </c:pt>
              </c:strCache>
            </c:strRef>
          </c:cat>
          <c:val>
            <c:numRef>
              <c:f>'EDO1'!$B$55:$I$55</c:f>
              <c:numCache>
                <c:formatCode>General</c:formatCode>
                <c:ptCount val="8"/>
                <c:pt idx="0">
                  <c:v>100.0</c:v>
                </c:pt>
                <c:pt idx="1">
                  <c:v>98.1345002303086</c:v>
                </c:pt>
                <c:pt idx="2">
                  <c:v>88.2875275090844</c:v>
                </c:pt>
                <c:pt idx="3">
                  <c:v>72.95409181636728</c:v>
                </c:pt>
                <c:pt idx="4">
                  <c:v>54.6368800859819</c:v>
                </c:pt>
                <c:pt idx="5">
                  <c:v>36.02026715799119</c:v>
                </c:pt>
                <c:pt idx="6">
                  <c:v>19.63508879676544</c:v>
                </c:pt>
                <c:pt idx="7">
                  <c:v>16.96606786427146</c:v>
                </c:pt>
              </c:numCache>
            </c:numRef>
          </c:val>
          <c:smooth val="0"/>
        </c:ser>
        <c:ser>
          <c:idx val="0"/>
          <c:order val="1"/>
          <c:tx>
            <c:v>U266</c:v>
          </c:tx>
          <c:spPr>
            <a:ln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triangle"/>
            <c:size val="5"/>
            <c:spPr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c:spPr>
          </c:marker>
          <c:errBars>
            <c:errDir val="y"/>
            <c:errBarType val="plus"/>
            <c:errValType val="cust"/>
            <c:noEndCap val="0"/>
            <c:plus>
              <c:numRef>
                <c:f>'EDO1'!$B$29:$I$29</c:f>
                <c:numCache>
                  <c:formatCode>General</c:formatCode>
                  <c:ptCount val="8"/>
                  <c:pt idx="0">
                    <c:v>6.200831596702407</c:v>
                  </c:pt>
                  <c:pt idx="1">
                    <c:v>3.539347611367084</c:v>
                  </c:pt>
                  <c:pt idx="2">
                    <c:v>4.362215315559776</c:v>
                  </c:pt>
                  <c:pt idx="3">
                    <c:v>5.985757539842785</c:v>
                  </c:pt>
                  <c:pt idx="4">
                    <c:v>2.123819556862734</c:v>
                  </c:pt>
                  <c:pt idx="5">
                    <c:v>1.361006243387701</c:v>
                  </c:pt>
                  <c:pt idx="6">
                    <c:v>0.497051708881347</c:v>
                  </c:pt>
                  <c:pt idx="7">
                    <c:v>1.209813362939287</c:v>
                  </c:pt>
                </c:numCache>
              </c:numRef>
            </c:plus>
            <c:spPr>
              <a:ln w="3175">
                <a:solidFill>
                  <a:srgbClr val="000000"/>
                </a:solidFill>
                <a:prstDash val="solid"/>
              </a:ln>
            </c:spPr>
          </c:errBars>
          <c:cat>
            <c:strRef>
              <c:f>'EDO1'!$L$66:$S$66</c:f>
              <c:strCache>
                <c:ptCount val="8"/>
                <c:pt idx="0">
                  <c:v>0</c:v>
                </c:pt>
                <c:pt idx="1">
                  <c:v>0.1</c:v>
                </c:pt>
                <c:pt idx="2">
                  <c:v>0.5</c:v>
                </c:pt>
                <c:pt idx="3">
                  <c:v>1</c:v>
                </c:pt>
                <c:pt idx="4">
                  <c:v>2.5</c:v>
                </c:pt>
                <c:pt idx="5">
                  <c:v>5</c:v>
                </c:pt>
                <c:pt idx="6">
                  <c:v>10</c:v>
                </c:pt>
                <c:pt idx="7">
                  <c:v>20</c:v>
                </c:pt>
              </c:strCache>
            </c:strRef>
          </c:cat>
          <c:val>
            <c:numRef>
              <c:f>'EDO1'!$B$27:$I$27</c:f>
              <c:numCache>
                <c:formatCode>General</c:formatCode>
                <c:ptCount val="8"/>
                <c:pt idx="0">
                  <c:v>100.0</c:v>
                </c:pt>
                <c:pt idx="1">
                  <c:v>84.30879129799253</c:v>
                </c:pt>
                <c:pt idx="2">
                  <c:v>71.69413101712735</c:v>
                </c:pt>
                <c:pt idx="3">
                  <c:v>62.18848932543224</c:v>
                </c:pt>
                <c:pt idx="4">
                  <c:v>44.18378115106599</c:v>
                </c:pt>
                <c:pt idx="5">
                  <c:v>24.84779608734475</c:v>
                </c:pt>
                <c:pt idx="6">
                  <c:v>17.90188597559326</c:v>
                </c:pt>
                <c:pt idx="7">
                  <c:v>13.0773601753389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70905752"/>
        <c:axId val="1960723160"/>
      </c:lineChart>
      <c:catAx>
        <c:axId val="19709057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/>
                </a:pPr>
                <a:r>
                  <a:rPr lang="es-ES" sz="800" dirty="0"/>
                  <a:t>EDO-S101 (</a:t>
                </a:r>
                <a:r>
                  <a:rPr lang="es-ES" sz="800" dirty="0" err="1"/>
                  <a:t>μM</a:t>
                </a:r>
                <a:r>
                  <a:rPr lang="es-ES" sz="800" dirty="0"/>
                  <a:t>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 rot="0" vert="horz"/>
          <a:lstStyle/>
          <a:p>
            <a:pPr>
              <a:defRPr b="1" i="0"/>
            </a:pPr>
            <a:endParaRPr lang="es-ES"/>
          </a:p>
        </c:txPr>
        <c:crossAx val="1960723160"/>
        <c:crosses val="autoZero"/>
        <c:auto val="1"/>
        <c:lblAlgn val="ctr"/>
        <c:lblOffset val="100"/>
        <c:noMultiLvlLbl val="0"/>
      </c:catAx>
      <c:valAx>
        <c:axId val="1960723160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s-ES" dirty="0" smtClean="0"/>
                  <a:t>% MTT </a:t>
                </a:r>
                <a:r>
                  <a:rPr lang="es-ES" dirty="0" err="1"/>
                  <a:t>uptake</a:t>
                </a:r>
                <a:r>
                  <a:rPr lang="es-ES" dirty="0"/>
                  <a:t> </a:t>
                </a:r>
              </a:p>
            </c:rich>
          </c:tx>
          <c:layout>
            <c:manualLayout>
              <c:xMode val="edge"/>
              <c:yMode val="edge"/>
              <c:x val="0.0128293454609372"/>
              <c:y val="0.17996360455451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2700" cap="flat">
            <a:solidFill>
              <a:schemeClr val="tx1"/>
            </a:solidFill>
            <a:round/>
          </a:ln>
        </c:spPr>
        <c:txPr>
          <a:bodyPr rot="0" vert="horz"/>
          <a:lstStyle/>
          <a:p>
            <a:pPr>
              <a:defRPr b="1" i="0"/>
            </a:pPr>
            <a:endParaRPr lang="es-ES"/>
          </a:p>
        </c:txPr>
        <c:crossAx val="197090575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434869800430319"/>
          <c:y val="0.00486787780537028"/>
          <c:w val="0.511728547479499"/>
          <c:h val="0.16746014686018"/>
        </c:manualLayout>
      </c:layout>
      <c:overlay val="0"/>
      <c:txPr>
        <a:bodyPr/>
        <a:lstStyle/>
        <a:p>
          <a:pPr>
            <a:defRPr b="1"/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800">
          <a:latin typeface="Arial"/>
          <a:cs typeface="Arial"/>
        </a:defRPr>
      </a:pPr>
      <a:endParaRPr lang="es-E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45156777196401"/>
          <c:y val="0.22665259237517"/>
          <c:w val="0.488424155109323"/>
          <c:h val="0.478223203380402"/>
        </c:manualLayout>
      </c:layout>
      <c:lineChart>
        <c:grouping val="standard"/>
        <c:varyColors val="0"/>
        <c:ser>
          <c:idx val="1"/>
          <c:order val="0"/>
          <c:tx>
            <c:v>RPMI-LR5</c:v>
          </c:tx>
          <c:marker>
            <c:symbol val="circle"/>
            <c:size val="5"/>
          </c:marker>
          <c:errBars>
            <c:errDir val="y"/>
            <c:errBarType val="plus"/>
            <c:errValType val="cust"/>
            <c:noEndCap val="0"/>
            <c:plus>
              <c:numRef>
                <c:f>EDO!$B$64:$I$64</c:f>
                <c:numCache>
                  <c:formatCode>General</c:formatCode>
                  <c:ptCount val="8"/>
                  <c:pt idx="0">
                    <c:v>2.098227362968034</c:v>
                  </c:pt>
                  <c:pt idx="1">
                    <c:v>2.841653671397752</c:v>
                  </c:pt>
                  <c:pt idx="2">
                    <c:v>7.372976552084822</c:v>
                  </c:pt>
                  <c:pt idx="3">
                    <c:v>2.926958353166368</c:v>
                  </c:pt>
                  <c:pt idx="4">
                    <c:v>8.774418393324168</c:v>
                  </c:pt>
                  <c:pt idx="5">
                    <c:v>3.040248399085054</c:v>
                  </c:pt>
                  <c:pt idx="6">
                    <c:v>3.937743230993837</c:v>
                  </c:pt>
                  <c:pt idx="7">
                    <c:v>7.041727281525786</c:v>
                  </c:pt>
                </c:numCache>
              </c:numRef>
            </c:plus>
          </c:errBars>
          <c:cat>
            <c:strRef>
              <c:f>EDO!$L$55:$S$55</c:f>
              <c:strCache>
                <c:ptCount val="8"/>
                <c:pt idx="0">
                  <c:v>0</c:v>
                </c:pt>
                <c:pt idx="1">
                  <c:v>0.1</c:v>
                </c:pt>
                <c:pt idx="2">
                  <c:v>0.5</c:v>
                </c:pt>
                <c:pt idx="3">
                  <c:v>1</c:v>
                </c:pt>
                <c:pt idx="4">
                  <c:v>2.5</c:v>
                </c:pt>
                <c:pt idx="5">
                  <c:v>5</c:v>
                </c:pt>
                <c:pt idx="6">
                  <c:v>10</c:v>
                </c:pt>
                <c:pt idx="7">
                  <c:v>20</c:v>
                </c:pt>
              </c:strCache>
            </c:strRef>
          </c:cat>
          <c:val>
            <c:numRef>
              <c:f>EDO!$B$62:$I$62</c:f>
              <c:numCache>
                <c:formatCode>General</c:formatCode>
                <c:ptCount val="8"/>
                <c:pt idx="0">
                  <c:v>100.0</c:v>
                </c:pt>
                <c:pt idx="1">
                  <c:v>88.11298548450371</c:v>
                </c:pt>
                <c:pt idx="2">
                  <c:v>90.80685236040205</c:v>
                </c:pt>
                <c:pt idx="3">
                  <c:v>89.49588073754305</c:v>
                </c:pt>
                <c:pt idx="4">
                  <c:v>77.49880127283028</c:v>
                </c:pt>
                <c:pt idx="5">
                  <c:v>48.66287432980254</c:v>
                </c:pt>
                <c:pt idx="6">
                  <c:v>13.9466457434288</c:v>
                </c:pt>
                <c:pt idx="7">
                  <c:v>3.151562704328493</c:v>
                </c:pt>
              </c:numCache>
            </c:numRef>
          </c:val>
          <c:smooth val="0"/>
        </c:ser>
        <c:ser>
          <c:idx val="0"/>
          <c:order val="1"/>
          <c:tx>
            <c:v>RPMI-8226</c:v>
          </c:tx>
          <c:marker>
            <c:symbol val="diamond"/>
            <c:size val="5"/>
          </c:marker>
          <c:errBars>
            <c:errDir val="y"/>
            <c:errBarType val="plus"/>
            <c:errValType val="cust"/>
            <c:noEndCap val="0"/>
            <c:plus>
              <c:numRef>
                <c:f>EDO!$B$30:$I$30</c:f>
                <c:numCache>
                  <c:formatCode>General</c:formatCode>
                  <c:ptCount val="8"/>
                  <c:pt idx="0">
                    <c:v>2.432251067151563</c:v>
                  </c:pt>
                  <c:pt idx="1">
                    <c:v>1.883633659340678</c:v>
                  </c:pt>
                  <c:pt idx="2">
                    <c:v>1.341245640674694</c:v>
                  </c:pt>
                  <c:pt idx="3">
                    <c:v>2.249010740166754</c:v>
                  </c:pt>
                  <c:pt idx="4">
                    <c:v>3.017494791107146</c:v>
                  </c:pt>
                  <c:pt idx="5">
                    <c:v>0.673678873281536</c:v>
                  </c:pt>
                  <c:pt idx="6">
                    <c:v>12.34377997891171</c:v>
                  </c:pt>
                  <c:pt idx="7">
                    <c:v>8.584290700120281</c:v>
                  </c:pt>
                </c:numCache>
              </c:numRef>
            </c:plus>
          </c:errBars>
          <c:cat>
            <c:strRef>
              <c:f>EDO!$L$55:$S$55</c:f>
              <c:strCache>
                <c:ptCount val="8"/>
                <c:pt idx="0">
                  <c:v>0</c:v>
                </c:pt>
                <c:pt idx="1">
                  <c:v>0.1</c:v>
                </c:pt>
                <c:pt idx="2">
                  <c:v>0.5</c:v>
                </c:pt>
                <c:pt idx="3">
                  <c:v>1</c:v>
                </c:pt>
                <c:pt idx="4">
                  <c:v>2.5</c:v>
                </c:pt>
                <c:pt idx="5">
                  <c:v>5</c:v>
                </c:pt>
                <c:pt idx="6">
                  <c:v>10</c:v>
                </c:pt>
                <c:pt idx="7">
                  <c:v>20</c:v>
                </c:pt>
              </c:strCache>
            </c:strRef>
          </c:cat>
          <c:val>
            <c:numRef>
              <c:f>EDO!$B$28:$I$28</c:f>
              <c:numCache>
                <c:formatCode>General</c:formatCode>
                <c:ptCount val="8"/>
                <c:pt idx="0">
                  <c:v>100.0</c:v>
                </c:pt>
                <c:pt idx="1">
                  <c:v>96.96644593244795</c:v>
                </c:pt>
                <c:pt idx="2">
                  <c:v>93.99948207613355</c:v>
                </c:pt>
                <c:pt idx="3">
                  <c:v>83.02689504642593</c:v>
                </c:pt>
                <c:pt idx="4">
                  <c:v>63.95989789500909</c:v>
                </c:pt>
                <c:pt idx="5">
                  <c:v>53.81968850578804</c:v>
                </c:pt>
                <c:pt idx="6">
                  <c:v>3.605736623383028</c:v>
                </c:pt>
                <c:pt idx="7">
                  <c:v>2.569888892999393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8495304"/>
        <c:axId val="1975817544"/>
      </c:lineChart>
      <c:catAx>
        <c:axId val="1958495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 rot="0" vert="horz"/>
          <a:lstStyle/>
          <a:p>
            <a:pPr>
              <a:defRPr b="1"/>
            </a:pPr>
            <a:endParaRPr lang="es-ES"/>
          </a:p>
        </c:txPr>
        <c:crossAx val="1975817544"/>
        <c:crosses val="autoZero"/>
        <c:auto val="1"/>
        <c:lblAlgn val="ctr"/>
        <c:lblOffset val="100"/>
        <c:noMultiLvlLbl val="0"/>
      </c:catAx>
      <c:valAx>
        <c:axId val="1975817544"/>
        <c:scaling>
          <c:orientation val="minMax"/>
          <c:max val="120.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 rot="0" vert="horz"/>
          <a:lstStyle/>
          <a:p>
            <a:pPr>
              <a:defRPr b="1"/>
            </a:pPr>
            <a:endParaRPr lang="es-ES"/>
          </a:p>
        </c:txPr>
        <c:crossAx val="195849530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291478334455484"/>
          <c:y val="0.0606823894793531"/>
          <c:w val="0.474732739702751"/>
          <c:h val="0.151805196060251"/>
        </c:manualLayout>
      </c:layout>
      <c:overlay val="0"/>
      <c:txPr>
        <a:bodyPr/>
        <a:lstStyle/>
        <a:p>
          <a:pPr>
            <a:defRPr b="1"/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800">
          <a:latin typeface="Arial"/>
          <a:cs typeface="Arial"/>
        </a:defRPr>
      </a:pPr>
      <a:endParaRPr lang="es-E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6938014496737"/>
          <c:y val="0.0601851851851852"/>
          <c:w val="0.73061985503263"/>
          <c:h val="0.717438757655293"/>
        </c:manualLayout>
      </c:layout>
      <c:barChart>
        <c:barDir val="col"/>
        <c:grouping val="clustered"/>
        <c:varyColors val="0"/>
        <c:ser>
          <c:idx val="0"/>
          <c:order val="0"/>
          <c:tx>
            <c:v>Lymphocytes</c:v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numRef>
              <c:f>Hoja1!$B$6:$E$6</c:f>
              <c:numCache>
                <c:formatCode>General</c:formatCode>
                <c:ptCount val="4"/>
                <c:pt idx="0">
                  <c:v>0.0</c:v>
                </c:pt>
                <c:pt idx="1">
                  <c:v>1.0</c:v>
                </c:pt>
                <c:pt idx="2">
                  <c:v>5.0</c:v>
                </c:pt>
                <c:pt idx="3">
                  <c:v>10.0</c:v>
                </c:pt>
              </c:numCache>
            </c:numRef>
          </c:cat>
          <c:val>
            <c:numRef>
              <c:f>Hoja1!$B$9:$E$9</c:f>
              <c:numCache>
                <c:formatCode>General</c:formatCode>
                <c:ptCount val="4"/>
                <c:pt idx="0">
                  <c:v>1.2</c:v>
                </c:pt>
                <c:pt idx="1">
                  <c:v>1.6</c:v>
                </c:pt>
                <c:pt idx="2">
                  <c:v>3.0</c:v>
                </c:pt>
                <c:pt idx="3">
                  <c:v>3.0</c:v>
                </c:pt>
              </c:numCache>
            </c:numRef>
          </c:val>
        </c:ser>
        <c:ser>
          <c:idx val="1"/>
          <c:order val="1"/>
          <c:tx>
            <c:v>Plasma cells</c:v>
          </c:tx>
          <c:spPr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numRef>
              <c:f>Hoja1!$B$6:$E$6</c:f>
              <c:numCache>
                <c:formatCode>General</c:formatCode>
                <c:ptCount val="4"/>
                <c:pt idx="0">
                  <c:v>0.0</c:v>
                </c:pt>
                <c:pt idx="1">
                  <c:v>1.0</c:v>
                </c:pt>
                <c:pt idx="2">
                  <c:v>5.0</c:v>
                </c:pt>
                <c:pt idx="3">
                  <c:v>10.0</c:v>
                </c:pt>
              </c:numCache>
            </c:numRef>
          </c:cat>
          <c:val>
            <c:numRef>
              <c:f>Hoja1!$B$8:$E$8</c:f>
              <c:numCache>
                <c:formatCode>General</c:formatCode>
                <c:ptCount val="4"/>
                <c:pt idx="0">
                  <c:v>17.0</c:v>
                </c:pt>
                <c:pt idx="1">
                  <c:v>41.0</c:v>
                </c:pt>
                <c:pt idx="2">
                  <c:v>52.0</c:v>
                </c:pt>
                <c:pt idx="3">
                  <c:v>53.0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57993144"/>
        <c:axId val="1968459320"/>
      </c:barChart>
      <c:catAx>
        <c:axId val="19579931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lang="es-ES" b="1">
                    <a:latin typeface="Arial"/>
                    <a:cs typeface="Arial"/>
                  </a:defRPr>
                </a:pPr>
                <a:r>
                  <a:rPr lang="es-ES" b="1">
                    <a:latin typeface="Arial"/>
                    <a:cs typeface="Arial"/>
                  </a:rPr>
                  <a:t>EDO-S101 (μM)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b="1">
                <a:latin typeface="Arial"/>
                <a:cs typeface="Arial"/>
              </a:defRPr>
            </a:pPr>
            <a:endParaRPr lang="es-ES"/>
          </a:p>
        </c:txPr>
        <c:crossAx val="1968459320"/>
        <c:crosses val="autoZero"/>
        <c:auto val="1"/>
        <c:lblAlgn val="ctr"/>
        <c:lblOffset val="100"/>
        <c:noMultiLvlLbl val="0"/>
      </c:catAx>
      <c:valAx>
        <c:axId val="1968459320"/>
        <c:scaling>
          <c:orientation val="minMax"/>
          <c:max val="10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1">
                    <a:latin typeface="Arial"/>
                    <a:cs typeface="Arial"/>
                  </a:defRPr>
                </a:pPr>
                <a:r>
                  <a:rPr lang="es-ES" b="1">
                    <a:latin typeface="Arial"/>
                    <a:cs typeface="Arial"/>
                  </a:rPr>
                  <a:t>% Anexin</a:t>
                </a:r>
                <a:r>
                  <a:rPr lang="es-ES" b="1" baseline="0">
                    <a:latin typeface="Arial"/>
                    <a:cs typeface="Arial"/>
                  </a:rPr>
                  <a:t> V + cells</a:t>
                </a:r>
                <a:endParaRPr lang="es-ES" b="1">
                  <a:latin typeface="Arial"/>
                  <a:cs typeface="Arial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b="1">
                <a:latin typeface="Arial"/>
                <a:cs typeface="Arial"/>
              </a:defRPr>
            </a:pPr>
            <a:endParaRPr lang="es-ES"/>
          </a:p>
        </c:txPr>
        <c:crossAx val="1957993144"/>
        <c:crosses val="autoZero"/>
        <c:crossBetween val="between"/>
        <c:majorUnit val="20.0"/>
      </c:valAx>
    </c:plotArea>
    <c:legend>
      <c:legendPos val="r"/>
      <c:layout>
        <c:manualLayout>
          <c:xMode val="edge"/>
          <c:yMode val="edge"/>
          <c:x val="0.382109493224992"/>
          <c:y val="0.0830690292900968"/>
          <c:w val="0.573946943585304"/>
          <c:h val="0.229569311767726"/>
        </c:manualLayout>
      </c:layout>
      <c:overlay val="0"/>
      <c:txPr>
        <a:bodyPr/>
        <a:lstStyle/>
        <a:p>
          <a:pPr>
            <a:defRPr b="1">
              <a:latin typeface="Arial"/>
              <a:cs typeface="Arial"/>
            </a:defRPr>
          </a:pPr>
          <a:endParaRPr lang="es-E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6938014496737"/>
          <c:y val="0.0601851851851852"/>
          <c:w val="0.73061985503263"/>
          <c:h val="0.717438757655293"/>
        </c:manualLayout>
      </c:layout>
      <c:barChart>
        <c:barDir val="col"/>
        <c:grouping val="clustered"/>
        <c:varyColors val="0"/>
        <c:ser>
          <c:idx val="0"/>
          <c:order val="0"/>
          <c:tx>
            <c:v>Lymphocytes</c:v>
          </c:tx>
          <c:spPr>
            <a:solidFill>
              <a:schemeClr val="bg1">
                <a:lumMod val="75000"/>
              </a:schemeClr>
            </a:solidFill>
            <a:ln>
              <a:solidFill>
                <a:srgbClr val="000000"/>
              </a:solidFill>
            </a:ln>
          </c:spPr>
          <c:invertIfNegative val="0"/>
          <c:cat>
            <c:numRef>
              <c:f>Hoja1!$B$6:$E$6</c:f>
              <c:numCache>
                <c:formatCode>General</c:formatCode>
                <c:ptCount val="4"/>
                <c:pt idx="0">
                  <c:v>0.0</c:v>
                </c:pt>
                <c:pt idx="1">
                  <c:v>1.0</c:v>
                </c:pt>
                <c:pt idx="2">
                  <c:v>5.0</c:v>
                </c:pt>
                <c:pt idx="3">
                  <c:v>10.0</c:v>
                </c:pt>
              </c:numCache>
            </c:numRef>
          </c:cat>
          <c:val>
            <c:numRef>
              <c:f>Hoja1!$B$14:$E$14</c:f>
              <c:numCache>
                <c:formatCode>General</c:formatCode>
                <c:ptCount val="4"/>
                <c:pt idx="0">
                  <c:v>1.0</c:v>
                </c:pt>
                <c:pt idx="1">
                  <c:v>1.0</c:v>
                </c:pt>
                <c:pt idx="2">
                  <c:v>14.0</c:v>
                </c:pt>
                <c:pt idx="3">
                  <c:v>40.0</c:v>
                </c:pt>
              </c:numCache>
            </c:numRef>
          </c:val>
        </c:ser>
        <c:ser>
          <c:idx val="1"/>
          <c:order val="1"/>
          <c:tx>
            <c:v>Plasma cells</c:v>
          </c:tx>
          <c:spPr>
            <a:solidFill>
              <a:schemeClr val="tx1">
                <a:lumMod val="65000"/>
                <a:lumOff val="35000"/>
              </a:schemeClr>
            </a:solidFill>
            <a:ln>
              <a:solidFill>
                <a:srgbClr val="000000"/>
              </a:solidFill>
            </a:ln>
          </c:spPr>
          <c:invertIfNegative val="0"/>
          <c:cat>
            <c:numRef>
              <c:f>Hoja1!$B$6:$E$6</c:f>
              <c:numCache>
                <c:formatCode>General</c:formatCode>
                <c:ptCount val="4"/>
                <c:pt idx="0">
                  <c:v>0.0</c:v>
                </c:pt>
                <c:pt idx="1">
                  <c:v>1.0</c:v>
                </c:pt>
                <c:pt idx="2">
                  <c:v>5.0</c:v>
                </c:pt>
                <c:pt idx="3">
                  <c:v>10.0</c:v>
                </c:pt>
              </c:numCache>
            </c:numRef>
          </c:cat>
          <c:val>
            <c:numRef>
              <c:f>Hoja1!$B$13:$E$13</c:f>
              <c:numCache>
                <c:formatCode>General</c:formatCode>
                <c:ptCount val="4"/>
                <c:pt idx="0">
                  <c:v>17.0</c:v>
                </c:pt>
                <c:pt idx="1">
                  <c:v>50.0</c:v>
                </c:pt>
                <c:pt idx="2">
                  <c:v>58.2</c:v>
                </c:pt>
                <c:pt idx="3">
                  <c:v>70.0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06111832"/>
        <c:axId val="1960976568"/>
      </c:barChart>
      <c:catAx>
        <c:axId val="18061118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1">
                    <a:latin typeface="Arial"/>
                    <a:cs typeface="Arial"/>
                  </a:defRPr>
                </a:pPr>
                <a:r>
                  <a:rPr lang="es-ES" b="1">
                    <a:latin typeface="Arial"/>
                    <a:cs typeface="Arial"/>
                  </a:rPr>
                  <a:t>EDO-S101</a:t>
                </a:r>
                <a:r>
                  <a:rPr lang="es-ES" b="1" baseline="0">
                    <a:latin typeface="Arial"/>
                    <a:cs typeface="Arial"/>
                  </a:rPr>
                  <a:t> (μM)</a:t>
                </a:r>
                <a:endParaRPr lang="es-ES" b="1">
                  <a:latin typeface="Arial"/>
                  <a:cs typeface="Arial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b="1">
                <a:latin typeface="Arial"/>
                <a:cs typeface="Arial"/>
              </a:defRPr>
            </a:pPr>
            <a:endParaRPr lang="es-ES"/>
          </a:p>
        </c:txPr>
        <c:crossAx val="1960976568"/>
        <c:crosses val="autoZero"/>
        <c:auto val="1"/>
        <c:lblAlgn val="ctr"/>
        <c:lblOffset val="100"/>
        <c:noMultiLvlLbl val="0"/>
      </c:catAx>
      <c:valAx>
        <c:axId val="1960976568"/>
        <c:scaling>
          <c:orientation val="minMax"/>
          <c:max val="10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>
                    <a:latin typeface="Arial"/>
                    <a:cs typeface="Arial"/>
                  </a:defRPr>
                </a:pPr>
                <a:r>
                  <a:rPr lang="es-ES">
                    <a:latin typeface="Arial"/>
                    <a:cs typeface="Arial"/>
                  </a:rPr>
                  <a:t>% Anexin V + cells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b="1">
                <a:latin typeface="Arial"/>
                <a:cs typeface="Arial"/>
              </a:defRPr>
            </a:pPr>
            <a:endParaRPr lang="es-ES"/>
          </a:p>
        </c:txPr>
        <c:crossAx val="1806111832"/>
        <c:crosses val="autoZero"/>
        <c:crossBetween val="between"/>
        <c:majorUnit val="20.0"/>
      </c:valAx>
      <c:spPr>
        <a:ln>
          <a:solidFill>
            <a:srgbClr val="FFFFFF"/>
          </a:solidFill>
        </a:ln>
      </c:spPr>
    </c:plotArea>
    <c:legend>
      <c:legendPos val="r"/>
      <c:layout>
        <c:manualLayout>
          <c:xMode val="edge"/>
          <c:yMode val="edge"/>
          <c:x val="0.207731101640387"/>
          <c:y val="0.0787447174966128"/>
          <c:w val="0.722811246502449"/>
          <c:h val="0.185952901720618"/>
        </c:manualLayout>
      </c:layout>
      <c:overlay val="0"/>
      <c:txPr>
        <a:bodyPr/>
        <a:lstStyle/>
        <a:p>
          <a:pPr>
            <a:defRPr b="1">
              <a:latin typeface="Arial"/>
              <a:cs typeface="Arial"/>
            </a:defRPr>
          </a:pPr>
          <a:endParaRPr lang="es-ES"/>
        </a:p>
      </c:txPr>
    </c:legend>
    <c:plotVisOnly val="1"/>
    <c:dispBlanksAs val="gap"/>
    <c:showDLblsOverMax val="0"/>
  </c:chart>
  <c:spPr>
    <a:ln>
      <a:solidFill>
        <a:srgbClr val="FFFFFF"/>
      </a:solidFill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2570617095956"/>
          <c:y val="0.0601851851851852"/>
          <c:w val="0.777429382904044"/>
          <c:h val="0.661883202099737"/>
        </c:manualLayout>
      </c:layout>
      <c:barChart>
        <c:barDir val="col"/>
        <c:grouping val="clustered"/>
        <c:varyColors val="0"/>
        <c:ser>
          <c:idx val="1"/>
          <c:order val="0"/>
          <c:tx>
            <c:v>Lymphocytes</c:v>
          </c:tx>
          <c:spPr>
            <a:solidFill>
              <a:schemeClr val="bg1">
                <a:lumMod val="65000"/>
              </a:schemeClr>
            </a:solidFill>
            <a:ln>
              <a:solidFill>
                <a:srgbClr val="000000"/>
              </a:solidFill>
            </a:ln>
          </c:spPr>
          <c:invertIfNegative val="0"/>
          <c:cat>
            <c:numRef>
              <c:f>Hoja1!$B$6:$E$6</c:f>
              <c:numCache>
                <c:formatCode>General</c:formatCode>
                <c:ptCount val="4"/>
                <c:pt idx="0">
                  <c:v>0.0</c:v>
                </c:pt>
                <c:pt idx="1">
                  <c:v>1.0</c:v>
                </c:pt>
                <c:pt idx="2">
                  <c:v>5.0</c:v>
                </c:pt>
                <c:pt idx="3">
                  <c:v>10.0</c:v>
                </c:pt>
              </c:numCache>
            </c:numRef>
          </c:cat>
          <c:val>
            <c:numRef>
              <c:f>Hoja1!$B$45:$E$45</c:f>
              <c:numCache>
                <c:formatCode>General</c:formatCode>
                <c:ptCount val="4"/>
                <c:pt idx="0">
                  <c:v>4.22</c:v>
                </c:pt>
                <c:pt idx="1">
                  <c:v>10.4</c:v>
                </c:pt>
                <c:pt idx="2">
                  <c:v>35.0</c:v>
                </c:pt>
                <c:pt idx="3">
                  <c:v>50.0</c:v>
                </c:pt>
              </c:numCache>
            </c:numRef>
          </c:val>
        </c:ser>
        <c:ser>
          <c:idx val="0"/>
          <c:order val="1"/>
          <c:tx>
            <c:v>Plasma cells</c:v>
          </c:tx>
          <c:spPr>
            <a:solidFill>
              <a:schemeClr val="tx1">
                <a:lumMod val="65000"/>
                <a:lumOff val="35000"/>
              </a:schemeClr>
            </a:solidFill>
            <a:ln>
              <a:solidFill>
                <a:srgbClr val="000000"/>
              </a:solidFill>
            </a:ln>
          </c:spPr>
          <c:invertIfNegative val="0"/>
          <c:cat>
            <c:numRef>
              <c:f>Hoja1!$B$6:$E$6</c:f>
              <c:numCache>
                <c:formatCode>General</c:formatCode>
                <c:ptCount val="4"/>
                <c:pt idx="0">
                  <c:v>0.0</c:v>
                </c:pt>
                <c:pt idx="1">
                  <c:v>1.0</c:v>
                </c:pt>
                <c:pt idx="2">
                  <c:v>5.0</c:v>
                </c:pt>
                <c:pt idx="3">
                  <c:v>10.0</c:v>
                </c:pt>
              </c:numCache>
            </c:numRef>
          </c:cat>
          <c:val>
            <c:numRef>
              <c:f>Hoja1!$B$44:$E$44</c:f>
              <c:numCache>
                <c:formatCode>General</c:formatCode>
                <c:ptCount val="4"/>
                <c:pt idx="0">
                  <c:v>10.6</c:v>
                </c:pt>
                <c:pt idx="1">
                  <c:v>9.8</c:v>
                </c:pt>
                <c:pt idx="2">
                  <c:v>48.51</c:v>
                </c:pt>
                <c:pt idx="3">
                  <c:v>73.0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62945352"/>
        <c:axId val="1962951976"/>
      </c:barChart>
      <c:catAx>
        <c:axId val="19629453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ES" sz="1000" b="1">
                    <a:latin typeface="Arial"/>
                    <a:cs typeface="Arial"/>
                  </a:rPr>
                  <a:t>EDO-S101 </a:t>
                </a:r>
                <a:r>
                  <a:rPr lang="el-GR" sz="1000" b="1" i="0" baseline="0">
                    <a:effectLst/>
                    <a:latin typeface="Arial"/>
                    <a:cs typeface="Arial"/>
                  </a:rPr>
                  <a:t>(μM)</a:t>
                </a:r>
                <a:endParaRPr lang="el-GR" sz="1000" b="1">
                  <a:effectLst/>
                  <a:latin typeface="Arial"/>
                  <a:cs typeface="Arial"/>
                </a:endParaRP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ES" sz="1000"/>
              </a:p>
            </c:rich>
          </c:tx>
          <c:layout>
            <c:manualLayout>
              <c:xMode val="edge"/>
              <c:yMode val="edge"/>
              <c:x val="0.330162729658793"/>
              <c:y val="0.82129666083406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b="1">
                <a:latin typeface="Arial"/>
                <a:cs typeface="Arial"/>
              </a:defRPr>
            </a:pPr>
            <a:endParaRPr lang="es-ES"/>
          </a:p>
        </c:txPr>
        <c:crossAx val="1962951976"/>
        <c:crosses val="autoZero"/>
        <c:auto val="1"/>
        <c:lblAlgn val="ctr"/>
        <c:lblOffset val="100"/>
        <c:noMultiLvlLbl val="0"/>
      </c:catAx>
      <c:valAx>
        <c:axId val="1962951976"/>
        <c:scaling>
          <c:orientation val="minMax"/>
          <c:max val="10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00">
                    <a:latin typeface="Arial"/>
                    <a:cs typeface="Arial"/>
                  </a:defRPr>
                </a:pPr>
                <a:r>
                  <a:rPr lang="es-ES" sz="1000">
                    <a:latin typeface="Arial"/>
                    <a:cs typeface="Arial"/>
                  </a:rPr>
                  <a:t>%</a:t>
                </a:r>
                <a:r>
                  <a:rPr lang="es-ES" sz="1000" baseline="0">
                    <a:latin typeface="Arial"/>
                    <a:cs typeface="Arial"/>
                  </a:rPr>
                  <a:t> Anexin V + cells</a:t>
                </a:r>
                <a:endParaRPr lang="es-ES" sz="1000">
                  <a:latin typeface="Arial"/>
                  <a:cs typeface="Arial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b="1">
                <a:latin typeface="Arial"/>
                <a:cs typeface="Arial"/>
              </a:defRPr>
            </a:pPr>
            <a:endParaRPr lang="es-ES"/>
          </a:p>
        </c:txPr>
        <c:crossAx val="1962945352"/>
        <c:crosses val="autoZero"/>
        <c:crossBetween val="between"/>
        <c:majorUnit val="20.0"/>
      </c:valAx>
      <c:spPr>
        <a:ln>
          <a:solidFill>
            <a:srgbClr val="FFFFFF"/>
          </a:solidFill>
        </a:ln>
      </c:spPr>
    </c:plotArea>
    <c:legend>
      <c:legendPos val="r"/>
      <c:layout>
        <c:manualLayout>
          <c:xMode val="edge"/>
          <c:yMode val="edge"/>
          <c:x val="0.254340543790866"/>
          <c:y val="0.0908204215012698"/>
          <c:w val="0.522398543375952"/>
          <c:h val="0.209131754778508"/>
        </c:manualLayout>
      </c:layout>
      <c:overlay val="0"/>
      <c:txPr>
        <a:bodyPr/>
        <a:lstStyle/>
        <a:p>
          <a:pPr>
            <a:defRPr b="1">
              <a:latin typeface="Arial"/>
              <a:cs typeface="Arial"/>
            </a:defRPr>
          </a:pPr>
          <a:endParaRPr lang="es-ES"/>
        </a:p>
      </c:txPr>
    </c:legend>
    <c:plotVisOnly val="1"/>
    <c:dispBlanksAs val="gap"/>
    <c:showDLblsOverMax val="0"/>
  </c:chart>
  <c:spPr>
    <a:ln>
      <a:solidFill>
        <a:srgbClr val="FFFFFF"/>
      </a:solidFill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775153997390404"/>
          <c:y val="0.0544860520305505"/>
          <c:w val="0.524005104801859"/>
          <c:h val="0.672649457212676"/>
        </c:manualLayout>
      </c:layout>
      <c:scatterChart>
        <c:scatterStyle val="smoothMarker"/>
        <c:varyColors val="0"/>
        <c:ser>
          <c:idx val="0"/>
          <c:order val="0"/>
          <c:tx>
            <c:strRef>
              <c:f>Pesos!$B$30</c:f>
              <c:strCache>
                <c:ptCount val="1"/>
                <c:pt idx="0">
                  <c:v>Control</c:v>
                </c:pt>
              </c:strCache>
            </c:strRef>
          </c:tx>
          <c:spPr>
            <a:ln w="22225"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errBars>
            <c:errDir val="y"/>
            <c:errBarType val="plus"/>
            <c:errValType val="cust"/>
            <c:noEndCap val="0"/>
            <c:plus>
              <c:numRef>
                <c:f>Pesos!$C$40:$W$40</c:f>
                <c:numCache>
                  <c:formatCode>General</c:formatCode>
                  <c:ptCount val="21"/>
                  <c:pt idx="0">
                    <c:v>1.103026140518286</c:v>
                  </c:pt>
                  <c:pt idx="1">
                    <c:v>1.031584541696252</c:v>
                  </c:pt>
                  <c:pt idx="2">
                    <c:v>1.183920042345203</c:v>
                  </c:pt>
                  <c:pt idx="3">
                    <c:v>1.092779331185701</c:v>
                  </c:pt>
                  <c:pt idx="4">
                    <c:v>0.995406114775941</c:v>
                  </c:pt>
                  <c:pt idx="5">
                    <c:v>1.235836423911622</c:v>
                  </c:pt>
                  <c:pt idx="6">
                    <c:v>1.39724431173172</c:v>
                  </c:pt>
                  <c:pt idx="7">
                    <c:v>1.522607412740838</c:v>
                  </c:pt>
                  <c:pt idx="8">
                    <c:v>1.430836002715432</c:v>
                  </c:pt>
                  <c:pt idx="9">
                    <c:v>1.1592921690986</c:v>
                  </c:pt>
                  <c:pt idx="10">
                    <c:v>0.848896342317482</c:v>
                  </c:pt>
                  <c:pt idx="11">
                    <c:v>1.016530045465127</c:v>
                  </c:pt>
                  <c:pt idx="12">
                    <c:v>1.109053650640941</c:v>
                  </c:pt>
                  <c:pt idx="13">
                    <c:v>1.233136245513853</c:v>
                  </c:pt>
                </c:numCache>
              </c:numRef>
            </c:plus>
            <c:minus>
              <c:numRef>
                <c:f>Pesos!$C$40:$W$40</c:f>
                <c:numCache>
                  <c:formatCode>General</c:formatCode>
                  <c:ptCount val="21"/>
                  <c:pt idx="0">
                    <c:v>1.103026140518286</c:v>
                  </c:pt>
                  <c:pt idx="1">
                    <c:v>1.031584541696252</c:v>
                  </c:pt>
                  <c:pt idx="2">
                    <c:v>1.183920042345203</c:v>
                  </c:pt>
                  <c:pt idx="3">
                    <c:v>1.092779331185701</c:v>
                  </c:pt>
                  <c:pt idx="4">
                    <c:v>0.995406114775941</c:v>
                  </c:pt>
                  <c:pt idx="5">
                    <c:v>1.235836423911622</c:v>
                  </c:pt>
                  <c:pt idx="6">
                    <c:v>1.39724431173172</c:v>
                  </c:pt>
                  <c:pt idx="7">
                    <c:v>1.522607412740838</c:v>
                  </c:pt>
                  <c:pt idx="8">
                    <c:v>1.430836002715432</c:v>
                  </c:pt>
                  <c:pt idx="9">
                    <c:v>1.1592921690986</c:v>
                  </c:pt>
                  <c:pt idx="10">
                    <c:v>0.848896342317482</c:v>
                  </c:pt>
                  <c:pt idx="11">
                    <c:v>1.016530045465127</c:v>
                  </c:pt>
                  <c:pt idx="12">
                    <c:v>1.109053650640941</c:v>
                  </c:pt>
                  <c:pt idx="13">
                    <c:v>1.233136245513853</c:v>
                  </c:pt>
                </c:numCache>
              </c:numRef>
            </c:minus>
          </c:errBars>
          <c:xVal>
            <c:numRef>
              <c:f>Pesos!$C$3:$X$3</c:f>
              <c:numCache>
                <c:formatCode>0</c:formatCode>
                <c:ptCount val="22"/>
                <c:pt idx="0">
                  <c:v>1.0</c:v>
                </c:pt>
                <c:pt idx="1">
                  <c:v>2.0</c:v>
                </c:pt>
                <c:pt idx="2">
                  <c:v>5.0</c:v>
                </c:pt>
                <c:pt idx="3">
                  <c:v>7.0</c:v>
                </c:pt>
                <c:pt idx="4">
                  <c:v>9.0</c:v>
                </c:pt>
                <c:pt idx="5">
                  <c:v>12.0</c:v>
                </c:pt>
                <c:pt idx="6">
                  <c:v>14.0</c:v>
                </c:pt>
                <c:pt idx="7">
                  <c:v>16.0</c:v>
                </c:pt>
                <c:pt idx="8">
                  <c:v>19.0</c:v>
                </c:pt>
                <c:pt idx="9">
                  <c:v>21.0</c:v>
                </c:pt>
                <c:pt idx="10">
                  <c:v>23.0</c:v>
                </c:pt>
                <c:pt idx="11">
                  <c:v>26.0</c:v>
                </c:pt>
                <c:pt idx="12" formatCode="General">
                  <c:v>28.0</c:v>
                </c:pt>
                <c:pt idx="13" formatCode="General">
                  <c:v>30.0</c:v>
                </c:pt>
                <c:pt idx="14" formatCode="General">
                  <c:v>33.0</c:v>
                </c:pt>
                <c:pt idx="15" formatCode="General">
                  <c:v>35.0</c:v>
                </c:pt>
                <c:pt idx="16" formatCode="General">
                  <c:v>37.0</c:v>
                </c:pt>
                <c:pt idx="17" formatCode="General">
                  <c:v>40.0</c:v>
                </c:pt>
                <c:pt idx="18">
                  <c:v>42.0</c:v>
                </c:pt>
                <c:pt idx="19">
                  <c:v>44.0</c:v>
                </c:pt>
                <c:pt idx="20">
                  <c:v>47.0</c:v>
                </c:pt>
                <c:pt idx="21">
                  <c:v>49.0</c:v>
                </c:pt>
              </c:numCache>
            </c:numRef>
          </c:xVal>
          <c:yVal>
            <c:numRef>
              <c:f>Pesos!$C$30:$X$30</c:f>
              <c:numCache>
                <c:formatCode>0.0</c:formatCode>
                <c:ptCount val="22"/>
                <c:pt idx="0">
                  <c:v>22.6</c:v>
                </c:pt>
                <c:pt idx="1">
                  <c:v>21.75</c:v>
                </c:pt>
                <c:pt idx="2">
                  <c:v>21.8</c:v>
                </c:pt>
                <c:pt idx="3">
                  <c:v>21.55</c:v>
                </c:pt>
                <c:pt idx="4">
                  <c:v>22.35</c:v>
                </c:pt>
                <c:pt idx="5">
                  <c:v>22.325</c:v>
                </c:pt>
                <c:pt idx="6">
                  <c:v>22.725</c:v>
                </c:pt>
                <c:pt idx="7">
                  <c:v>22.7</c:v>
                </c:pt>
                <c:pt idx="8">
                  <c:v>22.775</c:v>
                </c:pt>
                <c:pt idx="9">
                  <c:v>22.825</c:v>
                </c:pt>
                <c:pt idx="10">
                  <c:v>22.325</c:v>
                </c:pt>
                <c:pt idx="11">
                  <c:v>21.4</c:v>
                </c:pt>
                <c:pt idx="12">
                  <c:v>21.7</c:v>
                </c:pt>
                <c:pt idx="13">
                  <c:v>22.075</c:v>
                </c:pt>
              </c:numCache>
            </c:numRef>
          </c:yVal>
          <c:smooth val="1"/>
        </c:ser>
        <c:ser>
          <c:idx val="2"/>
          <c:order val="1"/>
          <c:tx>
            <c:strRef>
              <c:f>Pesos!$B$32</c:f>
              <c:strCache>
                <c:ptCount val="1"/>
                <c:pt idx="0">
                  <c:v>EDO-S101</c:v>
                </c:pt>
              </c:strCache>
            </c:strRef>
          </c:tx>
          <c:spPr>
            <a:ln w="22225">
              <a:solidFill>
                <a:schemeClr val="tx2"/>
              </a:solidFill>
            </a:ln>
          </c:spPr>
          <c:marker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marker>
          <c:errBars>
            <c:errDir val="y"/>
            <c:errBarType val="plus"/>
            <c:errValType val="cust"/>
            <c:noEndCap val="0"/>
            <c:plus>
              <c:numRef>
                <c:f>Pesos!$C$42:$AK$42</c:f>
                <c:numCache>
                  <c:formatCode>General</c:formatCode>
                  <c:ptCount val="35"/>
                  <c:pt idx="0">
                    <c:v>0.324037034920393</c:v>
                  </c:pt>
                  <c:pt idx="1">
                    <c:v>0.49254441424099</c:v>
                  </c:pt>
                  <c:pt idx="2">
                    <c:v>0.426614580154031</c:v>
                  </c:pt>
                  <c:pt idx="3">
                    <c:v>0.511272921246568</c:v>
                  </c:pt>
                  <c:pt idx="4">
                    <c:v>0.510881590977792</c:v>
                  </c:pt>
                  <c:pt idx="5">
                    <c:v>0.786511284089427</c:v>
                  </c:pt>
                  <c:pt idx="6">
                    <c:v>0.750599760191808</c:v>
                  </c:pt>
                  <c:pt idx="7">
                    <c:v>0.535350352572966</c:v>
                  </c:pt>
                  <c:pt idx="8">
                    <c:v>0.917932459389034</c:v>
                  </c:pt>
                  <c:pt idx="9">
                    <c:v>1.140789200509903</c:v>
                  </c:pt>
                  <c:pt idx="10">
                    <c:v>0.759797122044211</c:v>
                  </c:pt>
                  <c:pt idx="11">
                    <c:v>0.615595917248753</c:v>
                  </c:pt>
                  <c:pt idx="12">
                    <c:v>0.67391888730519</c:v>
                  </c:pt>
                  <c:pt idx="13">
                    <c:v>0.834665601703261</c:v>
                  </c:pt>
                  <c:pt idx="14">
                    <c:v>0.946044396421224</c:v>
                  </c:pt>
                  <c:pt idx="15">
                    <c:v>0.786739050342191</c:v>
                  </c:pt>
                  <c:pt idx="16">
                    <c:v>0.887881373457814</c:v>
                  </c:pt>
                  <c:pt idx="17">
                    <c:v>0.764307965853207</c:v>
                  </c:pt>
                  <c:pt idx="18">
                    <c:v>0.494974746830583</c:v>
                  </c:pt>
                  <c:pt idx="19">
                    <c:v>0.604669331122391</c:v>
                  </c:pt>
                  <c:pt idx="20">
                    <c:v>0.696419413859206</c:v>
                  </c:pt>
                  <c:pt idx="21">
                    <c:v>0.497284291594523</c:v>
                  </c:pt>
                  <c:pt idx="22">
                    <c:v>0.639661368746516</c:v>
                  </c:pt>
                  <c:pt idx="23">
                    <c:v>0.57209410647783</c:v>
                  </c:pt>
                  <c:pt idx="24">
                    <c:v>1.639359631075512</c:v>
                  </c:pt>
                  <c:pt idx="25">
                    <c:v>1.395453928536035</c:v>
                  </c:pt>
                  <c:pt idx="26">
                    <c:v>1.030776406404415</c:v>
                  </c:pt>
                  <c:pt idx="27">
                    <c:v>1.085126720710535</c:v>
                  </c:pt>
                  <c:pt idx="28">
                    <c:v>1.320590145856516</c:v>
                  </c:pt>
                  <c:pt idx="29">
                    <c:v>1.545086297482017</c:v>
                  </c:pt>
                  <c:pt idx="30">
                    <c:v>1.602862023589891</c:v>
                  </c:pt>
                  <c:pt idx="31">
                    <c:v>1.702449216080571</c:v>
                  </c:pt>
                  <c:pt idx="32">
                    <c:v>1.869937610367429</c:v>
                  </c:pt>
                  <c:pt idx="33">
                    <c:v>2.145732198263956</c:v>
                  </c:pt>
                  <c:pt idx="34">
                    <c:v>2.10772389083579</c:v>
                  </c:pt>
                </c:numCache>
              </c:numRef>
            </c:plus>
            <c:minus>
              <c:numRef>
                <c:f>Pesos!$C$42:$W$42</c:f>
                <c:numCache>
                  <c:formatCode>General</c:formatCode>
                  <c:ptCount val="21"/>
                  <c:pt idx="0">
                    <c:v>0.324037034920393</c:v>
                  </c:pt>
                  <c:pt idx="1">
                    <c:v>0.49254441424099</c:v>
                  </c:pt>
                  <c:pt idx="2">
                    <c:v>0.426614580154031</c:v>
                  </c:pt>
                  <c:pt idx="3">
                    <c:v>0.511272921246568</c:v>
                  </c:pt>
                  <c:pt idx="4">
                    <c:v>0.510881590977792</c:v>
                  </c:pt>
                  <c:pt idx="5">
                    <c:v>0.786511284089427</c:v>
                  </c:pt>
                  <c:pt idx="6">
                    <c:v>0.750599760191808</c:v>
                  </c:pt>
                  <c:pt idx="7">
                    <c:v>0.535350352572966</c:v>
                  </c:pt>
                  <c:pt idx="8">
                    <c:v>0.917932459389034</c:v>
                  </c:pt>
                  <c:pt idx="9">
                    <c:v>1.140789200509903</c:v>
                  </c:pt>
                  <c:pt idx="10">
                    <c:v>0.759797122044211</c:v>
                  </c:pt>
                  <c:pt idx="11">
                    <c:v>0.615595917248753</c:v>
                  </c:pt>
                  <c:pt idx="12">
                    <c:v>0.67391888730519</c:v>
                  </c:pt>
                  <c:pt idx="13">
                    <c:v>0.834665601703261</c:v>
                  </c:pt>
                  <c:pt idx="14">
                    <c:v>0.946044396421224</c:v>
                  </c:pt>
                  <c:pt idx="15">
                    <c:v>0.786739050342191</c:v>
                  </c:pt>
                  <c:pt idx="16">
                    <c:v>0.887881373457814</c:v>
                  </c:pt>
                  <c:pt idx="17">
                    <c:v>0.764307965853207</c:v>
                  </c:pt>
                  <c:pt idx="18">
                    <c:v>0.494974746830583</c:v>
                  </c:pt>
                  <c:pt idx="19">
                    <c:v>0.604669331122391</c:v>
                  </c:pt>
                  <c:pt idx="20">
                    <c:v>0.696419413859206</c:v>
                  </c:pt>
                </c:numCache>
              </c:numRef>
            </c:minus>
          </c:errBars>
          <c:xVal>
            <c:numRef>
              <c:f>Pesos!$C$3:$AL$3</c:f>
              <c:numCache>
                <c:formatCode>0</c:formatCode>
                <c:ptCount val="36"/>
                <c:pt idx="0">
                  <c:v>1.0</c:v>
                </c:pt>
                <c:pt idx="1">
                  <c:v>2.0</c:v>
                </c:pt>
                <c:pt idx="2">
                  <c:v>5.0</c:v>
                </c:pt>
                <c:pt idx="3">
                  <c:v>7.0</c:v>
                </c:pt>
                <c:pt idx="4">
                  <c:v>9.0</c:v>
                </c:pt>
                <c:pt idx="5">
                  <c:v>12.0</c:v>
                </c:pt>
                <c:pt idx="6">
                  <c:v>14.0</c:v>
                </c:pt>
                <c:pt idx="7">
                  <c:v>16.0</c:v>
                </c:pt>
                <c:pt idx="8">
                  <c:v>19.0</c:v>
                </c:pt>
                <c:pt idx="9">
                  <c:v>21.0</c:v>
                </c:pt>
                <c:pt idx="10">
                  <c:v>23.0</c:v>
                </c:pt>
                <c:pt idx="11">
                  <c:v>26.0</c:v>
                </c:pt>
                <c:pt idx="12" formatCode="General">
                  <c:v>28.0</c:v>
                </c:pt>
                <c:pt idx="13" formatCode="General">
                  <c:v>30.0</c:v>
                </c:pt>
                <c:pt idx="14" formatCode="General">
                  <c:v>33.0</c:v>
                </c:pt>
                <c:pt idx="15" formatCode="General">
                  <c:v>35.0</c:v>
                </c:pt>
                <c:pt idx="16" formatCode="General">
                  <c:v>37.0</c:v>
                </c:pt>
                <c:pt idx="17" formatCode="General">
                  <c:v>40.0</c:v>
                </c:pt>
                <c:pt idx="18">
                  <c:v>42.0</c:v>
                </c:pt>
                <c:pt idx="19">
                  <c:v>44.0</c:v>
                </c:pt>
                <c:pt idx="20">
                  <c:v>47.0</c:v>
                </c:pt>
                <c:pt idx="21">
                  <c:v>49.0</c:v>
                </c:pt>
                <c:pt idx="22" formatCode="General">
                  <c:v>51.0</c:v>
                </c:pt>
                <c:pt idx="23" formatCode="General">
                  <c:v>54.0</c:v>
                </c:pt>
                <c:pt idx="24" formatCode="General">
                  <c:v>56.0</c:v>
                </c:pt>
                <c:pt idx="25" formatCode="General">
                  <c:v>58.0</c:v>
                </c:pt>
                <c:pt idx="26" formatCode="General">
                  <c:v>61.0</c:v>
                </c:pt>
                <c:pt idx="27" formatCode="General">
                  <c:v>63.0</c:v>
                </c:pt>
                <c:pt idx="28" formatCode="General">
                  <c:v>65.0</c:v>
                </c:pt>
                <c:pt idx="29" formatCode="General">
                  <c:v>68.0</c:v>
                </c:pt>
                <c:pt idx="30" formatCode="General">
                  <c:v>70.0</c:v>
                </c:pt>
                <c:pt idx="31" formatCode="General">
                  <c:v>72.0</c:v>
                </c:pt>
                <c:pt idx="32" formatCode="General">
                  <c:v>75.0</c:v>
                </c:pt>
                <c:pt idx="33" formatCode="General">
                  <c:v>77.0</c:v>
                </c:pt>
                <c:pt idx="34" formatCode="General">
                  <c:v>79.0</c:v>
                </c:pt>
                <c:pt idx="35" formatCode="General">
                  <c:v>81.0</c:v>
                </c:pt>
              </c:numCache>
            </c:numRef>
          </c:xVal>
          <c:yVal>
            <c:numRef>
              <c:f>Pesos!$C$32:$AK$32</c:f>
              <c:numCache>
                <c:formatCode>0.0</c:formatCode>
                <c:ptCount val="35"/>
                <c:pt idx="0">
                  <c:v>24.5</c:v>
                </c:pt>
                <c:pt idx="1">
                  <c:v>23.56</c:v>
                </c:pt>
                <c:pt idx="2">
                  <c:v>22.7</c:v>
                </c:pt>
                <c:pt idx="3">
                  <c:v>22.42</c:v>
                </c:pt>
                <c:pt idx="4">
                  <c:v>21.2</c:v>
                </c:pt>
                <c:pt idx="5">
                  <c:v>19.73999999999999</c:v>
                </c:pt>
                <c:pt idx="6">
                  <c:v>21.22</c:v>
                </c:pt>
                <c:pt idx="7">
                  <c:v>21.16</c:v>
                </c:pt>
                <c:pt idx="8">
                  <c:v>20.76</c:v>
                </c:pt>
                <c:pt idx="9">
                  <c:v>20.02</c:v>
                </c:pt>
                <c:pt idx="10">
                  <c:v>19.825</c:v>
                </c:pt>
                <c:pt idx="11">
                  <c:v>20.175</c:v>
                </c:pt>
                <c:pt idx="12">
                  <c:v>20.75</c:v>
                </c:pt>
                <c:pt idx="13">
                  <c:v>21.0</c:v>
                </c:pt>
                <c:pt idx="14">
                  <c:v>21.1</c:v>
                </c:pt>
                <c:pt idx="15">
                  <c:v>21.975</c:v>
                </c:pt>
                <c:pt idx="16">
                  <c:v>22.3</c:v>
                </c:pt>
                <c:pt idx="17">
                  <c:v>22.05</c:v>
                </c:pt>
                <c:pt idx="18">
                  <c:v>22.5</c:v>
                </c:pt>
                <c:pt idx="19">
                  <c:v>22.675</c:v>
                </c:pt>
                <c:pt idx="20">
                  <c:v>22.3</c:v>
                </c:pt>
                <c:pt idx="21">
                  <c:v>22.325</c:v>
                </c:pt>
                <c:pt idx="22">
                  <c:v>22.05</c:v>
                </c:pt>
                <c:pt idx="23">
                  <c:v>22.175</c:v>
                </c:pt>
                <c:pt idx="24">
                  <c:v>22.05</c:v>
                </c:pt>
                <c:pt idx="25">
                  <c:v>21.975</c:v>
                </c:pt>
                <c:pt idx="26">
                  <c:v>22.15</c:v>
                </c:pt>
                <c:pt idx="27">
                  <c:v>22.25</c:v>
                </c:pt>
                <c:pt idx="28">
                  <c:v>22.975</c:v>
                </c:pt>
                <c:pt idx="29">
                  <c:v>21.575</c:v>
                </c:pt>
                <c:pt idx="30">
                  <c:v>21.65</c:v>
                </c:pt>
                <c:pt idx="31">
                  <c:v>21.8</c:v>
                </c:pt>
                <c:pt idx="32">
                  <c:v>20.8</c:v>
                </c:pt>
                <c:pt idx="33">
                  <c:v>21.75</c:v>
                </c:pt>
                <c:pt idx="34">
                  <c:v>23.25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81315464"/>
        <c:axId val="1981321208"/>
      </c:scatterChart>
      <c:valAx>
        <c:axId val="1981315464"/>
        <c:scaling>
          <c:orientation val="minMax"/>
          <c:max val="90.0"/>
          <c:min val="0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s-ES"/>
                  <a:t>Time in days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crossAx val="1981321208"/>
        <c:crosses val="autoZero"/>
        <c:crossBetween val="midCat"/>
        <c:majorUnit val="10.0"/>
      </c:valAx>
      <c:valAx>
        <c:axId val="1981321208"/>
        <c:scaling>
          <c:orientation val="minMax"/>
          <c:min val="18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ES" dirty="0" err="1"/>
                  <a:t>Weight</a:t>
                </a:r>
                <a:r>
                  <a:rPr lang="es-ES" dirty="0"/>
                  <a:t> </a:t>
                </a:r>
                <a:r>
                  <a:rPr lang="es-ES" dirty="0" smtClean="0"/>
                  <a:t> (</a:t>
                </a:r>
                <a:r>
                  <a:rPr lang="es-ES" dirty="0" err="1" smtClean="0"/>
                  <a:t>grams</a:t>
                </a:r>
                <a:r>
                  <a:rPr lang="es-ES" dirty="0" smtClean="0"/>
                  <a:t>)</a:t>
                </a:r>
                <a:endParaRPr lang="es-ES" dirty="0"/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crossAx val="198131546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24542333449826"/>
          <c:y val="0.122850982693032"/>
          <c:w val="0.23883882587488"/>
          <c:h val="0.48895324594653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900" b="1">
          <a:latin typeface="Arial"/>
          <a:cs typeface="Arial"/>
        </a:defRPr>
      </a:pPr>
      <a:endParaRPr lang="es-E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41299778699554"/>
          <c:y val="0.113583807500084"/>
          <c:w val="0.718652481345756"/>
          <c:h val="0.57754353325148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4F81BD"/>
            </a:solidFill>
            <a:ln w="25400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25400">
                <a:solidFill>
                  <a:srgbClr val="000000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25400">
                <a:solidFill>
                  <a:srgbClr val="000000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25400">
                <a:solidFill>
                  <a:srgbClr val="000000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  <a:ln w="25400">
                <a:solidFill>
                  <a:srgbClr val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(RPMI!$B$12:$C$12;RPMI!$E$12;RPMI!$L$12)</c:f>
                <c:numCache>
                  <c:formatCode>General</c:formatCode>
                  <c:ptCount val="4"/>
                  <c:pt idx="0">
                    <c:v>7.063284938349009</c:v>
                  </c:pt>
                  <c:pt idx="1">
                    <c:v>6.18625179092686</c:v>
                  </c:pt>
                  <c:pt idx="2">
                    <c:v>5.624328738138134</c:v>
                  </c:pt>
                  <c:pt idx="3">
                    <c:v>1.474603464864395</c:v>
                  </c:pt>
                </c:numCache>
              </c:numRef>
            </c:plus>
            <c:spPr>
              <a:ln w="3175">
                <a:solidFill>
                  <a:srgbClr val="000000"/>
                </a:solidFill>
                <a:prstDash val="solid"/>
              </a:ln>
            </c:spPr>
          </c:errBars>
          <c:cat>
            <c:strRef>
              <c:f>(RPMI!$B$3:$C$3;RPMI!$E$3;RPMI!$L$3)</c:f>
              <c:strCache>
                <c:ptCount val="4"/>
                <c:pt idx="0">
                  <c:v>Control</c:v>
                </c:pt>
                <c:pt idx="1">
                  <c:v>EDO-S101 2 µM</c:v>
                </c:pt>
                <c:pt idx="2">
                  <c:v>Bor 3 nM</c:v>
                </c:pt>
                <c:pt idx="3">
                  <c:v>E+B</c:v>
                </c:pt>
              </c:strCache>
            </c:strRef>
          </c:cat>
          <c:val>
            <c:numRef>
              <c:f>(RPMI!$B$10:$C$10;RPMI!$E$10;RPMI!$L$10)</c:f>
              <c:numCache>
                <c:formatCode>General</c:formatCode>
                <c:ptCount val="4"/>
                <c:pt idx="0">
                  <c:v>100.0</c:v>
                </c:pt>
                <c:pt idx="1">
                  <c:v>58.45287815507535</c:v>
                </c:pt>
                <c:pt idx="2">
                  <c:v>82.25894316324677</c:v>
                </c:pt>
                <c:pt idx="3">
                  <c:v>34.58325767205375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81360040"/>
        <c:axId val="1981363288"/>
      </c:barChart>
      <c:catAx>
        <c:axId val="1981360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  <a:prstDash val="solid"/>
          </a:ln>
        </c:spPr>
        <c:txPr>
          <a:bodyPr rot="-1800000"/>
          <a:lstStyle/>
          <a:p>
            <a:pPr>
              <a:defRPr b="1">
                <a:latin typeface="Arial"/>
                <a:cs typeface="Arial"/>
              </a:defRPr>
            </a:pPr>
            <a:endParaRPr lang="es-ES"/>
          </a:p>
        </c:txPr>
        <c:crossAx val="1981363288"/>
        <c:crosses val="autoZero"/>
        <c:auto val="1"/>
        <c:lblAlgn val="ctr"/>
        <c:lblOffset val="100"/>
        <c:noMultiLvlLbl val="0"/>
      </c:catAx>
      <c:valAx>
        <c:axId val="198136328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ES"/>
                  <a:t>% MTT uptake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  <a:prstDash val="solid"/>
          </a:ln>
        </c:spPr>
        <c:txPr>
          <a:bodyPr/>
          <a:lstStyle/>
          <a:p>
            <a:pPr>
              <a:defRPr b="1">
                <a:latin typeface="Arial"/>
                <a:cs typeface="Arial"/>
              </a:defRPr>
            </a:pPr>
            <a:endParaRPr lang="es-ES"/>
          </a:p>
        </c:txPr>
        <c:crossAx val="1981360040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FFFFFF"/>
      </a:solidFill>
      <a:prstDash val="solid"/>
    </a:ln>
  </c:spPr>
  <c:externalData r:id="rId1">
    <c:autoUpdate val="0"/>
  </c:externalData>
</c:chartSpace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0.03888</cdr:x>
      <cdr:y>0.16834</cdr:y>
    </cdr:from>
    <cdr:to>
      <cdr:x>0.06988</cdr:x>
      <cdr:y>0.8341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190500" y="504825"/>
          <a:ext cx="152400" cy="2133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ES" sz="1100"/>
            <a:t> </a:t>
          </a:r>
        </a:p>
      </cdr:txBody>
    </cdr:sp>
  </cdr:relSizeAnchor>
  <cdr:relSizeAnchor xmlns:cdr="http://schemas.openxmlformats.org/drawingml/2006/chartDrawing">
    <cdr:from>
      <cdr:x>0.1316</cdr:x>
      <cdr:y>0.05333</cdr:y>
    </cdr:from>
    <cdr:to>
      <cdr:x>0.21899</cdr:x>
      <cdr:y>0.81267</cdr:y>
    </cdr:to>
    <cdr:sp macro="" textlink="">
      <cdr:nvSpPr>
        <cdr:cNvPr id="3" name="2 CuadroTexto"/>
        <cdr:cNvSpPr txBox="1"/>
      </cdr:nvSpPr>
      <cdr:spPr>
        <a:xfrm xmlns:a="http://schemas.openxmlformats.org/drawingml/2006/main" rot="16200000">
          <a:off x="-295602" y="644204"/>
          <a:ext cx="1280346" cy="1717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ES" sz="800" b="1" dirty="0" smtClean="0">
              <a:latin typeface="Arial"/>
              <a:cs typeface="Arial"/>
            </a:rPr>
            <a:t>% MTT </a:t>
          </a:r>
          <a:r>
            <a:rPr lang="es-ES" sz="800" b="1" baseline="0" dirty="0" err="1" smtClean="0">
              <a:latin typeface="Arial"/>
              <a:cs typeface="Arial"/>
            </a:rPr>
            <a:t>uptake</a:t>
          </a:r>
          <a:r>
            <a:rPr lang="es-ES" sz="800" b="1" baseline="0" dirty="0" smtClean="0">
              <a:latin typeface="Arial"/>
              <a:cs typeface="Arial"/>
            </a:rPr>
            <a:t> </a:t>
          </a:r>
          <a:endParaRPr lang="es-ES" sz="800" b="1" dirty="0"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0.36421</cdr:x>
      <cdr:y>0.78409</cdr:y>
    </cdr:from>
    <cdr:to>
      <cdr:x>0.84992</cdr:x>
      <cdr:y>0.90909</cdr:y>
    </cdr:to>
    <cdr:sp macro="" textlink="">
      <cdr:nvSpPr>
        <cdr:cNvPr id="4" name="3 CuadroTexto"/>
        <cdr:cNvSpPr txBox="1"/>
      </cdr:nvSpPr>
      <cdr:spPr>
        <a:xfrm xmlns:a="http://schemas.openxmlformats.org/drawingml/2006/main">
          <a:off x="900252" y="1423592"/>
          <a:ext cx="1200583" cy="2269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ES" sz="800" b="1" dirty="0" err="1">
              <a:latin typeface="Arial"/>
              <a:cs typeface="Arial"/>
            </a:rPr>
            <a:t>Melphalan</a:t>
          </a:r>
          <a:r>
            <a:rPr lang="es-ES" sz="900" b="1" baseline="0" dirty="0">
              <a:latin typeface="Arial"/>
              <a:cs typeface="Arial"/>
            </a:rPr>
            <a:t> (µM)</a:t>
          </a:r>
          <a:endParaRPr lang="es-ES" sz="900" b="1" dirty="0">
            <a:latin typeface="Arial"/>
            <a:cs typeface="Arial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0.05478</cdr:x>
      <cdr:y>0.19278</cdr:y>
    </cdr:from>
    <cdr:to>
      <cdr:x>0.15174</cdr:x>
      <cdr:y>0.66375</cdr:y>
    </cdr:to>
    <cdr:sp macro="" textlink="">
      <cdr:nvSpPr>
        <cdr:cNvPr id="3" name="3 CuadroTexto"/>
        <cdr:cNvSpPr txBox="1"/>
      </cdr:nvSpPr>
      <cdr:spPr>
        <a:xfrm xmlns:a="http://schemas.openxmlformats.org/drawingml/2006/main" rot="16200000">
          <a:off x="-201084" y="712061"/>
          <a:ext cx="915635" cy="24109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defTabSz="914400" eaLnBrk="1" fontAlgn="auto" latinLnBrk="0" hangingPunct="1">
            <a:lnSpc>
              <a:spcPts val="12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800" b="1" dirty="0" smtClean="0">
              <a:solidFill>
                <a:schemeClr val="tx1"/>
              </a:solidFill>
              <a:effectLst/>
              <a:latin typeface="Arial"/>
              <a:ea typeface="+mn-ea"/>
              <a:cs typeface="Arial"/>
            </a:rPr>
            <a:t>% MTT </a:t>
          </a:r>
          <a:r>
            <a:rPr lang="es-ES" sz="800" b="1" dirty="0" smtClean="0">
              <a:latin typeface="Arial"/>
              <a:cs typeface="Arial"/>
            </a:rPr>
            <a:t> </a:t>
          </a:r>
          <a:r>
            <a:rPr lang="es-ES" sz="800" b="1" dirty="0" err="1" smtClean="0">
              <a:latin typeface="Arial"/>
              <a:cs typeface="Arial"/>
            </a:rPr>
            <a:t>uptake</a:t>
          </a:r>
          <a:endParaRPr lang="es-ES" sz="800" dirty="0">
            <a:effectLst/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0.24152</cdr:x>
      <cdr:y>0.87736</cdr:y>
    </cdr:from>
    <cdr:to>
      <cdr:x>0.58108</cdr:x>
      <cdr:y>0.93064</cdr:y>
    </cdr:to>
    <cdr:sp macro="" textlink="">
      <cdr:nvSpPr>
        <cdr:cNvPr id="6" name="5 CuadroTexto"/>
        <cdr:cNvSpPr txBox="1"/>
      </cdr:nvSpPr>
      <cdr:spPr>
        <a:xfrm xmlns:a="http://schemas.openxmlformats.org/drawingml/2006/main">
          <a:off x="1200150" y="3190875"/>
          <a:ext cx="1666875" cy="180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/>
        </a:p>
      </cdr:txBody>
    </cdr:sp>
  </cdr:relSizeAnchor>
  <cdr:relSizeAnchor xmlns:cdr="http://schemas.openxmlformats.org/drawingml/2006/chartDrawing">
    <cdr:from>
      <cdr:x>0.33132</cdr:x>
      <cdr:y>0.81693</cdr:y>
    </cdr:from>
    <cdr:to>
      <cdr:x>0.78021</cdr:x>
      <cdr:y>0.92663</cdr:y>
    </cdr:to>
    <cdr:sp macro="" textlink="">
      <cdr:nvSpPr>
        <cdr:cNvPr id="7" name="6 CuadroTexto"/>
        <cdr:cNvSpPr txBox="1"/>
      </cdr:nvSpPr>
      <cdr:spPr>
        <a:xfrm xmlns:a="http://schemas.openxmlformats.org/drawingml/2006/main">
          <a:off x="848161" y="1509833"/>
          <a:ext cx="1149136" cy="2027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800" b="1" dirty="0">
              <a:latin typeface="Arial"/>
              <a:cs typeface="Arial"/>
            </a:rPr>
            <a:t>EDO-S101 (µM)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0.68558</cdr:x>
      <cdr:y>0.06011</cdr:y>
    </cdr:from>
    <cdr:to>
      <cdr:x>1</cdr:x>
      <cdr:y>0.3646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4248962" y="150378"/>
          <a:ext cx="1948638" cy="761826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D4309-7D89-1540-952E-A3ADC4AB9C78}" type="datetimeFigureOut">
              <a:rPr lang="es-ES" smtClean="0"/>
              <a:t>31/05/17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101D3F-159A-2A42-B2BE-A7BA9B5D819D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0346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14350" y="3077290"/>
            <a:ext cx="5829300" cy="2123369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9E1FD-AE00-AC42-A703-FC4218EEE766}" type="datetimeFigureOut">
              <a:rPr lang="es-ES" smtClean="0"/>
              <a:t>31/05/17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DFAB9-DFB6-3644-865E-0914FC16BF9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1374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9E1FD-AE00-AC42-A703-FC4218EEE766}" type="datetimeFigureOut">
              <a:rPr lang="es-ES" smtClean="0"/>
              <a:t>31/05/17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DFAB9-DFB6-3644-865E-0914FC16BF9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4351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3729038" y="573264"/>
            <a:ext cx="1157289" cy="12208228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257178" y="573264"/>
            <a:ext cx="3357564" cy="1220822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9E1FD-AE00-AC42-A703-FC4218EEE766}" type="datetimeFigureOut">
              <a:rPr lang="es-ES" smtClean="0"/>
              <a:t>31/05/17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DFAB9-DFB6-3644-865E-0914FC16BF9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06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9E1FD-AE00-AC42-A703-FC4218EEE766}" type="datetimeFigureOut">
              <a:rPr lang="es-ES" smtClean="0"/>
              <a:t>31/05/17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DFAB9-DFB6-3644-865E-0914FC16BF9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723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1735" y="6365529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41735" y="4198595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9E1FD-AE00-AC42-A703-FC4218EEE766}" type="datetimeFigureOut">
              <a:rPr lang="es-ES" smtClean="0"/>
              <a:t>31/05/17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DFAB9-DFB6-3644-865E-0914FC16BF9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5995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57179" y="3338698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2628904" y="3338698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9E1FD-AE00-AC42-A703-FC4218EEE766}" type="datetimeFigureOut">
              <a:rPr lang="es-ES" smtClean="0"/>
              <a:t>31/05/17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DFAB9-DFB6-3644-865E-0914FC16BF9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8737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342902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342902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9E1FD-AE00-AC42-A703-FC4218EEE766}" type="datetimeFigureOut">
              <a:rPr lang="es-ES" smtClean="0"/>
              <a:t>31/05/17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DFAB9-DFB6-3644-865E-0914FC16BF9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2251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9E1FD-AE00-AC42-A703-FC4218EEE766}" type="datetimeFigureOut">
              <a:rPr lang="es-ES" smtClean="0"/>
              <a:t>31/05/17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DFAB9-DFB6-3644-865E-0914FC16BF9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7284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9E1FD-AE00-AC42-A703-FC4218EEE766}" type="datetimeFigureOut">
              <a:rPr lang="es-ES" smtClean="0"/>
              <a:t>31/05/17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DFAB9-DFB6-3644-865E-0914FC16BF9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6506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2904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681291" y="394415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342904" y="2072927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9E1FD-AE00-AC42-A703-FC4218EEE766}" type="datetimeFigureOut">
              <a:rPr lang="es-ES" smtClean="0"/>
              <a:t>31/05/17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DFAB9-DFB6-3644-865E-0914FC16BF9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6331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9E1FD-AE00-AC42-A703-FC4218EEE766}" type="datetimeFigureOut">
              <a:rPr lang="es-ES" smtClean="0"/>
              <a:t>31/05/17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DFAB9-DFB6-3644-865E-0914FC16BF9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1846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342900" y="2311407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342900" y="9181404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9E1FD-AE00-AC42-A703-FC4218EEE766}" type="datetimeFigureOut">
              <a:rPr lang="es-ES" smtClean="0"/>
              <a:t>31/05/17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343150" y="9181404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404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DFAB9-DFB6-3644-865E-0914FC16BF9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895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4" Type="http://schemas.openxmlformats.org/officeDocument/2006/relationships/chart" Target="../charts/chart3.xml"/><Relationship Id="rId5" Type="http://schemas.openxmlformats.org/officeDocument/2006/relationships/chart" Target="../charts/chart4.xml"/><Relationship Id="rId6" Type="http://schemas.openxmlformats.org/officeDocument/2006/relationships/chart" Target="../charts/chart5.xml"/><Relationship Id="rId7" Type="http://schemas.openxmlformats.org/officeDocument/2006/relationships/chart" Target="../charts/chart6.xml"/><Relationship Id="rId8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20" Type="http://schemas.openxmlformats.org/officeDocument/2006/relationships/image" Target="../media/image19.png"/><Relationship Id="rId21" Type="http://schemas.openxmlformats.org/officeDocument/2006/relationships/image" Target="../media/image20.png"/><Relationship Id="rId22" Type="http://schemas.openxmlformats.org/officeDocument/2006/relationships/image" Target="../media/image21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3.png"/><Relationship Id="rId5" Type="http://schemas.openxmlformats.org/officeDocument/2006/relationships/image" Target="../media/image24.emf"/><Relationship Id="rId6" Type="http://schemas.openxmlformats.org/officeDocument/2006/relationships/image" Target="../media/image25.emf"/><Relationship Id="rId7" Type="http://schemas.openxmlformats.org/officeDocument/2006/relationships/image" Target="../media/image26.emf"/><Relationship Id="rId8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4" Type="http://schemas.openxmlformats.org/officeDocument/2006/relationships/chart" Target="../charts/chart10.xml"/><Relationship Id="rId5" Type="http://schemas.openxmlformats.org/officeDocument/2006/relationships/chart" Target="../charts/chart11.xml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286" y="214048"/>
            <a:ext cx="6172200" cy="365301"/>
          </a:xfrm>
        </p:spPr>
        <p:txBody>
          <a:bodyPr>
            <a:normAutofit/>
          </a:bodyPr>
          <a:lstStyle/>
          <a:p>
            <a:pPr algn="l"/>
            <a:r>
              <a:rPr lang="es-ES" sz="1200" b="1" dirty="0" err="1" smtClean="0">
                <a:latin typeface="Arial"/>
                <a:cs typeface="Arial"/>
              </a:rPr>
              <a:t>Supplementary</a:t>
            </a:r>
            <a:r>
              <a:rPr lang="es-ES" sz="1200" b="1" dirty="0" smtClean="0">
                <a:latin typeface="Arial"/>
                <a:cs typeface="Arial"/>
              </a:rPr>
              <a:t> Figure </a:t>
            </a:r>
            <a:r>
              <a:rPr lang="es-ES" sz="1200" b="1" dirty="0">
                <a:latin typeface="Arial"/>
                <a:cs typeface="Arial"/>
              </a:rPr>
              <a:t>1</a:t>
            </a:r>
          </a:p>
        </p:txBody>
      </p:sp>
      <p:grpSp>
        <p:nvGrpSpPr>
          <p:cNvPr id="4" name="Agrupar 3"/>
          <p:cNvGrpSpPr/>
          <p:nvPr/>
        </p:nvGrpSpPr>
        <p:grpSpPr>
          <a:xfrm>
            <a:off x="-160914" y="753987"/>
            <a:ext cx="7518405" cy="4007825"/>
            <a:chOff x="492520" y="5197223"/>
            <a:chExt cx="8084037" cy="3516078"/>
          </a:xfrm>
        </p:grpSpPr>
        <p:sp>
          <p:nvSpPr>
            <p:cNvPr id="5" name="Rectángulo 4"/>
            <p:cNvSpPr/>
            <p:nvPr/>
          </p:nvSpPr>
          <p:spPr>
            <a:xfrm>
              <a:off x="2625953" y="8241444"/>
              <a:ext cx="3429000" cy="47185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endParaRPr lang="es-ES" sz="800" dirty="0">
                <a:latin typeface="Arial"/>
                <a:cs typeface="Arial"/>
              </a:endParaRPr>
            </a:p>
            <a:p>
              <a:endParaRPr lang="es-ES" sz="800" dirty="0">
                <a:latin typeface="Arial"/>
                <a:cs typeface="Arial"/>
              </a:endParaRPr>
            </a:p>
            <a:p>
              <a:endParaRPr lang="es-ES" sz="800" dirty="0">
                <a:latin typeface="Arial"/>
                <a:cs typeface="Arial"/>
              </a:endParaRPr>
            </a:p>
          </p:txBody>
        </p:sp>
        <p:graphicFrame>
          <p:nvGraphicFramePr>
            <p:cNvPr id="6" name="3 Gráfic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138355886"/>
                </p:ext>
              </p:extLst>
            </p:nvPr>
          </p:nvGraphicFramePr>
          <p:xfrm>
            <a:off x="2017572" y="5392248"/>
            <a:ext cx="2471811" cy="188739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7" name="2 Gráfic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46735324"/>
                </p:ext>
              </p:extLst>
            </p:nvPr>
          </p:nvGraphicFramePr>
          <p:xfrm>
            <a:off x="492520" y="5197223"/>
            <a:ext cx="1972519" cy="209119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8" name="1 Gráfic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782367824"/>
                </p:ext>
              </p:extLst>
            </p:nvPr>
          </p:nvGraphicFramePr>
          <p:xfrm>
            <a:off x="4215415" y="5458001"/>
            <a:ext cx="2128785" cy="182163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9" name="1 Gráfic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561071552"/>
                </p:ext>
              </p:extLst>
            </p:nvPr>
          </p:nvGraphicFramePr>
          <p:xfrm>
            <a:off x="5903207" y="5321449"/>
            <a:ext cx="2673350" cy="198705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11" name="CuadroTexto 10"/>
          <p:cNvSpPr txBox="1"/>
          <p:nvPr/>
        </p:nvSpPr>
        <p:spPr>
          <a:xfrm>
            <a:off x="209593" y="3448474"/>
            <a:ext cx="63055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 smtClean="0">
                <a:latin typeface="Arial"/>
                <a:cs typeface="Arial"/>
              </a:rPr>
              <a:t>Supp. Fig 1. </a:t>
            </a:r>
            <a:r>
              <a:rPr lang="en-US" sz="1200" dirty="0" smtClean="0">
                <a:latin typeface="Arial"/>
                <a:cs typeface="Arial"/>
              </a:rPr>
              <a:t>U266, RPMI-8226 and their derivatives, U266-LR7 and RPMI-LR5 partially resistant to </a:t>
            </a:r>
            <a:r>
              <a:rPr lang="en-US" sz="1200" dirty="0" err="1" smtClean="0">
                <a:latin typeface="Arial"/>
                <a:cs typeface="Arial"/>
              </a:rPr>
              <a:t>melphalan</a:t>
            </a:r>
            <a:r>
              <a:rPr lang="en-US" sz="1200" dirty="0" smtClean="0">
                <a:latin typeface="Arial"/>
                <a:cs typeface="Arial"/>
              </a:rPr>
              <a:t>, were incubated with increasing doses of EDO-S101 and cell viability was analyzed by MTT </a:t>
            </a:r>
            <a:r>
              <a:rPr lang="en-US" sz="1200" dirty="0" err="1" smtClean="0">
                <a:latin typeface="Arial"/>
                <a:cs typeface="Arial"/>
              </a:rPr>
              <a:t>metabolization</a:t>
            </a:r>
            <a:r>
              <a:rPr lang="en-US" sz="1200" dirty="0" smtClean="0">
                <a:latin typeface="Arial"/>
                <a:cs typeface="Arial"/>
              </a:rPr>
              <a:t>.  </a:t>
            </a:r>
          </a:p>
        </p:txBody>
      </p:sp>
      <p:graphicFrame>
        <p:nvGraphicFramePr>
          <p:cNvPr id="150" name="Gráfico 149"/>
          <p:cNvGraphicFramePr/>
          <p:nvPr>
            <p:extLst>
              <p:ext uri="{D42A27DB-BD31-4B8C-83A1-F6EECF244321}">
                <p14:modId xmlns:p14="http://schemas.microsoft.com/office/powerpoint/2010/main" val="1122056823"/>
              </p:ext>
            </p:extLst>
          </p:nvPr>
        </p:nvGraphicFramePr>
        <p:xfrm>
          <a:off x="368959" y="5620871"/>
          <a:ext cx="1899186" cy="2329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51" name="Gráfico 150"/>
          <p:cNvGraphicFramePr/>
          <p:nvPr>
            <p:extLst>
              <p:ext uri="{D42A27DB-BD31-4B8C-83A1-F6EECF244321}">
                <p14:modId xmlns:p14="http://schemas.microsoft.com/office/powerpoint/2010/main" val="816952409"/>
              </p:ext>
            </p:extLst>
          </p:nvPr>
        </p:nvGraphicFramePr>
        <p:xfrm>
          <a:off x="2413021" y="5620871"/>
          <a:ext cx="1899186" cy="2329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52" name="Gráfico 151"/>
          <p:cNvGraphicFramePr/>
          <p:nvPr>
            <p:extLst>
              <p:ext uri="{D42A27DB-BD31-4B8C-83A1-F6EECF244321}">
                <p14:modId xmlns:p14="http://schemas.microsoft.com/office/powerpoint/2010/main" val="4188404374"/>
              </p:ext>
            </p:extLst>
          </p:nvPr>
        </p:nvGraphicFramePr>
        <p:xfrm>
          <a:off x="4518420" y="5620871"/>
          <a:ext cx="1899186" cy="2329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53" name="Título 1"/>
          <p:cNvSpPr txBox="1">
            <a:spLocks/>
          </p:cNvSpPr>
          <p:nvPr/>
        </p:nvSpPr>
        <p:spPr>
          <a:xfrm>
            <a:off x="184286" y="5028095"/>
            <a:ext cx="6172200" cy="365301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1200" b="1" dirty="0" err="1" smtClean="0">
                <a:latin typeface="Arial"/>
                <a:cs typeface="Arial"/>
              </a:rPr>
              <a:t>Supplementary</a:t>
            </a:r>
            <a:r>
              <a:rPr lang="es-ES" sz="1200" b="1" dirty="0" smtClean="0">
                <a:latin typeface="Arial"/>
                <a:cs typeface="Arial"/>
              </a:rPr>
              <a:t> Figure 2</a:t>
            </a:r>
            <a:endParaRPr lang="es-ES" sz="1200" b="1" dirty="0">
              <a:latin typeface="Arial"/>
              <a:cs typeface="Arial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87759" y="8029327"/>
            <a:ext cx="653706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 smtClean="0">
                <a:latin typeface="Arial"/>
                <a:cs typeface="Arial"/>
              </a:rPr>
              <a:t>Suppl. Fig 2. </a:t>
            </a:r>
            <a:r>
              <a:rPr lang="en-US" sz="1200" dirty="0" smtClean="0">
                <a:latin typeface="Arial"/>
                <a:cs typeface="Arial"/>
              </a:rPr>
              <a:t>EDO-S101 toxicity, on </a:t>
            </a:r>
            <a:r>
              <a:rPr lang="en-US" sz="1200" dirty="0">
                <a:latin typeface="Arial"/>
                <a:cs typeface="Arial"/>
              </a:rPr>
              <a:t>PCs and B lymphocytes derived from bone marrow samples from 3 MM </a:t>
            </a:r>
            <a:r>
              <a:rPr lang="en-US" sz="1200" dirty="0" smtClean="0">
                <a:latin typeface="Arial"/>
                <a:cs typeface="Arial"/>
              </a:rPr>
              <a:t>patients, was evaluated after 48 hours of incubation by flow </a:t>
            </a:r>
            <a:r>
              <a:rPr lang="en-US" sz="1200" dirty="0" err="1" smtClean="0">
                <a:latin typeface="Arial"/>
                <a:cs typeface="Arial"/>
              </a:rPr>
              <a:t>cytometry</a:t>
            </a:r>
            <a:r>
              <a:rPr lang="en-US" sz="1200" dirty="0" smtClean="0">
                <a:latin typeface="Arial"/>
                <a:cs typeface="Arial"/>
              </a:rPr>
              <a:t>. </a:t>
            </a:r>
            <a:endParaRPr lang="es-E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0387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69261" y="4579161"/>
            <a:ext cx="6172200" cy="365301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1200" b="1" dirty="0" err="1" smtClean="0">
                <a:latin typeface="Arial"/>
                <a:cs typeface="Arial"/>
              </a:rPr>
              <a:t>Supplementary</a:t>
            </a:r>
            <a:r>
              <a:rPr lang="es-ES" sz="1200" b="1" dirty="0" smtClean="0">
                <a:latin typeface="Arial"/>
                <a:cs typeface="Arial"/>
              </a:rPr>
              <a:t> Figure 4</a:t>
            </a:r>
            <a:endParaRPr lang="es-ES" sz="1200" b="1" dirty="0">
              <a:latin typeface="Arial"/>
              <a:cs typeface="Arial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22149" y="8138239"/>
            <a:ext cx="6531593" cy="173893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1200" b="1" dirty="0" err="1" smtClean="0">
                <a:latin typeface="Arial"/>
                <a:cs typeface="Arial"/>
              </a:rPr>
              <a:t>Supp</a:t>
            </a:r>
            <a:r>
              <a:rPr lang="es-ES" sz="1200" b="1" dirty="0" smtClean="0">
                <a:latin typeface="Arial"/>
                <a:cs typeface="Arial"/>
              </a:rPr>
              <a:t>. </a:t>
            </a:r>
            <a:r>
              <a:rPr lang="es-ES" sz="1200" b="1" dirty="0" err="1" smtClean="0">
                <a:latin typeface="Arial"/>
                <a:cs typeface="Arial"/>
              </a:rPr>
              <a:t>Fig</a:t>
            </a:r>
            <a:r>
              <a:rPr lang="es-ES" sz="1200" b="1" dirty="0" smtClean="0">
                <a:latin typeface="Arial"/>
                <a:cs typeface="Arial"/>
              </a:rPr>
              <a:t> 4.</a:t>
            </a:r>
            <a:r>
              <a:rPr lang="en-US" sz="1200" b="1" dirty="0" smtClean="0">
                <a:latin typeface="Arial"/>
                <a:cs typeface="Arial"/>
              </a:rPr>
              <a:t> </a:t>
            </a:r>
            <a:r>
              <a:rPr lang="en-US" sz="1200" dirty="0" smtClean="0">
                <a:latin typeface="Arial"/>
                <a:cs typeface="Arial"/>
              </a:rPr>
              <a:t>Dose response (48 </a:t>
            </a:r>
            <a:r>
              <a:rPr lang="en-US" sz="1200" dirty="0" smtClean="0">
                <a:latin typeface="Arial"/>
                <a:cs typeface="Arial"/>
              </a:rPr>
              <a:t>hours) </a:t>
            </a:r>
            <a:r>
              <a:rPr lang="en-US" sz="1200" dirty="0" smtClean="0">
                <a:latin typeface="Arial"/>
                <a:cs typeface="Arial"/>
              </a:rPr>
              <a:t>of different proteins implicated in DNA damage repair and HDAC inhibitory effect after treatment with EDO-S101 of MM1S in the presence or absence of </a:t>
            </a:r>
            <a:r>
              <a:rPr lang="en-US" sz="1200" dirty="0" smtClean="0">
                <a:latin typeface="Arial"/>
                <a:cs typeface="Arial"/>
              </a:rPr>
              <a:t>stromal components of the bone </a:t>
            </a:r>
            <a:r>
              <a:rPr lang="en-US" sz="1200" dirty="0" smtClean="0">
                <a:latin typeface="Arial"/>
                <a:cs typeface="Arial"/>
              </a:rPr>
              <a:t>marrow microenvironment. MM1S was incubated with EDO-S101 alone; in co-culture with the human </a:t>
            </a:r>
            <a:r>
              <a:rPr lang="en-US" sz="1200" dirty="0" smtClean="0">
                <a:latin typeface="Arial"/>
                <a:cs typeface="Arial"/>
              </a:rPr>
              <a:t>stromal cell </a:t>
            </a:r>
            <a:r>
              <a:rPr lang="en-US" sz="1200" dirty="0" smtClean="0">
                <a:latin typeface="Arial"/>
                <a:cs typeface="Arial"/>
              </a:rPr>
              <a:t>line </a:t>
            </a:r>
            <a:r>
              <a:rPr lang="en-US" sz="1200" dirty="0" err="1" smtClean="0">
                <a:latin typeface="Arial"/>
                <a:cs typeface="Arial"/>
              </a:rPr>
              <a:t>hMSC</a:t>
            </a:r>
            <a:r>
              <a:rPr lang="en-US" sz="1200" dirty="0" smtClean="0">
                <a:latin typeface="Arial"/>
                <a:cs typeface="Arial"/>
              </a:rPr>
              <a:t>-</a:t>
            </a:r>
            <a:r>
              <a:rPr lang="en-US" sz="1200" dirty="0" smtClean="0">
                <a:latin typeface="Arial"/>
                <a:cs typeface="Arial"/>
              </a:rPr>
              <a:t>TERT; </a:t>
            </a:r>
            <a:r>
              <a:rPr lang="en-US" sz="1200" dirty="0" smtClean="0">
                <a:latin typeface="Arial"/>
                <a:cs typeface="Arial"/>
              </a:rPr>
              <a:t>and in co-culture with </a:t>
            </a:r>
            <a:r>
              <a:rPr lang="en-US" sz="1200" dirty="0" smtClean="0">
                <a:latin typeface="Arial"/>
                <a:cs typeface="Arial"/>
              </a:rPr>
              <a:t>a bone </a:t>
            </a:r>
            <a:r>
              <a:rPr lang="en-US" sz="1200" dirty="0" smtClean="0">
                <a:latin typeface="Arial"/>
                <a:cs typeface="Arial"/>
              </a:rPr>
              <a:t>marrow </a:t>
            </a:r>
            <a:r>
              <a:rPr lang="en-US" sz="1200" dirty="0" err="1" smtClean="0">
                <a:latin typeface="Arial"/>
                <a:cs typeface="Arial"/>
              </a:rPr>
              <a:t>mesenchymal</a:t>
            </a:r>
            <a:r>
              <a:rPr lang="en-US" sz="1200" dirty="0" smtClean="0">
                <a:latin typeface="Arial"/>
                <a:cs typeface="Arial"/>
              </a:rPr>
              <a:t> stromal </a:t>
            </a:r>
            <a:r>
              <a:rPr lang="en-US" sz="1200" dirty="0" smtClean="0">
                <a:latin typeface="Arial"/>
                <a:cs typeface="Arial"/>
              </a:rPr>
              <a:t>cells from a patient with MM (</a:t>
            </a:r>
            <a:r>
              <a:rPr lang="en-US" sz="1200" dirty="0" err="1" smtClean="0">
                <a:latin typeface="Arial"/>
                <a:cs typeface="Arial"/>
              </a:rPr>
              <a:t>pBMSC</a:t>
            </a:r>
            <a:r>
              <a:rPr lang="en-US" sz="1200" dirty="0" smtClean="0">
                <a:latin typeface="Arial"/>
                <a:cs typeface="Arial"/>
              </a:rPr>
              <a:t>). In all cases the alkylating and the </a:t>
            </a:r>
            <a:r>
              <a:rPr lang="en-US" sz="1200" dirty="0" err="1" smtClean="0">
                <a:latin typeface="Arial"/>
                <a:cs typeface="Arial"/>
              </a:rPr>
              <a:t>HDACi</a:t>
            </a:r>
            <a:r>
              <a:rPr lang="en-US" sz="1200" dirty="0" smtClean="0">
                <a:latin typeface="Arial"/>
                <a:cs typeface="Arial"/>
              </a:rPr>
              <a:t> effect of EDO-S101 were preserved.</a:t>
            </a:r>
            <a:endParaRPr lang="es-ES" sz="1200" dirty="0"/>
          </a:p>
        </p:txBody>
      </p:sp>
      <p:sp>
        <p:nvSpPr>
          <p:cNvPr id="6" name="3 CuadroTexto"/>
          <p:cNvSpPr txBox="1">
            <a:spLocks noChangeArrowheads="1"/>
          </p:cNvSpPr>
          <p:nvPr/>
        </p:nvSpPr>
        <p:spPr bwMode="auto">
          <a:xfrm>
            <a:off x="1207801" y="5760504"/>
            <a:ext cx="153165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900" b="1" dirty="0">
                <a:latin typeface="Arial"/>
                <a:cs typeface="Arial"/>
              </a:rPr>
              <a:t> </a:t>
            </a:r>
            <a:r>
              <a:rPr lang="es-ES" sz="900" b="1" dirty="0" smtClean="0">
                <a:latin typeface="Arial"/>
                <a:cs typeface="Arial"/>
              </a:rPr>
              <a:t>  C        </a:t>
            </a:r>
            <a:r>
              <a:rPr lang="es-ES" sz="900" b="1" dirty="0">
                <a:latin typeface="Arial"/>
                <a:cs typeface="Arial"/>
              </a:rPr>
              <a:t>2,5     </a:t>
            </a:r>
            <a:r>
              <a:rPr lang="es-ES" sz="900" b="1" dirty="0" smtClean="0">
                <a:latin typeface="Arial"/>
                <a:cs typeface="Arial"/>
              </a:rPr>
              <a:t>  5       10    </a:t>
            </a:r>
            <a:endParaRPr lang="es-ES" sz="900" b="1" dirty="0">
              <a:latin typeface="Arial"/>
              <a:cs typeface="Arial"/>
            </a:endParaRPr>
          </a:p>
        </p:txBody>
      </p:sp>
      <p:cxnSp>
        <p:nvCxnSpPr>
          <p:cNvPr id="7" name="2 Conector recto"/>
          <p:cNvCxnSpPr/>
          <p:nvPr/>
        </p:nvCxnSpPr>
        <p:spPr>
          <a:xfrm>
            <a:off x="1361648" y="5755746"/>
            <a:ext cx="122396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6 CuadroTexto"/>
          <p:cNvSpPr txBox="1">
            <a:spLocks noChangeArrowheads="1"/>
          </p:cNvSpPr>
          <p:nvPr/>
        </p:nvSpPr>
        <p:spPr bwMode="auto">
          <a:xfrm>
            <a:off x="1714568" y="5224036"/>
            <a:ext cx="51812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900" b="1" dirty="0">
                <a:latin typeface="Arial"/>
                <a:cs typeface="Arial"/>
              </a:rPr>
              <a:t>MM1S</a:t>
            </a:r>
          </a:p>
        </p:txBody>
      </p:sp>
      <p:sp>
        <p:nvSpPr>
          <p:cNvPr id="9" name="8 CuadroTexto"/>
          <p:cNvSpPr txBox="1">
            <a:spLocks noChangeArrowheads="1"/>
          </p:cNvSpPr>
          <p:nvPr/>
        </p:nvSpPr>
        <p:spPr bwMode="auto">
          <a:xfrm>
            <a:off x="901171" y="6697008"/>
            <a:ext cx="38354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es-ES" sz="900" b="1" dirty="0" smtClean="0">
                <a:latin typeface="Arial"/>
                <a:cs typeface="Arial"/>
              </a:rPr>
              <a:t>p53</a:t>
            </a:r>
            <a:endParaRPr lang="es-ES" sz="900" b="1" dirty="0">
              <a:latin typeface="Arial"/>
              <a:cs typeface="Arial"/>
            </a:endParaRPr>
          </a:p>
        </p:txBody>
      </p:sp>
      <p:sp>
        <p:nvSpPr>
          <p:cNvPr id="10" name="33 CuadroTexto"/>
          <p:cNvSpPr txBox="1">
            <a:spLocks noChangeArrowheads="1"/>
          </p:cNvSpPr>
          <p:nvPr/>
        </p:nvSpPr>
        <p:spPr bwMode="auto">
          <a:xfrm>
            <a:off x="4716823" y="5769246"/>
            <a:ext cx="142268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900" b="1" dirty="0">
                <a:latin typeface="Arial"/>
                <a:cs typeface="Arial"/>
              </a:rPr>
              <a:t> </a:t>
            </a:r>
            <a:r>
              <a:rPr lang="es-ES" sz="900" b="1" dirty="0" smtClean="0">
                <a:latin typeface="Arial"/>
                <a:cs typeface="Arial"/>
              </a:rPr>
              <a:t> C         2,5      5        10</a:t>
            </a:r>
            <a:endParaRPr lang="es-ES" sz="900" b="1" dirty="0">
              <a:latin typeface="Arial"/>
              <a:cs typeface="Arial"/>
            </a:endParaRPr>
          </a:p>
        </p:txBody>
      </p:sp>
      <p:cxnSp>
        <p:nvCxnSpPr>
          <p:cNvPr id="11" name="13 Conector recto"/>
          <p:cNvCxnSpPr/>
          <p:nvPr/>
        </p:nvCxnSpPr>
        <p:spPr>
          <a:xfrm>
            <a:off x="4816184" y="5755746"/>
            <a:ext cx="122396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43 CuadroTexto"/>
          <p:cNvSpPr txBox="1">
            <a:spLocks noChangeArrowheads="1"/>
          </p:cNvSpPr>
          <p:nvPr/>
        </p:nvSpPr>
        <p:spPr bwMode="auto">
          <a:xfrm>
            <a:off x="766538" y="7197531"/>
            <a:ext cx="51817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es-ES" sz="900" b="1" dirty="0" smtClean="0">
                <a:latin typeface="Arial"/>
                <a:cs typeface="Arial"/>
              </a:rPr>
              <a:t>Ac-H3</a:t>
            </a:r>
            <a:endParaRPr lang="es-ES" sz="900" b="1" dirty="0">
              <a:latin typeface="Arial"/>
              <a:cs typeface="Arial"/>
            </a:endParaRPr>
          </a:p>
        </p:txBody>
      </p:sp>
      <p:cxnSp>
        <p:nvCxnSpPr>
          <p:cNvPr id="13" name="32 Conector recto"/>
          <p:cNvCxnSpPr/>
          <p:nvPr/>
        </p:nvCxnSpPr>
        <p:spPr>
          <a:xfrm>
            <a:off x="3107862" y="5755746"/>
            <a:ext cx="122396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35 CuadroTexto"/>
          <p:cNvSpPr txBox="1">
            <a:spLocks noChangeArrowheads="1"/>
          </p:cNvSpPr>
          <p:nvPr/>
        </p:nvSpPr>
        <p:spPr bwMode="auto">
          <a:xfrm>
            <a:off x="3132117" y="5224036"/>
            <a:ext cx="131639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900" b="1" dirty="0" smtClean="0">
                <a:latin typeface="Arial"/>
                <a:cs typeface="Arial"/>
              </a:rPr>
              <a:t>MM1S + </a:t>
            </a:r>
            <a:r>
              <a:rPr lang="es-ES" sz="900" b="1" dirty="0" err="1" smtClean="0">
                <a:latin typeface="Arial"/>
                <a:cs typeface="Arial"/>
              </a:rPr>
              <a:t>hMSC</a:t>
            </a:r>
            <a:r>
              <a:rPr lang="es-ES" sz="900" b="1" dirty="0" smtClean="0">
                <a:latin typeface="Arial"/>
                <a:cs typeface="Arial"/>
              </a:rPr>
              <a:t>-TERT</a:t>
            </a:r>
            <a:endParaRPr lang="es-ES" sz="900" b="1" dirty="0">
              <a:latin typeface="Arial"/>
              <a:cs typeface="Arial"/>
            </a:endParaRPr>
          </a:p>
        </p:txBody>
      </p:sp>
      <p:sp>
        <p:nvSpPr>
          <p:cNvPr id="15" name="35 CuadroTexto"/>
          <p:cNvSpPr txBox="1">
            <a:spLocks noChangeArrowheads="1"/>
          </p:cNvSpPr>
          <p:nvPr/>
        </p:nvSpPr>
        <p:spPr bwMode="auto">
          <a:xfrm>
            <a:off x="4898175" y="5224036"/>
            <a:ext cx="1059981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900" b="1" dirty="0" smtClean="0">
                <a:latin typeface="Arial"/>
                <a:cs typeface="Arial"/>
              </a:rPr>
              <a:t>MM1S + </a:t>
            </a:r>
            <a:r>
              <a:rPr lang="es-ES" sz="900" b="1" dirty="0" err="1" smtClean="0">
                <a:latin typeface="Arial"/>
                <a:cs typeface="Arial"/>
              </a:rPr>
              <a:t>pBMSC</a:t>
            </a:r>
            <a:endParaRPr lang="es-ES" sz="900" b="1" dirty="0">
              <a:latin typeface="Arial"/>
              <a:cs typeface="Arial"/>
            </a:endParaRPr>
          </a:p>
        </p:txBody>
      </p:sp>
      <p:pic>
        <p:nvPicPr>
          <p:cNvPr id="16" name="Picture 1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470" y="6711021"/>
            <a:ext cx="1368425" cy="1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" name="Picture 2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476" y="6692325"/>
            <a:ext cx="1368425" cy="1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3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648" y="6663492"/>
            <a:ext cx="1374775" cy="1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10"/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470" y="6954368"/>
            <a:ext cx="1368425" cy="1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11"/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476" y="6937671"/>
            <a:ext cx="1368425" cy="1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1" name="Picture 12"/>
          <p:cNvPicPr preferRelativeResize="0"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035" y="6913686"/>
            <a:ext cx="1368000" cy="1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" name="Picture 30"/>
          <p:cNvPicPr preferRelativeResize="0"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470" y="7197715"/>
            <a:ext cx="1368425" cy="1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" name="Picture 31"/>
          <p:cNvPicPr preferRelativeResize="0"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476" y="7183017"/>
            <a:ext cx="1368425" cy="1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4" name="Picture 32"/>
          <p:cNvPicPr preferRelativeResize="0"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823" y="7163880"/>
            <a:ext cx="1368425" cy="1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5" name="Picture 34"/>
          <p:cNvPicPr preferRelativeResize="0">
            <a:picLocks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823" y="7414076"/>
            <a:ext cx="1368425" cy="1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6" name="Picture 35"/>
          <p:cNvPicPr preferRelativeResize="0"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476" y="7428363"/>
            <a:ext cx="1368425" cy="1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7" name="Picture 36"/>
          <p:cNvPicPr preferRelativeResize="0"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470" y="7441063"/>
            <a:ext cx="1368425" cy="1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44 CuadroTexto"/>
          <p:cNvSpPr txBox="1">
            <a:spLocks noChangeArrowheads="1"/>
          </p:cNvSpPr>
          <p:nvPr/>
        </p:nvSpPr>
        <p:spPr bwMode="auto">
          <a:xfrm>
            <a:off x="811510" y="7414076"/>
            <a:ext cx="47320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es-ES" sz="900" b="1" dirty="0" err="1" smtClean="0">
                <a:latin typeface="Arial"/>
                <a:cs typeface="Arial"/>
              </a:rPr>
              <a:t>Actin</a:t>
            </a:r>
            <a:endParaRPr lang="es-ES" sz="900" b="1" dirty="0">
              <a:latin typeface="Arial"/>
              <a:cs typeface="Arial"/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728153" y="6947613"/>
            <a:ext cx="5565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s-ES" sz="900" b="1" dirty="0">
                <a:latin typeface="Arial"/>
                <a:cs typeface="Arial"/>
                <a:sym typeface="Symbol"/>
              </a:rPr>
              <a:t></a:t>
            </a:r>
            <a:r>
              <a:rPr lang="en-US" sz="900" b="1" dirty="0">
                <a:latin typeface="Arial"/>
                <a:cs typeface="Arial"/>
              </a:rPr>
              <a:t>H2AX </a:t>
            </a:r>
            <a:endParaRPr lang="es-ES" sz="900" b="1" dirty="0">
              <a:latin typeface="Arial"/>
              <a:cs typeface="Arial"/>
            </a:endParaRPr>
          </a:p>
        </p:txBody>
      </p:sp>
      <p:sp>
        <p:nvSpPr>
          <p:cNvPr id="30" name="6 CuadroTexto"/>
          <p:cNvSpPr txBox="1">
            <a:spLocks noChangeArrowheads="1"/>
          </p:cNvSpPr>
          <p:nvPr/>
        </p:nvSpPr>
        <p:spPr bwMode="auto">
          <a:xfrm>
            <a:off x="1504897" y="5518564"/>
            <a:ext cx="937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900" b="1" dirty="0" smtClean="0">
                <a:latin typeface="Arial"/>
                <a:cs typeface="Arial"/>
              </a:rPr>
              <a:t>EDO-S101 </a:t>
            </a:r>
            <a:r>
              <a:rPr lang="es-ES" sz="900" b="1" dirty="0">
                <a:latin typeface="Arial"/>
                <a:cs typeface="Arial"/>
              </a:rPr>
              <a:t>µM</a:t>
            </a:r>
          </a:p>
          <a:p>
            <a:pPr eaLnBrk="1" hangingPunct="1"/>
            <a:endParaRPr lang="es-ES" sz="900" b="1" dirty="0">
              <a:latin typeface="Arial"/>
              <a:cs typeface="Arial"/>
            </a:endParaRPr>
          </a:p>
        </p:txBody>
      </p:sp>
      <p:sp>
        <p:nvSpPr>
          <p:cNvPr id="31" name="6 CuadroTexto"/>
          <p:cNvSpPr txBox="1">
            <a:spLocks noChangeArrowheads="1"/>
          </p:cNvSpPr>
          <p:nvPr/>
        </p:nvSpPr>
        <p:spPr bwMode="auto">
          <a:xfrm>
            <a:off x="3251111" y="5531264"/>
            <a:ext cx="937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900" b="1" dirty="0" smtClean="0">
                <a:latin typeface="Arial"/>
                <a:cs typeface="Arial"/>
              </a:rPr>
              <a:t>EDO-S101 </a:t>
            </a:r>
            <a:r>
              <a:rPr lang="es-ES" sz="900" b="1" dirty="0">
                <a:latin typeface="Arial"/>
                <a:cs typeface="Arial"/>
              </a:rPr>
              <a:t>µM</a:t>
            </a:r>
          </a:p>
          <a:p>
            <a:pPr eaLnBrk="1" hangingPunct="1"/>
            <a:endParaRPr lang="es-ES" sz="900" b="1" dirty="0">
              <a:latin typeface="Arial"/>
              <a:cs typeface="Arial"/>
            </a:endParaRPr>
          </a:p>
        </p:txBody>
      </p:sp>
      <p:sp>
        <p:nvSpPr>
          <p:cNvPr id="32" name="6 CuadroTexto"/>
          <p:cNvSpPr txBox="1">
            <a:spLocks noChangeArrowheads="1"/>
          </p:cNvSpPr>
          <p:nvPr/>
        </p:nvSpPr>
        <p:spPr bwMode="auto">
          <a:xfrm>
            <a:off x="4959433" y="5514423"/>
            <a:ext cx="937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900" b="1" dirty="0" smtClean="0">
                <a:latin typeface="Arial"/>
                <a:cs typeface="Arial"/>
              </a:rPr>
              <a:t>EDO-S101 </a:t>
            </a:r>
            <a:r>
              <a:rPr lang="es-ES" sz="900" b="1" dirty="0">
                <a:latin typeface="Arial"/>
                <a:cs typeface="Arial"/>
              </a:rPr>
              <a:t>µM</a:t>
            </a:r>
          </a:p>
          <a:p>
            <a:pPr eaLnBrk="1" hangingPunct="1"/>
            <a:endParaRPr lang="es-ES" sz="900" b="1" dirty="0">
              <a:latin typeface="Arial"/>
              <a:cs typeface="Arial"/>
            </a:endParaRPr>
          </a:p>
        </p:txBody>
      </p:sp>
      <p:sp>
        <p:nvSpPr>
          <p:cNvPr id="33" name="3 CuadroTexto"/>
          <p:cNvSpPr txBox="1">
            <a:spLocks noChangeArrowheads="1"/>
          </p:cNvSpPr>
          <p:nvPr/>
        </p:nvSpPr>
        <p:spPr bwMode="auto">
          <a:xfrm>
            <a:off x="2954015" y="5791348"/>
            <a:ext cx="153165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900" b="1" dirty="0">
                <a:latin typeface="Arial"/>
                <a:cs typeface="Arial"/>
              </a:rPr>
              <a:t> </a:t>
            </a:r>
            <a:r>
              <a:rPr lang="es-ES" sz="900" b="1" dirty="0" smtClean="0">
                <a:latin typeface="Arial"/>
                <a:cs typeface="Arial"/>
              </a:rPr>
              <a:t>  C        </a:t>
            </a:r>
            <a:r>
              <a:rPr lang="es-ES" sz="900" b="1" dirty="0">
                <a:latin typeface="Arial"/>
                <a:cs typeface="Arial"/>
              </a:rPr>
              <a:t>2,5     </a:t>
            </a:r>
            <a:r>
              <a:rPr lang="es-ES" sz="900" b="1" dirty="0" smtClean="0">
                <a:latin typeface="Arial"/>
                <a:cs typeface="Arial"/>
              </a:rPr>
              <a:t>  5       10    </a:t>
            </a:r>
            <a:endParaRPr lang="es-ES" sz="900" b="1" dirty="0">
              <a:latin typeface="Arial"/>
              <a:cs typeface="Arial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739798" y="6201633"/>
            <a:ext cx="56940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s-ES" sz="900" b="1" dirty="0">
                <a:latin typeface="Arial"/>
                <a:cs typeface="Arial"/>
              </a:rPr>
              <a:t>p</a:t>
            </a:r>
            <a:r>
              <a:rPr lang="es-ES" sz="900" b="1" dirty="0" smtClean="0">
                <a:latin typeface="Arial"/>
                <a:cs typeface="Arial"/>
              </a:rPr>
              <a:t>CHK1</a:t>
            </a:r>
            <a:endParaRPr lang="es-ES" sz="900" b="1" dirty="0">
              <a:latin typeface="Arial"/>
              <a:cs typeface="Arial"/>
            </a:endParaRPr>
          </a:p>
        </p:txBody>
      </p:sp>
      <p:sp>
        <p:nvSpPr>
          <p:cNvPr id="35" name="CuadroTexto 34"/>
          <p:cNvSpPr txBox="1"/>
          <p:nvPr/>
        </p:nvSpPr>
        <p:spPr>
          <a:xfrm>
            <a:off x="6140891" y="6126744"/>
            <a:ext cx="431189" cy="2499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 smtClean="0">
                <a:latin typeface="Arial"/>
                <a:cs typeface="Arial"/>
              </a:rPr>
              <a:t> -56</a:t>
            </a:r>
            <a:endParaRPr lang="es-ES" sz="900" dirty="0">
              <a:latin typeface="Arial"/>
              <a:cs typeface="Arial"/>
            </a:endParaRPr>
          </a:p>
        </p:txBody>
      </p:sp>
      <p:sp>
        <p:nvSpPr>
          <p:cNvPr id="36" name="CuadroTexto 35"/>
          <p:cNvSpPr txBox="1"/>
          <p:nvPr/>
        </p:nvSpPr>
        <p:spPr>
          <a:xfrm>
            <a:off x="6158916" y="6892178"/>
            <a:ext cx="395139" cy="2499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 smtClean="0">
                <a:latin typeface="Arial"/>
                <a:cs typeface="Arial"/>
              </a:rPr>
              <a:t>-17</a:t>
            </a:r>
            <a:endParaRPr lang="es-ES" sz="900" dirty="0">
              <a:latin typeface="Arial"/>
              <a:cs typeface="Arial"/>
            </a:endParaRPr>
          </a:p>
        </p:txBody>
      </p:sp>
      <p:sp>
        <p:nvSpPr>
          <p:cNvPr id="37" name="CuadroTexto 36"/>
          <p:cNvSpPr txBox="1"/>
          <p:nvPr/>
        </p:nvSpPr>
        <p:spPr>
          <a:xfrm>
            <a:off x="6158916" y="7133048"/>
            <a:ext cx="395139" cy="2499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 smtClean="0">
                <a:latin typeface="Arial"/>
                <a:cs typeface="Arial"/>
              </a:rPr>
              <a:t>-17</a:t>
            </a:r>
            <a:endParaRPr lang="es-ES" sz="900" dirty="0">
              <a:latin typeface="Arial"/>
              <a:cs typeface="Arial"/>
            </a:endParaRPr>
          </a:p>
        </p:txBody>
      </p:sp>
      <p:sp>
        <p:nvSpPr>
          <p:cNvPr id="38" name="CuadroTexto 37"/>
          <p:cNvSpPr txBox="1"/>
          <p:nvPr/>
        </p:nvSpPr>
        <p:spPr>
          <a:xfrm>
            <a:off x="739798" y="6450393"/>
            <a:ext cx="56940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s-ES" sz="900" b="1" dirty="0">
                <a:latin typeface="Arial"/>
                <a:cs typeface="Arial"/>
              </a:rPr>
              <a:t>p</a:t>
            </a:r>
            <a:r>
              <a:rPr lang="es-ES" sz="900" b="1" dirty="0" smtClean="0">
                <a:latin typeface="Arial"/>
                <a:cs typeface="Arial"/>
              </a:rPr>
              <a:t>CHK2</a:t>
            </a:r>
            <a:endParaRPr lang="es-ES" sz="900" b="1" dirty="0">
              <a:latin typeface="Arial"/>
              <a:cs typeface="Arial"/>
            </a:endParaRPr>
          </a:p>
        </p:txBody>
      </p:sp>
      <p:sp>
        <p:nvSpPr>
          <p:cNvPr id="39" name="CuadroTexto 38"/>
          <p:cNvSpPr txBox="1"/>
          <p:nvPr/>
        </p:nvSpPr>
        <p:spPr>
          <a:xfrm>
            <a:off x="6158916" y="6381633"/>
            <a:ext cx="395139" cy="2499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 smtClean="0">
                <a:latin typeface="Arial"/>
                <a:cs typeface="Arial"/>
              </a:rPr>
              <a:t>-62</a:t>
            </a:r>
            <a:endParaRPr lang="es-ES" sz="900" dirty="0">
              <a:latin typeface="Arial"/>
              <a:cs typeface="Arial"/>
            </a:endParaRPr>
          </a:p>
        </p:txBody>
      </p:sp>
      <p:sp>
        <p:nvSpPr>
          <p:cNvPr id="40" name="CuadroTexto 39"/>
          <p:cNvSpPr txBox="1"/>
          <p:nvPr/>
        </p:nvSpPr>
        <p:spPr>
          <a:xfrm>
            <a:off x="6158916" y="6638220"/>
            <a:ext cx="395139" cy="2499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 smtClean="0">
                <a:latin typeface="Arial"/>
                <a:cs typeface="Arial"/>
              </a:rPr>
              <a:t>-53</a:t>
            </a:r>
            <a:endParaRPr lang="es-ES" sz="900" dirty="0">
              <a:latin typeface="Arial"/>
              <a:cs typeface="Arial"/>
            </a:endParaRPr>
          </a:p>
        </p:txBody>
      </p:sp>
      <p:sp>
        <p:nvSpPr>
          <p:cNvPr id="41" name="CuadroTexto 40"/>
          <p:cNvSpPr txBox="1"/>
          <p:nvPr/>
        </p:nvSpPr>
        <p:spPr>
          <a:xfrm>
            <a:off x="6180746" y="7387841"/>
            <a:ext cx="35147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 smtClean="0">
                <a:latin typeface="Arial"/>
                <a:cs typeface="Arial"/>
              </a:rPr>
              <a:t>-44</a:t>
            </a:r>
            <a:endParaRPr lang="es-ES" sz="900" dirty="0">
              <a:latin typeface="Arial"/>
              <a:cs typeface="Arial"/>
            </a:endParaRPr>
          </a:p>
        </p:txBody>
      </p:sp>
      <p:pic>
        <p:nvPicPr>
          <p:cNvPr id="42" name="Picture 32"/>
          <p:cNvPicPr preferRelativeResize="0"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470" y="6467674"/>
            <a:ext cx="1368425" cy="1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3" name="Picture 33"/>
          <p:cNvPicPr preferRelativeResize="0">
            <a:picLocks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476" y="6446979"/>
            <a:ext cx="1368425" cy="1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4" name="Picture 34"/>
          <p:cNvPicPr preferRelativeResize="0">
            <a:picLocks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035" y="6413298"/>
            <a:ext cx="1368000" cy="1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5" name="Picture 36"/>
          <p:cNvPicPr preferRelativeResize="0">
            <a:picLocks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470" y="6224327"/>
            <a:ext cx="1368425" cy="1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6" name="Picture 37"/>
          <p:cNvPicPr preferRelativeResize="0">
            <a:picLocks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88" y="6201633"/>
            <a:ext cx="1368000" cy="1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7" name="Picture 39"/>
          <p:cNvPicPr preferRelativeResize="0">
            <a:picLocks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035" y="6163104"/>
            <a:ext cx="1368000" cy="1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8" name="CuadroTexto 47"/>
          <p:cNvSpPr txBox="1"/>
          <p:nvPr/>
        </p:nvSpPr>
        <p:spPr>
          <a:xfrm>
            <a:off x="3120109" y="1913281"/>
            <a:ext cx="576064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900" b="1" dirty="0" smtClean="0">
                <a:latin typeface="Arial"/>
                <a:cs typeface="Arial"/>
              </a:rPr>
              <a:t>U266</a:t>
            </a:r>
            <a:endParaRPr lang="es-ES" sz="900" b="1" dirty="0">
              <a:latin typeface="Arial"/>
              <a:cs typeface="Arial"/>
            </a:endParaRPr>
          </a:p>
        </p:txBody>
      </p:sp>
      <p:sp>
        <p:nvSpPr>
          <p:cNvPr id="49" name="35 CuadroTexto"/>
          <p:cNvSpPr txBox="1">
            <a:spLocks noChangeArrowheads="1"/>
          </p:cNvSpPr>
          <p:nvPr/>
        </p:nvSpPr>
        <p:spPr bwMode="auto">
          <a:xfrm>
            <a:off x="739798" y="2192682"/>
            <a:ext cx="69816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>
              <a:spcBef>
                <a:spcPct val="20000"/>
              </a:spcBef>
            </a:pPr>
            <a:r>
              <a:rPr lang="es-ES" sz="900" dirty="0" err="1" smtClean="0">
                <a:latin typeface="Arial"/>
                <a:cs typeface="Arial"/>
              </a:rPr>
              <a:t>Tubulin</a:t>
            </a:r>
            <a:r>
              <a:rPr lang="es-ES" sz="900" dirty="0" smtClean="0">
                <a:latin typeface="Arial"/>
                <a:cs typeface="Arial"/>
              </a:rPr>
              <a:t> </a:t>
            </a:r>
            <a:endParaRPr lang="es-ES" sz="900" dirty="0">
              <a:latin typeface="Arial"/>
              <a:cs typeface="Arial"/>
            </a:endParaRPr>
          </a:p>
        </p:txBody>
      </p:sp>
      <p:pic>
        <p:nvPicPr>
          <p:cNvPr id="50" name="Imagen 49"/>
          <p:cNvPicPr preferRelativeResize="0">
            <a:picLocks/>
          </p:cNvPicPr>
          <p:nvPr/>
        </p:nvPicPr>
        <p:blipFill>
          <a:blip r:embed="rId20"/>
          <a:stretch>
            <a:fillRect/>
          </a:stretch>
        </p:blipFill>
        <p:spPr>
          <a:xfrm>
            <a:off x="1378243" y="1991269"/>
            <a:ext cx="1368000" cy="179999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51" name="52 CuadroTexto"/>
          <p:cNvSpPr txBox="1">
            <a:spLocks noChangeArrowheads="1"/>
          </p:cNvSpPr>
          <p:nvPr/>
        </p:nvSpPr>
        <p:spPr bwMode="auto">
          <a:xfrm>
            <a:off x="2699848" y="1961850"/>
            <a:ext cx="38354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s-ES" sz="900" b="0" dirty="0">
                <a:latin typeface="Arial"/>
                <a:cs typeface="Arial"/>
              </a:rPr>
              <a:t>- 53</a:t>
            </a:r>
          </a:p>
        </p:txBody>
      </p:sp>
      <p:sp>
        <p:nvSpPr>
          <p:cNvPr id="52" name="51 CuadroTexto"/>
          <p:cNvSpPr txBox="1">
            <a:spLocks noChangeArrowheads="1"/>
          </p:cNvSpPr>
          <p:nvPr/>
        </p:nvSpPr>
        <p:spPr bwMode="auto">
          <a:xfrm>
            <a:off x="990286" y="1961850"/>
            <a:ext cx="44767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>
              <a:spcBef>
                <a:spcPct val="20000"/>
              </a:spcBef>
            </a:pPr>
            <a:r>
              <a:rPr lang="es-ES" sz="900" dirty="0">
                <a:latin typeface="Arial"/>
                <a:cs typeface="Arial"/>
              </a:rPr>
              <a:t>  </a:t>
            </a:r>
            <a:r>
              <a:rPr lang="es-ES" sz="900" dirty="0" smtClean="0">
                <a:latin typeface="Arial"/>
                <a:cs typeface="Arial"/>
              </a:rPr>
              <a:t>p53</a:t>
            </a:r>
            <a:endParaRPr lang="es-ES" sz="900" dirty="0">
              <a:latin typeface="Arial"/>
              <a:cs typeface="Arial"/>
            </a:endParaRPr>
          </a:p>
        </p:txBody>
      </p:sp>
      <p:pic>
        <p:nvPicPr>
          <p:cNvPr id="53" name="Imagen 52"/>
          <p:cNvPicPr preferRelativeResize="0">
            <a:picLocks/>
          </p:cNvPicPr>
          <p:nvPr/>
        </p:nvPicPr>
        <p:blipFill>
          <a:blip r:embed="rId21"/>
          <a:stretch>
            <a:fillRect/>
          </a:stretch>
        </p:blipFill>
        <p:spPr>
          <a:xfrm>
            <a:off x="1378243" y="2212716"/>
            <a:ext cx="1368000" cy="17999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54" name="Imagen 53"/>
          <p:cNvPicPr preferRelativeResize="0">
            <a:picLocks/>
          </p:cNvPicPr>
          <p:nvPr/>
        </p:nvPicPr>
        <p:blipFill>
          <a:blip r:embed="rId22"/>
          <a:stretch>
            <a:fillRect/>
          </a:stretch>
        </p:blipFill>
        <p:spPr>
          <a:xfrm>
            <a:off x="1378243" y="1769822"/>
            <a:ext cx="1368000" cy="179999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55" name="56 CuadroTexto"/>
          <p:cNvSpPr txBox="1">
            <a:spLocks noChangeArrowheads="1"/>
          </p:cNvSpPr>
          <p:nvPr/>
        </p:nvSpPr>
        <p:spPr bwMode="auto">
          <a:xfrm>
            <a:off x="2699848" y="1751604"/>
            <a:ext cx="38354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s-ES" sz="900" b="0" dirty="0">
                <a:latin typeface="Arial"/>
                <a:cs typeface="Arial"/>
              </a:rPr>
              <a:t>- 17</a:t>
            </a:r>
          </a:p>
        </p:txBody>
      </p:sp>
      <p:sp>
        <p:nvSpPr>
          <p:cNvPr id="56" name="Cerrar corchete 55"/>
          <p:cNvSpPr/>
          <p:nvPr/>
        </p:nvSpPr>
        <p:spPr>
          <a:xfrm>
            <a:off x="3037547" y="1799510"/>
            <a:ext cx="82562" cy="562459"/>
          </a:xfrm>
          <a:prstGeom prst="rightBracket">
            <a:avLst/>
          </a:prstGeom>
          <a:ln w="317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latin typeface="Arial"/>
              <a:cs typeface="Arial"/>
            </a:endParaRPr>
          </a:p>
        </p:txBody>
      </p:sp>
      <p:sp>
        <p:nvSpPr>
          <p:cNvPr id="57" name="CuadroTexto 75"/>
          <p:cNvSpPr txBox="1">
            <a:spLocks noChangeArrowheads="1"/>
          </p:cNvSpPr>
          <p:nvPr/>
        </p:nvSpPr>
        <p:spPr bwMode="auto">
          <a:xfrm>
            <a:off x="1644425" y="1410322"/>
            <a:ext cx="36889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sz="9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58" name="CuadroTexto 76"/>
          <p:cNvSpPr txBox="1">
            <a:spLocks noChangeArrowheads="1"/>
          </p:cNvSpPr>
          <p:nvPr/>
        </p:nvSpPr>
        <p:spPr bwMode="auto">
          <a:xfrm>
            <a:off x="1955853" y="1410322"/>
            <a:ext cx="42701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sz="900" dirty="0" smtClean="0">
                <a:solidFill>
                  <a:srgbClr val="000000"/>
                </a:solidFill>
                <a:latin typeface="Arial"/>
                <a:cs typeface="Arial"/>
              </a:rPr>
              <a:t>  2.5</a:t>
            </a:r>
            <a:endParaRPr lang="en-US" sz="9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59" name="CuadroTexto 77"/>
          <p:cNvSpPr txBox="1">
            <a:spLocks noChangeArrowheads="1"/>
          </p:cNvSpPr>
          <p:nvPr/>
        </p:nvSpPr>
        <p:spPr bwMode="auto">
          <a:xfrm>
            <a:off x="2318207" y="1410322"/>
            <a:ext cx="35216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sz="900" dirty="0" smtClean="0">
                <a:solidFill>
                  <a:srgbClr val="000000"/>
                </a:solidFill>
                <a:latin typeface="Arial"/>
                <a:cs typeface="Arial"/>
              </a:rPr>
              <a:t>  5</a:t>
            </a:r>
            <a:endParaRPr lang="en-US" sz="9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0" name="CuadroTexto 79"/>
          <p:cNvSpPr txBox="1">
            <a:spLocks noChangeArrowheads="1"/>
          </p:cNvSpPr>
          <p:nvPr/>
        </p:nvSpPr>
        <p:spPr bwMode="auto">
          <a:xfrm>
            <a:off x="1307363" y="1410322"/>
            <a:ext cx="36889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sz="900" dirty="0">
                <a:solidFill>
                  <a:srgbClr val="000000"/>
                </a:solidFill>
                <a:latin typeface="Arial"/>
                <a:cs typeface="Arial"/>
              </a:rPr>
              <a:t>0</a:t>
            </a:r>
          </a:p>
        </p:txBody>
      </p:sp>
      <p:sp>
        <p:nvSpPr>
          <p:cNvPr id="61" name="47 CuadroTexto"/>
          <p:cNvSpPr txBox="1">
            <a:spLocks noChangeArrowheads="1"/>
          </p:cNvSpPr>
          <p:nvPr/>
        </p:nvSpPr>
        <p:spPr bwMode="auto">
          <a:xfrm>
            <a:off x="1284716" y="1216124"/>
            <a:ext cx="131318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>
              <a:spcBef>
                <a:spcPct val="20000"/>
              </a:spcBef>
            </a:pPr>
            <a:r>
              <a:rPr lang="es-ES" sz="900" dirty="0">
                <a:latin typeface="Arial"/>
                <a:cs typeface="Arial"/>
              </a:rPr>
              <a:t>EDO-S101 48 </a:t>
            </a:r>
            <a:r>
              <a:rPr lang="es-ES" sz="900" dirty="0" smtClean="0">
                <a:latin typeface="Arial"/>
                <a:cs typeface="Arial"/>
              </a:rPr>
              <a:t>h </a:t>
            </a:r>
            <a:r>
              <a:rPr lang="es-ES" sz="900" dirty="0">
                <a:latin typeface="Arial"/>
                <a:cs typeface="Arial"/>
              </a:rPr>
              <a:t>(µM) </a:t>
            </a:r>
          </a:p>
        </p:txBody>
      </p:sp>
      <p:sp>
        <p:nvSpPr>
          <p:cNvPr id="62" name="CuadroTexto 80"/>
          <p:cNvSpPr txBox="1">
            <a:spLocks noChangeArrowheads="1"/>
          </p:cNvSpPr>
          <p:nvPr/>
        </p:nvSpPr>
        <p:spPr bwMode="auto">
          <a:xfrm>
            <a:off x="2627988" y="1247575"/>
            <a:ext cx="508061" cy="36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sz="800" b="0" dirty="0" smtClean="0">
                <a:solidFill>
                  <a:srgbClr val="000000"/>
                </a:solidFill>
                <a:latin typeface="Arial"/>
                <a:cs typeface="Arial"/>
              </a:rPr>
              <a:t>MW</a:t>
            </a:r>
          </a:p>
          <a:p>
            <a:pPr algn="ctr">
              <a:spcBef>
                <a:spcPct val="20000"/>
              </a:spcBef>
            </a:pPr>
            <a:r>
              <a:rPr lang="en-US" sz="800" b="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800" b="0" dirty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US" sz="800" b="0" dirty="0" err="1">
                <a:solidFill>
                  <a:srgbClr val="000000"/>
                </a:solidFill>
                <a:latin typeface="Arial"/>
                <a:cs typeface="Arial"/>
              </a:rPr>
              <a:t>KDa</a:t>
            </a:r>
            <a:r>
              <a:rPr lang="en-US" sz="800" b="0" dirty="0">
                <a:solidFill>
                  <a:srgbClr val="000000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63" name="Rectángulo 62"/>
          <p:cNvSpPr/>
          <p:nvPr/>
        </p:nvSpPr>
        <p:spPr>
          <a:xfrm>
            <a:off x="890424" y="1760437"/>
            <a:ext cx="5565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900" b="1" dirty="0">
                <a:latin typeface="Arial"/>
                <a:cs typeface="Arial"/>
                <a:sym typeface="Symbol"/>
              </a:rPr>
              <a:t></a:t>
            </a:r>
            <a:r>
              <a:rPr lang="en-US" sz="900" b="1" dirty="0">
                <a:latin typeface="Arial"/>
                <a:cs typeface="Arial"/>
              </a:rPr>
              <a:t>H2AX </a:t>
            </a:r>
            <a:endParaRPr lang="es-ES" sz="900" b="1" dirty="0">
              <a:latin typeface="Arial"/>
              <a:cs typeface="Arial"/>
            </a:endParaRPr>
          </a:p>
        </p:txBody>
      </p:sp>
      <p:sp>
        <p:nvSpPr>
          <p:cNvPr id="64" name="Título 1"/>
          <p:cNvSpPr txBox="1">
            <a:spLocks/>
          </p:cNvSpPr>
          <p:nvPr/>
        </p:nvSpPr>
        <p:spPr>
          <a:xfrm>
            <a:off x="165011" y="443444"/>
            <a:ext cx="6172200" cy="3653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1200" b="1" dirty="0" err="1" smtClean="0">
                <a:latin typeface="Arial"/>
                <a:cs typeface="Arial"/>
              </a:rPr>
              <a:t>Supplementary</a:t>
            </a:r>
            <a:r>
              <a:rPr lang="es-ES" sz="1200" b="1" dirty="0" smtClean="0">
                <a:latin typeface="Arial"/>
                <a:cs typeface="Arial"/>
              </a:rPr>
              <a:t> Figure </a:t>
            </a:r>
            <a:r>
              <a:rPr lang="es-ES" sz="1200" b="1" dirty="0">
                <a:latin typeface="Arial"/>
                <a:cs typeface="Arial"/>
              </a:rPr>
              <a:t>3</a:t>
            </a:r>
          </a:p>
        </p:txBody>
      </p:sp>
      <p:sp>
        <p:nvSpPr>
          <p:cNvPr id="65" name="52 CuadroTexto"/>
          <p:cNvSpPr txBox="1">
            <a:spLocks noChangeArrowheads="1"/>
          </p:cNvSpPr>
          <p:nvPr/>
        </p:nvSpPr>
        <p:spPr bwMode="auto">
          <a:xfrm>
            <a:off x="2706206" y="2172690"/>
            <a:ext cx="38354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s-ES" sz="900" b="0" dirty="0">
                <a:latin typeface="Arial"/>
                <a:cs typeface="Arial"/>
              </a:rPr>
              <a:t>- </a:t>
            </a:r>
            <a:r>
              <a:rPr lang="es-ES" sz="900" b="0" dirty="0" smtClean="0">
                <a:latin typeface="Arial"/>
                <a:cs typeface="Arial"/>
              </a:rPr>
              <a:t>55</a:t>
            </a:r>
            <a:endParaRPr lang="es-ES" sz="900" b="0" dirty="0">
              <a:latin typeface="Arial"/>
              <a:cs typeface="Arial"/>
            </a:endParaRPr>
          </a:p>
        </p:txBody>
      </p:sp>
      <p:sp>
        <p:nvSpPr>
          <p:cNvPr id="66" name="Rectángulo 65"/>
          <p:cNvSpPr/>
          <p:nvPr/>
        </p:nvSpPr>
        <p:spPr>
          <a:xfrm>
            <a:off x="188531" y="2702639"/>
            <a:ext cx="65315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1200" b="1" dirty="0" err="1" smtClean="0">
                <a:latin typeface="Arial"/>
                <a:cs typeface="Arial"/>
              </a:rPr>
              <a:t>Supp</a:t>
            </a:r>
            <a:r>
              <a:rPr lang="es-ES" sz="1200" b="1" dirty="0" smtClean="0">
                <a:latin typeface="Arial"/>
                <a:cs typeface="Arial"/>
              </a:rPr>
              <a:t> </a:t>
            </a:r>
            <a:r>
              <a:rPr lang="es-ES" sz="1200" b="1" dirty="0" err="1" smtClean="0">
                <a:latin typeface="Arial"/>
                <a:cs typeface="Arial"/>
              </a:rPr>
              <a:t>Fig</a:t>
            </a:r>
            <a:r>
              <a:rPr lang="es-ES" sz="1200" b="1" dirty="0" smtClean="0">
                <a:latin typeface="Arial"/>
                <a:cs typeface="Arial"/>
              </a:rPr>
              <a:t> 3.</a:t>
            </a:r>
            <a:r>
              <a:rPr lang="en-US" sz="1200" b="1" dirty="0" smtClean="0">
                <a:latin typeface="Arial"/>
                <a:cs typeface="Arial"/>
              </a:rPr>
              <a:t> </a:t>
            </a:r>
            <a:r>
              <a:rPr lang="en-US" sz="1200" dirty="0" smtClean="0">
                <a:latin typeface="Arial"/>
                <a:cs typeface="Arial"/>
              </a:rPr>
              <a:t>EDO-S101 dose response (48 </a:t>
            </a:r>
            <a:r>
              <a:rPr lang="en-US" sz="1200" dirty="0" smtClean="0">
                <a:latin typeface="Arial"/>
                <a:cs typeface="Arial"/>
              </a:rPr>
              <a:t>hours) </a:t>
            </a:r>
            <a:r>
              <a:rPr lang="en-US" sz="1200" dirty="0" smtClean="0">
                <a:latin typeface="Arial"/>
                <a:cs typeface="Arial"/>
              </a:rPr>
              <a:t>of different proteins implicated in DNA damage repair in U266 cell line.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4065316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abla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693248"/>
              </p:ext>
            </p:extLst>
          </p:nvPr>
        </p:nvGraphicFramePr>
        <p:xfrm>
          <a:off x="327971" y="1335980"/>
          <a:ext cx="2865995" cy="73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1854"/>
                <a:gridCol w="774414"/>
                <a:gridCol w="833980"/>
                <a:gridCol w="685747"/>
              </a:tblGrid>
              <a:tr h="189064"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baseline="0" dirty="0" smtClean="0"/>
                        <a:t>EDO-S101</a:t>
                      </a:r>
                    </a:p>
                    <a:p>
                      <a:pPr algn="ctr">
                        <a:lnSpc>
                          <a:spcPct val="50000"/>
                        </a:lnSpc>
                      </a:pPr>
                      <a:endParaRPr lang="es-ES" sz="800" baseline="0" dirty="0" smtClean="0"/>
                    </a:p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baseline="0" dirty="0" smtClean="0"/>
                        <a:t>0</a:t>
                      </a:r>
                      <a:endParaRPr lang="es-ES" sz="800" b="1" baseline="0" dirty="0" smtClean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EDO-S101 </a:t>
                      </a:r>
                    </a:p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          </a:t>
                      </a:r>
                    </a:p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1 </a:t>
                      </a:r>
                      <a:r>
                        <a:rPr lang="es-ES" sz="800" dirty="0" err="1" smtClean="0"/>
                        <a:t>μM</a:t>
                      </a:r>
                      <a:endParaRPr lang="es-ES" sz="800" b="1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 smtClean="0"/>
                        <a:t>EDO-S101                                                 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 smtClean="0"/>
                        <a:t>        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 smtClean="0"/>
                        <a:t>2.5 </a:t>
                      </a:r>
                      <a:r>
                        <a:rPr lang="es-ES" sz="800" dirty="0" err="1" smtClean="0"/>
                        <a:t>μM</a:t>
                      </a:r>
                      <a:endParaRPr lang="es-ES" sz="800" b="1" dirty="0" smtClean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129">
                <a:tc>
                  <a:txBody>
                    <a:bodyPr/>
                    <a:lstStyle/>
                    <a:p>
                      <a:pPr algn="l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Go-G1</a:t>
                      </a:r>
                      <a:endParaRPr lang="es-ES" sz="800" b="1" dirty="0">
                        <a:latin typeface="Arial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56.8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45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48.7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129">
                <a:tc>
                  <a:txBody>
                    <a:bodyPr/>
                    <a:lstStyle/>
                    <a:p>
                      <a:pPr algn="l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S</a:t>
                      </a:r>
                      <a:endParaRPr lang="es-ES" sz="800" b="1" dirty="0">
                        <a:latin typeface="Arial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24.4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19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33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129">
                <a:tc>
                  <a:txBody>
                    <a:bodyPr/>
                    <a:lstStyle/>
                    <a:p>
                      <a:pPr algn="l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G2-M</a:t>
                      </a:r>
                      <a:endParaRPr lang="es-ES" sz="800" b="1" dirty="0">
                        <a:latin typeface="Arial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18.8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36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18.3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36" name="Tabla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45952"/>
              </p:ext>
            </p:extLst>
          </p:nvPr>
        </p:nvGraphicFramePr>
        <p:xfrm>
          <a:off x="4213864" y="1335980"/>
          <a:ext cx="2316645" cy="73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83239"/>
                <a:gridCol w="799159"/>
                <a:gridCol w="734247"/>
              </a:tblGrid>
              <a:tr h="223431"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EDO-S101</a:t>
                      </a:r>
                    </a:p>
                    <a:p>
                      <a:pPr algn="ctr">
                        <a:lnSpc>
                          <a:spcPct val="50000"/>
                        </a:lnSpc>
                      </a:pPr>
                      <a:endParaRPr lang="es-ES" sz="800" baseline="0" dirty="0" smtClean="0"/>
                    </a:p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baseline="0" dirty="0" smtClean="0"/>
                        <a:t>0</a:t>
                      </a:r>
                      <a:endParaRPr lang="es-ES" sz="800" b="1" baseline="0" dirty="0" smtClean="0">
                        <a:latin typeface="Arial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 smtClean="0"/>
                        <a:t>EDO-S101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 smtClean="0"/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 smtClean="0"/>
                        <a:t>1 </a:t>
                      </a:r>
                      <a:r>
                        <a:rPr lang="es-ES" sz="800" dirty="0" err="1" smtClean="0"/>
                        <a:t>μM</a:t>
                      </a:r>
                      <a:endParaRPr lang="es-ES" sz="800" b="1" dirty="0" smtClean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 smtClean="0"/>
                        <a:t>EDO-S101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 smtClean="0"/>
                        <a:t> 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 smtClean="0"/>
                        <a:t>2.5 </a:t>
                      </a:r>
                      <a:r>
                        <a:rPr lang="es-ES" sz="800" dirty="0" err="1" smtClean="0"/>
                        <a:t>μM</a:t>
                      </a:r>
                      <a:endParaRPr lang="es-ES" sz="800" b="1" dirty="0" smtClean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129"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54.7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61.6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46.8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129"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17.8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6.2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7.5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129"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27.5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32.2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45.7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37" name="Tabl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260431"/>
              </p:ext>
            </p:extLst>
          </p:nvPr>
        </p:nvGraphicFramePr>
        <p:xfrm>
          <a:off x="293547" y="2598949"/>
          <a:ext cx="2866338" cy="73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3315"/>
                <a:gridCol w="706960"/>
                <a:gridCol w="745806"/>
                <a:gridCol w="770257"/>
              </a:tblGrid>
              <a:tr h="223431"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baseline="0" dirty="0" smtClean="0"/>
                        <a:t>EDO-S101</a:t>
                      </a:r>
                    </a:p>
                    <a:p>
                      <a:pPr algn="ctr">
                        <a:lnSpc>
                          <a:spcPct val="50000"/>
                        </a:lnSpc>
                      </a:pPr>
                      <a:endParaRPr lang="es-ES" sz="800" baseline="0" dirty="0" smtClean="0"/>
                    </a:p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baseline="0" dirty="0" smtClean="0"/>
                        <a:t>0</a:t>
                      </a:r>
                      <a:endParaRPr lang="es-ES" sz="800" b="1" baseline="0" dirty="0" smtClean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EDO-S101</a:t>
                      </a:r>
                    </a:p>
                    <a:p>
                      <a:pPr algn="ctr">
                        <a:lnSpc>
                          <a:spcPct val="50000"/>
                        </a:lnSpc>
                      </a:pPr>
                      <a:endParaRPr lang="es-ES" sz="800" dirty="0" smtClean="0"/>
                    </a:p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1 </a:t>
                      </a:r>
                      <a:r>
                        <a:rPr lang="es-ES" sz="800" dirty="0" err="1" smtClean="0"/>
                        <a:t>μM</a:t>
                      </a:r>
                      <a:endParaRPr lang="es-ES" sz="800" b="1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 smtClean="0"/>
                        <a:t>EDO-S101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 smtClean="0"/>
                        <a:t>2.5 </a:t>
                      </a:r>
                      <a:r>
                        <a:rPr lang="es-ES" sz="800" dirty="0" err="1" smtClean="0"/>
                        <a:t>μM</a:t>
                      </a:r>
                      <a:endParaRPr lang="es-ES" sz="800" b="1" dirty="0" smtClean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129">
                <a:tc>
                  <a:txBody>
                    <a:bodyPr/>
                    <a:lstStyle/>
                    <a:p>
                      <a:pPr algn="l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Go-G1</a:t>
                      </a:r>
                      <a:endParaRPr lang="es-ES" sz="800" b="1" dirty="0">
                        <a:latin typeface="Arial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43.5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5.4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5.5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129">
                <a:tc>
                  <a:txBody>
                    <a:bodyPr/>
                    <a:lstStyle/>
                    <a:p>
                      <a:pPr algn="l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S</a:t>
                      </a:r>
                      <a:endParaRPr lang="es-ES" sz="800" b="1" dirty="0">
                        <a:latin typeface="Arial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21.9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7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8.6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129">
                <a:tc>
                  <a:txBody>
                    <a:bodyPr/>
                    <a:lstStyle/>
                    <a:p>
                      <a:pPr algn="l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G2-M</a:t>
                      </a:r>
                      <a:endParaRPr lang="es-ES" sz="800" b="1" dirty="0">
                        <a:latin typeface="Arial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34.6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87.6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85.9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38" name="Tab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001612"/>
              </p:ext>
            </p:extLst>
          </p:nvPr>
        </p:nvGraphicFramePr>
        <p:xfrm>
          <a:off x="4262769" y="2598949"/>
          <a:ext cx="2317218" cy="73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5145"/>
                <a:gridCol w="779118"/>
                <a:gridCol w="782955"/>
              </a:tblGrid>
              <a:tr h="223431"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baseline="0" dirty="0" smtClean="0"/>
                        <a:t>EDO-S101</a:t>
                      </a:r>
                    </a:p>
                    <a:p>
                      <a:pPr algn="ctr">
                        <a:lnSpc>
                          <a:spcPct val="50000"/>
                        </a:lnSpc>
                      </a:pPr>
                      <a:endParaRPr lang="es-ES" sz="800" baseline="0" dirty="0" smtClean="0"/>
                    </a:p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baseline="0" dirty="0" smtClean="0"/>
                        <a:t>0</a:t>
                      </a:r>
                      <a:endParaRPr lang="es-ES" sz="800" b="1" baseline="0" dirty="0" smtClean="0">
                        <a:latin typeface="Arial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EDO-S101</a:t>
                      </a:r>
                    </a:p>
                    <a:p>
                      <a:pPr algn="ctr">
                        <a:lnSpc>
                          <a:spcPct val="50000"/>
                        </a:lnSpc>
                      </a:pPr>
                      <a:endParaRPr lang="es-ES" sz="800" dirty="0" smtClean="0"/>
                    </a:p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1 </a:t>
                      </a:r>
                      <a:r>
                        <a:rPr lang="es-ES" sz="800" dirty="0" err="1" smtClean="0"/>
                        <a:t>μM</a:t>
                      </a:r>
                      <a:endParaRPr lang="es-ES" sz="800" b="1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 smtClean="0"/>
                        <a:t>EDO-S101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 smtClean="0"/>
                        <a:t>2.5 </a:t>
                      </a:r>
                      <a:r>
                        <a:rPr lang="es-ES" sz="800" dirty="0" err="1" smtClean="0"/>
                        <a:t>μM</a:t>
                      </a:r>
                      <a:endParaRPr lang="es-ES" sz="800" b="1" dirty="0" smtClean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129"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>
                          <a:latin typeface="+mn-lt"/>
                          <a:cs typeface="+mn-cs"/>
                        </a:rPr>
                        <a:t>72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50.4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19.6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129"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14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14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10.7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129"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14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35.6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</a:pPr>
                      <a:r>
                        <a:rPr lang="es-ES" sz="800" dirty="0" smtClean="0"/>
                        <a:t>69.7</a:t>
                      </a:r>
                      <a:endParaRPr lang="es-ES" sz="8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39" name="Título 1"/>
          <p:cNvSpPr txBox="1">
            <a:spLocks/>
          </p:cNvSpPr>
          <p:nvPr/>
        </p:nvSpPr>
        <p:spPr>
          <a:xfrm>
            <a:off x="184286" y="227555"/>
            <a:ext cx="6172200" cy="3653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1200" b="1" dirty="0" err="1" smtClean="0">
                <a:latin typeface="Arial"/>
                <a:cs typeface="Arial"/>
              </a:rPr>
              <a:t>Supplementary</a:t>
            </a:r>
            <a:r>
              <a:rPr lang="es-ES" sz="1200" b="1" dirty="0" smtClean="0">
                <a:latin typeface="Arial"/>
                <a:cs typeface="Arial"/>
              </a:rPr>
              <a:t> Figure 5</a:t>
            </a:r>
            <a:endParaRPr lang="es-ES" sz="1200" b="1" dirty="0">
              <a:latin typeface="Arial"/>
              <a:cs typeface="Arial"/>
            </a:endParaRPr>
          </a:p>
        </p:txBody>
      </p:sp>
      <p:sp>
        <p:nvSpPr>
          <p:cNvPr id="40" name="CuadroTexto 39"/>
          <p:cNvSpPr txBox="1"/>
          <p:nvPr/>
        </p:nvSpPr>
        <p:spPr>
          <a:xfrm rot="10800000" flipV="1">
            <a:off x="1592369" y="2212629"/>
            <a:ext cx="786260" cy="225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smtClean="0">
                <a:latin typeface="Arial"/>
                <a:cs typeface="Arial"/>
              </a:rPr>
              <a:t>JJN3</a:t>
            </a:r>
            <a:endParaRPr lang="es-ES" sz="900" b="1" dirty="0">
              <a:latin typeface="Arial"/>
              <a:cs typeface="Arial"/>
            </a:endParaRPr>
          </a:p>
        </p:txBody>
      </p:sp>
      <p:sp>
        <p:nvSpPr>
          <p:cNvPr id="41" name="CuadroTexto 40"/>
          <p:cNvSpPr txBox="1"/>
          <p:nvPr/>
        </p:nvSpPr>
        <p:spPr>
          <a:xfrm>
            <a:off x="4986212" y="2209914"/>
            <a:ext cx="7815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smtClean="0">
                <a:latin typeface="Arial"/>
                <a:cs typeface="Arial"/>
              </a:rPr>
              <a:t>RPMI-8226</a:t>
            </a:r>
            <a:endParaRPr lang="es-ES" sz="900" b="1" dirty="0">
              <a:latin typeface="Arial"/>
              <a:cs typeface="Arial"/>
            </a:endParaRPr>
          </a:p>
        </p:txBody>
      </p:sp>
      <p:sp>
        <p:nvSpPr>
          <p:cNvPr id="42" name="CuadroTexto 41"/>
          <p:cNvSpPr txBox="1"/>
          <p:nvPr/>
        </p:nvSpPr>
        <p:spPr>
          <a:xfrm>
            <a:off x="1299135" y="836832"/>
            <a:ext cx="735417" cy="225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smtClean="0">
                <a:latin typeface="Arial"/>
                <a:cs typeface="Arial"/>
              </a:rPr>
              <a:t>MM1S</a:t>
            </a:r>
            <a:endParaRPr lang="es-ES" sz="900" b="1" dirty="0">
              <a:latin typeface="Arial"/>
              <a:cs typeface="Arial"/>
            </a:endParaRPr>
          </a:p>
        </p:txBody>
      </p:sp>
      <p:sp>
        <p:nvSpPr>
          <p:cNvPr id="43" name="CuadroTexto 42"/>
          <p:cNvSpPr txBox="1"/>
          <p:nvPr/>
        </p:nvSpPr>
        <p:spPr>
          <a:xfrm>
            <a:off x="4986212" y="836832"/>
            <a:ext cx="735417" cy="225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smtClean="0">
                <a:latin typeface="Arial"/>
                <a:cs typeface="Arial"/>
              </a:rPr>
              <a:t>U266</a:t>
            </a:r>
            <a:endParaRPr lang="es-ES" sz="900" b="1" dirty="0">
              <a:latin typeface="Arial"/>
              <a:cs typeface="Arial"/>
            </a:endParaRPr>
          </a:p>
        </p:txBody>
      </p:sp>
      <p:sp>
        <p:nvSpPr>
          <p:cNvPr id="45" name="CuadroTexto 44"/>
          <p:cNvSpPr txBox="1"/>
          <p:nvPr/>
        </p:nvSpPr>
        <p:spPr>
          <a:xfrm>
            <a:off x="184286" y="3610864"/>
            <a:ext cx="639983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 smtClean="0">
                <a:latin typeface="Arial"/>
                <a:cs typeface="Arial"/>
              </a:rPr>
              <a:t>Supp. Fig 5. </a:t>
            </a:r>
            <a:r>
              <a:rPr lang="en-US" sz="1200" dirty="0" smtClean="0">
                <a:latin typeface="Arial"/>
                <a:cs typeface="Arial"/>
              </a:rPr>
              <a:t>Different MM cell lines were incubated with 1 </a:t>
            </a:r>
            <a:r>
              <a:rPr lang="en-US" sz="1200" dirty="0" err="1" smtClean="0">
                <a:latin typeface="Arial"/>
                <a:cs typeface="Arial"/>
              </a:rPr>
              <a:t>μM</a:t>
            </a:r>
            <a:r>
              <a:rPr lang="en-US" sz="1200" dirty="0" smtClean="0">
                <a:latin typeface="Arial"/>
                <a:cs typeface="Arial"/>
              </a:rPr>
              <a:t> and 2.5 </a:t>
            </a:r>
            <a:r>
              <a:rPr lang="en-US" sz="1200" dirty="0" err="1" smtClean="0">
                <a:latin typeface="Arial"/>
                <a:cs typeface="Arial"/>
              </a:rPr>
              <a:t>μM</a:t>
            </a:r>
            <a:r>
              <a:rPr lang="en-US" sz="1200" dirty="0" smtClean="0">
                <a:latin typeface="Arial"/>
                <a:cs typeface="Arial"/>
              </a:rPr>
              <a:t> EDO-S101 for 48 hours. After </a:t>
            </a:r>
            <a:r>
              <a:rPr lang="en-US" sz="1200" dirty="0" err="1" smtClean="0">
                <a:latin typeface="Arial"/>
                <a:cs typeface="Arial"/>
              </a:rPr>
              <a:t>propidium</a:t>
            </a:r>
            <a:r>
              <a:rPr lang="en-US" sz="1200" dirty="0" smtClean="0">
                <a:latin typeface="Arial"/>
                <a:cs typeface="Arial"/>
              </a:rPr>
              <a:t> iodide staining the cell cycle profile was analyzed by flow </a:t>
            </a:r>
            <a:r>
              <a:rPr lang="en-US" sz="1200" dirty="0" err="1" smtClean="0">
                <a:latin typeface="Arial"/>
                <a:cs typeface="Arial"/>
              </a:rPr>
              <a:t>cytometry</a:t>
            </a:r>
            <a:r>
              <a:rPr lang="en-US" sz="1200" dirty="0" smtClean="0">
                <a:latin typeface="Arial"/>
                <a:cs typeface="Arial"/>
              </a:rPr>
              <a:t>. Calculation of percentages of cells at each phase did not consider cells at G0.</a:t>
            </a:r>
            <a:endParaRPr lang="en-US" sz="1200" dirty="0">
              <a:latin typeface="Arial"/>
              <a:cs typeface="Arial"/>
            </a:endParaRPr>
          </a:p>
        </p:txBody>
      </p:sp>
      <p:grpSp>
        <p:nvGrpSpPr>
          <p:cNvPr id="16" name="Agrupar 15"/>
          <p:cNvGrpSpPr/>
          <p:nvPr/>
        </p:nvGrpSpPr>
        <p:grpSpPr>
          <a:xfrm>
            <a:off x="969057" y="6248464"/>
            <a:ext cx="3782466" cy="2430884"/>
            <a:chOff x="3695153" y="8123782"/>
            <a:chExt cx="3186723" cy="1743770"/>
          </a:xfrm>
        </p:grpSpPr>
        <p:pic>
          <p:nvPicPr>
            <p:cNvPr id="17" name="Imagen 16"/>
            <p:cNvPicPr preferRelativeResize="0"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254528" y="8701664"/>
              <a:ext cx="1368000" cy="1800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18" name="CuadroTexto 17"/>
            <p:cNvSpPr txBox="1"/>
            <p:nvPr/>
          </p:nvSpPr>
          <p:spPr>
            <a:xfrm>
              <a:off x="3695153" y="8740152"/>
              <a:ext cx="575780" cy="187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s-ES" sz="1100" b="1" dirty="0" err="1" smtClean="0">
                  <a:latin typeface="Arial"/>
                  <a:cs typeface="Arial"/>
                </a:rPr>
                <a:t>Tubulin</a:t>
              </a:r>
              <a:endParaRPr lang="es-ES" sz="1100" b="1" dirty="0">
                <a:latin typeface="Arial"/>
                <a:cs typeface="Arial"/>
              </a:endParaRPr>
            </a:p>
          </p:txBody>
        </p:sp>
        <p:sp>
          <p:nvSpPr>
            <p:cNvPr id="19" name="CuadroTexto 18"/>
            <p:cNvSpPr txBox="1"/>
            <p:nvPr/>
          </p:nvSpPr>
          <p:spPr>
            <a:xfrm>
              <a:off x="4082168" y="8286395"/>
              <a:ext cx="1753022" cy="187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1" dirty="0" smtClean="0">
                  <a:latin typeface="Arial"/>
                  <a:cs typeface="Arial"/>
                </a:rPr>
                <a:t>       0          1        2,5        5                             </a:t>
              </a:r>
              <a:endParaRPr lang="es-ES" sz="1100" b="1" dirty="0">
                <a:latin typeface="Arial"/>
                <a:cs typeface="Arial"/>
              </a:endParaRPr>
            </a:p>
          </p:txBody>
        </p:sp>
        <p:grpSp>
          <p:nvGrpSpPr>
            <p:cNvPr id="20" name="Agrupar 19"/>
            <p:cNvGrpSpPr/>
            <p:nvPr/>
          </p:nvGrpSpPr>
          <p:grpSpPr>
            <a:xfrm>
              <a:off x="4033031" y="8123782"/>
              <a:ext cx="1728192" cy="187664"/>
              <a:chOff x="4773192" y="6027028"/>
              <a:chExt cx="1728192" cy="187664"/>
            </a:xfrm>
          </p:grpSpPr>
          <p:sp>
            <p:nvSpPr>
              <p:cNvPr id="50" name="CuadroTexto 49"/>
              <p:cNvSpPr txBox="1"/>
              <p:nvPr/>
            </p:nvSpPr>
            <p:spPr>
              <a:xfrm>
                <a:off x="4773192" y="6027028"/>
                <a:ext cx="1728192" cy="187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1100" b="1" dirty="0" smtClean="0">
                    <a:latin typeface="Arial"/>
                    <a:cs typeface="Arial"/>
                  </a:rPr>
                  <a:t>EDO-S101 48 h </a:t>
                </a:r>
                <a:r>
                  <a:rPr lang="es-ES" sz="1100" b="1" dirty="0">
                    <a:latin typeface="Arial"/>
                    <a:cs typeface="Arial"/>
                  </a:rPr>
                  <a:t>(</a:t>
                </a:r>
                <a:r>
                  <a:rPr lang="es-ES" sz="1100" b="1" dirty="0" err="1" smtClean="0">
                    <a:latin typeface="Arial"/>
                    <a:cs typeface="Arial"/>
                  </a:rPr>
                  <a:t>μM</a:t>
                </a:r>
                <a:r>
                  <a:rPr lang="es-ES" sz="1100" b="1" dirty="0" smtClean="0">
                    <a:latin typeface="Arial"/>
                    <a:cs typeface="Arial"/>
                  </a:rPr>
                  <a:t>)</a:t>
                </a:r>
                <a:endParaRPr lang="es-ES" sz="1100" b="1" dirty="0">
                  <a:latin typeface="Arial"/>
                  <a:cs typeface="Arial"/>
                </a:endParaRPr>
              </a:p>
            </p:txBody>
          </p:sp>
          <p:cxnSp>
            <p:nvCxnSpPr>
              <p:cNvPr id="51" name="Conector recto 50"/>
              <p:cNvCxnSpPr/>
              <p:nvPr/>
            </p:nvCxnSpPr>
            <p:spPr>
              <a:xfrm>
                <a:off x="4894337" y="6189641"/>
                <a:ext cx="1512168" cy="0"/>
              </a:xfrm>
              <a:prstGeom prst="line">
                <a:avLst/>
              </a:prstGeom>
              <a:ln w="12700" cmpd="sng"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1" name="Imagen 20"/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54528" y="8481645"/>
              <a:ext cx="1368000" cy="1800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22" name="CuadroTexto 21"/>
            <p:cNvSpPr txBox="1"/>
            <p:nvPr/>
          </p:nvSpPr>
          <p:spPr>
            <a:xfrm>
              <a:off x="3754285" y="8505218"/>
              <a:ext cx="516646" cy="187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s-ES" sz="1100" b="1" dirty="0" err="1" smtClean="0">
                  <a:latin typeface="Arial"/>
                  <a:cs typeface="Arial"/>
                </a:rPr>
                <a:t>Bcl-xL</a:t>
              </a:r>
              <a:endParaRPr lang="es-ES" sz="1100" b="1" dirty="0">
                <a:latin typeface="Arial"/>
                <a:cs typeface="Arial"/>
              </a:endParaRPr>
            </a:p>
          </p:txBody>
        </p:sp>
        <p:sp>
          <p:nvSpPr>
            <p:cNvPr id="23" name="CuadroTexto 22"/>
            <p:cNvSpPr txBox="1"/>
            <p:nvPr/>
          </p:nvSpPr>
          <p:spPr>
            <a:xfrm>
              <a:off x="5572285" y="8450768"/>
              <a:ext cx="451496" cy="187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dirty="0" smtClean="0">
                  <a:latin typeface="Arial"/>
                  <a:cs typeface="Arial"/>
                </a:rPr>
                <a:t> - 30</a:t>
              </a:r>
              <a:endParaRPr lang="es-ES" sz="1100" dirty="0">
                <a:latin typeface="Arial"/>
                <a:cs typeface="Arial"/>
              </a:endParaRPr>
            </a:p>
          </p:txBody>
        </p:sp>
        <p:sp>
          <p:nvSpPr>
            <p:cNvPr id="24" name="CuadroTexto 23"/>
            <p:cNvSpPr txBox="1"/>
            <p:nvPr/>
          </p:nvSpPr>
          <p:spPr>
            <a:xfrm>
              <a:off x="5572285" y="8692833"/>
              <a:ext cx="451496" cy="187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dirty="0" smtClean="0">
                  <a:latin typeface="Arial"/>
                  <a:cs typeface="Arial"/>
                </a:rPr>
                <a:t> - 55</a:t>
              </a:r>
              <a:endParaRPr lang="es-ES" sz="1100" dirty="0">
                <a:latin typeface="Arial"/>
                <a:cs typeface="Arial"/>
              </a:endParaRPr>
            </a:p>
          </p:txBody>
        </p:sp>
        <p:pic>
          <p:nvPicPr>
            <p:cNvPr id="25" name="Picture 4"/>
            <p:cNvPicPr preferRelativeResize="0">
              <a:picLocks noChangeArrowheads="1"/>
            </p:cNvPicPr>
            <p:nvPr/>
          </p:nvPicPr>
          <p:blipFill>
            <a:blip r:embed="rId5">
              <a:lum bright="2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4528" y="9175598"/>
              <a:ext cx="1368000" cy="18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11 CuadroTexto"/>
            <p:cNvSpPr txBox="1"/>
            <p:nvPr/>
          </p:nvSpPr>
          <p:spPr>
            <a:xfrm>
              <a:off x="5572285" y="9176962"/>
              <a:ext cx="864096" cy="187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dirty="0" smtClean="0">
                  <a:latin typeface="Arial"/>
                  <a:cs typeface="Arial"/>
                </a:rPr>
                <a:t>- 37 (</a:t>
              </a:r>
              <a:r>
                <a:rPr lang="es-ES" sz="1100" dirty="0" err="1">
                  <a:latin typeface="Arial"/>
                  <a:cs typeface="Arial"/>
                </a:rPr>
                <a:t>C</a:t>
              </a:r>
              <a:r>
                <a:rPr lang="es-ES" sz="1100" dirty="0" err="1" smtClean="0">
                  <a:latin typeface="Arial"/>
                  <a:cs typeface="Arial"/>
                </a:rPr>
                <a:t>ytosol</a:t>
              </a:r>
              <a:r>
                <a:rPr lang="es-ES" sz="1100" dirty="0" smtClean="0">
                  <a:latin typeface="Arial"/>
                  <a:cs typeface="Arial"/>
                </a:rPr>
                <a:t>)</a:t>
              </a:r>
              <a:endParaRPr lang="es-ES" sz="1100" dirty="0">
                <a:latin typeface="Arial"/>
                <a:cs typeface="Arial"/>
              </a:endParaRPr>
            </a:p>
          </p:txBody>
        </p:sp>
        <p:sp>
          <p:nvSpPr>
            <p:cNvPr id="27" name="12 CuadroTexto"/>
            <p:cNvSpPr txBox="1"/>
            <p:nvPr/>
          </p:nvSpPr>
          <p:spPr>
            <a:xfrm>
              <a:off x="3696454" y="9210021"/>
              <a:ext cx="720080" cy="187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1" dirty="0" smtClean="0">
                  <a:latin typeface="Arial"/>
                  <a:cs typeface="Arial"/>
                </a:rPr>
                <a:t>GADPH</a:t>
              </a:r>
              <a:endParaRPr lang="es-ES" sz="1100" b="1" dirty="0">
                <a:latin typeface="Arial"/>
                <a:cs typeface="Arial"/>
              </a:endParaRPr>
            </a:p>
          </p:txBody>
        </p:sp>
        <p:pic>
          <p:nvPicPr>
            <p:cNvPr id="28" name="Picture 7"/>
            <p:cNvPicPr preferRelativeResize="0">
              <a:picLocks noChangeArrowheads="1"/>
            </p:cNvPicPr>
            <p:nvPr/>
          </p:nvPicPr>
          <p:blipFill>
            <a:blip r:embed="rId6">
              <a:lum bright="21000" contrast="9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4528" y="8940950"/>
              <a:ext cx="1368000" cy="18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16 CuadroTexto"/>
            <p:cNvSpPr txBox="1"/>
            <p:nvPr/>
          </p:nvSpPr>
          <p:spPr>
            <a:xfrm>
              <a:off x="3841058" y="8975087"/>
              <a:ext cx="504056" cy="187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1" dirty="0" err="1" smtClean="0">
                  <a:latin typeface="Arial"/>
                  <a:cs typeface="Arial"/>
                </a:rPr>
                <a:t>Bax</a:t>
              </a:r>
              <a:endParaRPr lang="es-ES" sz="1100" b="1" dirty="0">
                <a:latin typeface="Arial"/>
                <a:cs typeface="Arial"/>
              </a:endParaRPr>
            </a:p>
          </p:txBody>
        </p:sp>
        <p:sp>
          <p:nvSpPr>
            <p:cNvPr id="30" name="18 CuadroTexto"/>
            <p:cNvSpPr txBox="1"/>
            <p:nvPr/>
          </p:nvSpPr>
          <p:spPr>
            <a:xfrm>
              <a:off x="5572285" y="8934897"/>
              <a:ext cx="900657" cy="187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dirty="0" smtClean="0">
                  <a:latin typeface="Arial"/>
                  <a:cs typeface="Arial"/>
                </a:rPr>
                <a:t>- 23 (</a:t>
              </a:r>
              <a:r>
                <a:rPr lang="es-ES" sz="1100" dirty="0" err="1">
                  <a:latin typeface="Arial"/>
                  <a:cs typeface="Arial"/>
                </a:rPr>
                <a:t>C</a:t>
              </a:r>
              <a:r>
                <a:rPr lang="es-ES" sz="1100" dirty="0" err="1" smtClean="0">
                  <a:latin typeface="Arial"/>
                  <a:cs typeface="Arial"/>
                </a:rPr>
                <a:t>ytosol</a:t>
              </a:r>
              <a:r>
                <a:rPr lang="es-ES" sz="1100" dirty="0" smtClean="0">
                  <a:latin typeface="Arial"/>
                  <a:cs typeface="Arial"/>
                </a:rPr>
                <a:t>)</a:t>
              </a:r>
              <a:endParaRPr lang="es-ES" sz="1100" dirty="0">
                <a:latin typeface="Arial"/>
                <a:cs typeface="Arial"/>
              </a:endParaRPr>
            </a:p>
          </p:txBody>
        </p:sp>
        <p:pic>
          <p:nvPicPr>
            <p:cNvPr id="31" name="Picture 3"/>
            <p:cNvPicPr preferRelativeResize="0">
              <a:picLocks noChangeArrowheads="1"/>
            </p:cNvPicPr>
            <p:nvPr/>
          </p:nvPicPr>
          <p:blipFill>
            <a:blip r:embed="rId7">
              <a:lum brigh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2452" y="9637265"/>
              <a:ext cx="1368000" cy="18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2" name="8 CuadroTexto"/>
            <p:cNvSpPr txBox="1"/>
            <p:nvPr/>
          </p:nvSpPr>
          <p:spPr>
            <a:xfrm>
              <a:off x="5572285" y="9621371"/>
              <a:ext cx="1309591" cy="187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dirty="0" smtClean="0">
                  <a:latin typeface="Arial"/>
                  <a:cs typeface="Arial"/>
                </a:rPr>
                <a:t>- 17 (</a:t>
              </a:r>
              <a:r>
                <a:rPr lang="es-ES" sz="1100" dirty="0" err="1">
                  <a:latin typeface="Arial"/>
                  <a:cs typeface="Arial"/>
                </a:rPr>
                <a:t>M</a:t>
              </a:r>
              <a:r>
                <a:rPr lang="es-ES" sz="1100" dirty="0" err="1" smtClean="0">
                  <a:latin typeface="Arial"/>
                  <a:cs typeface="Arial"/>
                </a:rPr>
                <a:t>itochondria</a:t>
              </a:r>
              <a:r>
                <a:rPr lang="es-ES" sz="1100" dirty="0" smtClean="0">
                  <a:latin typeface="Arial"/>
                  <a:cs typeface="Arial"/>
                </a:rPr>
                <a:t>)</a:t>
              </a:r>
              <a:endParaRPr lang="es-ES" sz="1100" dirty="0">
                <a:latin typeface="Arial"/>
                <a:cs typeface="Arial"/>
              </a:endParaRPr>
            </a:p>
          </p:txBody>
        </p:sp>
        <p:sp>
          <p:nvSpPr>
            <p:cNvPr id="33" name="9 CuadroTexto"/>
            <p:cNvSpPr txBox="1"/>
            <p:nvPr/>
          </p:nvSpPr>
          <p:spPr>
            <a:xfrm>
              <a:off x="3768462" y="9679889"/>
              <a:ext cx="648072" cy="187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1" dirty="0" smtClean="0">
                  <a:latin typeface="Arial"/>
                  <a:cs typeface="Arial"/>
                </a:rPr>
                <a:t>COXIV</a:t>
              </a:r>
              <a:endParaRPr lang="es-ES" sz="1100" b="1" dirty="0">
                <a:latin typeface="Arial"/>
                <a:cs typeface="Arial"/>
              </a:endParaRPr>
            </a:p>
          </p:txBody>
        </p:sp>
        <p:pic>
          <p:nvPicPr>
            <p:cNvPr id="34" name="Picture 9"/>
            <p:cNvPicPr preferRelativeResize="0">
              <a:picLocks noChangeArrowheads="1"/>
            </p:cNvPicPr>
            <p:nvPr/>
          </p:nvPicPr>
          <p:blipFill>
            <a:blip r:embed="rId8">
              <a:lum bright="-2000" contrast="-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4528" y="9407643"/>
              <a:ext cx="1368000" cy="18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4" name="27 CuadroTexto"/>
            <p:cNvSpPr txBox="1"/>
            <p:nvPr/>
          </p:nvSpPr>
          <p:spPr>
            <a:xfrm>
              <a:off x="5572285" y="9379306"/>
              <a:ext cx="1204492" cy="187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dirty="0" smtClean="0">
                  <a:latin typeface="Arial"/>
                  <a:cs typeface="Arial"/>
                </a:rPr>
                <a:t>- 23 (</a:t>
              </a:r>
              <a:r>
                <a:rPr lang="es-ES" sz="1100" dirty="0" err="1" smtClean="0">
                  <a:latin typeface="Arial"/>
                  <a:cs typeface="Arial"/>
                </a:rPr>
                <a:t>Mitochondria</a:t>
              </a:r>
              <a:r>
                <a:rPr lang="es-ES" sz="1100" dirty="0" smtClean="0">
                  <a:latin typeface="Arial"/>
                  <a:cs typeface="Arial"/>
                </a:rPr>
                <a:t>)</a:t>
              </a:r>
              <a:endParaRPr lang="es-ES" sz="1100" dirty="0">
                <a:latin typeface="Arial"/>
                <a:cs typeface="Arial"/>
              </a:endParaRPr>
            </a:p>
          </p:txBody>
        </p:sp>
        <p:sp>
          <p:nvSpPr>
            <p:cNvPr id="48" name="28 CuadroTexto"/>
            <p:cNvSpPr txBox="1"/>
            <p:nvPr/>
          </p:nvSpPr>
          <p:spPr>
            <a:xfrm>
              <a:off x="3852305" y="9444955"/>
              <a:ext cx="402223" cy="187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1" dirty="0" err="1" smtClean="0">
                  <a:latin typeface="Arial"/>
                  <a:cs typeface="Arial"/>
                </a:rPr>
                <a:t>Bax</a:t>
              </a:r>
              <a:endParaRPr lang="es-ES" sz="1100" b="1" dirty="0">
                <a:latin typeface="Arial"/>
                <a:cs typeface="Arial"/>
              </a:endParaRPr>
            </a:p>
          </p:txBody>
        </p:sp>
      </p:grpSp>
      <p:sp>
        <p:nvSpPr>
          <p:cNvPr id="52" name="CuadroTexto 51"/>
          <p:cNvSpPr txBox="1"/>
          <p:nvPr/>
        </p:nvSpPr>
        <p:spPr>
          <a:xfrm>
            <a:off x="339163" y="8770489"/>
            <a:ext cx="6161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1200" b="1" dirty="0" err="1" smtClean="0">
                <a:latin typeface="Arial"/>
                <a:cs typeface="Arial"/>
              </a:rPr>
              <a:t>Supp</a:t>
            </a:r>
            <a:r>
              <a:rPr lang="es-ES" sz="1200" b="1" dirty="0" smtClean="0">
                <a:latin typeface="Arial"/>
                <a:cs typeface="Arial"/>
              </a:rPr>
              <a:t>. </a:t>
            </a:r>
            <a:r>
              <a:rPr lang="es-ES" sz="1200" b="1" dirty="0" err="1" smtClean="0">
                <a:latin typeface="Arial"/>
                <a:cs typeface="Arial"/>
              </a:rPr>
              <a:t>Fig</a:t>
            </a:r>
            <a:r>
              <a:rPr lang="es-ES" sz="1200" b="1" dirty="0" smtClean="0">
                <a:latin typeface="Arial"/>
                <a:cs typeface="Arial"/>
              </a:rPr>
              <a:t> </a:t>
            </a:r>
            <a:r>
              <a:rPr lang="es-ES" sz="1200" b="1" dirty="0">
                <a:latin typeface="Arial"/>
                <a:cs typeface="Arial"/>
              </a:rPr>
              <a:t>6</a:t>
            </a:r>
            <a:r>
              <a:rPr lang="es-ES" sz="1200" b="1" dirty="0" smtClean="0">
                <a:latin typeface="Arial"/>
                <a:cs typeface="Arial"/>
              </a:rPr>
              <a:t>. </a:t>
            </a:r>
            <a:r>
              <a:rPr lang="en-US" sz="1200" dirty="0">
                <a:latin typeface="Arial"/>
                <a:cs typeface="Arial"/>
              </a:rPr>
              <a:t>Bcl-2 family proteins studied by Western blot after </a:t>
            </a:r>
            <a:r>
              <a:rPr lang="en-US" sz="1200" dirty="0" smtClean="0">
                <a:latin typeface="Arial"/>
                <a:cs typeface="Arial"/>
              </a:rPr>
              <a:t>treatment</a:t>
            </a:r>
            <a:r>
              <a:rPr lang="en-US" sz="1200" dirty="0">
                <a:latin typeface="Arial"/>
                <a:cs typeface="Arial"/>
              </a:rPr>
              <a:t> </a:t>
            </a:r>
            <a:r>
              <a:rPr lang="en-US" sz="1200" dirty="0" smtClean="0">
                <a:latin typeface="Arial"/>
                <a:cs typeface="Arial"/>
              </a:rPr>
              <a:t>of MM1S with the indicated doses of EDO-S101 for 48 hours.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53" name="Título 1"/>
          <p:cNvSpPr txBox="1">
            <a:spLocks/>
          </p:cNvSpPr>
          <p:nvPr/>
        </p:nvSpPr>
        <p:spPr>
          <a:xfrm>
            <a:off x="203469" y="5751773"/>
            <a:ext cx="6172200" cy="3653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1200" b="1" dirty="0" err="1" smtClean="0">
                <a:latin typeface="Arial"/>
                <a:cs typeface="Arial"/>
              </a:rPr>
              <a:t>Supplementary</a:t>
            </a:r>
            <a:r>
              <a:rPr lang="es-ES" sz="1200" b="1" dirty="0" smtClean="0">
                <a:latin typeface="Arial"/>
                <a:cs typeface="Arial"/>
              </a:rPr>
              <a:t> Figure </a:t>
            </a:r>
            <a:r>
              <a:rPr lang="es-ES" sz="1200" b="1" dirty="0">
                <a:latin typeface="Arial"/>
                <a:cs typeface="Arial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824726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1627409"/>
              </p:ext>
            </p:extLst>
          </p:nvPr>
        </p:nvGraphicFramePr>
        <p:xfrm>
          <a:off x="303131" y="1079500"/>
          <a:ext cx="5488166" cy="1828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" name="Título 1"/>
          <p:cNvSpPr>
            <a:spLocks noGrp="1"/>
          </p:cNvSpPr>
          <p:nvPr>
            <p:ph type="title"/>
          </p:nvPr>
        </p:nvSpPr>
        <p:spPr>
          <a:xfrm>
            <a:off x="203297" y="476515"/>
            <a:ext cx="6172200" cy="365301"/>
          </a:xfrm>
        </p:spPr>
        <p:txBody>
          <a:bodyPr>
            <a:normAutofit/>
          </a:bodyPr>
          <a:lstStyle/>
          <a:p>
            <a:pPr algn="l"/>
            <a:r>
              <a:rPr lang="es-ES" sz="1200" b="1" dirty="0" err="1" smtClean="0">
                <a:latin typeface="Arial"/>
                <a:cs typeface="Arial"/>
              </a:rPr>
              <a:t>Supplementary</a:t>
            </a:r>
            <a:r>
              <a:rPr lang="es-ES" sz="1200" b="1" dirty="0" smtClean="0">
                <a:latin typeface="Arial"/>
                <a:cs typeface="Arial"/>
              </a:rPr>
              <a:t> Figure </a:t>
            </a:r>
            <a:r>
              <a:rPr lang="es-ES" sz="1200" b="1" dirty="0">
                <a:latin typeface="Arial"/>
                <a:cs typeface="Arial"/>
              </a:rPr>
              <a:t>7</a:t>
            </a:r>
          </a:p>
        </p:txBody>
      </p:sp>
      <p:sp>
        <p:nvSpPr>
          <p:cNvPr id="31" name="Rectángulo 30"/>
          <p:cNvSpPr/>
          <p:nvPr/>
        </p:nvSpPr>
        <p:spPr>
          <a:xfrm>
            <a:off x="303131" y="2960387"/>
            <a:ext cx="60415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 smtClean="0">
                <a:latin typeface="Arial"/>
                <a:cs typeface="Arial"/>
              </a:rPr>
              <a:t>Supp. Fig </a:t>
            </a:r>
            <a:r>
              <a:rPr lang="en-US" sz="1200" b="1" dirty="0">
                <a:latin typeface="Arial"/>
                <a:cs typeface="Arial"/>
              </a:rPr>
              <a:t>7</a:t>
            </a:r>
            <a:r>
              <a:rPr lang="en-US" sz="1200" b="1" dirty="0" smtClean="0">
                <a:latin typeface="Arial"/>
                <a:cs typeface="Arial"/>
              </a:rPr>
              <a:t>. </a:t>
            </a:r>
            <a:r>
              <a:rPr lang="en-US" sz="1200" dirty="0" smtClean="0">
                <a:latin typeface="Arial"/>
                <a:cs typeface="Arial"/>
              </a:rPr>
              <a:t>Toxicity </a:t>
            </a:r>
            <a:r>
              <a:rPr lang="en-US" sz="1200" dirty="0">
                <a:latin typeface="Arial"/>
                <a:cs typeface="Arial"/>
              </a:rPr>
              <a:t>profile of </a:t>
            </a:r>
            <a:r>
              <a:rPr lang="en-US" sz="1200" dirty="0" smtClean="0">
                <a:latin typeface="Arial"/>
                <a:cs typeface="Arial"/>
              </a:rPr>
              <a:t>mice bearing a </a:t>
            </a:r>
            <a:r>
              <a:rPr lang="en-US" sz="1200" dirty="0" err="1" smtClean="0">
                <a:latin typeface="Arial"/>
                <a:cs typeface="Arial"/>
              </a:rPr>
              <a:t>subcutaneus</a:t>
            </a:r>
            <a:r>
              <a:rPr lang="en-US" sz="1200" dirty="0" smtClean="0">
                <a:latin typeface="Arial"/>
                <a:cs typeface="Arial"/>
              </a:rPr>
              <a:t> </a:t>
            </a:r>
            <a:r>
              <a:rPr lang="en-US" sz="1200" dirty="0" err="1" smtClean="0">
                <a:latin typeface="Arial"/>
                <a:cs typeface="Arial"/>
              </a:rPr>
              <a:t>plasmacytoma</a:t>
            </a:r>
            <a:r>
              <a:rPr lang="en-US" sz="1200" dirty="0" smtClean="0">
                <a:latin typeface="Arial"/>
                <a:cs typeface="Arial"/>
              </a:rPr>
              <a:t> and treated with the indicated drug. The </a:t>
            </a:r>
            <a:r>
              <a:rPr lang="en-US" sz="1200" dirty="0">
                <a:latin typeface="Arial"/>
                <a:cs typeface="Arial"/>
              </a:rPr>
              <a:t>EDO-S101 group showed a reversible 10-20% loss of body weight. </a:t>
            </a:r>
            <a:r>
              <a:rPr lang="en-GB" sz="1200" dirty="0">
                <a:latin typeface="Arial"/>
                <a:cs typeface="Arial"/>
              </a:rPr>
              <a:t>Each point represents the mean </a:t>
            </a:r>
            <a:r>
              <a:rPr lang="en-GB" sz="1200" dirty="0">
                <a:latin typeface="Arial"/>
                <a:cs typeface="Arial"/>
                <a:sym typeface="Symbol"/>
              </a:rPr>
              <a:t></a:t>
            </a:r>
            <a:r>
              <a:rPr lang="en-GB" sz="1200" b="1" dirty="0">
                <a:latin typeface="Arial"/>
                <a:cs typeface="Arial"/>
              </a:rPr>
              <a:t> </a:t>
            </a:r>
            <a:r>
              <a:rPr lang="en-GB" sz="1200" dirty="0" smtClean="0">
                <a:latin typeface="Arial"/>
                <a:cs typeface="Arial"/>
              </a:rPr>
              <a:t>SD</a:t>
            </a:r>
            <a:r>
              <a:rPr lang="en-US" sz="1200" b="1" dirty="0" smtClean="0">
                <a:latin typeface="Arial"/>
                <a:cs typeface="Arial"/>
              </a:rPr>
              <a:t>.</a:t>
            </a:r>
            <a:r>
              <a:rPr lang="es-ES" sz="1200" dirty="0" smtClean="0">
                <a:latin typeface="Arial"/>
                <a:cs typeface="Arial"/>
              </a:rPr>
              <a:t> </a:t>
            </a:r>
            <a:endParaRPr lang="es-ES" sz="1200" dirty="0">
              <a:latin typeface="Arial"/>
              <a:cs typeface="Arial"/>
            </a:endParaRPr>
          </a:p>
        </p:txBody>
      </p:sp>
      <p:grpSp>
        <p:nvGrpSpPr>
          <p:cNvPr id="3" name="Agrupar 2"/>
          <p:cNvGrpSpPr/>
          <p:nvPr/>
        </p:nvGrpSpPr>
        <p:grpSpPr>
          <a:xfrm>
            <a:off x="203297" y="4815541"/>
            <a:ext cx="6535175" cy="2689412"/>
            <a:chOff x="203297" y="4185770"/>
            <a:chExt cx="6535175" cy="2689412"/>
          </a:xfrm>
        </p:grpSpPr>
        <p:graphicFrame>
          <p:nvGraphicFramePr>
            <p:cNvPr id="9" name="1 Gráfic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997602295"/>
                </p:ext>
              </p:extLst>
            </p:nvPr>
          </p:nvGraphicFramePr>
          <p:xfrm>
            <a:off x="203297" y="4185770"/>
            <a:ext cx="1972487" cy="26871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1" name="1 Gráfic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47207005"/>
                </p:ext>
              </p:extLst>
            </p:nvPr>
          </p:nvGraphicFramePr>
          <p:xfrm>
            <a:off x="4542935" y="4185770"/>
            <a:ext cx="2195537" cy="268717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2" name="2 Gráfic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779721327"/>
                </p:ext>
              </p:extLst>
            </p:nvPr>
          </p:nvGraphicFramePr>
          <p:xfrm>
            <a:off x="2323256" y="4188011"/>
            <a:ext cx="2219679" cy="268717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14" name="Título 1"/>
          <p:cNvSpPr txBox="1">
            <a:spLocks/>
          </p:cNvSpPr>
          <p:nvPr/>
        </p:nvSpPr>
        <p:spPr>
          <a:xfrm>
            <a:off x="204114" y="4304445"/>
            <a:ext cx="6172200" cy="365301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1200" b="1" dirty="0" err="1" smtClean="0">
                <a:latin typeface="Arial"/>
                <a:cs typeface="Arial"/>
              </a:rPr>
              <a:t>Supplementary</a:t>
            </a:r>
            <a:r>
              <a:rPr lang="es-ES" sz="1200" b="1" dirty="0" smtClean="0">
                <a:latin typeface="Arial"/>
                <a:cs typeface="Arial"/>
              </a:rPr>
              <a:t> Figure 8</a:t>
            </a:r>
            <a:endParaRPr lang="es-ES" sz="1200" b="1" dirty="0">
              <a:latin typeface="Arial"/>
              <a:cs typeface="Arial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455531" y="7524916"/>
            <a:ext cx="6041525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 smtClean="0">
                <a:latin typeface="Arial"/>
                <a:cs typeface="Arial"/>
              </a:rPr>
              <a:t>Supp. Fig </a:t>
            </a:r>
            <a:r>
              <a:rPr lang="en-US" sz="1200" b="1" dirty="0">
                <a:latin typeface="Arial"/>
                <a:cs typeface="Arial"/>
              </a:rPr>
              <a:t>8</a:t>
            </a:r>
            <a:r>
              <a:rPr lang="en-US" sz="1200" b="1" dirty="0" smtClean="0">
                <a:latin typeface="Arial"/>
                <a:cs typeface="Arial"/>
              </a:rPr>
              <a:t>. </a:t>
            </a:r>
            <a:r>
              <a:rPr lang="en-US" sz="1200" dirty="0" smtClean="0">
                <a:latin typeface="Arial"/>
                <a:cs typeface="Arial"/>
              </a:rPr>
              <a:t>The combination of EDO-</a:t>
            </a:r>
            <a:r>
              <a:rPr lang="en-US" sz="1200" dirty="0">
                <a:latin typeface="Arial"/>
                <a:cs typeface="Arial"/>
              </a:rPr>
              <a:t>S</a:t>
            </a:r>
            <a:r>
              <a:rPr lang="en-US" sz="1200" dirty="0" smtClean="0">
                <a:latin typeface="Arial"/>
                <a:cs typeface="Arial"/>
              </a:rPr>
              <a:t>101 plus </a:t>
            </a:r>
            <a:r>
              <a:rPr lang="en-US" sz="1200" dirty="0" err="1" smtClean="0">
                <a:latin typeface="Arial"/>
                <a:cs typeface="Arial"/>
              </a:rPr>
              <a:t>bortezomib</a:t>
            </a:r>
            <a:r>
              <a:rPr lang="en-US" sz="1200" dirty="0" smtClean="0">
                <a:latin typeface="Arial"/>
                <a:cs typeface="Arial"/>
              </a:rPr>
              <a:t> was also able to improve the effect of single treatments in RPMI-8266, JJN3 and U266 cell lines.  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093374" y="4882592"/>
            <a:ext cx="76839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 smtClean="0">
                <a:latin typeface="Arial"/>
                <a:cs typeface="Arial"/>
              </a:rPr>
              <a:t>RPMI-8226</a:t>
            </a:r>
            <a:endParaRPr lang="es-ES" sz="900" b="1" dirty="0">
              <a:latin typeface="Arial"/>
              <a:cs typeface="Arial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3292715" y="4882592"/>
            <a:ext cx="46058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 smtClean="0">
                <a:latin typeface="Arial"/>
                <a:cs typeface="Arial"/>
              </a:rPr>
              <a:t>JJN3</a:t>
            </a:r>
            <a:endParaRPr lang="es-ES" sz="900" b="1" dirty="0">
              <a:latin typeface="Arial"/>
              <a:cs typeface="Arial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5582627" y="4882592"/>
            <a:ext cx="46058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 smtClean="0">
                <a:latin typeface="Arial"/>
                <a:cs typeface="Arial"/>
              </a:rPr>
              <a:t>U266</a:t>
            </a:r>
            <a:endParaRPr lang="es-ES" sz="9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290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4122"/>
              </p:ext>
            </p:extLst>
          </p:nvPr>
        </p:nvGraphicFramePr>
        <p:xfrm>
          <a:off x="252329" y="929871"/>
          <a:ext cx="6197601" cy="250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252329" y="390386"/>
            <a:ext cx="6172200" cy="3653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1200" b="1" dirty="0" err="1" smtClean="0">
                <a:latin typeface="Arial"/>
                <a:cs typeface="Arial"/>
              </a:rPr>
              <a:t>Supplementary</a:t>
            </a:r>
            <a:r>
              <a:rPr lang="es-ES" sz="1200" b="1" dirty="0" smtClean="0">
                <a:latin typeface="Arial"/>
                <a:cs typeface="Arial"/>
              </a:rPr>
              <a:t> Figure 9</a:t>
            </a:r>
            <a:endParaRPr lang="es-ES" sz="1200" b="1" dirty="0">
              <a:latin typeface="Arial"/>
              <a:cs typeface="Arial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52329" y="3456964"/>
            <a:ext cx="60415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 smtClean="0">
                <a:latin typeface="Arial"/>
                <a:cs typeface="Arial"/>
              </a:rPr>
              <a:t>Supp. Fig 9. </a:t>
            </a:r>
            <a:r>
              <a:rPr lang="en-US" sz="1200" dirty="0" smtClean="0">
                <a:latin typeface="Arial"/>
                <a:cs typeface="Arial"/>
              </a:rPr>
              <a:t>Toxicity </a:t>
            </a:r>
            <a:r>
              <a:rPr lang="en-US" sz="1200" dirty="0">
                <a:latin typeface="Arial"/>
                <a:cs typeface="Arial"/>
              </a:rPr>
              <a:t>profile of </a:t>
            </a:r>
            <a:r>
              <a:rPr lang="en-US" sz="1200" dirty="0" smtClean="0">
                <a:latin typeface="Arial"/>
                <a:cs typeface="Arial"/>
              </a:rPr>
              <a:t>mice bearing a </a:t>
            </a:r>
            <a:r>
              <a:rPr lang="en-US" sz="1200" dirty="0" err="1" smtClean="0">
                <a:latin typeface="Arial"/>
                <a:cs typeface="Arial"/>
              </a:rPr>
              <a:t>subcutaneus</a:t>
            </a:r>
            <a:r>
              <a:rPr lang="en-US" sz="1200" dirty="0" smtClean="0">
                <a:latin typeface="Arial"/>
                <a:cs typeface="Arial"/>
              </a:rPr>
              <a:t> </a:t>
            </a:r>
            <a:r>
              <a:rPr lang="en-US" sz="1200" dirty="0" err="1" smtClean="0">
                <a:latin typeface="Arial"/>
                <a:cs typeface="Arial"/>
              </a:rPr>
              <a:t>plasmacytoma</a:t>
            </a:r>
            <a:r>
              <a:rPr lang="en-US" sz="1200" dirty="0" smtClean="0">
                <a:latin typeface="Arial"/>
                <a:cs typeface="Arial"/>
              </a:rPr>
              <a:t> and treated with the indicated drugs. The </a:t>
            </a:r>
            <a:r>
              <a:rPr lang="en-US" sz="1200" dirty="0">
                <a:latin typeface="Arial"/>
                <a:cs typeface="Arial"/>
              </a:rPr>
              <a:t>EDO-</a:t>
            </a:r>
            <a:r>
              <a:rPr lang="en-US" sz="1200" dirty="0" smtClean="0">
                <a:latin typeface="Arial"/>
                <a:cs typeface="Arial"/>
              </a:rPr>
              <a:t>S101 + </a:t>
            </a:r>
            <a:r>
              <a:rPr lang="en-US" sz="1200" dirty="0" err="1" smtClean="0">
                <a:latin typeface="Arial"/>
                <a:cs typeface="Arial"/>
              </a:rPr>
              <a:t>Bortezomib</a:t>
            </a:r>
            <a:r>
              <a:rPr lang="en-US" sz="1200" dirty="0" smtClean="0">
                <a:latin typeface="Arial"/>
                <a:cs typeface="Arial"/>
              </a:rPr>
              <a:t> </a:t>
            </a:r>
            <a:r>
              <a:rPr lang="en-US" sz="1200" dirty="0">
                <a:latin typeface="Arial"/>
                <a:cs typeface="Arial"/>
              </a:rPr>
              <a:t>group showed a reversible 10-20% loss of body weight. </a:t>
            </a:r>
            <a:r>
              <a:rPr lang="en-GB" sz="1200" dirty="0">
                <a:latin typeface="Arial"/>
                <a:cs typeface="Arial"/>
              </a:rPr>
              <a:t>Each point represents the mean </a:t>
            </a:r>
            <a:r>
              <a:rPr lang="en-GB" sz="1200" dirty="0">
                <a:latin typeface="Arial"/>
                <a:cs typeface="Arial"/>
                <a:sym typeface="Symbol"/>
              </a:rPr>
              <a:t></a:t>
            </a:r>
            <a:r>
              <a:rPr lang="en-GB" sz="1200" b="1" dirty="0">
                <a:latin typeface="Arial"/>
                <a:cs typeface="Arial"/>
              </a:rPr>
              <a:t> </a:t>
            </a:r>
            <a:r>
              <a:rPr lang="en-GB" sz="1200" dirty="0" smtClean="0">
                <a:latin typeface="Arial"/>
                <a:cs typeface="Arial"/>
              </a:rPr>
              <a:t>SD</a:t>
            </a:r>
            <a:r>
              <a:rPr lang="en-US" sz="1200" b="1" dirty="0" smtClean="0">
                <a:latin typeface="Arial"/>
                <a:cs typeface="Arial"/>
              </a:rPr>
              <a:t>.</a:t>
            </a:r>
            <a:r>
              <a:rPr lang="es-ES" sz="1200" dirty="0" smtClean="0">
                <a:latin typeface="Arial"/>
                <a:cs typeface="Arial"/>
              </a:rPr>
              <a:t> </a:t>
            </a:r>
            <a:endParaRPr lang="es-E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46808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29889</TotalTime>
  <Words>791</Words>
  <Application>Microsoft Macintosh PowerPoint</Application>
  <PresentationFormat>A4 (210x297 mm)</PresentationFormat>
  <Paragraphs>175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Tema de Office</vt:lpstr>
      <vt:lpstr>Supplementary Figure 1</vt:lpstr>
      <vt:lpstr>Presentación de PowerPoint</vt:lpstr>
      <vt:lpstr>Presentación de PowerPoint</vt:lpstr>
      <vt:lpstr>Supplementary Figure 7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Anali Lopez Iglesias</dc:creator>
  <cp:lastModifiedBy>Anali Lopez Iglesias</cp:lastModifiedBy>
  <cp:revision>406</cp:revision>
  <cp:lastPrinted>2016-08-16T19:10:45Z</cp:lastPrinted>
  <dcterms:created xsi:type="dcterms:W3CDTF">2015-10-02T12:13:53Z</dcterms:created>
  <dcterms:modified xsi:type="dcterms:W3CDTF">2017-05-31T21:59:50Z</dcterms:modified>
</cp:coreProperties>
</file>