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28" d="100"/>
          <a:sy n="128" d="100"/>
        </p:scale>
        <p:origin x="-1146" y="-84"/>
      </p:cViewPr>
      <p:guideLst>
        <p:guide orient="horz" pos="7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6BD8E4-A8D4-416E-AD6E-31F860FC3223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C721E-2F86-4376-85A8-070BEFD03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79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4091B-280F-457A-BBE6-3BABF93FBE70}" type="slidenum">
              <a:rPr lang="en-IN" smtClean="0"/>
              <a:pPr/>
              <a:t>1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9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1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32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044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9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12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4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9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0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9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0B80C-BAC0-4744-B003-B484C126CCD1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A4FC4-8BFB-4292-8837-6F88CDEACF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9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11"/>
          <p:cNvSpPr txBox="1">
            <a:spLocks noChangeArrowheads="1"/>
          </p:cNvSpPr>
          <p:nvPr/>
        </p:nvSpPr>
        <p:spPr bwMode="auto">
          <a:xfrm>
            <a:off x="1643042" y="692150"/>
            <a:ext cx="17145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MTT-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Viability assay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5" name="Group 384"/>
          <p:cNvGrpSpPr/>
          <p:nvPr/>
        </p:nvGrpSpPr>
        <p:grpSpPr>
          <a:xfrm>
            <a:off x="326408" y="977740"/>
            <a:ext cx="2112278" cy="1913378"/>
            <a:chOff x="112094" y="4972061"/>
            <a:chExt cx="2112278" cy="1913378"/>
          </a:xfrm>
        </p:grpSpPr>
        <p:sp>
          <p:nvSpPr>
            <p:cNvPr id="129" name="TextBox 4"/>
            <p:cNvSpPr txBox="1">
              <a:spLocks noChangeArrowheads="1"/>
            </p:cNvSpPr>
            <p:nvPr/>
          </p:nvSpPr>
          <p:spPr bwMode="auto">
            <a:xfrm>
              <a:off x="1085826" y="4972061"/>
              <a:ext cx="540000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900" dirty="0">
                  <a:latin typeface="Arial" pitchFamily="34" charset="0"/>
                  <a:cs typeface="Arial" pitchFamily="34" charset="0"/>
                </a:rPr>
                <a:t>MCF7</a:t>
              </a:r>
            </a:p>
          </p:txBody>
        </p:sp>
        <p:cxnSp>
          <p:nvCxnSpPr>
            <p:cNvPr id="323" name="Straight Connector 322"/>
            <p:cNvCxnSpPr/>
            <p:nvPr/>
          </p:nvCxnSpPr>
          <p:spPr bwMode="auto">
            <a:xfrm rot="5400000">
              <a:off x="-265999" y="5896633"/>
              <a:ext cx="1659348" cy="1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/>
            <p:cNvCxnSpPr/>
            <p:nvPr/>
          </p:nvCxnSpPr>
          <p:spPr bwMode="auto">
            <a:xfrm>
              <a:off x="494094" y="6513773"/>
              <a:ext cx="67630" cy="1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/>
            <p:cNvCxnSpPr/>
            <p:nvPr/>
          </p:nvCxnSpPr>
          <p:spPr bwMode="auto">
            <a:xfrm>
              <a:off x="494094" y="6335495"/>
              <a:ext cx="67630" cy="12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/>
            <p:cNvCxnSpPr/>
            <p:nvPr/>
          </p:nvCxnSpPr>
          <p:spPr bwMode="auto">
            <a:xfrm>
              <a:off x="494094" y="6144752"/>
              <a:ext cx="67630" cy="1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/>
            <p:cNvCxnSpPr/>
            <p:nvPr/>
          </p:nvCxnSpPr>
          <p:spPr bwMode="auto">
            <a:xfrm>
              <a:off x="484990" y="5965228"/>
              <a:ext cx="67630" cy="1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/>
            <p:cNvCxnSpPr/>
            <p:nvPr/>
          </p:nvCxnSpPr>
          <p:spPr bwMode="auto">
            <a:xfrm>
              <a:off x="494094" y="5796924"/>
              <a:ext cx="67630" cy="12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/>
            <p:cNvCxnSpPr/>
            <p:nvPr/>
          </p:nvCxnSpPr>
          <p:spPr bwMode="auto">
            <a:xfrm>
              <a:off x="494094" y="5617400"/>
              <a:ext cx="67630" cy="12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/>
            <p:cNvCxnSpPr/>
            <p:nvPr/>
          </p:nvCxnSpPr>
          <p:spPr bwMode="auto">
            <a:xfrm>
              <a:off x="494094" y="5426656"/>
              <a:ext cx="67630" cy="1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/>
            <p:cNvCxnSpPr/>
            <p:nvPr/>
          </p:nvCxnSpPr>
          <p:spPr bwMode="auto">
            <a:xfrm>
              <a:off x="494094" y="5247133"/>
              <a:ext cx="67630" cy="1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/>
            <p:cNvCxnSpPr/>
            <p:nvPr/>
          </p:nvCxnSpPr>
          <p:spPr bwMode="auto">
            <a:xfrm>
              <a:off x="494094" y="5078829"/>
              <a:ext cx="67630" cy="12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4" name="TextBox 55"/>
            <p:cNvSpPr txBox="1">
              <a:spLocks noChangeArrowheads="1"/>
            </p:cNvSpPr>
            <p:nvPr/>
          </p:nvSpPr>
          <p:spPr bwMode="auto">
            <a:xfrm>
              <a:off x="257494" y="6425091"/>
              <a:ext cx="360000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700" dirty="0">
                  <a:latin typeface="Arial" pitchFamily="34" charset="0"/>
                  <a:cs typeface="Arial" pitchFamily="34" charset="0"/>
                </a:rPr>
                <a:t>0.2</a:t>
              </a:r>
            </a:p>
          </p:txBody>
        </p:sp>
        <p:sp>
          <p:nvSpPr>
            <p:cNvPr id="335" name="TextBox 56"/>
            <p:cNvSpPr txBox="1">
              <a:spLocks noChangeArrowheads="1"/>
            </p:cNvSpPr>
            <p:nvPr/>
          </p:nvSpPr>
          <p:spPr bwMode="auto">
            <a:xfrm>
              <a:off x="257494" y="6256808"/>
              <a:ext cx="360000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700" dirty="0">
                  <a:latin typeface="Arial" pitchFamily="34" charset="0"/>
                  <a:cs typeface="Arial" pitchFamily="34" charset="0"/>
                </a:rPr>
                <a:t>0.4</a:t>
              </a:r>
            </a:p>
          </p:txBody>
        </p:sp>
        <p:sp>
          <p:nvSpPr>
            <p:cNvPr id="336" name="TextBox 57"/>
            <p:cNvSpPr txBox="1">
              <a:spLocks noChangeArrowheads="1"/>
            </p:cNvSpPr>
            <p:nvPr/>
          </p:nvSpPr>
          <p:spPr bwMode="auto">
            <a:xfrm>
              <a:off x="256595" y="6066432"/>
              <a:ext cx="360000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700" dirty="0">
                  <a:latin typeface="Arial" pitchFamily="34" charset="0"/>
                  <a:cs typeface="Arial" pitchFamily="34" charset="0"/>
                </a:rPr>
                <a:t>0.6</a:t>
              </a:r>
            </a:p>
          </p:txBody>
        </p:sp>
        <p:sp>
          <p:nvSpPr>
            <p:cNvPr id="337" name="TextBox 58"/>
            <p:cNvSpPr txBox="1">
              <a:spLocks noChangeArrowheads="1"/>
            </p:cNvSpPr>
            <p:nvPr/>
          </p:nvSpPr>
          <p:spPr bwMode="auto">
            <a:xfrm>
              <a:off x="256595" y="5887102"/>
              <a:ext cx="360000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700" dirty="0">
                  <a:latin typeface="Arial" pitchFamily="34" charset="0"/>
                  <a:cs typeface="Arial" pitchFamily="34" charset="0"/>
                </a:rPr>
                <a:t>0.8</a:t>
              </a:r>
            </a:p>
          </p:txBody>
        </p:sp>
        <p:sp>
          <p:nvSpPr>
            <p:cNvPr id="338" name="TextBox 59"/>
            <p:cNvSpPr txBox="1">
              <a:spLocks noChangeArrowheads="1"/>
            </p:cNvSpPr>
            <p:nvPr/>
          </p:nvSpPr>
          <p:spPr bwMode="auto">
            <a:xfrm>
              <a:off x="257494" y="5706909"/>
              <a:ext cx="360000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700" dirty="0">
                  <a:latin typeface="Arial" pitchFamily="34" charset="0"/>
                  <a:cs typeface="Arial" pitchFamily="34" charset="0"/>
                </a:rPr>
                <a:t>1.0</a:t>
              </a:r>
            </a:p>
          </p:txBody>
        </p:sp>
        <p:sp>
          <p:nvSpPr>
            <p:cNvPr id="339" name="TextBox 60"/>
            <p:cNvSpPr txBox="1">
              <a:spLocks noChangeArrowheads="1"/>
            </p:cNvSpPr>
            <p:nvPr/>
          </p:nvSpPr>
          <p:spPr bwMode="auto">
            <a:xfrm>
              <a:off x="258394" y="5549672"/>
              <a:ext cx="360000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700" dirty="0">
                  <a:latin typeface="Arial" pitchFamily="34" charset="0"/>
                  <a:cs typeface="Arial" pitchFamily="34" charset="0"/>
                </a:rPr>
                <a:t>1.2</a:t>
              </a:r>
            </a:p>
          </p:txBody>
        </p:sp>
        <p:sp>
          <p:nvSpPr>
            <p:cNvPr id="340" name="TextBox 61"/>
            <p:cNvSpPr txBox="1">
              <a:spLocks noChangeArrowheads="1"/>
            </p:cNvSpPr>
            <p:nvPr/>
          </p:nvSpPr>
          <p:spPr bwMode="auto">
            <a:xfrm>
              <a:off x="257494" y="5359296"/>
              <a:ext cx="360000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700" dirty="0">
                  <a:latin typeface="Arial" pitchFamily="34" charset="0"/>
                  <a:cs typeface="Arial" pitchFamily="34" charset="0"/>
                </a:rPr>
                <a:t>1.4</a:t>
              </a:r>
            </a:p>
          </p:txBody>
        </p:sp>
        <p:sp>
          <p:nvSpPr>
            <p:cNvPr id="341" name="TextBox 62"/>
            <p:cNvSpPr txBox="1">
              <a:spLocks noChangeArrowheads="1"/>
            </p:cNvSpPr>
            <p:nvPr/>
          </p:nvSpPr>
          <p:spPr bwMode="auto">
            <a:xfrm>
              <a:off x="257494" y="5168920"/>
              <a:ext cx="360000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700" dirty="0">
                  <a:latin typeface="Arial" pitchFamily="34" charset="0"/>
                  <a:cs typeface="Arial" pitchFamily="34" charset="0"/>
                </a:rPr>
                <a:t>1.6</a:t>
              </a:r>
            </a:p>
          </p:txBody>
        </p:sp>
        <p:sp>
          <p:nvSpPr>
            <p:cNvPr id="342" name="TextBox 63"/>
            <p:cNvSpPr txBox="1">
              <a:spLocks noChangeArrowheads="1"/>
            </p:cNvSpPr>
            <p:nvPr/>
          </p:nvSpPr>
          <p:spPr bwMode="auto">
            <a:xfrm>
              <a:off x="256595" y="5000636"/>
              <a:ext cx="360000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700" dirty="0">
                  <a:latin typeface="Arial" pitchFamily="34" charset="0"/>
                  <a:cs typeface="Arial" pitchFamily="34" charset="0"/>
                </a:rPr>
                <a:t>1.8</a:t>
              </a:r>
            </a:p>
          </p:txBody>
        </p:sp>
        <p:sp>
          <p:nvSpPr>
            <p:cNvPr id="291" name="Rectangle 290"/>
            <p:cNvSpPr/>
            <p:nvPr/>
          </p:nvSpPr>
          <p:spPr bwMode="auto">
            <a:xfrm>
              <a:off x="1760341" y="5584986"/>
              <a:ext cx="90000" cy="10983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2" name="Rectangle 291"/>
            <p:cNvSpPr/>
            <p:nvPr/>
          </p:nvSpPr>
          <p:spPr bwMode="auto">
            <a:xfrm>
              <a:off x="1854614" y="6043768"/>
              <a:ext cx="90000" cy="63955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3" name="Rectangle 292"/>
            <p:cNvSpPr/>
            <p:nvPr/>
          </p:nvSpPr>
          <p:spPr bwMode="auto">
            <a:xfrm>
              <a:off x="1946368" y="6058729"/>
              <a:ext cx="90000" cy="62459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1" name="TextBox 115"/>
            <p:cNvSpPr txBox="1">
              <a:spLocks noChangeArrowheads="1"/>
            </p:cNvSpPr>
            <p:nvPr/>
          </p:nvSpPr>
          <p:spPr bwMode="auto">
            <a:xfrm rot="16200000">
              <a:off x="-162661" y="5791086"/>
              <a:ext cx="764953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Absorbance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5" name="TextBox 119"/>
            <p:cNvSpPr txBox="1">
              <a:spLocks noChangeArrowheads="1"/>
            </p:cNvSpPr>
            <p:nvPr/>
          </p:nvSpPr>
          <p:spPr bwMode="auto">
            <a:xfrm>
              <a:off x="1752580" y="6669995"/>
              <a:ext cx="35779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72h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4" name="Group 345"/>
            <p:cNvGrpSpPr/>
            <p:nvPr/>
          </p:nvGrpSpPr>
          <p:grpSpPr>
            <a:xfrm>
              <a:off x="630920" y="6372895"/>
              <a:ext cx="300082" cy="504813"/>
              <a:chOff x="645152" y="6372895"/>
              <a:chExt cx="300082" cy="504813"/>
            </a:xfrm>
          </p:grpSpPr>
          <p:sp>
            <p:nvSpPr>
              <p:cNvPr id="302" name="TextBox 116"/>
              <p:cNvSpPr txBox="1">
                <a:spLocks noChangeArrowheads="1"/>
              </p:cNvSpPr>
              <p:nvPr/>
            </p:nvSpPr>
            <p:spPr bwMode="auto">
              <a:xfrm>
                <a:off x="645152" y="6662264"/>
                <a:ext cx="300082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dirty="0" smtClean="0">
                    <a:latin typeface="Arial" pitchFamily="34" charset="0"/>
                    <a:cs typeface="Arial" pitchFamily="34" charset="0"/>
                  </a:rPr>
                  <a:t>0h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2" name="Rectangle 281"/>
              <p:cNvSpPr/>
              <p:nvPr/>
            </p:nvSpPr>
            <p:spPr bwMode="auto">
              <a:xfrm>
                <a:off x="656666" y="6395336"/>
                <a:ext cx="90000" cy="28798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" name="Rectangle 282"/>
              <p:cNvSpPr/>
              <p:nvPr/>
            </p:nvSpPr>
            <p:spPr bwMode="auto">
              <a:xfrm>
                <a:off x="747279" y="6396583"/>
                <a:ext cx="90000" cy="28798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" name="Rectangle 283"/>
              <p:cNvSpPr/>
              <p:nvPr/>
            </p:nvSpPr>
            <p:spPr bwMode="auto">
              <a:xfrm>
                <a:off x="838281" y="6397829"/>
                <a:ext cx="90000" cy="286739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94" name="Straight Connector 293"/>
              <p:cNvCxnSpPr/>
              <p:nvPr/>
            </p:nvCxnSpPr>
            <p:spPr bwMode="auto">
              <a:xfrm>
                <a:off x="672550" y="6375342"/>
                <a:ext cx="67630" cy="12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Straight Connector 294"/>
              <p:cNvCxnSpPr/>
              <p:nvPr/>
            </p:nvCxnSpPr>
            <p:spPr bwMode="auto">
              <a:xfrm>
                <a:off x="766142" y="6375342"/>
                <a:ext cx="67630" cy="12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Straight Connector 295"/>
              <p:cNvCxnSpPr/>
              <p:nvPr/>
            </p:nvCxnSpPr>
            <p:spPr bwMode="auto">
              <a:xfrm>
                <a:off x="858814" y="6372896"/>
                <a:ext cx="67630" cy="12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/>
              <p:cNvCxnSpPr/>
              <p:nvPr/>
            </p:nvCxnSpPr>
            <p:spPr bwMode="auto">
              <a:xfrm rot="5400000">
                <a:off x="697720" y="6385289"/>
                <a:ext cx="21194" cy="1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/>
              <p:cNvCxnSpPr/>
              <p:nvPr/>
            </p:nvCxnSpPr>
            <p:spPr bwMode="auto">
              <a:xfrm rot="5400000">
                <a:off x="789053" y="6385289"/>
                <a:ext cx="21194" cy="1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/>
              <p:cNvCxnSpPr/>
              <p:nvPr/>
            </p:nvCxnSpPr>
            <p:spPr bwMode="auto">
              <a:xfrm rot="5400000">
                <a:off x="880081" y="6382842"/>
                <a:ext cx="21194" cy="1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382"/>
            <p:cNvGrpSpPr/>
            <p:nvPr/>
          </p:nvGrpSpPr>
          <p:grpSpPr>
            <a:xfrm>
              <a:off x="1768128" y="5543846"/>
              <a:ext cx="67630" cy="43634"/>
              <a:chOff x="5802735" y="1455585"/>
              <a:chExt cx="67630" cy="43634"/>
            </a:xfrm>
          </p:grpSpPr>
          <p:cxnSp>
            <p:nvCxnSpPr>
              <p:cNvPr id="312" name="Straight Connector 311"/>
              <p:cNvCxnSpPr/>
              <p:nvPr/>
            </p:nvCxnSpPr>
            <p:spPr bwMode="auto">
              <a:xfrm>
                <a:off x="5802735" y="1455585"/>
                <a:ext cx="67630" cy="124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/>
              <p:cNvCxnSpPr/>
              <p:nvPr/>
            </p:nvCxnSpPr>
            <p:spPr bwMode="auto">
              <a:xfrm rot="5400000">
                <a:off x="5817986" y="1476751"/>
                <a:ext cx="43634" cy="130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351"/>
            <p:cNvGrpSpPr/>
            <p:nvPr/>
          </p:nvGrpSpPr>
          <p:grpSpPr>
            <a:xfrm>
              <a:off x="1760518" y="5824936"/>
              <a:ext cx="348870" cy="230832"/>
              <a:chOff x="2147444" y="5824936"/>
              <a:chExt cx="348870" cy="230832"/>
            </a:xfrm>
          </p:grpSpPr>
          <p:grpSp>
            <p:nvGrpSpPr>
              <p:cNvPr id="27" name="Group 383"/>
              <p:cNvGrpSpPr/>
              <p:nvPr/>
            </p:nvGrpSpPr>
            <p:grpSpPr>
              <a:xfrm>
                <a:off x="2245097" y="6010109"/>
                <a:ext cx="67630" cy="36153"/>
                <a:chOff x="5978314" y="1921848"/>
                <a:chExt cx="67630" cy="36153"/>
              </a:xfrm>
            </p:grpSpPr>
            <p:cxnSp>
              <p:nvCxnSpPr>
                <p:cNvPr id="316" name="Straight Connector 315"/>
                <p:cNvCxnSpPr/>
                <p:nvPr/>
              </p:nvCxnSpPr>
              <p:spPr bwMode="auto">
                <a:xfrm>
                  <a:off x="5978314" y="1921848"/>
                  <a:ext cx="67630" cy="124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" name="Straight Connector 318"/>
                <p:cNvCxnSpPr/>
                <p:nvPr/>
              </p:nvCxnSpPr>
              <p:spPr bwMode="auto">
                <a:xfrm rot="5400000">
                  <a:off x="5996003" y="1939274"/>
                  <a:ext cx="36153" cy="130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4" name="TextBox 182"/>
              <p:cNvSpPr txBox="1">
                <a:spLocks noChangeArrowheads="1"/>
              </p:cNvSpPr>
              <p:nvPr/>
            </p:nvSpPr>
            <p:spPr bwMode="auto">
              <a:xfrm>
                <a:off x="2147444" y="5824936"/>
                <a:ext cx="348870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900" dirty="0" smtClean="0">
                    <a:latin typeface="Arial" pitchFamily="34" charset="0"/>
                    <a:cs typeface="Arial" pitchFamily="34" charset="0"/>
                  </a:rPr>
                  <a:t>**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8" name="Group 352"/>
            <p:cNvGrpSpPr/>
            <p:nvPr/>
          </p:nvGrpSpPr>
          <p:grpSpPr>
            <a:xfrm>
              <a:off x="1867047" y="5874187"/>
              <a:ext cx="357325" cy="230832"/>
              <a:chOff x="2275182" y="5874187"/>
              <a:chExt cx="357325" cy="230832"/>
            </a:xfrm>
          </p:grpSpPr>
          <p:grpSp>
            <p:nvGrpSpPr>
              <p:cNvPr id="30" name="Group 384"/>
              <p:cNvGrpSpPr/>
              <p:nvPr/>
            </p:nvGrpSpPr>
            <p:grpSpPr>
              <a:xfrm>
                <a:off x="2366486" y="6020082"/>
                <a:ext cx="67630" cy="36154"/>
                <a:chOff x="6169498" y="1931821"/>
                <a:chExt cx="67630" cy="36154"/>
              </a:xfrm>
            </p:grpSpPr>
            <p:cxnSp>
              <p:nvCxnSpPr>
                <p:cNvPr id="311" name="Straight Connector 310"/>
                <p:cNvCxnSpPr/>
                <p:nvPr/>
              </p:nvCxnSpPr>
              <p:spPr bwMode="auto">
                <a:xfrm>
                  <a:off x="6169498" y="1931821"/>
                  <a:ext cx="67630" cy="124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" name="Straight Connector 319"/>
                <p:cNvCxnSpPr/>
                <p:nvPr/>
              </p:nvCxnSpPr>
              <p:spPr bwMode="auto">
                <a:xfrm rot="5400000">
                  <a:off x="6183286" y="1949248"/>
                  <a:ext cx="36153" cy="130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5" name="TextBox 182"/>
              <p:cNvSpPr txBox="1">
                <a:spLocks noChangeArrowheads="1"/>
              </p:cNvSpPr>
              <p:nvPr/>
            </p:nvSpPr>
            <p:spPr bwMode="auto">
              <a:xfrm>
                <a:off x="2275182" y="5874187"/>
                <a:ext cx="357325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900" dirty="0" smtClean="0">
                    <a:latin typeface="Arial" pitchFamily="34" charset="0"/>
                    <a:cs typeface="Arial" pitchFamily="34" charset="0"/>
                  </a:rPr>
                  <a:t>**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1" name="Group 425"/>
            <p:cNvGrpSpPr/>
            <p:nvPr/>
          </p:nvGrpSpPr>
          <p:grpSpPr>
            <a:xfrm>
              <a:off x="714348" y="5159807"/>
              <a:ext cx="562975" cy="369332"/>
              <a:chOff x="-1017685" y="721698"/>
              <a:chExt cx="562975" cy="369332"/>
            </a:xfrm>
          </p:grpSpPr>
          <p:sp>
            <p:nvSpPr>
              <p:cNvPr id="360" name="TextBox 359"/>
              <p:cNvSpPr txBox="1"/>
              <p:nvPr/>
            </p:nvSpPr>
            <p:spPr>
              <a:xfrm>
                <a:off x="-1017685" y="721698"/>
                <a:ext cx="5629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NC shRNA</a:t>
                </a:r>
              </a:p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shRNA3</a:t>
                </a:r>
              </a:p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shRNA4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" name="Rectangle 360"/>
              <p:cNvSpPr/>
              <p:nvPr/>
            </p:nvSpPr>
            <p:spPr>
              <a:xfrm>
                <a:off x="-1010887" y="804908"/>
                <a:ext cx="73152" cy="4228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" name="Rectangle 361"/>
              <p:cNvSpPr/>
              <p:nvPr/>
            </p:nvSpPr>
            <p:spPr>
              <a:xfrm>
                <a:off x="-1010887" y="888655"/>
                <a:ext cx="73152" cy="42281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" name="Rectangle 362"/>
              <p:cNvSpPr/>
              <p:nvPr/>
            </p:nvSpPr>
            <p:spPr>
              <a:xfrm>
                <a:off x="-1010887" y="964348"/>
                <a:ext cx="73152" cy="42281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" name="Group 350"/>
            <p:cNvGrpSpPr/>
            <p:nvPr/>
          </p:nvGrpSpPr>
          <p:grpSpPr>
            <a:xfrm>
              <a:off x="1321590" y="5841805"/>
              <a:ext cx="451205" cy="1041007"/>
              <a:chOff x="1321590" y="5841805"/>
              <a:chExt cx="451205" cy="1041007"/>
            </a:xfrm>
          </p:grpSpPr>
          <p:sp>
            <p:nvSpPr>
              <p:cNvPr id="288" name="Rectangle 287"/>
              <p:cNvSpPr/>
              <p:nvPr/>
            </p:nvSpPr>
            <p:spPr bwMode="auto">
              <a:xfrm>
                <a:off x="1382196" y="5880453"/>
                <a:ext cx="90000" cy="8041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9" name="Rectangle 288"/>
              <p:cNvSpPr/>
              <p:nvPr/>
            </p:nvSpPr>
            <p:spPr bwMode="auto">
              <a:xfrm>
                <a:off x="1474735" y="6175918"/>
                <a:ext cx="90000" cy="50989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0" name="Rectangle 289"/>
              <p:cNvSpPr/>
              <p:nvPr/>
            </p:nvSpPr>
            <p:spPr bwMode="auto">
              <a:xfrm>
                <a:off x="1570403" y="6244487"/>
                <a:ext cx="90000" cy="437588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4" name="TextBox 118"/>
              <p:cNvSpPr txBox="1">
                <a:spLocks noChangeArrowheads="1"/>
              </p:cNvSpPr>
              <p:nvPr/>
            </p:nvSpPr>
            <p:spPr bwMode="auto">
              <a:xfrm>
                <a:off x="1366926" y="6667368"/>
                <a:ext cx="357790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dirty="0" smtClean="0">
                    <a:latin typeface="Arial" pitchFamily="34" charset="0"/>
                    <a:cs typeface="Arial" pitchFamily="34" charset="0"/>
                  </a:rPr>
                  <a:t>48h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3" name="Group 381"/>
              <p:cNvGrpSpPr/>
              <p:nvPr/>
            </p:nvGrpSpPr>
            <p:grpSpPr>
              <a:xfrm>
                <a:off x="1392870" y="5841805"/>
                <a:ext cx="67630" cy="43635"/>
                <a:chOff x="5188863" y="1753544"/>
                <a:chExt cx="67630" cy="43635"/>
              </a:xfrm>
            </p:grpSpPr>
            <p:cxnSp>
              <p:nvCxnSpPr>
                <p:cNvPr id="315" name="Straight Connector 314"/>
                <p:cNvCxnSpPr/>
                <p:nvPr/>
              </p:nvCxnSpPr>
              <p:spPr bwMode="auto">
                <a:xfrm>
                  <a:off x="5188863" y="1755991"/>
                  <a:ext cx="67630" cy="124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" name="Straight Connector 316"/>
                <p:cNvCxnSpPr/>
                <p:nvPr/>
              </p:nvCxnSpPr>
              <p:spPr bwMode="auto">
                <a:xfrm rot="5400000">
                  <a:off x="5196308" y="1774711"/>
                  <a:ext cx="43635" cy="130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oup 349"/>
              <p:cNvGrpSpPr/>
              <p:nvPr/>
            </p:nvGrpSpPr>
            <p:grpSpPr>
              <a:xfrm>
                <a:off x="1482369" y="6066967"/>
                <a:ext cx="290426" cy="230832"/>
                <a:chOff x="1776469" y="6066967"/>
                <a:chExt cx="290426" cy="230832"/>
              </a:xfrm>
            </p:grpSpPr>
            <p:grpSp>
              <p:nvGrpSpPr>
                <p:cNvPr id="35" name="Group 380"/>
                <p:cNvGrpSpPr/>
                <p:nvPr/>
              </p:nvGrpSpPr>
              <p:grpSpPr>
                <a:xfrm>
                  <a:off x="1872224" y="6213319"/>
                  <a:ext cx="67630" cy="36154"/>
                  <a:chOff x="5553024" y="2125058"/>
                  <a:chExt cx="67630" cy="36154"/>
                </a:xfrm>
              </p:grpSpPr>
              <p:cxnSp>
                <p:nvCxnSpPr>
                  <p:cNvPr id="313" name="Straight Connector 312"/>
                  <p:cNvCxnSpPr/>
                  <p:nvPr/>
                </p:nvCxnSpPr>
                <p:spPr bwMode="auto">
                  <a:xfrm>
                    <a:off x="5553024" y="2125058"/>
                    <a:ext cx="67630" cy="124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1" name="Straight Connector 320"/>
                  <p:cNvCxnSpPr/>
                  <p:nvPr/>
                </p:nvCxnSpPr>
                <p:spPr bwMode="auto">
                  <a:xfrm rot="5400000">
                    <a:off x="5568113" y="2142485"/>
                    <a:ext cx="36154" cy="13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42" name="TextBox 182"/>
                <p:cNvSpPr txBox="1">
                  <a:spLocks noChangeArrowheads="1"/>
                </p:cNvSpPr>
                <p:nvPr/>
              </p:nvSpPr>
              <p:spPr bwMode="auto">
                <a:xfrm>
                  <a:off x="1776469" y="6066967"/>
                  <a:ext cx="290426" cy="2308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900" dirty="0" smtClean="0">
                      <a:latin typeface="Arial" pitchFamily="34" charset="0"/>
                      <a:cs typeface="Arial" pitchFamily="34" charset="0"/>
                    </a:rPr>
                    <a:t>**</a:t>
                  </a:r>
                  <a:endParaRPr lang="en-US" sz="9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37" name="Group 348"/>
              <p:cNvGrpSpPr/>
              <p:nvPr/>
            </p:nvGrpSpPr>
            <p:grpSpPr>
              <a:xfrm>
                <a:off x="1410938" y="5998977"/>
                <a:ext cx="149566" cy="230832"/>
                <a:chOff x="1414496" y="5998977"/>
                <a:chExt cx="149566" cy="230832"/>
              </a:xfrm>
            </p:grpSpPr>
            <p:grpSp>
              <p:nvGrpSpPr>
                <p:cNvPr id="38" name="Group 379"/>
                <p:cNvGrpSpPr/>
                <p:nvPr/>
              </p:nvGrpSpPr>
              <p:grpSpPr>
                <a:xfrm>
                  <a:off x="1482376" y="6138517"/>
                  <a:ext cx="67630" cy="36154"/>
                  <a:chOff x="5351435" y="2050256"/>
                  <a:chExt cx="67630" cy="36154"/>
                </a:xfrm>
              </p:grpSpPr>
              <p:cxnSp>
                <p:nvCxnSpPr>
                  <p:cNvPr id="314" name="Straight Connector 313"/>
                  <p:cNvCxnSpPr/>
                  <p:nvPr/>
                </p:nvCxnSpPr>
                <p:spPr bwMode="auto">
                  <a:xfrm>
                    <a:off x="5351435" y="2050256"/>
                    <a:ext cx="67630" cy="124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2" name="Straight Connector 321"/>
                  <p:cNvCxnSpPr/>
                  <p:nvPr/>
                </p:nvCxnSpPr>
                <p:spPr bwMode="auto">
                  <a:xfrm rot="5400000">
                    <a:off x="5370425" y="2067683"/>
                    <a:ext cx="36154" cy="13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43" name="TextBox 182"/>
                <p:cNvSpPr txBox="1">
                  <a:spLocks noChangeArrowheads="1"/>
                </p:cNvSpPr>
                <p:nvPr/>
              </p:nvSpPr>
              <p:spPr bwMode="auto">
                <a:xfrm>
                  <a:off x="1414496" y="5998977"/>
                  <a:ext cx="149566" cy="2308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900" dirty="0">
                      <a:latin typeface="Arial" pitchFamily="34" charset="0"/>
                      <a:cs typeface="Arial" pitchFamily="34" charset="0"/>
                    </a:rPr>
                    <a:t>*</a:t>
                  </a:r>
                </a:p>
              </p:txBody>
            </p:sp>
          </p:grpSp>
          <p:cxnSp>
            <p:nvCxnSpPr>
              <p:cNvPr id="392" name="Straight Connector 391"/>
              <p:cNvCxnSpPr/>
              <p:nvPr/>
            </p:nvCxnSpPr>
            <p:spPr>
              <a:xfrm rot="5400000" flipH="1" flipV="1">
                <a:off x="1304384" y="6703230"/>
                <a:ext cx="360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3" name="Straight Connector 392"/>
            <p:cNvCxnSpPr/>
            <p:nvPr/>
          </p:nvCxnSpPr>
          <p:spPr>
            <a:xfrm rot="5400000" flipH="1" flipV="1">
              <a:off x="1693716" y="6706947"/>
              <a:ext cx="360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47"/>
            <p:cNvGrpSpPr/>
            <p:nvPr/>
          </p:nvGrpSpPr>
          <p:grpSpPr>
            <a:xfrm>
              <a:off x="960684" y="6090188"/>
              <a:ext cx="442644" cy="795251"/>
              <a:chOff x="960684" y="6090188"/>
              <a:chExt cx="442644" cy="795251"/>
            </a:xfrm>
          </p:grpSpPr>
          <p:sp>
            <p:nvSpPr>
              <p:cNvPr id="285" name="Rectangle 284"/>
              <p:cNvSpPr/>
              <p:nvPr/>
            </p:nvSpPr>
            <p:spPr bwMode="auto">
              <a:xfrm>
                <a:off x="1011052" y="6168438"/>
                <a:ext cx="90000" cy="51737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" name="Rectangle 285"/>
              <p:cNvSpPr/>
              <p:nvPr/>
            </p:nvSpPr>
            <p:spPr bwMode="auto">
              <a:xfrm>
                <a:off x="1099445" y="6273160"/>
                <a:ext cx="90000" cy="41016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" name="Rectangle 286"/>
              <p:cNvSpPr/>
              <p:nvPr/>
            </p:nvSpPr>
            <p:spPr bwMode="auto">
              <a:xfrm>
                <a:off x="1190581" y="6321782"/>
                <a:ext cx="90000" cy="359047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98" name="Straight Connector 297"/>
              <p:cNvCxnSpPr/>
              <p:nvPr/>
            </p:nvCxnSpPr>
            <p:spPr bwMode="auto">
              <a:xfrm rot="5400000">
                <a:off x="1036242" y="6148282"/>
                <a:ext cx="36153" cy="1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/>
              <p:cNvCxnSpPr/>
              <p:nvPr/>
            </p:nvCxnSpPr>
            <p:spPr bwMode="auto">
              <a:xfrm rot="5400000">
                <a:off x="1226491" y="6304301"/>
                <a:ext cx="28675" cy="130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3" name="TextBox 117"/>
              <p:cNvSpPr txBox="1">
                <a:spLocks noChangeArrowheads="1"/>
              </p:cNvSpPr>
              <p:nvPr/>
            </p:nvSpPr>
            <p:spPr bwMode="auto">
              <a:xfrm>
                <a:off x="988388" y="6669995"/>
                <a:ext cx="357790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dirty="0" smtClean="0">
                    <a:latin typeface="Arial" pitchFamily="34" charset="0"/>
                    <a:cs typeface="Arial" pitchFamily="34" charset="0"/>
                  </a:rPr>
                  <a:t>24h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8" name="Straight Connector 307"/>
              <p:cNvCxnSpPr/>
              <p:nvPr/>
            </p:nvCxnSpPr>
            <p:spPr bwMode="auto">
              <a:xfrm>
                <a:off x="1019559" y="6130856"/>
                <a:ext cx="67630" cy="124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oup 378"/>
              <p:cNvGrpSpPr/>
              <p:nvPr/>
            </p:nvGrpSpPr>
            <p:grpSpPr>
              <a:xfrm>
                <a:off x="1114512" y="6243217"/>
                <a:ext cx="67630" cy="28674"/>
                <a:chOff x="4740163" y="2151239"/>
                <a:chExt cx="67630" cy="28674"/>
              </a:xfrm>
            </p:grpSpPr>
            <p:cxnSp>
              <p:nvCxnSpPr>
                <p:cNvPr id="297" name="Straight Connector 296"/>
                <p:cNvCxnSpPr/>
                <p:nvPr/>
              </p:nvCxnSpPr>
              <p:spPr bwMode="auto">
                <a:xfrm rot="5400000">
                  <a:off x="4758341" y="2165576"/>
                  <a:ext cx="28674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" name="Straight Connector 308"/>
                <p:cNvCxnSpPr/>
                <p:nvPr/>
              </p:nvCxnSpPr>
              <p:spPr bwMode="auto">
                <a:xfrm>
                  <a:off x="4740163" y="2152485"/>
                  <a:ext cx="67630" cy="124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0" name="Straight Connector 309"/>
              <p:cNvCxnSpPr/>
              <p:nvPr/>
            </p:nvCxnSpPr>
            <p:spPr bwMode="auto">
              <a:xfrm>
                <a:off x="1206363" y="6289367"/>
                <a:ext cx="67630" cy="124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0" name="TextBox 182"/>
              <p:cNvSpPr txBox="1">
                <a:spLocks noChangeArrowheads="1"/>
              </p:cNvSpPr>
              <p:nvPr/>
            </p:nvSpPr>
            <p:spPr bwMode="auto">
              <a:xfrm>
                <a:off x="1118002" y="6150204"/>
                <a:ext cx="285326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800" dirty="0" smtClean="0">
                    <a:latin typeface="Arial" pitchFamily="34" charset="0"/>
                    <a:cs typeface="Arial" pitchFamily="34" charset="0"/>
                  </a:rPr>
                  <a:t>**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1" name="TextBox 182"/>
              <p:cNvSpPr txBox="1">
                <a:spLocks noChangeArrowheads="1"/>
              </p:cNvSpPr>
              <p:nvPr/>
            </p:nvSpPr>
            <p:spPr bwMode="auto">
              <a:xfrm>
                <a:off x="1036723" y="6090188"/>
                <a:ext cx="230919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900" dirty="0">
                    <a:latin typeface="Arial" pitchFamily="34" charset="0"/>
                    <a:cs typeface="Arial" pitchFamily="34" charset="0"/>
                  </a:rPr>
                  <a:t>*</a:t>
                </a:r>
              </a:p>
            </p:txBody>
          </p:sp>
          <p:cxnSp>
            <p:nvCxnSpPr>
              <p:cNvPr id="394" name="Straight Connector 393"/>
              <p:cNvCxnSpPr/>
              <p:nvPr/>
            </p:nvCxnSpPr>
            <p:spPr>
              <a:xfrm rot="5400000" flipH="1" flipV="1">
                <a:off x="943478" y="6704045"/>
                <a:ext cx="360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5" name="Straight Connector 394"/>
            <p:cNvCxnSpPr/>
            <p:nvPr/>
          </p:nvCxnSpPr>
          <p:spPr>
            <a:xfrm rot="5400000" flipH="1" flipV="1">
              <a:off x="2138545" y="6700328"/>
              <a:ext cx="360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/>
            <p:cNvCxnSpPr/>
            <p:nvPr/>
          </p:nvCxnSpPr>
          <p:spPr bwMode="auto">
            <a:xfrm>
              <a:off x="505799" y="6682076"/>
              <a:ext cx="1656000" cy="12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4" name="Group 513"/>
          <p:cNvGrpSpPr/>
          <p:nvPr/>
        </p:nvGrpSpPr>
        <p:grpSpPr>
          <a:xfrm>
            <a:off x="2453610" y="982502"/>
            <a:ext cx="2054890" cy="1913498"/>
            <a:chOff x="4754429" y="982502"/>
            <a:chExt cx="2054890" cy="1913498"/>
          </a:xfrm>
        </p:grpSpPr>
        <p:sp>
          <p:nvSpPr>
            <p:cNvPr id="128" name="TextBox 3"/>
            <p:cNvSpPr txBox="1">
              <a:spLocks noChangeArrowheads="1"/>
            </p:cNvSpPr>
            <p:nvPr/>
          </p:nvSpPr>
          <p:spPr bwMode="auto">
            <a:xfrm>
              <a:off x="5457831" y="982502"/>
              <a:ext cx="972000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900" dirty="0" smtClean="0">
                  <a:latin typeface="Arial" pitchFamily="34" charset="0"/>
                  <a:cs typeface="Arial" pitchFamily="34" charset="0"/>
                </a:rPr>
                <a:t>MDA-MB-231</a:t>
              </a:r>
              <a:endParaRPr 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8" name="TextBox 50"/>
            <p:cNvSpPr txBox="1">
              <a:spLocks noChangeArrowheads="1"/>
            </p:cNvSpPr>
            <p:nvPr/>
          </p:nvSpPr>
          <p:spPr bwMode="auto">
            <a:xfrm>
              <a:off x="5248795" y="2680556"/>
              <a:ext cx="36000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0h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" name="TextBox 51"/>
            <p:cNvSpPr txBox="1">
              <a:spLocks noChangeArrowheads="1"/>
            </p:cNvSpPr>
            <p:nvPr/>
          </p:nvSpPr>
          <p:spPr bwMode="auto">
            <a:xfrm>
              <a:off x="5595589" y="2673116"/>
              <a:ext cx="43200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24h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0" name="TextBox 52"/>
            <p:cNvSpPr txBox="1">
              <a:spLocks noChangeArrowheads="1"/>
            </p:cNvSpPr>
            <p:nvPr/>
          </p:nvSpPr>
          <p:spPr bwMode="auto">
            <a:xfrm>
              <a:off x="5967011" y="2676515"/>
              <a:ext cx="43200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48h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1" name="TextBox 53"/>
            <p:cNvSpPr txBox="1">
              <a:spLocks noChangeArrowheads="1"/>
            </p:cNvSpPr>
            <p:nvPr/>
          </p:nvSpPr>
          <p:spPr bwMode="auto">
            <a:xfrm>
              <a:off x="6345549" y="2676420"/>
              <a:ext cx="43200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72h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" name="TextBox 115"/>
            <p:cNvSpPr txBox="1">
              <a:spLocks noChangeArrowheads="1"/>
            </p:cNvSpPr>
            <p:nvPr/>
          </p:nvSpPr>
          <p:spPr bwMode="auto">
            <a:xfrm rot="16200000">
              <a:off x="4373352" y="1729791"/>
              <a:ext cx="97759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800" dirty="0">
                  <a:latin typeface="Arial" pitchFamily="34" charset="0"/>
                  <a:cs typeface="Arial" pitchFamily="34" charset="0"/>
                </a:rPr>
                <a:t>Absorbance </a:t>
              </a:r>
            </a:p>
          </p:txBody>
        </p:sp>
        <p:grpSp>
          <p:nvGrpSpPr>
            <p:cNvPr id="41" name="Group 363"/>
            <p:cNvGrpSpPr/>
            <p:nvPr/>
          </p:nvGrpSpPr>
          <p:grpSpPr>
            <a:xfrm>
              <a:off x="4846291" y="990583"/>
              <a:ext cx="1963028" cy="1737142"/>
              <a:chOff x="2342483" y="4984904"/>
              <a:chExt cx="1963028" cy="1737142"/>
            </a:xfrm>
          </p:grpSpPr>
          <p:grpSp>
            <p:nvGrpSpPr>
              <p:cNvPr id="42" name="Group 30"/>
              <p:cNvGrpSpPr>
                <a:grpSpLocks/>
              </p:cNvGrpSpPr>
              <p:nvPr/>
            </p:nvGrpSpPr>
            <p:grpSpPr bwMode="auto">
              <a:xfrm>
                <a:off x="2342483" y="4984904"/>
                <a:ext cx="1895744" cy="1737086"/>
                <a:chOff x="1922814" y="1245598"/>
                <a:chExt cx="2314142" cy="2211434"/>
              </a:xfrm>
            </p:grpSpPr>
            <p:cxnSp>
              <p:nvCxnSpPr>
                <p:cNvPr id="253" name="Straight Connector 252"/>
                <p:cNvCxnSpPr/>
                <p:nvPr/>
              </p:nvCxnSpPr>
              <p:spPr>
                <a:xfrm rot="5400000">
                  <a:off x="1229090" y="2399211"/>
                  <a:ext cx="2114055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Straight Connector 253"/>
                <p:cNvCxnSpPr/>
                <p:nvPr/>
              </p:nvCxnSpPr>
              <p:spPr bwMode="auto">
                <a:xfrm>
                  <a:off x="2201179" y="3185634"/>
                  <a:ext cx="82556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Straight Connector 254"/>
                <p:cNvCxnSpPr/>
                <p:nvPr/>
              </p:nvCxnSpPr>
              <p:spPr bwMode="auto">
                <a:xfrm>
                  <a:off x="2201179" y="2957088"/>
                  <a:ext cx="82556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" name="Straight Connector 255"/>
                <p:cNvCxnSpPr/>
                <p:nvPr/>
              </p:nvCxnSpPr>
              <p:spPr bwMode="auto">
                <a:xfrm>
                  <a:off x="2201179" y="2714257"/>
                  <a:ext cx="82556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" name="Straight Connector 256"/>
                <p:cNvCxnSpPr/>
                <p:nvPr/>
              </p:nvCxnSpPr>
              <p:spPr bwMode="auto">
                <a:xfrm>
                  <a:off x="2190067" y="2485710"/>
                  <a:ext cx="82556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" name="Straight Connector 257"/>
                <p:cNvCxnSpPr/>
                <p:nvPr/>
              </p:nvCxnSpPr>
              <p:spPr bwMode="auto">
                <a:xfrm>
                  <a:off x="2201179" y="2271449"/>
                  <a:ext cx="82556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258"/>
                <p:cNvCxnSpPr/>
                <p:nvPr/>
              </p:nvCxnSpPr>
              <p:spPr bwMode="auto">
                <a:xfrm>
                  <a:off x="2201179" y="2042902"/>
                  <a:ext cx="82556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" name="Straight Connector 259"/>
                <p:cNvCxnSpPr/>
                <p:nvPr/>
              </p:nvCxnSpPr>
              <p:spPr bwMode="auto">
                <a:xfrm>
                  <a:off x="2201179" y="1800071"/>
                  <a:ext cx="82556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1" name="Straight Connector 260"/>
                <p:cNvCxnSpPr/>
                <p:nvPr/>
              </p:nvCxnSpPr>
              <p:spPr bwMode="auto">
                <a:xfrm>
                  <a:off x="2201179" y="1571524"/>
                  <a:ext cx="82556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2" name="Straight Connector 261"/>
                <p:cNvCxnSpPr/>
                <p:nvPr/>
              </p:nvCxnSpPr>
              <p:spPr bwMode="auto">
                <a:xfrm>
                  <a:off x="2201179" y="1357263"/>
                  <a:ext cx="82556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4" name="TextBox 72"/>
                <p:cNvSpPr txBox="1">
                  <a:spLocks noChangeArrowheads="1"/>
                </p:cNvSpPr>
                <p:nvPr/>
              </p:nvSpPr>
              <p:spPr bwMode="auto">
                <a:xfrm>
                  <a:off x="1923911" y="3059685"/>
                  <a:ext cx="439452" cy="2546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0.2</a:t>
                  </a:r>
                </a:p>
              </p:txBody>
            </p:sp>
            <p:sp>
              <p:nvSpPr>
                <p:cNvPr id="265" name="TextBox 73"/>
                <p:cNvSpPr txBox="1">
                  <a:spLocks noChangeArrowheads="1"/>
                </p:cNvSpPr>
                <p:nvPr/>
              </p:nvSpPr>
              <p:spPr bwMode="auto">
                <a:xfrm>
                  <a:off x="1923911" y="2845371"/>
                  <a:ext cx="439452" cy="2546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0.4</a:t>
                  </a:r>
                </a:p>
              </p:txBody>
            </p:sp>
            <p:sp>
              <p:nvSpPr>
                <p:cNvPr id="266" name="TextBox 74"/>
                <p:cNvSpPr txBox="1">
                  <a:spLocks noChangeArrowheads="1"/>
                </p:cNvSpPr>
                <p:nvPr/>
              </p:nvSpPr>
              <p:spPr bwMode="auto">
                <a:xfrm>
                  <a:off x="1922814" y="2602921"/>
                  <a:ext cx="439452" cy="2546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0.6</a:t>
                  </a:r>
                </a:p>
              </p:txBody>
            </p:sp>
            <p:sp>
              <p:nvSpPr>
                <p:cNvPr id="267" name="TextBox 75"/>
                <p:cNvSpPr txBox="1">
                  <a:spLocks noChangeArrowheads="1"/>
                </p:cNvSpPr>
                <p:nvPr/>
              </p:nvSpPr>
              <p:spPr bwMode="auto">
                <a:xfrm>
                  <a:off x="1922814" y="2374538"/>
                  <a:ext cx="439452" cy="2546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0.8</a:t>
                  </a:r>
                </a:p>
              </p:txBody>
            </p:sp>
            <p:sp>
              <p:nvSpPr>
                <p:cNvPr id="268" name="TextBox 76"/>
                <p:cNvSpPr txBox="1">
                  <a:spLocks noChangeArrowheads="1"/>
                </p:cNvSpPr>
                <p:nvPr/>
              </p:nvSpPr>
              <p:spPr bwMode="auto">
                <a:xfrm>
                  <a:off x="1923911" y="2145058"/>
                  <a:ext cx="439452" cy="2546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1.0</a:t>
                  </a:r>
                </a:p>
              </p:txBody>
            </p:sp>
            <p:sp>
              <p:nvSpPr>
                <p:cNvPr id="269" name="TextBox 77"/>
                <p:cNvSpPr txBox="1">
                  <a:spLocks noChangeArrowheads="1"/>
                </p:cNvSpPr>
                <p:nvPr/>
              </p:nvSpPr>
              <p:spPr bwMode="auto">
                <a:xfrm>
                  <a:off x="1925010" y="1944812"/>
                  <a:ext cx="439452" cy="2546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1.2</a:t>
                  </a:r>
                </a:p>
              </p:txBody>
            </p:sp>
            <p:sp>
              <p:nvSpPr>
                <p:cNvPr id="270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1923911" y="1702362"/>
                  <a:ext cx="439452" cy="2546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1.4</a:t>
                  </a:r>
                </a:p>
              </p:txBody>
            </p:sp>
            <p:sp>
              <p:nvSpPr>
                <p:cNvPr id="271" name="TextBox 79"/>
                <p:cNvSpPr txBox="1">
                  <a:spLocks noChangeArrowheads="1"/>
                </p:cNvSpPr>
                <p:nvPr/>
              </p:nvSpPr>
              <p:spPr bwMode="auto">
                <a:xfrm>
                  <a:off x="1923911" y="1459912"/>
                  <a:ext cx="439452" cy="2546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1.6</a:t>
                  </a:r>
                </a:p>
              </p:txBody>
            </p:sp>
            <p:sp>
              <p:nvSpPr>
                <p:cNvPr id="272" name="TextBox 80"/>
                <p:cNvSpPr txBox="1">
                  <a:spLocks noChangeArrowheads="1"/>
                </p:cNvSpPr>
                <p:nvPr/>
              </p:nvSpPr>
              <p:spPr bwMode="auto">
                <a:xfrm>
                  <a:off x="1922814" y="1245598"/>
                  <a:ext cx="439452" cy="2546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1.8</a:t>
                  </a:r>
                </a:p>
              </p:txBody>
            </p:sp>
            <p:cxnSp>
              <p:nvCxnSpPr>
                <p:cNvPr id="263" name="Straight Connector 262"/>
                <p:cNvCxnSpPr/>
                <p:nvPr/>
              </p:nvCxnSpPr>
              <p:spPr>
                <a:xfrm>
                  <a:off x="2215469" y="3399897"/>
                  <a:ext cx="2021487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oup 373"/>
              <p:cNvGrpSpPr/>
              <p:nvPr/>
            </p:nvGrpSpPr>
            <p:grpSpPr>
              <a:xfrm>
                <a:off x="3125450" y="5844138"/>
                <a:ext cx="393745" cy="838429"/>
                <a:chOff x="1196510" y="1610706"/>
                <a:chExt cx="393745" cy="838429"/>
              </a:xfrm>
            </p:grpSpPr>
            <p:sp>
              <p:nvSpPr>
                <p:cNvPr id="137" name="Rectangle 136"/>
                <p:cNvSpPr/>
                <p:nvPr/>
              </p:nvSpPr>
              <p:spPr bwMode="auto">
                <a:xfrm>
                  <a:off x="1196510" y="1658732"/>
                  <a:ext cx="90000" cy="790403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8" name="Rectangle 137"/>
                <p:cNvSpPr/>
                <p:nvPr/>
              </p:nvSpPr>
              <p:spPr bwMode="auto">
                <a:xfrm>
                  <a:off x="1289222" y="1869630"/>
                  <a:ext cx="90000" cy="573479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9" name="Rectangle 138"/>
                <p:cNvSpPr/>
                <p:nvPr/>
              </p:nvSpPr>
              <p:spPr bwMode="auto">
                <a:xfrm>
                  <a:off x="1381135" y="1916798"/>
                  <a:ext cx="90000" cy="531091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210" name="Straight Connector 209"/>
                <p:cNvCxnSpPr/>
                <p:nvPr/>
              </p:nvCxnSpPr>
              <p:spPr bwMode="auto">
                <a:xfrm rot="5400000">
                  <a:off x="1224433" y="1632495"/>
                  <a:ext cx="42388" cy="13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/>
                <p:cNvCxnSpPr/>
                <p:nvPr/>
              </p:nvCxnSpPr>
              <p:spPr bwMode="auto">
                <a:xfrm>
                  <a:off x="1211346" y="1610706"/>
                  <a:ext cx="67630" cy="124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Straight Connector 211"/>
                <p:cNvCxnSpPr/>
                <p:nvPr/>
              </p:nvCxnSpPr>
              <p:spPr bwMode="auto">
                <a:xfrm rot="5400000">
                  <a:off x="1410407" y="1900352"/>
                  <a:ext cx="29921" cy="13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Straight Connector 213"/>
                <p:cNvCxnSpPr/>
                <p:nvPr/>
              </p:nvCxnSpPr>
              <p:spPr bwMode="auto">
                <a:xfrm rot="5400000">
                  <a:off x="1310962" y="1839628"/>
                  <a:ext cx="49868" cy="13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5" name="Straight Connector 214"/>
                <p:cNvCxnSpPr/>
                <p:nvPr/>
              </p:nvCxnSpPr>
              <p:spPr bwMode="auto">
                <a:xfrm>
                  <a:off x="1302547" y="1811605"/>
                  <a:ext cx="67630" cy="124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Straight Connector 215"/>
                <p:cNvCxnSpPr/>
                <p:nvPr/>
              </p:nvCxnSpPr>
              <p:spPr bwMode="auto">
                <a:xfrm>
                  <a:off x="1391086" y="1882302"/>
                  <a:ext cx="67630" cy="124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4" name="TextBox 182"/>
                <p:cNvSpPr txBox="1">
                  <a:spLocks noChangeArrowheads="1"/>
                </p:cNvSpPr>
                <p:nvPr/>
              </p:nvSpPr>
              <p:spPr bwMode="auto">
                <a:xfrm>
                  <a:off x="1239484" y="1671971"/>
                  <a:ext cx="149567" cy="2308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900" dirty="0">
                      <a:latin typeface="Arial" pitchFamily="34" charset="0"/>
                      <a:cs typeface="Arial" pitchFamily="34" charset="0"/>
                    </a:rPr>
                    <a:t>*</a:t>
                  </a:r>
                </a:p>
              </p:txBody>
            </p:sp>
            <p:sp>
              <p:nvSpPr>
                <p:cNvPr id="235" name="TextBox 182"/>
                <p:cNvSpPr txBox="1">
                  <a:spLocks noChangeArrowheads="1"/>
                </p:cNvSpPr>
                <p:nvPr/>
              </p:nvSpPr>
              <p:spPr bwMode="auto">
                <a:xfrm>
                  <a:off x="1299754" y="1741028"/>
                  <a:ext cx="290501" cy="2308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900" dirty="0" smtClean="0">
                      <a:latin typeface="Arial" pitchFamily="34" charset="0"/>
                      <a:cs typeface="Arial" pitchFamily="34" charset="0"/>
                    </a:rPr>
                    <a:t>**</a:t>
                  </a:r>
                  <a:endParaRPr lang="en-US" sz="9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32" name="Rectangle 131"/>
              <p:cNvSpPr/>
              <p:nvPr/>
            </p:nvSpPr>
            <p:spPr bwMode="auto">
              <a:xfrm>
                <a:off x="3687893" y="6010646"/>
                <a:ext cx="90000" cy="668227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" name="Rectangle 139"/>
              <p:cNvSpPr/>
              <p:nvPr/>
            </p:nvSpPr>
            <p:spPr bwMode="auto">
              <a:xfrm>
                <a:off x="3500430" y="5671029"/>
                <a:ext cx="90000" cy="100483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" name="Rectangle 140"/>
              <p:cNvSpPr/>
              <p:nvPr/>
            </p:nvSpPr>
            <p:spPr bwMode="auto">
              <a:xfrm>
                <a:off x="3594998" y="5970706"/>
                <a:ext cx="90000" cy="710615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13" name="Straight Connector 212"/>
              <p:cNvCxnSpPr/>
              <p:nvPr/>
            </p:nvCxnSpPr>
            <p:spPr bwMode="auto">
              <a:xfrm>
                <a:off x="3513195" y="5612435"/>
                <a:ext cx="67630" cy="12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/>
              <p:cNvCxnSpPr/>
              <p:nvPr/>
            </p:nvCxnSpPr>
            <p:spPr bwMode="auto">
              <a:xfrm rot="5400000">
                <a:off x="3517194" y="5639834"/>
                <a:ext cx="56102" cy="1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/>
              <p:cNvCxnSpPr/>
              <p:nvPr/>
            </p:nvCxnSpPr>
            <p:spPr bwMode="auto">
              <a:xfrm rot="5400000">
                <a:off x="3894218" y="5278257"/>
                <a:ext cx="43634" cy="1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 358"/>
              <p:cNvGrpSpPr/>
              <p:nvPr/>
            </p:nvGrpSpPr>
            <p:grpSpPr>
              <a:xfrm>
                <a:off x="3600332" y="5927483"/>
                <a:ext cx="67630" cy="43635"/>
                <a:chOff x="3858340" y="5920367"/>
                <a:chExt cx="67630" cy="43635"/>
              </a:xfrm>
            </p:grpSpPr>
            <p:cxnSp>
              <p:nvCxnSpPr>
                <p:cNvPr id="222" name="Straight Connector 221"/>
                <p:cNvCxnSpPr/>
                <p:nvPr/>
              </p:nvCxnSpPr>
              <p:spPr bwMode="auto">
                <a:xfrm rot="5400000">
                  <a:off x="3872911" y="5942157"/>
                  <a:ext cx="42388" cy="130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Straight Connector 223"/>
                <p:cNvCxnSpPr/>
                <p:nvPr/>
              </p:nvCxnSpPr>
              <p:spPr bwMode="auto">
                <a:xfrm>
                  <a:off x="3858340" y="5920367"/>
                  <a:ext cx="67630" cy="124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25" name="Straight Connector 224"/>
              <p:cNvCxnSpPr/>
              <p:nvPr/>
            </p:nvCxnSpPr>
            <p:spPr bwMode="auto">
              <a:xfrm>
                <a:off x="3878968" y="5257090"/>
                <a:ext cx="67630" cy="124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6" name="TextBox 182"/>
              <p:cNvSpPr txBox="1">
                <a:spLocks noChangeArrowheads="1"/>
              </p:cNvSpPr>
              <p:nvPr/>
            </p:nvSpPr>
            <p:spPr bwMode="auto">
              <a:xfrm>
                <a:off x="3553800" y="5777395"/>
                <a:ext cx="108000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900" dirty="0">
                    <a:latin typeface="Arial" pitchFamily="34" charset="0"/>
                    <a:cs typeface="Arial" pitchFamily="34" charset="0"/>
                  </a:rPr>
                  <a:t>*</a:t>
                </a:r>
              </a:p>
            </p:txBody>
          </p:sp>
          <p:sp>
            <p:nvSpPr>
              <p:cNvPr id="237" name="TextBox 182"/>
              <p:cNvSpPr txBox="1">
                <a:spLocks noChangeArrowheads="1"/>
              </p:cNvSpPr>
              <p:nvPr/>
            </p:nvSpPr>
            <p:spPr bwMode="auto">
              <a:xfrm>
                <a:off x="3983249" y="5696670"/>
                <a:ext cx="322262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900" dirty="0" smtClean="0">
                    <a:latin typeface="Arial" pitchFamily="34" charset="0"/>
                    <a:cs typeface="Arial" pitchFamily="34" charset="0"/>
                  </a:rPr>
                  <a:t>**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" name="Rectangle 141"/>
              <p:cNvSpPr/>
              <p:nvPr/>
            </p:nvSpPr>
            <p:spPr bwMode="auto">
              <a:xfrm>
                <a:off x="3875410" y="5297022"/>
                <a:ext cx="90000" cy="137884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" name="Rectangle 142"/>
              <p:cNvSpPr/>
              <p:nvPr/>
            </p:nvSpPr>
            <p:spPr bwMode="auto">
              <a:xfrm>
                <a:off x="3971754" y="5828112"/>
                <a:ext cx="90000" cy="847751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" name="Rectangle 143"/>
              <p:cNvSpPr/>
              <p:nvPr/>
            </p:nvSpPr>
            <p:spPr bwMode="auto">
              <a:xfrm>
                <a:off x="4062497" y="5878451"/>
                <a:ext cx="90000" cy="804116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17" name="Straight Connector 216"/>
              <p:cNvCxnSpPr/>
              <p:nvPr/>
            </p:nvCxnSpPr>
            <p:spPr bwMode="auto">
              <a:xfrm>
                <a:off x="3982706" y="5779338"/>
                <a:ext cx="67630" cy="124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/>
              <p:cNvCxnSpPr/>
              <p:nvPr/>
            </p:nvCxnSpPr>
            <p:spPr bwMode="auto">
              <a:xfrm rot="5400000">
                <a:off x="3984606" y="5799623"/>
                <a:ext cx="56102" cy="1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 370"/>
              <p:cNvGrpSpPr/>
              <p:nvPr/>
            </p:nvGrpSpPr>
            <p:grpSpPr>
              <a:xfrm>
                <a:off x="4072414" y="5841405"/>
                <a:ext cx="67630" cy="43636"/>
                <a:chOff x="2705251" y="1607973"/>
                <a:chExt cx="67630" cy="43636"/>
              </a:xfrm>
            </p:grpSpPr>
            <p:cxnSp>
              <p:nvCxnSpPr>
                <p:cNvPr id="220" name="Straight Connector 219"/>
                <p:cNvCxnSpPr/>
                <p:nvPr/>
              </p:nvCxnSpPr>
              <p:spPr bwMode="auto">
                <a:xfrm rot="5400000">
                  <a:off x="2717221" y="1629764"/>
                  <a:ext cx="42388" cy="130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Straight Connector 225"/>
                <p:cNvCxnSpPr/>
                <p:nvPr/>
              </p:nvCxnSpPr>
              <p:spPr bwMode="auto">
                <a:xfrm>
                  <a:off x="2705251" y="1607973"/>
                  <a:ext cx="67630" cy="124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" name="Group 371"/>
              <p:cNvGrpSpPr/>
              <p:nvPr/>
            </p:nvGrpSpPr>
            <p:grpSpPr>
              <a:xfrm>
                <a:off x="3700512" y="5979420"/>
                <a:ext cx="67630" cy="34907"/>
                <a:chOff x="2938175" y="1599666"/>
                <a:chExt cx="67630" cy="34907"/>
              </a:xfrm>
            </p:grpSpPr>
            <p:cxnSp>
              <p:nvCxnSpPr>
                <p:cNvPr id="221" name="Straight Connector 220"/>
                <p:cNvCxnSpPr/>
                <p:nvPr/>
              </p:nvCxnSpPr>
              <p:spPr bwMode="auto">
                <a:xfrm rot="5400000">
                  <a:off x="2953886" y="1616470"/>
                  <a:ext cx="34907" cy="13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Straight Connector 226"/>
                <p:cNvCxnSpPr/>
                <p:nvPr/>
              </p:nvCxnSpPr>
              <p:spPr bwMode="auto">
                <a:xfrm>
                  <a:off x="2938175" y="1599667"/>
                  <a:ext cx="67630" cy="124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8" name="TextBox 182"/>
              <p:cNvSpPr txBox="1">
                <a:spLocks noChangeArrowheads="1"/>
              </p:cNvSpPr>
              <p:nvPr/>
            </p:nvSpPr>
            <p:spPr bwMode="auto">
              <a:xfrm>
                <a:off x="3607232" y="5835420"/>
                <a:ext cx="332778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900" dirty="0" smtClean="0">
                    <a:latin typeface="Arial" pitchFamily="34" charset="0"/>
                    <a:cs typeface="Arial" pitchFamily="34" charset="0"/>
                  </a:rPr>
                  <a:t>**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" name="TextBox 182"/>
              <p:cNvSpPr txBox="1">
                <a:spLocks noChangeArrowheads="1"/>
              </p:cNvSpPr>
              <p:nvPr/>
            </p:nvSpPr>
            <p:spPr bwMode="auto">
              <a:xfrm>
                <a:off x="3883075" y="5615886"/>
                <a:ext cx="323401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900" dirty="0" smtClean="0">
                    <a:latin typeface="Arial" pitchFamily="34" charset="0"/>
                    <a:cs typeface="Arial" pitchFamily="34" charset="0"/>
                  </a:rPr>
                  <a:t>**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54" name="Group 425"/>
              <p:cNvGrpSpPr/>
              <p:nvPr/>
            </p:nvGrpSpPr>
            <p:grpSpPr>
              <a:xfrm>
                <a:off x="2786050" y="5162102"/>
                <a:ext cx="562975" cy="369332"/>
                <a:chOff x="-1017685" y="721698"/>
                <a:chExt cx="562975" cy="369332"/>
              </a:xfrm>
            </p:grpSpPr>
            <p:sp>
              <p:nvSpPr>
                <p:cNvPr id="355" name="TextBox 354"/>
                <p:cNvSpPr txBox="1"/>
                <p:nvPr/>
              </p:nvSpPr>
              <p:spPr>
                <a:xfrm>
                  <a:off x="-1017685" y="721698"/>
                  <a:ext cx="5629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>
                      <a:latin typeface="Arial" pitchFamily="34" charset="0"/>
                      <a:cs typeface="Arial" pitchFamily="34" charset="0"/>
                    </a:rPr>
                    <a:t>NC shRNA</a:t>
                  </a:r>
                </a:p>
                <a:p>
                  <a:r>
                    <a:rPr lang="en-US" sz="600" dirty="0" smtClean="0">
                      <a:latin typeface="Arial" pitchFamily="34" charset="0"/>
                      <a:cs typeface="Arial" pitchFamily="34" charset="0"/>
                    </a:rPr>
                    <a:t>shRNA3</a:t>
                  </a:r>
                </a:p>
                <a:p>
                  <a:r>
                    <a:rPr lang="en-US" sz="600" dirty="0" smtClean="0">
                      <a:latin typeface="Arial" pitchFamily="34" charset="0"/>
                      <a:cs typeface="Arial" pitchFamily="34" charset="0"/>
                    </a:rPr>
                    <a:t>shRNA4</a:t>
                  </a:r>
                  <a:endParaRPr lang="en-US" sz="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56" name="Rectangle 355"/>
                <p:cNvSpPr/>
                <p:nvPr/>
              </p:nvSpPr>
              <p:spPr>
                <a:xfrm>
                  <a:off x="-1010887" y="787094"/>
                  <a:ext cx="73152" cy="42281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5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57" name="Rectangle 356"/>
                <p:cNvSpPr/>
                <p:nvPr/>
              </p:nvSpPr>
              <p:spPr>
                <a:xfrm>
                  <a:off x="-1010887" y="888655"/>
                  <a:ext cx="73152" cy="42281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5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58" name="Rectangle 357"/>
                <p:cNvSpPr/>
                <p:nvPr/>
              </p:nvSpPr>
              <p:spPr>
                <a:xfrm>
                  <a:off x="-1010887" y="964348"/>
                  <a:ext cx="73152" cy="42281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5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55" name="Group 372"/>
              <p:cNvGrpSpPr/>
              <p:nvPr/>
            </p:nvGrpSpPr>
            <p:grpSpPr>
              <a:xfrm>
                <a:off x="2746100" y="6253231"/>
                <a:ext cx="273071" cy="422986"/>
                <a:chOff x="745836" y="2019799"/>
                <a:chExt cx="273071" cy="422986"/>
              </a:xfrm>
            </p:grpSpPr>
            <p:sp>
              <p:nvSpPr>
                <p:cNvPr id="133" name="Rectangle 132"/>
                <p:cNvSpPr/>
                <p:nvPr/>
              </p:nvSpPr>
              <p:spPr bwMode="auto">
                <a:xfrm>
                  <a:off x="745836" y="2054709"/>
                  <a:ext cx="90000" cy="387722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835598" y="2055064"/>
                  <a:ext cx="90000" cy="387721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6" name="Rectangle 135"/>
                <p:cNvSpPr/>
                <p:nvPr/>
              </p:nvSpPr>
              <p:spPr bwMode="auto">
                <a:xfrm>
                  <a:off x="928907" y="2054709"/>
                  <a:ext cx="90000" cy="387722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56" name="Group 363"/>
                <p:cNvGrpSpPr/>
                <p:nvPr/>
              </p:nvGrpSpPr>
              <p:grpSpPr>
                <a:xfrm>
                  <a:off x="756936" y="2019802"/>
                  <a:ext cx="67630" cy="36154"/>
                  <a:chOff x="756936" y="2019802"/>
                  <a:chExt cx="67630" cy="36154"/>
                </a:xfrm>
              </p:grpSpPr>
              <p:cxnSp>
                <p:nvCxnSpPr>
                  <p:cNvPr id="145" name="Straight Connector 144"/>
                  <p:cNvCxnSpPr/>
                  <p:nvPr/>
                </p:nvCxnSpPr>
                <p:spPr bwMode="auto">
                  <a:xfrm rot="5400000">
                    <a:off x="774625" y="2037229"/>
                    <a:ext cx="36154" cy="13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Straight Connector 145"/>
                  <p:cNvCxnSpPr/>
                  <p:nvPr/>
                </p:nvCxnSpPr>
                <p:spPr bwMode="auto">
                  <a:xfrm>
                    <a:off x="756936" y="2021049"/>
                    <a:ext cx="67630" cy="124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0" name="Group 364"/>
                <p:cNvGrpSpPr/>
                <p:nvPr/>
              </p:nvGrpSpPr>
              <p:grpSpPr>
                <a:xfrm>
                  <a:off x="849968" y="2020887"/>
                  <a:ext cx="67630" cy="38465"/>
                  <a:chOff x="742426" y="2021049"/>
                  <a:chExt cx="67630" cy="38465"/>
                </a:xfrm>
              </p:grpSpPr>
              <p:cxnSp>
                <p:nvCxnSpPr>
                  <p:cNvPr id="366" name="Straight Connector 365"/>
                  <p:cNvCxnSpPr/>
                  <p:nvPr/>
                </p:nvCxnSpPr>
                <p:spPr bwMode="auto">
                  <a:xfrm rot="5400000">
                    <a:off x="756398" y="2040787"/>
                    <a:ext cx="36154" cy="13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7" name="Straight Connector 366"/>
                  <p:cNvCxnSpPr/>
                  <p:nvPr/>
                </p:nvCxnSpPr>
                <p:spPr bwMode="auto">
                  <a:xfrm>
                    <a:off x="742426" y="2021049"/>
                    <a:ext cx="67630" cy="124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" name="Group 367"/>
                <p:cNvGrpSpPr/>
                <p:nvPr/>
              </p:nvGrpSpPr>
              <p:grpSpPr>
                <a:xfrm>
                  <a:off x="944104" y="2019799"/>
                  <a:ext cx="67630" cy="36154"/>
                  <a:chOff x="721078" y="2016244"/>
                  <a:chExt cx="67630" cy="36154"/>
                </a:xfrm>
              </p:grpSpPr>
              <p:cxnSp>
                <p:nvCxnSpPr>
                  <p:cNvPr id="369" name="Straight Connector 368"/>
                  <p:cNvCxnSpPr/>
                  <p:nvPr/>
                </p:nvCxnSpPr>
                <p:spPr bwMode="auto">
                  <a:xfrm rot="5400000">
                    <a:off x="734741" y="2033671"/>
                    <a:ext cx="36154" cy="13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0" name="Straight Connector 369"/>
                  <p:cNvCxnSpPr/>
                  <p:nvPr/>
                </p:nvCxnSpPr>
                <p:spPr bwMode="auto">
                  <a:xfrm>
                    <a:off x="721078" y="2017491"/>
                    <a:ext cx="67630" cy="124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387" name="Straight Connector 386"/>
              <p:cNvCxnSpPr/>
              <p:nvPr/>
            </p:nvCxnSpPr>
            <p:spPr>
              <a:xfrm rot="5400000" flipH="1" flipV="1">
                <a:off x="3053008" y="6699535"/>
                <a:ext cx="360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Straight Connector 388"/>
              <p:cNvCxnSpPr/>
              <p:nvPr/>
            </p:nvCxnSpPr>
            <p:spPr>
              <a:xfrm rot="5400000" flipH="1" flipV="1">
                <a:off x="3808392" y="6703093"/>
                <a:ext cx="360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Straight Connector 389"/>
              <p:cNvCxnSpPr/>
              <p:nvPr/>
            </p:nvCxnSpPr>
            <p:spPr>
              <a:xfrm rot="5400000" flipH="1" flipV="1">
                <a:off x="3433134" y="6703252"/>
                <a:ext cx="360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Straight Connector 396"/>
              <p:cNvCxnSpPr/>
              <p:nvPr/>
            </p:nvCxnSpPr>
            <p:spPr>
              <a:xfrm rot="5400000" flipH="1" flipV="1">
                <a:off x="4215394" y="6695225"/>
                <a:ext cx="360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15" name="TextBox 514"/>
          <p:cNvSpPr txBox="1"/>
          <p:nvPr/>
        </p:nvSpPr>
        <p:spPr>
          <a:xfrm>
            <a:off x="169128" y="692150"/>
            <a:ext cx="303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Arial" pitchFamily="34" charset="0"/>
                <a:cs typeface="Arial" pitchFamily="34" charset="0"/>
              </a:rPr>
              <a:t>a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8" name="TextBox 407"/>
          <p:cNvSpPr txBox="1"/>
          <p:nvPr/>
        </p:nvSpPr>
        <p:spPr>
          <a:xfrm>
            <a:off x="4500562" y="680864"/>
            <a:ext cx="303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Arial" pitchFamily="34" charset="0"/>
                <a:cs typeface="Arial" pitchFamily="34" charset="0"/>
              </a:rPr>
              <a:t>b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8" name="TextBox 1"/>
          <p:cNvSpPr txBox="1">
            <a:spLocks noChangeArrowheads="1"/>
          </p:cNvSpPr>
          <p:nvPr/>
        </p:nvSpPr>
        <p:spPr bwMode="auto">
          <a:xfrm>
            <a:off x="5911830" y="697509"/>
            <a:ext cx="16928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olony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F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ormation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ssay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6" name="Group 385"/>
          <p:cNvGrpSpPr/>
          <p:nvPr/>
        </p:nvGrpSpPr>
        <p:grpSpPr>
          <a:xfrm>
            <a:off x="4796409" y="1114078"/>
            <a:ext cx="1966341" cy="1756646"/>
            <a:chOff x="4676776" y="1114078"/>
            <a:chExt cx="1966341" cy="1756646"/>
          </a:xfrm>
        </p:grpSpPr>
        <p:grpSp>
          <p:nvGrpSpPr>
            <p:cNvPr id="421" name="Group 375"/>
            <p:cNvGrpSpPr/>
            <p:nvPr/>
          </p:nvGrpSpPr>
          <p:grpSpPr>
            <a:xfrm>
              <a:off x="4676776" y="1251469"/>
              <a:ext cx="1966341" cy="1619255"/>
              <a:chOff x="671186" y="1444233"/>
              <a:chExt cx="1966341" cy="1619255"/>
            </a:xfrm>
          </p:grpSpPr>
          <p:grpSp>
            <p:nvGrpSpPr>
              <p:cNvPr id="443" name="Group 127"/>
              <p:cNvGrpSpPr>
                <a:grpSpLocks/>
              </p:cNvGrpSpPr>
              <p:nvPr/>
            </p:nvGrpSpPr>
            <p:grpSpPr bwMode="auto">
              <a:xfrm>
                <a:off x="671186" y="1444233"/>
                <a:ext cx="1966341" cy="1619255"/>
                <a:chOff x="4623608" y="1812853"/>
                <a:chExt cx="3500645" cy="2680834"/>
              </a:xfrm>
            </p:grpSpPr>
            <p:sp>
              <p:nvSpPr>
                <p:cNvPr id="445" name="TextBox 11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3610189" y="2826272"/>
                  <a:ext cx="2417545" cy="3907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800" dirty="0">
                      <a:latin typeface="Arial" pitchFamily="34" charset="0"/>
                      <a:cs typeface="Arial" pitchFamily="34" charset="0"/>
                    </a:rPr>
                    <a:t>Number of colonies formed</a:t>
                  </a:r>
                </a:p>
              </p:txBody>
            </p:sp>
            <p:grpSp>
              <p:nvGrpSpPr>
                <p:cNvPr id="446" name="Group 120"/>
                <p:cNvGrpSpPr>
                  <a:grpSpLocks/>
                </p:cNvGrpSpPr>
                <p:nvPr/>
              </p:nvGrpSpPr>
              <p:grpSpPr bwMode="auto">
                <a:xfrm>
                  <a:off x="4785740" y="1912084"/>
                  <a:ext cx="3338513" cy="2581603"/>
                  <a:chOff x="16792" y="1526289"/>
                  <a:chExt cx="3339224" cy="2582326"/>
                </a:xfrm>
              </p:grpSpPr>
              <p:grpSp>
                <p:nvGrpSpPr>
                  <p:cNvPr id="447" name="Group 67"/>
                  <p:cNvGrpSpPr>
                    <a:grpSpLocks/>
                  </p:cNvGrpSpPr>
                  <p:nvPr/>
                </p:nvGrpSpPr>
                <p:grpSpPr bwMode="auto">
                  <a:xfrm>
                    <a:off x="16792" y="1526289"/>
                    <a:ext cx="3215965" cy="2439625"/>
                    <a:chOff x="98708" y="1989779"/>
                    <a:chExt cx="3215965" cy="2439625"/>
                  </a:xfrm>
                </p:grpSpPr>
                <p:sp>
                  <p:nvSpPr>
                    <p:cNvPr id="476" name="Rectangle 475"/>
                    <p:cNvSpPr/>
                    <p:nvPr/>
                  </p:nvSpPr>
                  <p:spPr bwMode="auto">
                    <a:xfrm>
                      <a:off x="2909212" y="3756919"/>
                      <a:ext cx="228649" cy="493852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sz="6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2" name="Rectangle 451"/>
                    <p:cNvSpPr/>
                    <p:nvPr/>
                  </p:nvSpPr>
                  <p:spPr bwMode="auto">
                    <a:xfrm>
                      <a:off x="2023796" y="3937462"/>
                      <a:ext cx="228649" cy="320765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sz="6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3" name="Rectangle 452"/>
                    <p:cNvSpPr/>
                    <p:nvPr/>
                  </p:nvSpPr>
                  <p:spPr bwMode="auto">
                    <a:xfrm>
                      <a:off x="1798278" y="3908878"/>
                      <a:ext cx="228650" cy="34776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sz="6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4" name="Rectangle 453"/>
                    <p:cNvSpPr/>
                    <p:nvPr/>
                  </p:nvSpPr>
                  <p:spPr bwMode="auto">
                    <a:xfrm>
                      <a:off x="1582332" y="3260995"/>
                      <a:ext cx="228650" cy="987702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sz="6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5" name="Rectangle 454"/>
                    <p:cNvSpPr/>
                    <p:nvPr/>
                  </p:nvSpPr>
                  <p:spPr bwMode="auto">
                    <a:xfrm>
                      <a:off x="2679534" y="3705621"/>
                      <a:ext cx="228650" cy="549429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sz="6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6" name="Rectangle 455"/>
                    <p:cNvSpPr/>
                    <p:nvPr/>
                  </p:nvSpPr>
                  <p:spPr bwMode="auto">
                    <a:xfrm>
                      <a:off x="1019926" y="4018447"/>
                      <a:ext cx="228650" cy="238192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sz="6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7" name="Rectangle 456"/>
                    <p:cNvSpPr/>
                    <p:nvPr/>
                  </p:nvSpPr>
                  <p:spPr bwMode="auto">
                    <a:xfrm>
                      <a:off x="1249603" y="4059735"/>
                      <a:ext cx="228650" cy="200082"/>
                    </a:xfrm>
                    <a:prstGeom prst="rect">
                      <a:avLst/>
                    </a:prstGeom>
                    <a:solidFill>
                      <a:schemeClr val="tx1">
                        <a:lumMod val="65000"/>
                        <a:lumOff val="3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sz="6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458" name="Straight Connector 2"/>
                    <p:cNvCxnSpPr/>
                    <p:nvPr/>
                  </p:nvCxnSpPr>
                  <p:spPr>
                    <a:xfrm rot="5400000">
                      <a:off x="-433507" y="3206213"/>
                      <a:ext cx="2150079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9" name="Straight Connector 458"/>
                    <p:cNvCxnSpPr/>
                    <p:nvPr/>
                  </p:nvCxnSpPr>
                  <p:spPr>
                    <a:xfrm>
                      <a:off x="570874" y="2727446"/>
                      <a:ext cx="71453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0" name="Straight Connector 459"/>
                    <p:cNvCxnSpPr/>
                    <p:nvPr/>
                  </p:nvCxnSpPr>
                  <p:spPr>
                    <a:xfrm>
                      <a:off x="570874" y="2441616"/>
                      <a:ext cx="71453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1" name="Straight Connector 460"/>
                    <p:cNvCxnSpPr/>
                    <p:nvPr/>
                  </p:nvCxnSpPr>
                  <p:spPr>
                    <a:xfrm>
                      <a:off x="570874" y="2130379"/>
                      <a:ext cx="71453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2" name="Straight Connector 461"/>
                    <p:cNvCxnSpPr/>
                    <p:nvPr/>
                  </p:nvCxnSpPr>
                  <p:spPr>
                    <a:xfrm>
                      <a:off x="570874" y="3942225"/>
                      <a:ext cx="71453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3" name="Straight Connector 462"/>
                    <p:cNvCxnSpPr/>
                    <p:nvPr/>
                  </p:nvCxnSpPr>
                  <p:spPr>
                    <a:xfrm>
                      <a:off x="570874" y="3343569"/>
                      <a:ext cx="71453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4" name="Straight Connector 463"/>
                    <p:cNvCxnSpPr/>
                    <p:nvPr/>
                  </p:nvCxnSpPr>
                  <p:spPr>
                    <a:xfrm>
                      <a:off x="570874" y="3643692"/>
                      <a:ext cx="71453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5" name="Straight Connector 464"/>
                    <p:cNvCxnSpPr/>
                    <p:nvPr/>
                  </p:nvCxnSpPr>
                  <p:spPr>
                    <a:xfrm>
                      <a:off x="570874" y="3035508"/>
                      <a:ext cx="71453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66" name="TextBox 13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07567" y="4123585"/>
                      <a:ext cx="357190" cy="305819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en-US" sz="600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p:txBody>
                </p:sp>
                <p:sp>
                  <p:nvSpPr>
                    <p:cNvPr id="467" name="TextBox 1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8708" y="3787256"/>
                      <a:ext cx="647905" cy="33130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700" dirty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p:txBody>
                </p:sp>
                <p:sp>
                  <p:nvSpPr>
                    <p:cNvPr id="468" name="TextBox 1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2693" y="3486681"/>
                      <a:ext cx="647901" cy="33130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700" dirty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</a:p>
                  </p:txBody>
                </p:sp>
                <p:sp>
                  <p:nvSpPr>
                    <p:cNvPr id="469" name="TextBox 1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685" y="3191608"/>
                      <a:ext cx="647905" cy="33130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700" dirty="0"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</a:p>
                  </p:txBody>
                </p:sp>
                <p:sp>
                  <p:nvSpPr>
                    <p:cNvPr id="470" name="TextBox 14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7892" y="2878838"/>
                      <a:ext cx="647901" cy="33130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700" dirty="0"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</a:p>
                  </p:txBody>
                </p:sp>
                <p:sp>
                  <p:nvSpPr>
                    <p:cNvPr id="471" name="TextBox 14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4753" y="2578822"/>
                      <a:ext cx="647905" cy="33130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700" dirty="0"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</a:p>
                  </p:txBody>
                </p:sp>
                <p:sp>
                  <p:nvSpPr>
                    <p:cNvPr id="472" name="TextBox 14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4386" y="2289654"/>
                      <a:ext cx="647905" cy="33130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700" dirty="0">
                          <a:latin typeface="Arial" pitchFamily="34" charset="0"/>
                          <a:cs typeface="Arial" pitchFamily="34" charset="0"/>
                        </a:rPr>
                        <a:t>600</a:t>
                      </a:r>
                    </a:p>
                  </p:txBody>
                </p:sp>
                <p:sp>
                  <p:nvSpPr>
                    <p:cNvPr id="473" name="TextBox 1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4386" y="1989779"/>
                      <a:ext cx="647905" cy="33130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700" dirty="0">
                          <a:latin typeface="Arial" pitchFamily="34" charset="0"/>
                          <a:cs typeface="Arial" pitchFamily="34" charset="0"/>
                        </a:rPr>
                        <a:t>700</a:t>
                      </a:r>
                    </a:p>
                  </p:txBody>
                </p:sp>
                <p:cxnSp>
                  <p:nvCxnSpPr>
                    <p:cNvPr id="474" name="Straight Connector 473"/>
                    <p:cNvCxnSpPr/>
                    <p:nvPr/>
                  </p:nvCxnSpPr>
                  <p:spPr>
                    <a:xfrm>
                      <a:off x="570874" y="4248699"/>
                      <a:ext cx="2743799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75" name="Rectangle 474"/>
                    <p:cNvSpPr/>
                    <p:nvPr/>
                  </p:nvSpPr>
                  <p:spPr bwMode="auto">
                    <a:xfrm>
                      <a:off x="796347" y="3675450"/>
                      <a:ext cx="228650" cy="576424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sz="6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77" name="Rectangle 476"/>
                    <p:cNvSpPr/>
                    <p:nvPr/>
                  </p:nvSpPr>
                  <p:spPr bwMode="auto">
                    <a:xfrm>
                      <a:off x="2450884" y="2717919"/>
                      <a:ext cx="228650" cy="1537132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IN" sz="6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478" name="Straight Connector 477"/>
                    <p:cNvCxnSpPr/>
                    <p:nvPr/>
                  </p:nvCxnSpPr>
                  <p:spPr bwMode="auto">
                    <a:xfrm>
                      <a:off x="868402" y="3602407"/>
                      <a:ext cx="82568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9" name="Straight Connector 478"/>
                    <p:cNvCxnSpPr/>
                    <p:nvPr/>
                  </p:nvCxnSpPr>
                  <p:spPr bwMode="auto">
                    <a:xfrm>
                      <a:off x="1648462" y="3175248"/>
                      <a:ext cx="82568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0" name="Straight Connector 479"/>
                    <p:cNvCxnSpPr/>
                    <p:nvPr/>
                  </p:nvCxnSpPr>
                  <p:spPr bwMode="auto">
                    <a:xfrm>
                      <a:off x="2517754" y="2643283"/>
                      <a:ext cx="82568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1" name="Straight Connector 480"/>
                    <p:cNvCxnSpPr/>
                    <p:nvPr/>
                  </p:nvCxnSpPr>
                  <p:spPr bwMode="auto">
                    <a:xfrm>
                      <a:off x="2730344" y="3624086"/>
                      <a:ext cx="82568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2" name="Straight Connector 481"/>
                    <p:cNvCxnSpPr/>
                    <p:nvPr/>
                  </p:nvCxnSpPr>
                  <p:spPr>
                    <a:xfrm rot="5400000">
                      <a:off x="869387" y="3642103"/>
                      <a:ext cx="74633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3" name="Straight Connector 482"/>
                    <p:cNvCxnSpPr/>
                    <p:nvPr/>
                  </p:nvCxnSpPr>
                  <p:spPr>
                    <a:xfrm rot="5400000">
                      <a:off x="2516776" y="2683778"/>
                      <a:ext cx="82573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4" name="Straight Connector 483"/>
                    <p:cNvCxnSpPr/>
                    <p:nvPr/>
                  </p:nvCxnSpPr>
                  <p:spPr>
                    <a:xfrm rot="5400000">
                      <a:off x="1649812" y="3220504"/>
                      <a:ext cx="82573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5" name="Straight Connector 484"/>
                    <p:cNvCxnSpPr/>
                    <p:nvPr/>
                  </p:nvCxnSpPr>
                  <p:spPr>
                    <a:xfrm rot="5400000">
                      <a:off x="2734317" y="3668221"/>
                      <a:ext cx="76208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6" name="Straight Connector 485"/>
                    <p:cNvCxnSpPr/>
                    <p:nvPr/>
                  </p:nvCxnSpPr>
                  <p:spPr>
                    <a:xfrm rot="5400000">
                      <a:off x="2986785" y="3715183"/>
                      <a:ext cx="76209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7" name="Straight Connector 486"/>
                    <p:cNvCxnSpPr/>
                    <p:nvPr/>
                  </p:nvCxnSpPr>
                  <p:spPr>
                    <a:xfrm rot="5400000">
                      <a:off x="1098834" y="3986330"/>
                      <a:ext cx="76209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8" name="Straight Connector 487"/>
                    <p:cNvCxnSpPr/>
                    <p:nvPr/>
                  </p:nvCxnSpPr>
                  <p:spPr>
                    <a:xfrm rot="5400000">
                      <a:off x="1861002" y="3871477"/>
                      <a:ext cx="76208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9" name="Straight Connector 488"/>
                    <p:cNvCxnSpPr/>
                    <p:nvPr/>
                  </p:nvCxnSpPr>
                  <p:spPr bwMode="auto">
                    <a:xfrm>
                      <a:off x="2980665" y="3674653"/>
                      <a:ext cx="82568" cy="159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0" name="Straight Connector 489"/>
                    <p:cNvCxnSpPr/>
                    <p:nvPr/>
                  </p:nvCxnSpPr>
                  <p:spPr>
                    <a:xfrm rot="5400000">
                      <a:off x="1321136" y="4020115"/>
                      <a:ext cx="76208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1" name="Straight Connector 490"/>
                    <p:cNvCxnSpPr/>
                    <p:nvPr/>
                  </p:nvCxnSpPr>
                  <p:spPr bwMode="auto">
                    <a:xfrm>
                      <a:off x="1317161" y="3973994"/>
                      <a:ext cx="82568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2" name="Straight Connector 491"/>
                    <p:cNvCxnSpPr/>
                    <p:nvPr/>
                  </p:nvCxnSpPr>
                  <p:spPr>
                    <a:xfrm rot="5400000">
                      <a:off x="2096004" y="3903322"/>
                      <a:ext cx="76208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3" name="Straight Connector 492"/>
                    <p:cNvCxnSpPr/>
                    <p:nvPr/>
                  </p:nvCxnSpPr>
                  <p:spPr bwMode="auto">
                    <a:xfrm>
                      <a:off x="2092031" y="3862120"/>
                      <a:ext cx="82568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4" name="Straight Connector 493"/>
                    <p:cNvCxnSpPr/>
                    <p:nvPr/>
                  </p:nvCxnSpPr>
                  <p:spPr bwMode="auto">
                    <a:xfrm>
                      <a:off x="1094862" y="3942672"/>
                      <a:ext cx="82568" cy="158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5" name="Straight Connector 494"/>
                    <p:cNvCxnSpPr/>
                    <p:nvPr/>
                  </p:nvCxnSpPr>
                  <p:spPr bwMode="auto">
                    <a:xfrm>
                      <a:off x="1857030" y="3827815"/>
                      <a:ext cx="82568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48" name="Group 118"/>
                  <p:cNvGrpSpPr>
                    <a:grpSpLocks/>
                  </p:cNvGrpSpPr>
                  <p:nvPr/>
                </p:nvGrpSpPr>
                <p:grpSpPr bwMode="auto">
                  <a:xfrm>
                    <a:off x="448206" y="3770438"/>
                    <a:ext cx="2907810" cy="338177"/>
                    <a:chOff x="448206" y="3770438"/>
                    <a:chExt cx="2907810" cy="338177"/>
                  </a:xfrm>
                </p:grpSpPr>
                <p:sp>
                  <p:nvSpPr>
                    <p:cNvPr id="449" name="TextBox 1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48206" y="3775032"/>
                      <a:ext cx="1154195" cy="33346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en-US" sz="700" dirty="0">
                          <a:latin typeface="Arial" pitchFamily="34" charset="0"/>
                          <a:cs typeface="Arial" pitchFamily="34" charset="0"/>
                        </a:rPr>
                        <a:t>400 cells</a:t>
                      </a:r>
                    </a:p>
                  </p:txBody>
                </p:sp>
                <p:sp>
                  <p:nvSpPr>
                    <p:cNvPr id="450" name="TextBox 12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311669" y="3775154"/>
                      <a:ext cx="1144006" cy="33346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en-US" sz="700" dirty="0">
                          <a:latin typeface="Arial" pitchFamily="34" charset="0"/>
                          <a:cs typeface="Arial" pitchFamily="34" charset="0"/>
                        </a:rPr>
                        <a:t>800 cells</a:t>
                      </a:r>
                    </a:p>
                  </p:txBody>
                </p:sp>
                <p:sp>
                  <p:nvSpPr>
                    <p:cNvPr id="451" name="TextBox 1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41572" y="3770438"/>
                      <a:ext cx="1214444" cy="33346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en-US" sz="700" dirty="0" smtClean="0">
                          <a:latin typeface="Arial" pitchFamily="34" charset="0"/>
                          <a:cs typeface="Arial" pitchFamily="34" charset="0"/>
                        </a:rPr>
                        <a:t>1200 cells</a:t>
                      </a:r>
                      <a:endParaRPr lang="en-US" sz="700" dirty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444" name="TextBox 17"/>
              <p:cNvSpPr txBox="1">
                <a:spLocks noChangeArrowheads="1"/>
              </p:cNvSpPr>
              <p:nvPr/>
            </p:nvSpPr>
            <p:spPr bwMode="auto">
              <a:xfrm flipH="1">
                <a:off x="2277164" y="2378511"/>
                <a:ext cx="324000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800" dirty="0" smtClean="0">
                    <a:latin typeface="Arial" pitchFamily="34" charset="0"/>
                    <a:cs typeface="Arial" pitchFamily="34" charset="0"/>
                  </a:rPr>
                  <a:t>***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23" name="TextBox 422"/>
            <p:cNvSpPr txBox="1"/>
            <p:nvPr/>
          </p:nvSpPr>
          <p:spPr>
            <a:xfrm>
              <a:off x="5692716" y="1114078"/>
              <a:ext cx="67197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latin typeface="Arial" pitchFamily="34" charset="0"/>
                  <a:cs typeface="Arial" pitchFamily="34" charset="0"/>
                </a:rPr>
                <a:t>MCF7</a:t>
              </a:r>
              <a:endParaRPr lang="en-IN" sz="9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28" name="Group 373"/>
            <p:cNvGrpSpPr/>
            <p:nvPr/>
          </p:nvGrpSpPr>
          <p:grpSpPr>
            <a:xfrm>
              <a:off x="5125665" y="1468849"/>
              <a:ext cx="1351193" cy="1106015"/>
              <a:chOff x="1032082" y="1641617"/>
              <a:chExt cx="1351193" cy="1106015"/>
            </a:xfrm>
          </p:grpSpPr>
          <p:grpSp>
            <p:nvGrpSpPr>
              <p:cNvPr id="431" name="Group 176"/>
              <p:cNvGrpSpPr>
                <a:grpSpLocks/>
              </p:cNvGrpSpPr>
              <p:nvPr/>
            </p:nvGrpSpPr>
            <p:grpSpPr bwMode="auto">
              <a:xfrm>
                <a:off x="1032082" y="1641617"/>
                <a:ext cx="693059" cy="351245"/>
                <a:chOff x="740147" y="219775"/>
                <a:chExt cx="1256832" cy="585307"/>
              </a:xfrm>
            </p:grpSpPr>
            <p:sp>
              <p:nvSpPr>
                <p:cNvPr id="437" name="Rectangle 436"/>
                <p:cNvSpPr/>
                <p:nvPr/>
              </p:nvSpPr>
              <p:spPr>
                <a:xfrm>
                  <a:off x="804671" y="634331"/>
                  <a:ext cx="132658" cy="71436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38" name="Rectangle 437"/>
                <p:cNvSpPr/>
                <p:nvPr/>
              </p:nvSpPr>
              <p:spPr>
                <a:xfrm>
                  <a:off x="804671" y="498888"/>
                  <a:ext cx="132658" cy="71436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39" name="Rectangle 438"/>
                <p:cNvSpPr/>
                <p:nvPr/>
              </p:nvSpPr>
              <p:spPr>
                <a:xfrm>
                  <a:off x="804671" y="348582"/>
                  <a:ext cx="132658" cy="7143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842687" y="219775"/>
                  <a:ext cx="1154292" cy="3077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600" dirty="0" smtClean="0">
                      <a:latin typeface="Arial" pitchFamily="34" charset="0"/>
                      <a:cs typeface="Arial" pitchFamily="34" charset="0"/>
                    </a:rPr>
                    <a:t>NCshRNA</a:t>
                  </a:r>
                  <a:endParaRPr lang="en-US" sz="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1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740147" y="371420"/>
                  <a:ext cx="979266" cy="3077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600" dirty="0" smtClean="0">
                      <a:latin typeface="Arial" pitchFamily="34" charset="0"/>
                      <a:cs typeface="Arial" pitchFamily="34" charset="0"/>
                    </a:rPr>
                    <a:t>   shRNA3</a:t>
                  </a:r>
                  <a:endParaRPr lang="en-US" sz="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2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818584" y="497359"/>
                  <a:ext cx="913982" cy="3077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600" dirty="0" smtClean="0">
                      <a:latin typeface="Arial" pitchFamily="34" charset="0"/>
                      <a:cs typeface="Arial" pitchFamily="34" charset="0"/>
                    </a:rPr>
                    <a:t> shRNA4</a:t>
                  </a:r>
                  <a:endParaRPr lang="en-US" sz="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32" name="TextBox 182"/>
              <p:cNvSpPr txBox="1">
                <a:spLocks noChangeArrowheads="1"/>
              </p:cNvSpPr>
              <p:nvPr/>
            </p:nvSpPr>
            <p:spPr bwMode="auto">
              <a:xfrm flipH="1">
                <a:off x="1278269" y="2532188"/>
                <a:ext cx="316159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800" dirty="0" smtClean="0">
                    <a:latin typeface="Arial" pitchFamily="34" charset="0"/>
                    <a:cs typeface="Arial" pitchFamily="34" charset="0"/>
                  </a:rPr>
                  <a:t>*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3" name="TextBox 16"/>
              <p:cNvSpPr txBox="1">
                <a:spLocks noChangeArrowheads="1"/>
              </p:cNvSpPr>
              <p:nvPr/>
            </p:nvSpPr>
            <p:spPr bwMode="auto">
              <a:xfrm flipH="1">
                <a:off x="2059275" y="2326389"/>
                <a:ext cx="324000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800" dirty="0" smtClean="0">
                    <a:latin typeface="Arial" pitchFamily="34" charset="0"/>
                    <a:cs typeface="Arial" pitchFamily="34" charset="0"/>
                  </a:rPr>
                  <a:t>***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4" name="TextBox 16"/>
              <p:cNvSpPr txBox="1">
                <a:spLocks noChangeArrowheads="1"/>
              </p:cNvSpPr>
              <p:nvPr/>
            </p:nvSpPr>
            <p:spPr bwMode="auto">
              <a:xfrm flipH="1">
                <a:off x="1588810" y="2451335"/>
                <a:ext cx="324000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800" dirty="0" smtClean="0">
                    <a:latin typeface="Arial" pitchFamily="34" charset="0"/>
                    <a:cs typeface="Arial" pitchFamily="34" charset="0"/>
                  </a:rPr>
                  <a:t>*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5" name="TextBox 17"/>
              <p:cNvSpPr txBox="1">
                <a:spLocks noChangeArrowheads="1"/>
              </p:cNvSpPr>
              <p:nvPr/>
            </p:nvSpPr>
            <p:spPr bwMode="auto">
              <a:xfrm flipH="1">
                <a:off x="1713123" y="2482041"/>
                <a:ext cx="324000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800" dirty="0" smtClean="0">
                    <a:latin typeface="Arial" pitchFamily="34" charset="0"/>
                    <a:cs typeface="Arial" pitchFamily="34" charset="0"/>
                  </a:rPr>
                  <a:t>**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6" name="TextBox 182"/>
              <p:cNvSpPr txBox="1">
                <a:spLocks noChangeArrowheads="1"/>
              </p:cNvSpPr>
              <p:nvPr/>
            </p:nvSpPr>
            <p:spPr bwMode="auto">
              <a:xfrm flipH="1">
                <a:off x="1164217" y="2522100"/>
                <a:ext cx="315815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800" dirty="0" smtClean="0">
                    <a:latin typeface="Arial" pitchFamily="34" charset="0"/>
                    <a:cs typeface="Arial" pitchFamily="34" charset="0"/>
                  </a:rPr>
                  <a:t>*   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412" name="Straight Connector 411"/>
            <p:cNvCxnSpPr/>
            <p:nvPr/>
          </p:nvCxnSpPr>
          <p:spPr bwMode="auto">
            <a:xfrm rot="5160000">
              <a:off x="5558200" y="2701274"/>
              <a:ext cx="45720" cy="14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/>
            <p:cNvCxnSpPr/>
            <p:nvPr/>
          </p:nvCxnSpPr>
          <p:spPr bwMode="auto">
            <a:xfrm rot="5160000">
              <a:off x="6022318" y="2702677"/>
              <a:ext cx="45720" cy="14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4" name="Group 383"/>
          <p:cNvGrpSpPr/>
          <p:nvPr/>
        </p:nvGrpSpPr>
        <p:grpSpPr>
          <a:xfrm>
            <a:off x="6834993" y="1114078"/>
            <a:ext cx="1972457" cy="1755621"/>
            <a:chOff x="6560963" y="1114078"/>
            <a:chExt cx="1972457" cy="1755621"/>
          </a:xfrm>
        </p:grpSpPr>
        <p:grpSp>
          <p:nvGrpSpPr>
            <p:cNvPr id="410" name="Group 1"/>
            <p:cNvGrpSpPr/>
            <p:nvPr/>
          </p:nvGrpSpPr>
          <p:grpSpPr>
            <a:xfrm>
              <a:off x="6560963" y="1260296"/>
              <a:ext cx="1972457" cy="1609403"/>
              <a:chOff x="178645" y="1671126"/>
              <a:chExt cx="3697104" cy="2758654"/>
            </a:xfrm>
          </p:grpSpPr>
          <p:grpSp>
            <p:nvGrpSpPr>
              <p:cNvPr id="496" name="Group 67"/>
              <p:cNvGrpSpPr>
                <a:grpSpLocks/>
              </p:cNvGrpSpPr>
              <p:nvPr/>
            </p:nvGrpSpPr>
            <p:grpSpPr bwMode="auto">
              <a:xfrm>
                <a:off x="328997" y="1823515"/>
                <a:ext cx="3242870" cy="2455074"/>
                <a:chOff x="71603" y="1972056"/>
                <a:chExt cx="3243072" cy="2455074"/>
              </a:xfrm>
            </p:grpSpPr>
            <p:sp>
              <p:nvSpPr>
                <p:cNvPr id="509" name="Rectangle 508"/>
                <p:cNvSpPr/>
                <p:nvPr/>
              </p:nvSpPr>
              <p:spPr bwMode="auto">
                <a:xfrm>
                  <a:off x="2023231" y="3949016"/>
                  <a:ext cx="239964" cy="301623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0" name="Rectangle 509"/>
                <p:cNvSpPr/>
                <p:nvPr/>
              </p:nvSpPr>
              <p:spPr bwMode="auto">
                <a:xfrm>
                  <a:off x="2679634" y="3603528"/>
                  <a:ext cx="239964" cy="63976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1" name="Rectangle 510"/>
                <p:cNvSpPr/>
                <p:nvPr/>
              </p:nvSpPr>
              <p:spPr bwMode="auto">
                <a:xfrm>
                  <a:off x="2903718" y="3690254"/>
                  <a:ext cx="239964" cy="55880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2" name="Rectangle 511"/>
                <p:cNvSpPr/>
                <p:nvPr/>
              </p:nvSpPr>
              <p:spPr bwMode="auto">
                <a:xfrm>
                  <a:off x="1025360" y="3977592"/>
                  <a:ext cx="239964" cy="274639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3" name="Rectangle 512"/>
                <p:cNvSpPr/>
                <p:nvPr/>
              </p:nvSpPr>
              <p:spPr bwMode="auto">
                <a:xfrm>
                  <a:off x="1254834" y="4044267"/>
                  <a:ext cx="239964" cy="20955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517" name="Straight Connector 2"/>
                <p:cNvCxnSpPr/>
                <p:nvPr/>
              </p:nvCxnSpPr>
              <p:spPr>
                <a:xfrm rot="5400000">
                  <a:off x="-432779" y="3205274"/>
                  <a:ext cx="2149475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4" name="Straight Connector 593"/>
                <p:cNvCxnSpPr/>
                <p:nvPr/>
              </p:nvCxnSpPr>
              <p:spPr>
                <a:xfrm>
                  <a:off x="571310" y="2726642"/>
                  <a:ext cx="7144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5" name="Straight Connector 594"/>
                <p:cNvCxnSpPr/>
                <p:nvPr/>
              </p:nvCxnSpPr>
              <p:spPr>
                <a:xfrm>
                  <a:off x="571310" y="2440892"/>
                  <a:ext cx="7144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6" name="Straight Connector 39"/>
                <p:cNvCxnSpPr/>
                <p:nvPr/>
              </p:nvCxnSpPr>
              <p:spPr>
                <a:xfrm>
                  <a:off x="571310" y="2129742"/>
                  <a:ext cx="7144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7" name="Straight Connector 10"/>
                <p:cNvCxnSpPr/>
                <p:nvPr/>
              </p:nvCxnSpPr>
              <p:spPr>
                <a:xfrm>
                  <a:off x="571310" y="3941080"/>
                  <a:ext cx="71442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8" name="Straight Connector 41"/>
                <p:cNvCxnSpPr/>
                <p:nvPr/>
              </p:nvCxnSpPr>
              <p:spPr>
                <a:xfrm>
                  <a:off x="571310" y="3342592"/>
                  <a:ext cx="7144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9" name="Straight Connector 598"/>
                <p:cNvCxnSpPr/>
                <p:nvPr/>
              </p:nvCxnSpPr>
              <p:spPr>
                <a:xfrm>
                  <a:off x="571310" y="3642630"/>
                  <a:ext cx="71442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0" name="Straight Connector 599"/>
                <p:cNvCxnSpPr/>
                <p:nvPr/>
              </p:nvCxnSpPr>
              <p:spPr>
                <a:xfrm>
                  <a:off x="571310" y="3034617"/>
                  <a:ext cx="7144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1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05488" y="4110597"/>
                  <a:ext cx="357188" cy="3165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600" dirty="0">
                      <a:latin typeface="Arial" pitchFamily="34" charset="0"/>
                      <a:cs typeface="Arial" pitchFamily="34" charset="0"/>
                    </a:rPr>
                    <a:t>0</a:t>
                  </a:r>
                </a:p>
              </p:txBody>
            </p:sp>
            <p:sp>
              <p:nvSpPr>
                <p:cNvPr id="602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77757" y="3761340"/>
                  <a:ext cx="816837" cy="3429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100</a:t>
                  </a:r>
                </a:p>
              </p:txBody>
            </p:sp>
            <p:sp>
              <p:nvSpPr>
                <p:cNvPr id="603" name="TextBox 17"/>
                <p:cNvSpPr txBox="1">
                  <a:spLocks noChangeArrowheads="1"/>
                </p:cNvSpPr>
                <p:nvPr/>
              </p:nvSpPr>
              <p:spPr bwMode="auto">
                <a:xfrm>
                  <a:off x="77763" y="3477597"/>
                  <a:ext cx="816835" cy="3429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200</a:t>
                  </a:r>
                </a:p>
              </p:txBody>
            </p:sp>
            <p:sp>
              <p:nvSpPr>
                <p:cNvPr id="604" name="TextBox 18"/>
                <p:cNvSpPr txBox="1">
                  <a:spLocks noChangeArrowheads="1"/>
                </p:cNvSpPr>
                <p:nvPr/>
              </p:nvSpPr>
              <p:spPr bwMode="auto">
                <a:xfrm>
                  <a:off x="77763" y="3174303"/>
                  <a:ext cx="816835" cy="3429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300</a:t>
                  </a:r>
                </a:p>
              </p:txBody>
            </p:sp>
            <p:sp>
              <p:nvSpPr>
                <p:cNvPr id="605" name="TextBox 19"/>
                <p:cNvSpPr txBox="1">
                  <a:spLocks noChangeArrowheads="1"/>
                </p:cNvSpPr>
                <p:nvPr/>
              </p:nvSpPr>
              <p:spPr bwMode="auto">
                <a:xfrm>
                  <a:off x="77759" y="2866635"/>
                  <a:ext cx="816837" cy="3429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400</a:t>
                  </a:r>
                </a:p>
              </p:txBody>
            </p:sp>
            <p:sp>
              <p:nvSpPr>
                <p:cNvPr id="606" name="TextBox 20"/>
                <p:cNvSpPr txBox="1">
                  <a:spLocks noChangeArrowheads="1"/>
                </p:cNvSpPr>
                <p:nvPr/>
              </p:nvSpPr>
              <p:spPr bwMode="auto">
                <a:xfrm>
                  <a:off x="77761" y="2553686"/>
                  <a:ext cx="814509" cy="3429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700" dirty="0" smtClean="0">
                      <a:latin typeface="Arial" pitchFamily="34" charset="0"/>
                      <a:cs typeface="Arial" pitchFamily="34" charset="0"/>
                    </a:rPr>
                    <a:t>500</a:t>
                  </a:r>
                  <a:endParaRPr 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07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79728" y="2271515"/>
                  <a:ext cx="899972" cy="3429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700" dirty="0" smtClean="0">
                      <a:latin typeface="Arial" pitchFamily="34" charset="0"/>
                      <a:cs typeface="Arial" pitchFamily="34" charset="0"/>
                    </a:rPr>
                    <a:t>600</a:t>
                  </a:r>
                  <a:endParaRPr 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08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71603" y="1972056"/>
                  <a:ext cx="816835" cy="3429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700</a:t>
                  </a:r>
                </a:p>
              </p:txBody>
            </p:sp>
            <p:cxnSp>
              <p:nvCxnSpPr>
                <p:cNvPr id="609" name="Straight Connector 608"/>
                <p:cNvCxnSpPr/>
                <p:nvPr/>
              </p:nvCxnSpPr>
              <p:spPr>
                <a:xfrm>
                  <a:off x="571310" y="4247467"/>
                  <a:ext cx="2743365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0" name="Rectangle 609"/>
                <p:cNvSpPr/>
                <p:nvPr/>
              </p:nvSpPr>
              <p:spPr bwMode="auto">
                <a:xfrm>
                  <a:off x="798334" y="3582304"/>
                  <a:ext cx="239964" cy="666749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11" name="Rectangle 610"/>
                <p:cNvSpPr/>
                <p:nvPr/>
              </p:nvSpPr>
              <p:spPr bwMode="auto">
                <a:xfrm>
                  <a:off x="1798520" y="3880755"/>
                  <a:ext cx="239964" cy="366712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12" name="Rectangle 611"/>
                <p:cNvSpPr/>
                <p:nvPr/>
              </p:nvSpPr>
              <p:spPr bwMode="auto">
                <a:xfrm>
                  <a:off x="1582608" y="3044141"/>
                  <a:ext cx="239964" cy="120808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13" name="Rectangle 612"/>
                <p:cNvSpPr/>
                <p:nvPr/>
              </p:nvSpPr>
              <p:spPr bwMode="auto">
                <a:xfrm>
                  <a:off x="2451021" y="2412902"/>
                  <a:ext cx="239964" cy="1828799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614" name="Straight Connector 613"/>
                <p:cNvCxnSpPr/>
                <p:nvPr/>
              </p:nvCxnSpPr>
              <p:spPr bwMode="auto">
                <a:xfrm>
                  <a:off x="862701" y="3510057"/>
                  <a:ext cx="82555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5" name="Straight Connector 614"/>
                <p:cNvCxnSpPr/>
                <p:nvPr/>
              </p:nvCxnSpPr>
              <p:spPr bwMode="auto">
                <a:xfrm>
                  <a:off x="1648560" y="2966404"/>
                  <a:ext cx="82556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6" name="Straight Connector 615"/>
                <p:cNvCxnSpPr/>
                <p:nvPr/>
              </p:nvCxnSpPr>
              <p:spPr bwMode="auto">
                <a:xfrm>
                  <a:off x="2523969" y="2339685"/>
                  <a:ext cx="82556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7" name="Straight Connector 616"/>
                <p:cNvCxnSpPr/>
                <p:nvPr/>
              </p:nvCxnSpPr>
              <p:spPr bwMode="auto">
                <a:xfrm>
                  <a:off x="2730440" y="3528715"/>
                  <a:ext cx="82555" cy="158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8" name="Straight Connector 617"/>
                <p:cNvCxnSpPr/>
                <p:nvPr/>
              </p:nvCxnSpPr>
              <p:spPr>
                <a:xfrm rot="5400000">
                  <a:off x="869782" y="3552142"/>
                  <a:ext cx="74612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9" name="Straight Connector 618"/>
                <p:cNvCxnSpPr/>
                <p:nvPr/>
              </p:nvCxnSpPr>
              <p:spPr>
                <a:xfrm rot="5400000">
                  <a:off x="2517653" y="2384757"/>
                  <a:ext cx="81064" cy="158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0" name="Straight Connector 619"/>
                <p:cNvCxnSpPr/>
                <p:nvPr/>
              </p:nvCxnSpPr>
              <p:spPr>
                <a:xfrm rot="5400000">
                  <a:off x="1652865" y="3007876"/>
                  <a:ext cx="76983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1" name="Straight Connector 620"/>
                <p:cNvCxnSpPr/>
                <p:nvPr/>
              </p:nvCxnSpPr>
              <p:spPr>
                <a:xfrm rot="5400000">
                  <a:off x="2731979" y="3573216"/>
                  <a:ext cx="8106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2" name="Straight Connector 621"/>
                <p:cNvCxnSpPr/>
                <p:nvPr/>
              </p:nvCxnSpPr>
              <p:spPr>
                <a:xfrm rot="5400000">
                  <a:off x="2984407" y="3647153"/>
                  <a:ext cx="81065" cy="158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3" name="Straight Connector 622"/>
                <p:cNvCxnSpPr/>
                <p:nvPr/>
              </p:nvCxnSpPr>
              <p:spPr>
                <a:xfrm rot="5400000">
                  <a:off x="1096757" y="3936359"/>
                  <a:ext cx="81064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4" name="Straight Connector 623"/>
                <p:cNvCxnSpPr/>
                <p:nvPr/>
              </p:nvCxnSpPr>
              <p:spPr>
                <a:xfrm rot="5400000">
                  <a:off x="1858803" y="3839904"/>
                  <a:ext cx="81065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5" name="Straight Connector 624"/>
                <p:cNvCxnSpPr/>
                <p:nvPr/>
              </p:nvCxnSpPr>
              <p:spPr bwMode="auto">
                <a:xfrm>
                  <a:off x="2981281" y="3606363"/>
                  <a:ext cx="82556" cy="159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6" name="Straight Connector 625"/>
                <p:cNvCxnSpPr/>
                <p:nvPr/>
              </p:nvCxnSpPr>
              <p:spPr>
                <a:xfrm rot="5400000">
                  <a:off x="1319019" y="4003738"/>
                  <a:ext cx="81065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7" name="Straight Connector 626"/>
                <p:cNvCxnSpPr/>
                <p:nvPr/>
              </p:nvCxnSpPr>
              <p:spPr bwMode="auto">
                <a:xfrm>
                  <a:off x="1317480" y="3961649"/>
                  <a:ext cx="82556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8" name="Straight Connector 627"/>
                <p:cNvCxnSpPr/>
                <p:nvPr/>
              </p:nvCxnSpPr>
              <p:spPr>
                <a:xfrm rot="5400000">
                  <a:off x="2085056" y="3913849"/>
                  <a:ext cx="81065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9" name="Straight Connector 628"/>
                <p:cNvCxnSpPr/>
                <p:nvPr/>
              </p:nvCxnSpPr>
              <p:spPr bwMode="auto">
                <a:xfrm>
                  <a:off x="2078072" y="3870788"/>
                  <a:ext cx="82556" cy="159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0" name="Straight Connector 629"/>
                <p:cNvCxnSpPr/>
                <p:nvPr/>
              </p:nvCxnSpPr>
              <p:spPr bwMode="auto">
                <a:xfrm>
                  <a:off x="1095218" y="3892539"/>
                  <a:ext cx="82556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1" name="Straight Connector 630"/>
                <p:cNvCxnSpPr/>
                <p:nvPr/>
              </p:nvCxnSpPr>
              <p:spPr bwMode="auto">
                <a:xfrm>
                  <a:off x="1857261" y="3797465"/>
                  <a:ext cx="82556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7" name="Group 118"/>
              <p:cNvGrpSpPr>
                <a:grpSpLocks/>
              </p:cNvGrpSpPr>
              <p:nvPr/>
            </p:nvGrpSpPr>
            <p:grpSpPr bwMode="auto">
              <a:xfrm>
                <a:off x="829541" y="4068545"/>
                <a:ext cx="3046208" cy="361235"/>
                <a:chOff x="490273" y="3754831"/>
                <a:chExt cx="3046405" cy="361341"/>
              </a:xfrm>
            </p:grpSpPr>
            <p:sp>
              <p:nvSpPr>
                <p:cNvPr id="506" name="TextBox 115"/>
                <p:cNvSpPr txBox="1">
                  <a:spLocks noChangeArrowheads="1"/>
                </p:cNvSpPr>
                <p:nvPr/>
              </p:nvSpPr>
              <p:spPr bwMode="auto">
                <a:xfrm>
                  <a:off x="490273" y="3773160"/>
                  <a:ext cx="1133494" cy="3430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700" dirty="0" smtClean="0">
                      <a:latin typeface="Arial" pitchFamily="34" charset="0"/>
                      <a:cs typeface="Arial" pitchFamily="34" charset="0"/>
                    </a:rPr>
                    <a:t>400 cells</a:t>
                  </a:r>
                  <a:endParaRPr 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7" name="TextBox 116"/>
                <p:cNvSpPr txBox="1">
                  <a:spLocks noChangeArrowheads="1"/>
                </p:cNvSpPr>
                <p:nvPr/>
              </p:nvSpPr>
              <p:spPr bwMode="auto">
                <a:xfrm>
                  <a:off x="1322408" y="3763426"/>
                  <a:ext cx="1150288" cy="3430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700" dirty="0">
                      <a:latin typeface="Arial" pitchFamily="34" charset="0"/>
                      <a:cs typeface="Arial" pitchFamily="34" charset="0"/>
                    </a:rPr>
                    <a:t>800 cells</a:t>
                  </a:r>
                </a:p>
              </p:txBody>
            </p:sp>
            <p:sp>
              <p:nvSpPr>
                <p:cNvPr id="508" name="TextBox 117"/>
                <p:cNvSpPr txBox="1">
                  <a:spLocks noChangeArrowheads="1"/>
                </p:cNvSpPr>
                <p:nvPr/>
              </p:nvSpPr>
              <p:spPr bwMode="auto">
                <a:xfrm>
                  <a:off x="2165932" y="3754831"/>
                  <a:ext cx="1370746" cy="3430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700" dirty="0" smtClean="0">
                      <a:latin typeface="Arial" pitchFamily="34" charset="0"/>
                      <a:cs typeface="Arial" pitchFamily="34" charset="0"/>
                    </a:rPr>
                    <a:t>1200 cells</a:t>
                  </a:r>
                  <a:endParaRPr 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98" name="TextBox 170"/>
              <p:cNvSpPr txBox="1">
                <a:spLocks noChangeArrowheads="1"/>
              </p:cNvSpPr>
              <p:nvPr/>
            </p:nvSpPr>
            <p:spPr bwMode="auto">
              <a:xfrm rot="16200000">
                <a:off x="-866572" y="2716343"/>
                <a:ext cx="2494253" cy="4038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800" dirty="0">
                    <a:latin typeface="Arial" pitchFamily="34" charset="0"/>
                    <a:cs typeface="Arial" pitchFamily="34" charset="0"/>
                  </a:rPr>
                  <a:t>Number of colonies formed</a:t>
                </a:r>
              </a:p>
            </p:txBody>
          </p:sp>
          <p:grpSp>
            <p:nvGrpSpPr>
              <p:cNvPr id="499" name="Group 176"/>
              <p:cNvGrpSpPr>
                <a:grpSpLocks/>
              </p:cNvGrpSpPr>
              <p:nvPr/>
            </p:nvGrpSpPr>
            <p:grpSpPr bwMode="auto">
              <a:xfrm>
                <a:off x="1029020" y="2044342"/>
                <a:ext cx="1120921" cy="599288"/>
                <a:chOff x="975045" y="193789"/>
                <a:chExt cx="1120921" cy="599288"/>
              </a:xfrm>
            </p:grpSpPr>
            <p:sp>
              <p:nvSpPr>
                <p:cNvPr id="500" name="Rectangle 20"/>
                <p:cNvSpPr/>
                <p:nvPr/>
              </p:nvSpPr>
              <p:spPr>
                <a:xfrm>
                  <a:off x="975045" y="609704"/>
                  <a:ext cx="142875" cy="7144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1" name="Rectangle 500"/>
                <p:cNvSpPr/>
                <p:nvPr/>
              </p:nvSpPr>
              <p:spPr>
                <a:xfrm>
                  <a:off x="975045" y="475603"/>
                  <a:ext cx="142875" cy="71436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2" name="Rectangle 501"/>
                <p:cNvSpPr/>
                <p:nvPr/>
              </p:nvSpPr>
              <p:spPr>
                <a:xfrm>
                  <a:off x="975045" y="323955"/>
                  <a:ext cx="142875" cy="7144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3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1016332" y="193789"/>
                  <a:ext cx="1079634" cy="3165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600" dirty="0" smtClean="0">
                      <a:latin typeface="Arial" pitchFamily="34" charset="0"/>
                      <a:cs typeface="Arial" pitchFamily="34" charset="0"/>
                    </a:rPr>
                    <a:t>NC </a:t>
                  </a:r>
                  <a:r>
                    <a:rPr lang="en-US" sz="600" dirty="0" err="1" smtClean="0">
                      <a:latin typeface="Arial" pitchFamily="34" charset="0"/>
                      <a:cs typeface="Arial" pitchFamily="34" charset="0"/>
                    </a:rPr>
                    <a:t>shRNA</a:t>
                  </a:r>
                  <a:endParaRPr lang="en-US" sz="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4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995654" y="344505"/>
                  <a:ext cx="1024811" cy="3165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600" dirty="0" smtClean="0">
                      <a:latin typeface="Arial" pitchFamily="34" charset="0"/>
                      <a:cs typeface="Arial" pitchFamily="34" charset="0"/>
                    </a:rPr>
                    <a:t>shRNA3</a:t>
                  </a:r>
                  <a:endParaRPr lang="en-US" sz="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5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1016283" y="476544"/>
                  <a:ext cx="944680" cy="3165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600" dirty="0" smtClean="0">
                      <a:latin typeface="Arial" pitchFamily="34" charset="0"/>
                      <a:cs typeface="Arial" pitchFamily="34" charset="0"/>
                    </a:rPr>
                    <a:t>shRNA4</a:t>
                  </a:r>
                  <a:endParaRPr lang="en-US" sz="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422" name="TextBox 421"/>
            <p:cNvSpPr txBox="1"/>
            <p:nvPr/>
          </p:nvSpPr>
          <p:spPr>
            <a:xfrm>
              <a:off x="7141735" y="1114078"/>
              <a:ext cx="103608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latin typeface="Arial" pitchFamily="34" charset="0"/>
                  <a:cs typeface="Arial" pitchFamily="34" charset="0"/>
                </a:rPr>
                <a:t>MDA-MB-231</a:t>
              </a:r>
              <a:endParaRPr lang="en-IN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4" name="TextBox 16"/>
            <p:cNvSpPr txBox="1">
              <a:spLocks noChangeArrowheads="1"/>
            </p:cNvSpPr>
            <p:nvPr/>
          </p:nvSpPr>
          <p:spPr bwMode="auto">
            <a:xfrm flipH="1">
              <a:off x="7595123" y="2314673"/>
              <a:ext cx="34132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***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5" name="TextBox 17"/>
            <p:cNvSpPr txBox="1">
              <a:spLocks noChangeArrowheads="1"/>
            </p:cNvSpPr>
            <p:nvPr/>
          </p:nvSpPr>
          <p:spPr bwMode="auto">
            <a:xfrm flipH="1">
              <a:off x="7487660" y="2273044"/>
              <a:ext cx="32636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**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6" name="TextBox 16"/>
            <p:cNvSpPr txBox="1">
              <a:spLocks noChangeArrowheads="1"/>
            </p:cNvSpPr>
            <p:nvPr/>
          </p:nvSpPr>
          <p:spPr bwMode="auto">
            <a:xfrm flipH="1">
              <a:off x="7955501" y="2113675"/>
              <a:ext cx="364359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***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7" name="TextBox 17"/>
            <p:cNvSpPr txBox="1">
              <a:spLocks noChangeArrowheads="1"/>
            </p:cNvSpPr>
            <p:nvPr/>
          </p:nvSpPr>
          <p:spPr bwMode="auto">
            <a:xfrm flipH="1">
              <a:off x="8092279" y="2169764"/>
              <a:ext cx="37450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***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9" name="TextBox 182"/>
            <p:cNvSpPr txBox="1">
              <a:spLocks noChangeArrowheads="1"/>
            </p:cNvSpPr>
            <p:nvPr/>
          </p:nvSpPr>
          <p:spPr bwMode="auto">
            <a:xfrm flipH="1">
              <a:off x="7215069" y="2373150"/>
              <a:ext cx="271019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*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" name="TextBox 182"/>
            <p:cNvSpPr txBox="1">
              <a:spLocks noChangeArrowheads="1"/>
            </p:cNvSpPr>
            <p:nvPr/>
          </p:nvSpPr>
          <p:spPr bwMode="auto">
            <a:xfrm flipH="1">
              <a:off x="7094492" y="2325941"/>
              <a:ext cx="2652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*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15" name="Straight Connector 414"/>
            <p:cNvCxnSpPr/>
            <p:nvPr/>
          </p:nvCxnSpPr>
          <p:spPr bwMode="auto">
            <a:xfrm rot="5160000">
              <a:off x="7402076" y="2701984"/>
              <a:ext cx="45720" cy="14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/>
            <p:cNvCxnSpPr/>
            <p:nvPr/>
          </p:nvCxnSpPr>
          <p:spPr bwMode="auto">
            <a:xfrm rot="5160000">
              <a:off x="7836896" y="2699053"/>
              <a:ext cx="45720" cy="14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/>
            <p:cNvCxnSpPr/>
            <p:nvPr/>
          </p:nvCxnSpPr>
          <p:spPr bwMode="auto">
            <a:xfrm rot="5160000">
              <a:off x="8348209" y="2695952"/>
              <a:ext cx="45720" cy="14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2" name="TextBox 631"/>
          <p:cNvSpPr txBox="1"/>
          <p:nvPr/>
        </p:nvSpPr>
        <p:spPr>
          <a:xfrm>
            <a:off x="117475" y="3000372"/>
            <a:ext cx="303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8" name="TextBox 387"/>
          <p:cNvSpPr txBox="1"/>
          <p:nvPr/>
        </p:nvSpPr>
        <p:spPr>
          <a:xfrm>
            <a:off x="6093634" y="3013075"/>
            <a:ext cx="303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Arial" pitchFamily="34" charset="0"/>
                <a:cs typeface="Arial" pitchFamily="34" charset="0"/>
              </a:rPr>
              <a:t>d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9" name="Group 1028"/>
          <p:cNvGrpSpPr/>
          <p:nvPr/>
        </p:nvGrpSpPr>
        <p:grpSpPr>
          <a:xfrm>
            <a:off x="41452" y="3462732"/>
            <a:ext cx="2287237" cy="2064105"/>
            <a:chOff x="355777" y="3462732"/>
            <a:chExt cx="2287237" cy="2064105"/>
          </a:xfrm>
        </p:grpSpPr>
        <p:grpSp>
          <p:nvGrpSpPr>
            <p:cNvPr id="937" name="Group 936"/>
            <p:cNvGrpSpPr/>
            <p:nvPr/>
          </p:nvGrpSpPr>
          <p:grpSpPr>
            <a:xfrm>
              <a:off x="355777" y="3462732"/>
              <a:ext cx="2224258" cy="2064105"/>
              <a:chOff x="355777" y="3462732"/>
              <a:chExt cx="2224258" cy="2064105"/>
            </a:xfrm>
          </p:grpSpPr>
          <p:grpSp>
            <p:nvGrpSpPr>
              <p:cNvPr id="409" name="Group 408"/>
              <p:cNvGrpSpPr/>
              <p:nvPr/>
            </p:nvGrpSpPr>
            <p:grpSpPr>
              <a:xfrm>
                <a:off x="355777" y="3462732"/>
                <a:ext cx="2224258" cy="2064105"/>
                <a:chOff x="3608222" y="1323674"/>
                <a:chExt cx="5259379" cy="4570983"/>
              </a:xfrm>
            </p:grpSpPr>
            <p:grpSp>
              <p:nvGrpSpPr>
                <p:cNvPr id="411" name="Group 65"/>
                <p:cNvGrpSpPr/>
                <p:nvPr/>
              </p:nvGrpSpPr>
              <p:grpSpPr>
                <a:xfrm>
                  <a:off x="3608222" y="1323674"/>
                  <a:ext cx="5259379" cy="4570983"/>
                  <a:chOff x="3608222" y="1323674"/>
                  <a:chExt cx="5259379" cy="4570983"/>
                </a:xfrm>
              </p:grpSpPr>
              <p:grpSp>
                <p:nvGrpSpPr>
                  <p:cNvPr id="419" name="Group 2"/>
                  <p:cNvGrpSpPr/>
                  <p:nvPr/>
                </p:nvGrpSpPr>
                <p:grpSpPr>
                  <a:xfrm>
                    <a:off x="3608222" y="1323674"/>
                    <a:ext cx="5259379" cy="4570983"/>
                    <a:chOff x="3608222" y="1323674"/>
                    <a:chExt cx="5259379" cy="4570983"/>
                  </a:xfrm>
                </p:grpSpPr>
                <p:grpSp>
                  <p:nvGrpSpPr>
                    <p:cNvPr id="520" name="Group 6"/>
                    <p:cNvGrpSpPr/>
                    <p:nvPr/>
                  </p:nvGrpSpPr>
                  <p:grpSpPr>
                    <a:xfrm>
                      <a:off x="4571206" y="1323674"/>
                      <a:ext cx="4024154" cy="3749040"/>
                      <a:chOff x="4571206" y="1323674"/>
                      <a:chExt cx="4024154" cy="3749040"/>
                    </a:xfrm>
                  </p:grpSpPr>
                  <p:cxnSp>
                    <p:nvCxnSpPr>
                      <p:cNvPr id="576" name="Straight Connector 3"/>
                      <p:cNvCxnSpPr/>
                      <p:nvPr/>
                    </p:nvCxnSpPr>
                    <p:spPr>
                      <a:xfrm rot="5400000">
                        <a:off x="2697480" y="3197400"/>
                        <a:ext cx="37490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77" name="Straight Connector 5"/>
                      <p:cNvCxnSpPr/>
                      <p:nvPr/>
                    </p:nvCxnSpPr>
                    <p:spPr>
                      <a:xfrm>
                        <a:off x="4572000" y="5029200"/>
                        <a:ext cx="402336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521" name="Group 34"/>
                    <p:cNvGrpSpPr/>
                    <p:nvPr/>
                  </p:nvGrpSpPr>
                  <p:grpSpPr>
                    <a:xfrm>
                      <a:off x="4572000" y="5041992"/>
                      <a:ext cx="3810794" cy="91444"/>
                      <a:chOff x="5485606" y="671604"/>
                      <a:chExt cx="3810794" cy="200826"/>
                    </a:xfrm>
                  </p:grpSpPr>
                  <p:cxnSp>
                    <p:nvCxnSpPr>
                      <p:cNvPr id="550" name="Straight Connector 549"/>
                      <p:cNvCxnSpPr/>
                      <p:nvPr/>
                    </p:nvCxnSpPr>
                    <p:spPr>
                      <a:xfrm rot="5400000">
                        <a:off x="5394960" y="762250"/>
                        <a:ext cx="18288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1" name="Straight Connector 550"/>
                      <p:cNvCxnSpPr/>
                      <p:nvPr/>
                    </p:nvCxnSpPr>
                    <p:spPr>
                      <a:xfrm rot="5400000">
                        <a:off x="6143676" y="762706"/>
                        <a:ext cx="18288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2" name="Straight Connector 551"/>
                      <p:cNvCxnSpPr/>
                      <p:nvPr/>
                    </p:nvCxnSpPr>
                    <p:spPr>
                      <a:xfrm rot="5400000">
                        <a:off x="5578884" y="7194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3" name="Straight Connector 552"/>
                      <p:cNvCxnSpPr/>
                      <p:nvPr/>
                    </p:nvCxnSpPr>
                    <p:spPr>
                      <a:xfrm rot="5400000">
                        <a:off x="5731284" y="7219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4" name="Straight Connector 553"/>
                      <p:cNvCxnSpPr/>
                      <p:nvPr/>
                    </p:nvCxnSpPr>
                    <p:spPr>
                      <a:xfrm rot="5400000">
                        <a:off x="5897086" y="7169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5" name="Straight Connector 554"/>
                      <p:cNvCxnSpPr/>
                      <p:nvPr/>
                    </p:nvCxnSpPr>
                    <p:spPr>
                      <a:xfrm rot="5400000">
                        <a:off x="6034496" y="7194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6" name="Straight Connector 555"/>
                      <p:cNvCxnSpPr/>
                      <p:nvPr/>
                    </p:nvCxnSpPr>
                    <p:spPr>
                      <a:xfrm rot="5400000">
                        <a:off x="6903176" y="762706"/>
                        <a:ext cx="18288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7" name="Straight Connector 556"/>
                      <p:cNvCxnSpPr/>
                      <p:nvPr/>
                    </p:nvCxnSpPr>
                    <p:spPr>
                      <a:xfrm rot="5400000">
                        <a:off x="6338384" y="7194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8" name="Straight Connector 557"/>
                      <p:cNvCxnSpPr/>
                      <p:nvPr/>
                    </p:nvCxnSpPr>
                    <p:spPr>
                      <a:xfrm rot="5400000">
                        <a:off x="6490784" y="7219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9" name="Straight Connector 558"/>
                      <p:cNvCxnSpPr/>
                      <p:nvPr/>
                    </p:nvCxnSpPr>
                    <p:spPr>
                      <a:xfrm rot="5400000">
                        <a:off x="6656586" y="7169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0" name="Straight Connector 559"/>
                      <p:cNvCxnSpPr/>
                      <p:nvPr/>
                    </p:nvCxnSpPr>
                    <p:spPr>
                      <a:xfrm rot="5400000">
                        <a:off x="6793996" y="7194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1" name="Straight Connector 560"/>
                      <p:cNvCxnSpPr/>
                      <p:nvPr/>
                    </p:nvCxnSpPr>
                    <p:spPr>
                      <a:xfrm rot="5400000">
                        <a:off x="7667676" y="780196"/>
                        <a:ext cx="18288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2" name="Straight Connector 561"/>
                      <p:cNvCxnSpPr/>
                      <p:nvPr/>
                    </p:nvCxnSpPr>
                    <p:spPr>
                      <a:xfrm rot="5400000">
                        <a:off x="7102884" y="7369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3" name="Straight Connector 562"/>
                      <p:cNvCxnSpPr/>
                      <p:nvPr/>
                    </p:nvCxnSpPr>
                    <p:spPr>
                      <a:xfrm rot="5400000">
                        <a:off x="7255284" y="7394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4" name="Straight Connector 563"/>
                      <p:cNvCxnSpPr/>
                      <p:nvPr/>
                    </p:nvCxnSpPr>
                    <p:spPr>
                      <a:xfrm rot="5400000">
                        <a:off x="7421086" y="7344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5" name="Straight Connector 564"/>
                      <p:cNvCxnSpPr/>
                      <p:nvPr/>
                    </p:nvCxnSpPr>
                    <p:spPr>
                      <a:xfrm rot="5400000">
                        <a:off x="7558496" y="7369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6" name="Straight Connector 565"/>
                      <p:cNvCxnSpPr/>
                      <p:nvPr/>
                    </p:nvCxnSpPr>
                    <p:spPr>
                      <a:xfrm rot="5400000">
                        <a:off x="8427176" y="780196"/>
                        <a:ext cx="18288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7" name="Straight Connector 566"/>
                      <p:cNvCxnSpPr/>
                      <p:nvPr/>
                    </p:nvCxnSpPr>
                    <p:spPr>
                      <a:xfrm rot="5400000">
                        <a:off x="7862384" y="7369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8" name="Straight Connector 567"/>
                      <p:cNvCxnSpPr/>
                      <p:nvPr/>
                    </p:nvCxnSpPr>
                    <p:spPr>
                      <a:xfrm rot="5400000">
                        <a:off x="8014784" y="7394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9" name="Straight Connector 568"/>
                      <p:cNvCxnSpPr/>
                      <p:nvPr/>
                    </p:nvCxnSpPr>
                    <p:spPr>
                      <a:xfrm rot="5400000">
                        <a:off x="8180586" y="7344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70" name="Straight Connector 569"/>
                      <p:cNvCxnSpPr/>
                      <p:nvPr/>
                    </p:nvCxnSpPr>
                    <p:spPr>
                      <a:xfrm rot="5400000">
                        <a:off x="8317996" y="7369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71" name="Straight Connector 570"/>
                      <p:cNvCxnSpPr/>
                      <p:nvPr/>
                    </p:nvCxnSpPr>
                    <p:spPr>
                      <a:xfrm rot="5400000">
                        <a:off x="9204166" y="767706"/>
                        <a:ext cx="18288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72" name="Straight Connector 571"/>
                      <p:cNvCxnSpPr/>
                      <p:nvPr/>
                    </p:nvCxnSpPr>
                    <p:spPr>
                      <a:xfrm rot="5400000">
                        <a:off x="8639374" y="7244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73" name="Straight Connector 572"/>
                      <p:cNvCxnSpPr/>
                      <p:nvPr/>
                    </p:nvCxnSpPr>
                    <p:spPr>
                      <a:xfrm rot="5400000">
                        <a:off x="8791774" y="7269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74" name="Straight Connector 573"/>
                      <p:cNvCxnSpPr/>
                      <p:nvPr/>
                    </p:nvCxnSpPr>
                    <p:spPr>
                      <a:xfrm rot="5400000">
                        <a:off x="8957576" y="7219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75" name="Straight Connector 574"/>
                      <p:cNvCxnSpPr/>
                      <p:nvPr/>
                    </p:nvCxnSpPr>
                    <p:spPr>
                      <a:xfrm rot="5400000">
                        <a:off x="9094986" y="7244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522" name="Group 40"/>
                    <p:cNvGrpSpPr/>
                    <p:nvPr/>
                  </p:nvGrpSpPr>
                  <p:grpSpPr>
                    <a:xfrm rot="5400000">
                      <a:off x="2699064" y="3161930"/>
                      <a:ext cx="3612206" cy="137161"/>
                      <a:chOff x="5623810" y="672060"/>
                      <a:chExt cx="2895600" cy="200370"/>
                    </a:xfrm>
                  </p:grpSpPr>
                  <p:cxnSp>
                    <p:nvCxnSpPr>
                      <p:cNvPr id="530" name="Straight Connector 529"/>
                      <p:cNvCxnSpPr/>
                      <p:nvPr/>
                    </p:nvCxnSpPr>
                    <p:spPr>
                      <a:xfrm rot="5400000">
                        <a:off x="6143676" y="762706"/>
                        <a:ext cx="18288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1" name="Straight Connector 530"/>
                      <p:cNvCxnSpPr/>
                      <p:nvPr/>
                    </p:nvCxnSpPr>
                    <p:spPr>
                      <a:xfrm rot="5400000">
                        <a:off x="5578884" y="7194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2" name="Straight Connector 531"/>
                      <p:cNvCxnSpPr/>
                      <p:nvPr/>
                    </p:nvCxnSpPr>
                    <p:spPr>
                      <a:xfrm rot="5400000">
                        <a:off x="5731284" y="7219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3" name="Straight Connector 532"/>
                      <p:cNvCxnSpPr/>
                      <p:nvPr/>
                    </p:nvCxnSpPr>
                    <p:spPr>
                      <a:xfrm rot="5400000">
                        <a:off x="5897086" y="7169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4" name="Straight Connector 533"/>
                      <p:cNvCxnSpPr/>
                      <p:nvPr/>
                    </p:nvCxnSpPr>
                    <p:spPr>
                      <a:xfrm rot="5400000">
                        <a:off x="6034496" y="7194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5" name="Straight Connector 534"/>
                      <p:cNvCxnSpPr/>
                      <p:nvPr/>
                    </p:nvCxnSpPr>
                    <p:spPr>
                      <a:xfrm rot="5400000">
                        <a:off x="6903176" y="762706"/>
                        <a:ext cx="18288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6" name="Straight Connector 535"/>
                      <p:cNvCxnSpPr/>
                      <p:nvPr/>
                    </p:nvCxnSpPr>
                    <p:spPr>
                      <a:xfrm rot="5400000">
                        <a:off x="6338384" y="7194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7" name="Straight Connector 536"/>
                      <p:cNvCxnSpPr/>
                      <p:nvPr/>
                    </p:nvCxnSpPr>
                    <p:spPr>
                      <a:xfrm rot="5400000">
                        <a:off x="6490784" y="7219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8" name="Straight Connector 537"/>
                      <p:cNvCxnSpPr/>
                      <p:nvPr/>
                    </p:nvCxnSpPr>
                    <p:spPr>
                      <a:xfrm rot="5400000">
                        <a:off x="6656586" y="7169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9" name="Straight Connector 538"/>
                      <p:cNvCxnSpPr/>
                      <p:nvPr/>
                    </p:nvCxnSpPr>
                    <p:spPr>
                      <a:xfrm rot="5400000">
                        <a:off x="6793996" y="71948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0" name="Straight Connector 539"/>
                      <p:cNvCxnSpPr/>
                      <p:nvPr/>
                    </p:nvCxnSpPr>
                    <p:spPr>
                      <a:xfrm rot="5400000">
                        <a:off x="7667676" y="780196"/>
                        <a:ext cx="18288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1" name="Straight Connector 540"/>
                      <p:cNvCxnSpPr/>
                      <p:nvPr/>
                    </p:nvCxnSpPr>
                    <p:spPr>
                      <a:xfrm rot="5400000">
                        <a:off x="7102884" y="7369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2" name="Straight Connector 541"/>
                      <p:cNvCxnSpPr/>
                      <p:nvPr/>
                    </p:nvCxnSpPr>
                    <p:spPr>
                      <a:xfrm rot="5400000">
                        <a:off x="7255284" y="7394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3" name="Straight Connector 542"/>
                      <p:cNvCxnSpPr/>
                      <p:nvPr/>
                    </p:nvCxnSpPr>
                    <p:spPr>
                      <a:xfrm rot="5400000">
                        <a:off x="7421086" y="7344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4" name="Straight Connector 543"/>
                      <p:cNvCxnSpPr/>
                      <p:nvPr/>
                    </p:nvCxnSpPr>
                    <p:spPr>
                      <a:xfrm rot="5400000">
                        <a:off x="7558496" y="7369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5" name="Straight Connector 544"/>
                      <p:cNvCxnSpPr/>
                      <p:nvPr/>
                    </p:nvCxnSpPr>
                    <p:spPr>
                      <a:xfrm rot="5400000">
                        <a:off x="8427176" y="780196"/>
                        <a:ext cx="18288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6" name="Straight Connector 545"/>
                      <p:cNvCxnSpPr/>
                      <p:nvPr/>
                    </p:nvCxnSpPr>
                    <p:spPr>
                      <a:xfrm rot="5400000">
                        <a:off x="7862384" y="7369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7" name="Straight Connector 546"/>
                      <p:cNvCxnSpPr/>
                      <p:nvPr/>
                    </p:nvCxnSpPr>
                    <p:spPr>
                      <a:xfrm rot="5400000">
                        <a:off x="8014784" y="7394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8" name="Straight Connector 547"/>
                      <p:cNvCxnSpPr/>
                      <p:nvPr/>
                    </p:nvCxnSpPr>
                    <p:spPr>
                      <a:xfrm rot="5400000">
                        <a:off x="8180586" y="7344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9" name="Straight Connector 548"/>
                      <p:cNvCxnSpPr/>
                      <p:nvPr/>
                    </p:nvCxnSpPr>
                    <p:spPr>
                      <a:xfrm rot="5400000">
                        <a:off x="8317996" y="736976"/>
                        <a:ext cx="91440" cy="1588"/>
                      </a:xfrm>
                      <a:prstGeom prst="line">
                        <a:avLst/>
                      </a:prstGeom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523" name="TextBox 522"/>
                    <p:cNvSpPr txBox="1"/>
                    <p:nvPr/>
                  </p:nvSpPr>
                  <p:spPr>
                    <a:xfrm>
                      <a:off x="5028627" y="5417554"/>
                      <a:ext cx="3142941" cy="47710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800" dirty="0" smtClean="0">
                          <a:latin typeface="Arial" pitchFamily="34" charset="0"/>
                          <a:cs typeface="Arial" pitchFamily="34" charset="0"/>
                        </a:rPr>
                        <a:t>Propidium Iodide-A</a:t>
                      </a:r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24" name="TextBox 523"/>
                    <p:cNvSpPr txBox="1"/>
                    <p:nvPr/>
                  </p:nvSpPr>
                  <p:spPr>
                    <a:xfrm rot="16200000">
                      <a:off x="2605637" y="3113298"/>
                      <a:ext cx="2514599" cy="5094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800" dirty="0" smtClean="0">
                          <a:latin typeface="Arial" pitchFamily="34" charset="0"/>
                          <a:cs typeface="Arial" pitchFamily="34" charset="0"/>
                        </a:rPr>
                        <a:t>Counts</a:t>
                      </a:r>
                      <a:endParaRPr lang="en-US" sz="800" dirty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25" name="TextBox 9"/>
                    <p:cNvSpPr txBox="1"/>
                    <p:nvPr/>
                  </p:nvSpPr>
                  <p:spPr>
                    <a:xfrm>
                      <a:off x="5008433" y="5091058"/>
                      <a:ext cx="963267" cy="4430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700" dirty="0" smtClean="0"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en-US" sz="700" dirty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26" name="TextBox 10"/>
                    <p:cNvSpPr txBox="1"/>
                    <p:nvPr/>
                  </p:nvSpPr>
                  <p:spPr>
                    <a:xfrm>
                      <a:off x="5710398" y="5092493"/>
                      <a:ext cx="890924" cy="4430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7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US" sz="700" dirty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27" name="TextBox 11"/>
                    <p:cNvSpPr txBox="1"/>
                    <p:nvPr/>
                  </p:nvSpPr>
                  <p:spPr>
                    <a:xfrm>
                      <a:off x="6487386" y="5107483"/>
                      <a:ext cx="873435" cy="4430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700" dirty="0" smtClean="0"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en-US" sz="700" dirty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28" name="TextBox 527"/>
                    <p:cNvSpPr txBox="1"/>
                    <p:nvPr/>
                  </p:nvSpPr>
                  <p:spPr>
                    <a:xfrm>
                      <a:off x="7234398" y="5107483"/>
                      <a:ext cx="1007174" cy="4430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7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en-US" sz="700" dirty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29" name="TextBox 528"/>
                    <p:cNvSpPr txBox="1"/>
                    <p:nvPr/>
                  </p:nvSpPr>
                  <p:spPr>
                    <a:xfrm>
                      <a:off x="7988869" y="5092495"/>
                      <a:ext cx="878732" cy="38900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700" dirty="0" smtClean="0"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en-US" sz="700" dirty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420" name="TextBox 419"/>
                  <p:cNvSpPr txBox="1"/>
                  <p:nvPr/>
                </p:nvSpPr>
                <p:spPr>
                  <a:xfrm>
                    <a:off x="3934020" y="3878991"/>
                    <a:ext cx="1004878" cy="38900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 smtClean="0">
                        <a:latin typeface="Arial" pitchFamily="34" charset="0"/>
                        <a:cs typeface="Arial" pitchFamily="34" charset="0"/>
                      </a:rPr>
                      <a:t>50</a:t>
                    </a:r>
                    <a:endParaRPr lang="en-US" sz="7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16" name="TextBox 515"/>
                  <p:cNvSpPr txBox="1"/>
                  <p:nvPr/>
                </p:nvSpPr>
                <p:spPr>
                  <a:xfrm>
                    <a:off x="3813315" y="2961805"/>
                    <a:ext cx="1033610" cy="38900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 smtClean="0">
                        <a:latin typeface="Arial" pitchFamily="34" charset="0"/>
                        <a:cs typeface="Arial" pitchFamily="34" charset="0"/>
                      </a:rPr>
                      <a:t>100</a:t>
                    </a:r>
                    <a:endParaRPr lang="en-US" sz="7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18" name="TextBox 517"/>
                  <p:cNvSpPr txBox="1"/>
                  <p:nvPr/>
                </p:nvSpPr>
                <p:spPr>
                  <a:xfrm>
                    <a:off x="3827055" y="2014927"/>
                    <a:ext cx="1019869" cy="38900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 smtClean="0">
                        <a:latin typeface="Arial" pitchFamily="34" charset="0"/>
                        <a:cs typeface="Arial" pitchFamily="34" charset="0"/>
                      </a:rPr>
                      <a:t>150</a:t>
                    </a:r>
                    <a:endParaRPr lang="en-US" sz="7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14" name="TextBox 413"/>
                <p:cNvSpPr txBox="1"/>
                <p:nvPr/>
              </p:nvSpPr>
              <p:spPr>
                <a:xfrm>
                  <a:off x="6508951" y="1350239"/>
                  <a:ext cx="1735566" cy="4771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800" dirty="0" smtClean="0">
                      <a:latin typeface="Arial" pitchFamily="34" charset="0"/>
                      <a:cs typeface="Arial" pitchFamily="34" charset="0"/>
                    </a:rPr>
                    <a:t>NC shRNA</a:t>
                  </a:r>
                  <a:endParaRPr lang="en-US" sz="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936" name="Group 935"/>
              <p:cNvGrpSpPr/>
              <p:nvPr/>
            </p:nvGrpSpPr>
            <p:grpSpPr>
              <a:xfrm>
                <a:off x="811530" y="3628213"/>
                <a:ext cx="1388745" cy="1505642"/>
                <a:chOff x="811530" y="3628213"/>
                <a:chExt cx="1388745" cy="1505642"/>
              </a:xfrm>
            </p:grpSpPr>
            <p:pic>
              <p:nvPicPr>
                <p:cNvPr id="917" name="Picture 2" descr="C:\Documents and Settings\Administrator\Desktop\cell cycle hsp ctrl draw.PN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r="14379" b="3386"/>
                <a:stretch>
                  <a:fillRect/>
                </a:stretch>
              </p:blipFill>
              <p:spPr bwMode="auto">
                <a:xfrm>
                  <a:off x="811530" y="3628213"/>
                  <a:ext cx="1328585" cy="1505642"/>
                </a:xfrm>
                <a:prstGeom prst="rect">
                  <a:avLst/>
                </a:prstGeom>
                <a:noFill/>
              </p:spPr>
            </p:pic>
            <p:cxnSp>
              <p:nvCxnSpPr>
                <p:cNvPr id="919" name="Straight Connector 918"/>
                <p:cNvCxnSpPr/>
                <p:nvPr/>
              </p:nvCxnSpPr>
              <p:spPr>
                <a:xfrm>
                  <a:off x="1207473" y="4711667"/>
                  <a:ext cx="377437" cy="158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1" name="Straight Connector 920"/>
                <p:cNvCxnSpPr/>
                <p:nvPr/>
              </p:nvCxnSpPr>
              <p:spPr>
                <a:xfrm>
                  <a:off x="1584910" y="4820421"/>
                  <a:ext cx="175852" cy="158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3" name="Straight Connector 922"/>
                <p:cNvCxnSpPr/>
                <p:nvPr/>
              </p:nvCxnSpPr>
              <p:spPr>
                <a:xfrm>
                  <a:off x="1740374" y="4893555"/>
                  <a:ext cx="333806" cy="158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5" name="Straight Connector 924"/>
                <p:cNvCxnSpPr/>
                <p:nvPr/>
              </p:nvCxnSpPr>
              <p:spPr>
                <a:xfrm rot="16200000" flipH="1">
                  <a:off x="1168091" y="4716328"/>
                  <a:ext cx="91440" cy="4061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6" name="Straight Connector 925"/>
                <p:cNvCxnSpPr/>
                <p:nvPr/>
              </p:nvCxnSpPr>
              <p:spPr>
                <a:xfrm rot="16200000" flipH="1">
                  <a:off x="1534286" y="4711574"/>
                  <a:ext cx="91440" cy="4061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7" name="Straight Connector 926"/>
                <p:cNvCxnSpPr/>
                <p:nvPr/>
              </p:nvCxnSpPr>
              <p:spPr>
                <a:xfrm rot="16200000" flipH="1">
                  <a:off x="1703779" y="4878253"/>
                  <a:ext cx="91440" cy="4061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8" name="Straight Connector 927"/>
                <p:cNvCxnSpPr/>
                <p:nvPr/>
              </p:nvCxnSpPr>
              <p:spPr>
                <a:xfrm rot="16200000" flipH="1">
                  <a:off x="2041399" y="4892549"/>
                  <a:ext cx="91440" cy="4061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31" name="Straight Connector 930"/>
                <p:cNvCxnSpPr/>
                <p:nvPr/>
              </p:nvCxnSpPr>
              <p:spPr>
                <a:xfrm rot="16200000" flipH="1">
                  <a:off x="1549091" y="4821103"/>
                  <a:ext cx="91440" cy="4061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32" name="Straight Connector 931"/>
                <p:cNvCxnSpPr/>
                <p:nvPr/>
              </p:nvCxnSpPr>
              <p:spPr>
                <a:xfrm rot="16200000" flipH="1">
                  <a:off x="1696211" y="4806824"/>
                  <a:ext cx="91440" cy="4061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933" name="TextBox 932"/>
                <p:cNvSpPr txBox="1"/>
                <p:nvPr/>
              </p:nvSpPr>
              <p:spPr>
                <a:xfrm>
                  <a:off x="1133475" y="4524345"/>
                  <a:ext cx="311121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Arial" pitchFamily="34" charset="0"/>
                      <a:cs typeface="Arial" pitchFamily="34" charset="0"/>
                    </a:rPr>
                    <a:t>P1</a:t>
                  </a:r>
                  <a:endParaRPr 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34" name="TextBox 933"/>
                <p:cNvSpPr txBox="1"/>
                <p:nvPr/>
              </p:nvSpPr>
              <p:spPr>
                <a:xfrm>
                  <a:off x="1524520" y="4652160"/>
                  <a:ext cx="311121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Arial" pitchFamily="34" charset="0"/>
                      <a:cs typeface="Arial" pitchFamily="34" charset="0"/>
                    </a:rPr>
                    <a:t>P2</a:t>
                  </a:r>
                  <a:endParaRPr 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35" name="TextBox 934"/>
                <p:cNvSpPr txBox="1"/>
                <p:nvPr/>
              </p:nvSpPr>
              <p:spPr>
                <a:xfrm>
                  <a:off x="1889154" y="4695795"/>
                  <a:ext cx="311121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Arial" pitchFamily="34" charset="0"/>
                      <a:cs typeface="Arial" pitchFamily="34" charset="0"/>
                    </a:rPr>
                    <a:t>P3</a:t>
                  </a:r>
                  <a:endParaRPr 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1024" name="TextBox 1023"/>
            <p:cNvSpPr txBox="1"/>
            <p:nvPr/>
          </p:nvSpPr>
          <p:spPr>
            <a:xfrm>
              <a:off x="2212340" y="5271287"/>
              <a:ext cx="4306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x1000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28" name="Group 1027"/>
          <p:cNvGrpSpPr/>
          <p:nvPr/>
        </p:nvGrpSpPr>
        <p:grpSpPr>
          <a:xfrm>
            <a:off x="2109196" y="3472716"/>
            <a:ext cx="2253889" cy="2045800"/>
            <a:chOff x="2194921" y="3472716"/>
            <a:chExt cx="2253889" cy="2045800"/>
          </a:xfrm>
        </p:grpSpPr>
        <p:grpSp>
          <p:nvGrpSpPr>
            <p:cNvPr id="587" name="Group 6"/>
            <p:cNvGrpSpPr/>
            <p:nvPr/>
          </p:nvGrpSpPr>
          <p:grpSpPr>
            <a:xfrm>
              <a:off x="2585543" y="3480761"/>
              <a:ext cx="1663872" cy="1668687"/>
              <a:chOff x="4571206" y="1323674"/>
              <a:chExt cx="4024154" cy="3749040"/>
            </a:xfrm>
          </p:grpSpPr>
          <p:cxnSp>
            <p:nvCxnSpPr>
              <p:cNvPr id="682" name="Straight Connector 3"/>
              <p:cNvCxnSpPr/>
              <p:nvPr/>
            </p:nvCxnSpPr>
            <p:spPr>
              <a:xfrm rot="5400000">
                <a:off x="2697480" y="3197400"/>
                <a:ext cx="37490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3" name="Straight Connector 5"/>
              <p:cNvCxnSpPr/>
              <p:nvPr/>
            </p:nvCxnSpPr>
            <p:spPr>
              <a:xfrm>
                <a:off x="4572000" y="5029200"/>
                <a:ext cx="402336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88" name="Group 34"/>
            <p:cNvGrpSpPr/>
            <p:nvPr/>
          </p:nvGrpSpPr>
          <p:grpSpPr>
            <a:xfrm>
              <a:off x="2585871" y="5135773"/>
              <a:ext cx="1575654" cy="40701"/>
              <a:chOff x="5485606" y="671604"/>
              <a:chExt cx="3810794" cy="200826"/>
            </a:xfrm>
          </p:grpSpPr>
          <p:cxnSp>
            <p:nvCxnSpPr>
              <p:cNvPr id="656" name="Straight Connector 655"/>
              <p:cNvCxnSpPr/>
              <p:nvPr/>
            </p:nvCxnSpPr>
            <p:spPr>
              <a:xfrm rot="5400000">
                <a:off x="5394960" y="762250"/>
                <a:ext cx="18288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7" name="Straight Connector 656"/>
              <p:cNvCxnSpPr/>
              <p:nvPr/>
            </p:nvCxnSpPr>
            <p:spPr>
              <a:xfrm rot="5400000">
                <a:off x="6143676" y="762706"/>
                <a:ext cx="18288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8" name="Straight Connector 657"/>
              <p:cNvCxnSpPr/>
              <p:nvPr/>
            </p:nvCxnSpPr>
            <p:spPr>
              <a:xfrm rot="5400000">
                <a:off x="5578884" y="7194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9" name="Straight Connector 658"/>
              <p:cNvCxnSpPr/>
              <p:nvPr/>
            </p:nvCxnSpPr>
            <p:spPr>
              <a:xfrm rot="5400000">
                <a:off x="5731284" y="7219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0" name="Straight Connector 659"/>
              <p:cNvCxnSpPr/>
              <p:nvPr/>
            </p:nvCxnSpPr>
            <p:spPr>
              <a:xfrm rot="5400000">
                <a:off x="5897086" y="7169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1" name="Straight Connector 660"/>
              <p:cNvCxnSpPr/>
              <p:nvPr/>
            </p:nvCxnSpPr>
            <p:spPr>
              <a:xfrm rot="5400000">
                <a:off x="6034496" y="7194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2" name="Straight Connector 661"/>
              <p:cNvCxnSpPr/>
              <p:nvPr/>
            </p:nvCxnSpPr>
            <p:spPr>
              <a:xfrm rot="5400000">
                <a:off x="6903176" y="762706"/>
                <a:ext cx="18288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3" name="Straight Connector 662"/>
              <p:cNvCxnSpPr/>
              <p:nvPr/>
            </p:nvCxnSpPr>
            <p:spPr>
              <a:xfrm rot="5400000">
                <a:off x="6338384" y="7194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4" name="Straight Connector 663"/>
              <p:cNvCxnSpPr/>
              <p:nvPr/>
            </p:nvCxnSpPr>
            <p:spPr>
              <a:xfrm rot="5400000">
                <a:off x="6490784" y="7219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5" name="Straight Connector 664"/>
              <p:cNvCxnSpPr/>
              <p:nvPr/>
            </p:nvCxnSpPr>
            <p:spPr>
              <a:xfrm rot="5400000">
                <a:off x="6656586" y="7169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6" name="Straight Connector 665"/>
              <p:cNvCxnSpPr/>
              <p:nvPr/>
            </p:nvCxnSpPr>
            <p:spPr>
              <a:xfrm rot="5400000">
                <a:off x="6793996" y="7194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7" name="Straight Connector 666"/>
              <p:cNvCxnSpPr/>
              <p:nvPr/>
            </p:nvCxnSpPr>
            <p:spPr>
              <a:xfrm rot="5400000">
                <a:off x="7667676" y="780196"/>
                <a:ext cx="18288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8" name="Straight Connector 667"/>
              <p:cNvCxnSpPr/>
              <p:nvPr/>
            </p:nvCxnSpPr>
            <p:spPr>
              <a:xfrm rot="5400000">
                <a:off x="7102884" y="7369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9" name="Straight Connector 668"/>
              <p:cNvCxnSpPr/>
              <p:nvPr/>
            </p:nvCxnSpPr>
            <p:spPr>
              <a:xfrm rot="5400000">
                <a:off x="7255284" y="7394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0" name="Straight Connector 669"/>
              <p:cNvCxnSpPr/>
              <p:nvPr/>
            </p:nvCxnSpPr>
            <p:spPr>
              <a:xfrm rot="5400000">
                <a:off x="7421086" y="7344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1" name="Straight Connector 670"/>
              <p:cNvCxnSpPr/>
              <p:nvPr/>
            </p:nvCxnSpPr>
            <p:spPr>
              <a:xfrm rot="5400000">
                <a:off x="7558496" y="7369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2" name="Straight Connector 671"/>
              <p:cNvCxnSpPr/>
              <p:nvPr/>
            </p:nvCxnSpPr>
            <p:spPr>
              <a:xfrm rot="5400000">
                <a:off x="8427176" y="780196"/>
                <a:ext cx="18288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3" name="Straight Connector 672"/>
              <p:cNvCxnSpPr/>
              <p:nvPr/>
            </p:nvCxnSpPr>
            <p:spPr>
              <a:xfrm rot="5400000">
                <a:off x="7862384" y="7369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4" name="Straight Connector 673"/>
              <p:cNvCxnSpPr/>
              <p:nvPr/>
            </p:nvCxnSpPr>
            <p:spPr>
              <a:xfrm rot="5400000">
                <a:off x="8014784" y="7394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5" name="Straight Connector 674"/>
              <p:cNvCxnSpPr/>
              <p:nvPr/>
            </p:nvCxnSpPr>
            <p:spPr>
              <a:xfrm rot="5400000">
                <a:off x="8180586" y="7344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6" name="Straight Connector 675"/>
              <p:cNvCxnSpPr/>
              <p:nvPr/>
            </p:nvCxnSpPr>
            <p:spPr>
              <a:xfrm rot="5400000">
                <a:off x="8317996" y="7369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7" name="Straight Connector 676"/>
              <p:cNvCxnSpPr/>
              <p:nvPr/>
            </p:nvCxnSpPr>
            <p:spPr>
              <a:xfrm rot="5400000">
                <a:off x="9204166" y="767706"/>
                <a:ext cx="18288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8" name="Straight Connector 677"/>
              <p:cNvCxnSpPr/>
              <p:nvPr/>
            </p:nvCxnSpPr>
            <p:spPr>
              <a:xfrm rot="5400000">
                <a:off x="8639374" y="7244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9" name="Straight Connector 678"/>
              <p:cNvCxnSpPr/>
              <p:nvPr/>
            </p:nvCxnSpPr>
            <p:spPr>
              <a:xfrm rot="5400000">
                <a:off x="8791774" y="7269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0" name="Straight Connector 679"/>
              <p:cNvCxnSpPr/>
              <p:nvPr/>
            </p:nvCxnSpPr>
            <p:spPr>
              <a:xfrm rot="5400000">
                <a:off x="8957576" y="7219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1" name="Straight Connector 680"/>
              <p:cNvCxnSpPr/>
              <p:nvPr/>
            </p:nvCxnSpPr>
            <p:spPr>
              <a:xfrm rot="5400000">
                <a:off x="9094986" y="7244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89" name="Group 40"/>
            <p:cNvGrpSpPr/>
            <p:nvPr/>
          </p:nvGrpSpPr>
          <p:grpSpPr>
            <a:xfrm rot="5400000">
              <a:off x="1754346" y="4301132"/>
              <a:ext cx="1607783" cy="56712"/>
              <a:chOff x="5623810" y="672060"/>
              <a:chExt cx="2895600" cy="200370"/>
            </a:xfrm>
          </p:grpSpPr>
          <p:cxnSp>
            <p:nvCxnSpPr>
              <p:cNvPr id="636" name="Straight Connector 635"/>
              <p:cNvCxnSpPr/>
              <p:nvPr/>
            </p:nvCxnSpPr>
            <p:spPr>
              <a:xfrm rot="5400000">
                <a:off x="6143676" y="762706"/>
                <a:ext cx="18288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7" name="Straight Connector 636"/>
              <p:cNvCxnSpPr/>
              <p:nvPr/>
            </p:nvCxnSpPr>
            <p:spPr>
              <a:xfrm rot="5400000">
                <a:off x="5578884" y="7194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8" name="Straight Connector 637"/>
              <p:cNvCxnSpPr/>
              <p:nvPr/>
            </p:nvCxnSpPr>
            <p:spPr>
              <a:xfrm rot="5400000">
                <a:off x="5731284" y="7219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9" name="Straight Connector 638"/>
              <p:cNvCxnSpPr/>
              <p:nvPr/>
            </p:nvCxnSpPr>
            <p:spPr>
              <a:xfrm rot="5400000">
                <a:off x="5897086" y="7169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0" name="Straight Connector 639"/>
              <p:cNvCxnSpPr/>
              <p:nvPr/>
            </p:nvCxnSpPr>
            <p:spPr>
              <a:xfrm rot="5400000">
                <a:off x="6034496" y="7194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1" name="Straight Connector 640"/>
              <p:cNvCxnSpPr/>
              <p:nvPr/>
            </p:nvCxnSpPr>
            <p:spPr>
              <a:xfrm rot="5400000">
                <a:off x="6903176" y="762706"/>
                <a:ext cx="18288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2" name="Straight Connector 641"/>
              <p:cNvCxnSpPr/>
              <p:nvPr/>
            </p:nvCxnSpPr>
            <p:spPr>
              <a:xfrm rot="5400000">
                <a:off x="6338384" y="7194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3" name="Straight Connector 642"/>
              <p:cNvCxnSpPr/>
              <p:nvPr/>
            </p:nvCxnSpPr>
            <p:spPr>
              <a:xfrm rot="5400000">
                <a:off x="6490784" y="7219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4" name="Straight Connector 643"/>
              <p:cNvCxnSpPr/>
              <p:nvPr/>
            </p:nvCxnSpPr>
            <p:spPr>
              <a:xfrm rot="5400000">
                <a:off x="6656586" y="7169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5" name="Straight Connector 644"/>
              <p:cNvCxnSpPr/>
              <p:nvPr/>
            </p:nvCxnSpPr>
            <p:spPr>
              <a:xfrm rot="5400000">
                <a:off x="6793996" y="71948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6" name="Straight Connector 645"/>
              <p:cNvCxnSpPr/>
              <p:nvPr/>
            </p:nvCxnSpPr>
            <p:spPr>
              <a:xfrm rot="5400000">
                <a:off x="7667676" y="780196"/>
                <a:ext cx="18288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7" name="Straight Connector 646"/>
              <p:cNvCxnSpPr/>
              <p:nvPr/>
            </p:nvCxnSpPr>
            <p:spPr>
              <a:xfrm rot="5400000">
                <a:off x="7102884" y="7369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8" name="Straight Connector 647"/>
              <p:cNvCxnSpPr/>
              <p:nvPr/>
            </p:nvCxnSpPr>
            <p:spPr>
              <a:xfrm rot="5400000">
                <a:off x="7255284" y="7394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9" name="Straight Connector 648"/>
              <p:cNvCxnSpPr/>
              <p:nvPr/>
            </p:nvCxnSpPr>
            <p:spPr>
              <a:xfrm rot="5400000">
                <a:off x="7421086" y="7344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0" name="Straight Connector 649"/>
              <p:cNvCxnSpPr/>
              <p:nvPr/>
            </p:nvCxnSpPr>
            <p:spPr>
              <a:xfrm rot="5400000">
                <a:off x="7558496" y="7369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1" name="Straight Connector 650"/>
              <p:cNvCxnSpPr/>
              <p:nvPr/>
            </p:nvCxnSpPr>
            <p:spPr>
              <a:xfrm rot="5400000">
                <a:off x="8427176" y="780196"/>
                <a:ext cx="18288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2" name="Straight Connector 651"/>
              <p:cNvCxnSpPr/>
              <p:nvPr/>
            </p:nvCxnSpPr>
            <p:spPr>
              <a:xfrm rot="5400000">
                <a:off x="7862384" y="7369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3" name="Straight Connector 652"/>
              <p:cNvCxnSpPr/>
              <p:nvPr/>
            </p:nvCxnSpPr>
            <p:spPr>
              <a:xfrm rot="5400000">
                <a:off x="8014784" y="7394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4" name="Straight Connector 653"/>
              <p:cNvCxnSpPr/>
              <p:nvPr/>
            </p:nvCxnSpPr>
            <p:spPr>
              <a:xfrm rot="5400000">
                <a:off x="8180586" y="7344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5" name="Straight Connector 654"/>
              <p:cNvCxnSpPr/>
              <p:nvPr/>
            </p:nvCxnSpPr>
            <p:spPr>
              <a:xfrm rot="5400000">
                <a:off x="8317996" y="736976"/>
                <a:ext cx="9144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90" name="TextBox 589"/>
            <p:cNvSpPr txBox="1"/>
            <p:nvPr/>
          </p:nvSpPr>
          <p:spPr>
            <a:xfrm>
              <a:off x="2774674" y="5303072"/>
              <a:ext cx="12995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Propidium Iodide-A</a:t>
              </a:r>
              <a:endParaRPr 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1" name="TextBox 590"/>
            <p:cNvSpPr txBox="1"/>
            <p:nvPr/>
          </p:nvSpPr>
          <p:spPr>
            <a:xfrm rot="16200000">
              <a:off x="1743022" y="4263508"/>
              <a:ext cx="111924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Counts</a:t>
              </a:r>
              <a:endParaRPr 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2" name="TextBox 9"/>
            <p:cNvSpPr txBox="1"/>
            <p:nvPr/>
          </p:nvSpPr>
          <p:spPr>
            <a:xfrm>
              <a:off x="2784947" y="5157613"/>
              <a:ext cx="30886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50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3" name="TextBox 10"/>
            <p:cNvSpPr txBox="1"/>
            <p:nvPr/>
          </p:nvSpPr>
          <p:spPr>
            <a:xfrm>
              <a:off x="3046188" y="5158251"/>
              <a:ext cx="37466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100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3" name="TextBox 11"/>
            <p:cNvSpPr txBox="1"/>
            <p:nvPr/>
          </p:nvSpPr>
          <p:spPr>
            <a:xfrm>
              <a:off x="3367450" y="5155398"/>
              <a:ext cx="39514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150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4" name="TextBox 633"/>
            <p:cNvSpPr txBox="1"/>
            <p:nvPr/>
          </p:nvSpPr>
          <p:spPr>
            <a:xfrm>
              <a:off x="3676318" y="5155398"/>
              <a:ext cx="37353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200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" name="TextBox 634"/>
            <p:cNvSpPr txBox="1"/>
            <p:nvPr/>
          </p:nvSpPr>
          <p:spPr>
            <a:xfrm>
              <a:off x="3997581" y="5148727"/>
              <a:ext cx="41247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250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4" name="TextBox 6"/>
            <p:cNvSpPr txBox="1"/>
            <p:nvPr/>
          </p:nvSpPr>
          <p:spPr>
            <a:xfrm>
              <a:off x="2330545" y="4617852"/>
              <a:ext cx="415488" cy="1731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50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5" name="TextBox 584"/>
            <p:cNvSpPr txBox="1"/>
            <p:nvPr/>
          </p:nvSpPr>
          <p:spPr>
            <a:xfrm>
              <a:off x="2271324" y="4190839"/>
              <a:ext cx="427368" cy="1731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100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6" name="TextBox 585"/>
            <p:cNvSpPr txBox="1"/>
            <p:nvPr/>
          </p:nvSpPr>
          <p:spPr>
            <a:xfrm>
              <a:off x="2277006" y="3769386"/>
              <a:ext cx="421686" cy="1731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150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2" name="TextBox 4"/>
            <p:cNvSpPr txBox="1"/>
            <p:nvPr/>
          </p:nvSpPr>
          <p:spPr>
            <a:xfrm>
              <a:off x="3581258" y="3472716"/>
              <a:ext cx="567117" cy="186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 smtClean="0">
                  <a:latin typeface="Arial" pitchFamily="34" charset="0"/>
                  <a:cs typeface="Arial" pitchFamily="34" charset="0"/>
                </a:rPr>
                <a:t>shRNA3</a:t>
              </a:r>
              <a:endParaRPr lang="en-US" sz="9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89" name="Picture 3" descr="C:\Documents and Settings\Administrator\Desktop\t3 hsp mda cell cycle draw.PNG"/>
            <p:cNvPicPr>
              <a:picLocks noChangeAspect="1" noChangeArrowheads="1"/>
            </p:cNvPicPr>
            <p:nvPr/>
          </p:nvPicPr>
          <p:blipFill>
            <a:blip r:embed="rId4" cstate="print"/>
            <a:srcRect l="20179" r="18346" b="2894"/>
            <a:stretch>
              <a:fillRect/>
            </a:stretch>
          </p:blipFill>
          <p:spPr bwMode="auto">
            <a:xfrm>
              <a:off x="2987536" y="3627367"/>
              <a:ext cx="951252" cy="1495375"/>
            </a:xfrm>
            <a:prstGeom prst="rect">
              <a:avLst/>
            </a:prstGeom>
            <a:noFill/>
          </p:spPr>
        </p:pic>
        <p:sp>
          <p:nvSpPr>
            <p:cNvPr id="992" name="TextBox 991"/>
            <p:cNvSpPr txBox="1"/>
            <p:nvPr/>
          </p:nvSpPr>
          <p:spPr>
            <a:xfrm>
              <a:off x="2915297" y="4337040"/>
              <a:ext cx="31112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P1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3" name="TextBox 992"/>
            <p:cNvSpPr txBox="1"/>
            <p:nvPr/>
          </p:nvSpPr>
          <p:spPr>
            <a:xfrm>
              <a:off x="3390249" y="4496090"/>
              <a:ext cx="31112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P2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4" name="TextBox 993"/>
            <p:cNvSpPr txBox="1"/>
            <p:nvPr/>
          </p:nvSpPr>
          <p:spPr>
            <a:xfrm>
              <a:off x="3747935" y="4654923"/>
              <a:ext cx="31112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P3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98" name="Group 997"/>
            <p:cNvGrpSpPr/>
            <p:nvPr/>
          </p:nvGrpSpPr>
          <p:grpSpPr>
            <a:xfrm>
              <a:off x="2997199" y="4492625"/>
              <a:ext cx="457200" cy="96194"/>
              <a:chOff x="1359873" y="6034731"/>
              <a:chExt cx="377437" cy="96194"/>
            </a:xfrm>
          </p:grpSpPr>
          <p:cxnSp>
            <p:nvCxnSpPr>
              <p:cNvPr id="995" name="Straight Connector 994"/>
              <p:cNvCxnSpPr/>
              <p:nvPr/>
            </p:nvCxnSpPr>
            <p:spPr>
              <a:xfrm>
                <a:off x="1359873" y="6078513"/>
                <a:ext cx="377437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6" name="Straight Connector 995"/>
              <p:cNvCxnSpPr/>
              <p:nvPr/>
            </p:nvCxnSpPr>
            <p:spPr>
              <a:xfrm rot="16200000" flipH="1">
                <a:off x="1320491" y="6083174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7" name="Straight Connector 996"/>
              <p:cNvCxnSpPr/>
              <p:nvPr/>
            </p:nvCxnSpPr>
            <p:spPr>
              <a:xfrm rot="16200000" flipH="1">
                <a:off x="1686686" y="6078420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99" name="Group 998"/>
            <p:cNvGrpSpPr/>
            <p:nvPr/>
          </p:nvGrpSpPr>
          <p:grpSpPr>
            <a:xfrm>
              <a:off x="3444875" y="4645025"/>
              <a:ext cx="164592" cy="96194"/>
              <a:chOff x="1359873" y="6034731"/>
              <a:chExt cx="377437" cy="96194"/>
            </a:xfrm>
          </p:grpSpPr>
          <p:cxnSp>
            <p:nvCxnSpPr>
              <p:cNvPr id="1000" name="Straight Connector 999"/>
              <p:cNvCxnSpPr/>
              <p:nvPr/>
            </p:nvCxnSpPr>
            <p:spPr>
              <a:xfrm>
                <a:off x="1359873" y="6078513"/>
                <a:ext cx="377437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1" name="Straight Connector 1000"/>
              <p:cNvCxnSpPr/>
              <p:nvPr/>
            </p:nvCxnSpPr>
            <p:spPr>
              <a:xfrm rot="16200000" flipH="1">
                <a:off x="1320491" y="6083174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2" name="Straight Connector 1001"/>
              <p:cNvCxnSpPr/>
              <p:nvPr/>
            </p:nvCxnSpPr>
            <p:spPr>
              <a:xfrm rot="16200000" flipH="1">
                <a:off x="1686686" y="6078420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03" name="Group 1002"/>
            <p:cNvGrpSpPr/>
            <p:nvPr/>
          </p:nvGrpSpPr>
          <p:grpSpPr>
            <a:xfrm>
              <a:off x="3603625" y="4797425"/>
              <a:ext cx="384048" cy="96194"/>
              <a:chOff x="1359873" y="6034731"/>
              <a:chExt cx="377437" cy="96194"/>
            </a:xfrm>
          </p:grpSpPr>
          <p:cxnSp>
            <p:nvCxnSpPr>
              <p:cNvPr id="1004" name="Straight Connector 1003"/>
              <p:cNvCxnSpPr/>
              <p:nvPr/>
            </p:nvCxnSpPr>
            <p:spPr>
              <a:xfrm>
                <a:off x="1359873" y="6078513"/>
                <a:ext cx="377437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5" name="Straight Connector 1004"/>
              <p:cNvCxnSpPr/>
              <p:nvPr/>
            </p:nvCxnSpPr>
            <p:spPr>
              <a:xfrm rot="16200000" flipH="1">
                <a:off x="1320491" y="6083174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6" name="Straight Connector 1005"/>
              <p:cNvCxnSpPr/>
              <p:nvPr/>
            </p:nvCxnSpPr>
            <p:spPr>
              <a:xfrm rot="16200000" flipH="1">
                <a:off x="1686686" y="6078420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025" name="TextBox 1024"/>
            <p:cNvSpPr txBox="1"/>
            <p:nvPr/>
          </p:nvSpPr>
          <p:spPr>
            <a:xfrm>
              <a:off x="4018136" y="5231765"/>
              <a:ext cx="4306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x1000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27" name="Group 1026"/>
          <p:cNvGrpSpPr/>
          <p:nvPr/>
        </p:nvGrpSpPr>
        <p:grpSpPr>
          <a:xfrm>
            <a:off x="4150216" y="3461537"/>
            <a:ext cx="2257569" cy="2040589"/>
            <a:chOff x="4197841" y="3461537"/>
            <a:chExt cx="2257569" cy="2040589"/>
          </a:xfrm>
        </p:grpSpPr>
        <p:grpSp>
          <p:nvGrpSpPr>
            <p:cNvPr id="686" name="Group 2"/>
            <p:cNvGrpSpPr/>
            <p:nvPr/>
          </p:nvGrpSpPr>
          <p:grpSpPr>
            <a:xfrm>
              <a:off x="4197841" y="3461537"/>
              <a:ext cx="2181375" cy="2040589"/>
              <a:chOff x="3604018" y="1274994"/>
              <a:chExt cx="5261319" cy="4632149"/>
            </a:xfrm>
          </p:grpSpPr>
          <p:grpSp>
            <p:nvGrpSpPr>
              <p:cNvPr id="687" name="Group 65"/>
              <p:cNvGrpSpPr/>
              <p:nvPr/>
            </p:nvGrpSpPr>
            <p:grpSpPr>
              <a:xfrm>
                <a:off x="3604018" y="1323674"/>
                <a:ext cx="5261319" cy="4583469"/>
                <a:chOff x="3604018" y="1323674"/>
                <a:chExt cx="5261319" cy="4583469"/>
              </a:xfrm>
            </p:grpSpPr>
            <p:grpSp>
              <p:nvGrpSpPr>
                <p:cNvPr id="689" name="Group 2"/>
                <p:cNvGrpSpPr/>
                <p:nvPr/>
              </p:nvGrpSpPr>
              <p:grpSpPr>
                <a:xfrm>
                  <a:off x="3604018" y="1323674"/>
                  <a:ext cx="5261319" cy="4583469"/>
                  <a:chOff x="3604018" y="1323674"/>
                  <a:chExt cx="5261319" cy="4583469"/>
                </a:xfrm>
              </p:grpSpPr>
              <p:grpSp>
                <p:nvGrpSpPr>
                  <p:cNvPr id="693" name="Group 6"/>
                  <p:cNvGrpSpPr/>
                  <p:nvPr/>
                </p:nvGrpSpPr>
                <p:grpSpPr>
                  <a:xfrm>
                    <a:off x="4571206" y="1323674"/>
                    <a:ext cx="4024154" cy="3749040"/>
                    <a:chOff x="4571206" y="1323674"/>
                    <a:chExt cx="4024154" cy="3749040"/>
                  </a:xfrm>
                </p:grpSpPr>
                <p:cxnSp>
                  <p:nvCxnSpPr>
                    <p:cNvPr id="749" name="Straight Connector 3"/>
                    <p:cNvCxnSpPr/>
                    <p:nvPr/>
                  </p:nvCxnSpPr>
                  <p:spPr>
                    <a:xfrm rot="5400000">
                      <a:off x="2697480" y="3197400"/>
                      <a:ext cx="37490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0" name="Straight Connector 5"/>
                    <p:cNvCxnSpPr/>
                    <p:nvPr/>
                  </p:nvCxnSpPr>
                  <p:spPr>
                    <a:xfrm>
                      <a:off x="4572000" y="5029200"/>
                      <a:ext cx="402336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94" name="Group 34"/>
                  <p:cNvGrpSpPr/>
                  <p:nvPr/>
                </p:nvGrpSpPr>
                <p:grpSpPr>
                  <a:xfrm>
                    <a:off x="4572000" y="5041988"/>
                    <a:ext cx="3810794" cy="91444"/>
                    <a:chOff x="5485606" y="671604"/>
                    <a:chExt cx="3810794" cy="200826"/>
                  </a:xfrm>
                </p:grpSpPr>
                <p:cxnSp>
                  <p:nvCxnSpPr>
                    <p:cNvPr id="723" name="Straight Connector 722"/>
                    <p:cNvCxnSpPr/>
                    <p:nvPr/>
                  </p:nvCxnSpPr>
                  <p:spPr>
                    <a:xfrm rot="5400000">
                      <a:off x="5394960" y="762250"/>
                      <a:ext cx="18288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4" name="Straight Connector 723"/>
                    <p:cNvCxnSpPr/>
                    <p:nvPr/>
                  </p:nvCxnSpPr>
                  <p:spPr>
                    <a:xfrm rot="5400000">
                      <a:off x="6143676" y="762706"/>
                      <a:ext cx="18288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5" name="Straight Connector 724"/>
                    <p:cNvCxnSpPr/>
                    <p:nvPr/>
                  </p:nvCxnSpPr>
                  <p:spPr>
                    <a:xfrm rot="5400000">
                      <a:off x="5578884" y="7194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6" name="Straight Connector 725"/>
                    <p:cNvCxnSpPr/>
                    <p:nvPr/>
                  </p:nvCxnSpPr>
                  <p:spPr>
                    <a:xfrm rot="5400000">
                      <a:off x="5731284" y="7219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7" name="Straight Connector 726"/>
                    <p:cNvCxnSpPr/>
                    <p:nvPr/>
                  </p:nvCxnSpPr>
                  <p:spPr>
                    <a:xfrm rot="5400000">
                      <a:off x="5897086" y="7169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8" name="Straight Connector 727"/>
                    <p:cNvCxnSpPr/>
                    <p:nvPr/>
                  </p:nvCxnSpPr>
                  <p:spPr>
                    <a:xfrm rot="5400000">
                      <a:off x="6034496" y="7194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9" name="Straight Connector 728"/>
                    <p:cNvCxnSpPr/>
                    <p:nvPr/>
                  </p:nvCxnSpPr>
                  <p:spPr>
                    <a:xfrm rot="5400000">
                      <a:off x="6903176" y="762706"/>
                      <a:ext cx="18288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0" name="Straight Connector 729"/>
                    <p:cNvCxnSpPr/>
                    <p:nvPr/>
                  </p:nvCxnSpPr>
                  <p:spPr>
                    <a:xfrm rot="5400000">
                      <a:off x="6338384" y="7194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1" name="Straight Connector 730"/>
                    <p:cNvCxnSpPr/>
                    <p:nvPr/>
                  </p:nvCxnSpPr>
                  <p:spPr>
                    <a:xfrm rot="5400000">
                      <a:off x="6490784" y="7219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2" name="Straight Connector 731"/>
                    <p:cNvCxnSpPr/>
                    <p:nvPr/>
                  </p:nvCxnSpPr>
                  <p:spPr>
                    <a:xfrm rot="5400000">
                      <a:off x="6656586" y="7169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3" name="Straight Connector 732"/>
                    <p:cNvCxnSpPr/>
                    <p:nvPr/>
                  </p:nvCxnSpPr>
                  <p:spPr>
                    <a:xfrm rot="5400000">
                      <a:off x="6793996" y="7194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4" name="Straight Connector 733"/>
                    <p:cNvCxnSpPr/>
                    <p:nvPr/>
                  </p:nvCxnSpPr>
                  <p:spPr>
                    <a:xfrm rot="5400000">
                      <a:off x="7667676" y="780196"/>
                      <a:ext cx="18288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5" name="Straight Connector 734"/>
                    <p:cNvCxnSpPr/>
                    <p:nvPr/>
                  </p:nvCxnSpPr>
                  <p:spPr>
                    <a:xfrm rot="5400000">
                      <a:off x="7102884" y="7369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6" name="Straight Connector 735"/>
                    <p:cNvCxnSpPr/>
                    <p:nvPr/>
                  </p:nvCxnSpPr>
                  <p:spPr>
                    <a:xfrm rot="5400000">
                      <a:off x="7255284" y="7394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7" name="Straight Connector 736"/>
                    <p:cNvCxnSpPr/>
                    <p:nvPr/>
                  </p:nvCxnSpPr>
                  <p:spPr>
                    <a:xfrm rot="5400000">
                      <a:off x="7421086" y="7344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8" name="Straight Connector 737"/>
                    <p:cNvCxnSpPr/>
                    <p:nvPr/>
                  </p:nvCxnSpPr>
                  <p:spPr>
                    <a:xfrm rot="5400000">
                      <a:off x="7558496" y="7369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9" name="Straight Connector 738"/>
                    <p:cNvCxnSpPr/>
                    <p:nvPr/>
                  </p:nvCxnSpPr>
                  <p:spPr>
                    <a:xfrm rot="5400000">
                      <a:off x="8427176" y="780196"/>
                      <a:ext cx="18288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0" name="Straight Connector 739"/>
                    <p:cNvCxnSpPr/>
                    <p:nvPr/>
                  </p:nvCxnSpPr>
                  <p:spPr>
                    <a:xfrm rot="5400000">
                      <a:off x="7862384" y="7369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1" name="Straight Connector 740"/>
                    <p:cNvCxnSpPr/>
                    <p:nvPr/>
                  </p:nvCxnSpPr>
                  <p:spPr>
                    <a:xfrm rot="5400000">
                      <a:off x="8014784" y="7394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2" name="Straight Connector 741"/>
                    <p:cNvCxnSpPr/>
                    <p:nvPr/>
                  </p:nvCxnSpPr>
                  <p:spPr>
                    <a:xfrm rot="5400000">
                      <a:off x="8180586" y="7344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3" name="Straight Connector 742"/>
                    <p:cNvCxnSpPr/>
                    <p:nvPr/>
                  </p:nvCxnSpPr>
                  <p:spPr>
                    <a:xfrm rot="5400000">
                      <a:off x="8317996" y="7369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4" name="Straight Connector 743"/>
                    <p:cNvCxnSpPr/>
                    <p:nvPr/>
                  </p:nvCxnSpPr>
                  <p:spPr>
                    <a:xfrm rot="5400000">
                      <a:off x="9204166" y="767706"/>
                      <a:ext cx="18288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5" name="Straight Connector 744"/>
                    <p:cNvCxnSpPr/>
                    <p:nvPr/>
                  </p:nvCxnSpPr>
                  <p:spPr>
                    <a:xfrm rot="5400000">
                      <a:off x="8639374" y="7244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6" name="Straight Connector 745"/>
                    <p:cNvCxnSpPr/>
                    <p:nvPr/>
                  </p:nvCxnSpPr>
                  <p:spPr>
                    <a:xfrm rot="5400000">
                      <a:off x="8791774" y="7269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7" name="Straight Connector 746"/>
                    <p:cNvCxnSpPr/>
                    <p:nvPr/>
                  </p:nvCxnSpPr>
                  <p:spPr>
                    <a:xfrm rot="5400000">
                      <a:off x="8957576" y="7219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8" name="Straight Connector 747"/>
                    <p:cNvCxnSpPr/>
                    <p:nvPr/>
                  </p:nvCxnSpPr>
                  <p:spPr>
                    <a:xfrm rot="5400000">
                      <a:off x="9094986" y="7244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95" name="Group 40"/>
                  <p:cNvGrpSpPr/>
                  <p:nvPr/>
                </p:nvGrpSpPr>
                <p:grpSpPr>
                  <a:xfrm rot="5400000">
                    <a:off x="2699064" y="3161926"/>
                    <a:ext cx="3612206" cy="137161"/>
                    <a:chOff x="5623810" y="672060"/>
                    <a:chExt cx="2895600" cy="200370"/>
                  </a:xfrm>
                </p:grpSpPr>
                <p:cxnSp>
                  <p:nvCxnSpPr>
                    <p:cNvPr id="703" name="Straight Connector 702"/>
                    <p:cNvCxnSpPr/>
                    <p:nvPr/>
                  </p:nvCxnSpPr>
                  <p:spPr>
                    <a:xfrm rot="5400000">
                      <a:off x="6143676" y="762706"/>
                      <a:ext cx="18288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4" name="Straight Connector 703"/>
                    <p:cNvCxnSpPr/>
                    <p:nvPr/>
                  </p:nvCxnSpPr>
                  <p:spPr>
                    <a:xfrm rot="5400000">
                      <a:off x="5578884" y="7194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5" name="Straight Connector 704"/>
                    <p:cNvCxnSpPr/>
                    <p:nvPr/>
                  </p:nvCxnSpPr>
                  <p:spPr>
                    <a:xfrm rot="5400000">
                      <a:off x="5731284" y="7219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6" name="Straight Connector 705"/>
                    <p:cNvCxnSpPr/>
                    <p:nvPr/>
                  </p:nvCxnSpPr>
                  <p:spPr>
                    <a:xfrm rot="5400000">
                      <a:off x="5897086" y="7169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7" name="Straight Connector 706"/>
                    <p:cNvCxnSpPr/>
                    <p:nvPr/>
                  </p:nvCxnSpPr>
                  <p:spPr>
                    <a:xfrm rot="5400000">
                      <a:off x="6034496" y="7194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8" name="Straight Connector 707"/>
                    <p:cNvCxnSpPr/>
                    <p:nvPr/>
                  </p:nvCxnSpPr>
                  <p:spPr>
                    <a:xfrm rot="5400000">
                      <a:off x="6903176" y="762706"/>
                      <a:ext cx="18288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9" name="Straight Connector 708"/>
                    <p:cNvCxnSpPr/>
                    <p:nvPr/>
                  </p:nvCxnSpPr>
                  <p:spPr>
                    <a:xfrm rot="5400000">
                      <a:off x="6338384" y="7194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0" name="Straight Connector 709"/>
                    <p:cNvCxnSpPr/>
                    <p:nvPr/>
                  </p:nvCxnSpPr>
                  <p:spPr>
                    <a:xfrm rot="5400000">
                      <a:off x="6490784" y="7219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1" name="Straight Connector 710"/>
                    <p:cNvCxnSpPr/>
                    <p:nvPr/>
                  </p:nvCxnSpPr>
                  <p:spPr>
                    <a:xfrm rot="5400000">
                      <a:off x="6656586" y="7169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2" name="Straight Connector 711"/>
                    <p:cNvCxnSpPr/>
                    <p:nvPr/>
                  </p:nvCxnSpPr>
                  <p:spPr>
                    <a:xfrm rot="5400000">
                      <a:off x="6793996" y="71948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3" name="Straight Connector 712"/>
                    <p:cNvCxnSpPr/>
                    <p:nvPr/>
                  </p:nvCxnSpPr>
                  <p:spPr>
                    <a:xfrm rot="5400000">
                      <a:off x="7667676" y="780196"/>
                      <a:ext cx="18288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4" name="Straight Connector 713"/>
                    <p:cNvCxnSpPr/>
                    <p:nvPr/>
                  </p:nvCxnSpPr>
                  <p:spPr>
                    <a:xfrm rot="5400000">
                      <a:off x="7102884" y="7369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5" name="Straight Connector 714"/>
                    <p:cNvCxnSpPr/>
                    <p:nvPr/>
                  </p:nvCxnSpPr>
                  <p:spPr>
                    <a:xfrm rot="5400000">
                      <a:off x="7255284" y="7394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6" name="Straight Connector 715"/>
                    <p:cNvCxnSpPr/>
                    <p:nvPr/>
                  </p:nvCxnSpPr>
                  <p:spPr>
                    <a:xfrm rot="5400000">
                      <a:off x="7421086" y="7344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7" name="Straight Connector 716"/>
                    <p:cNvCxnSpPr/>
                    <p:nvPr/>
                  </p:nvCxnSpPr>
                  <p:spPr>
                    <a:xfrm rot="5400000">
                      <a:off x="7558496" y="7369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8" name="Straight Connector 717"/>
                    <p:cNvCxnSpPr/>
                    <p:nvPr/>
                  </p:nvCxnSpPr>
                  <p:spPr>
                    <a:xfrm rot="5400000">
                      <a:off x="8427176" y="780196"/>
                      <a:ext cx="18288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9" name="Straight Connector 718"/>
                    <p:cNvCxnSpPr/>
                    <p:nvPr/>
                  </p:nvCxnSpPr>
                  <p:spPr>
                    <a:xfrm rot="5400000">
                      <a:off x="7862384" y="7369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0" name="Straight Connector 719"/>
                    <p:cNvCxnSpPr/>
                    <p:nvPr/>
                  </p:nvCxnSpPr>
                  <p:spPr>
                    <a:xfrm rot="5400000">
                      <a:off x="8014784" y="7394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1" name="Straight Connector 720"/>
                    <p:cNvCxnSpPr/>
                    <p:nvPr/>
                  </p:nvCxnSpPr>
                  <p:spPr>
                    <a:xfrm rot="5400000">
                      <a:off x="8180586" y="7344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2" name="Straight Connector 721"/>
                    <p:cNvCxnSpPr/>
                    <p:nvPr/>
                  </p:nvCxnSpPr>
                  <p:spPr>
                    <a:xfrm rot="5400000">
                      <a:off x="8317996" y="736976"/>
                      <a:ext cx="91440" cy="15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696" name="TextBox 695"/>
                  <p:cNvSpPr txBox="1"/>
                  <p:nvPr/>
                </p:nvSpPr>
                <p:spPr>
                  <a:xfrm>
                    <a:off x="5028628" y="5418084"/>
                    <a:ext cx="3142940" cy="48905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smtClean="0">
                        <a:latin typeface="Arial" pitchFamily="34" charset="0"/>
                        <a:cs typeface="Arial" pitchFamily="34" charset="0"/>
                      </a:rPr>
                      <a:t>Propidium Iodide-A</a:t>
                    </a:r>
                    <a:endParaRPr lang="en-US" sz="8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97" name="TextBox 696"/>
                  <p:cNvSpPr txBox="1"/>
                  <p:nvPr/>
                </p:nvSpPr>
                <p:spPr>
                  <a:xfrm rot="16200000">
                    <a:off x="2606536" y="3171473"/>
                    <a:ext cx="2514599" cy="51963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smtClean="0">
                        <a:latin typeface="Arial" pitchFamily="34" charset="0"/>
                        <a:cs typeface="Arial" pitchFamily="34" charset="0"/>
                      </a:rPr>
                      <a:t>Counts</a:t>
                    </a:r>
                    <a:endParaRPr lang="en-US" sz="105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98" name="TextBox 9"/>
                  <p:cNvSpPr txBox="1"/>
                  <p:nvPr/>
                </p:nvSpPr>
                <p:spPr>
                  <a:xfrm>
                    <a:off x="5053473" y="5091058"/>
                    <a:ext cx="853458" cy="4541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 smtClean="0">
                        <a:latin typeface="Arial" pitchFamily="34" charset="0"/>
                        <a:cs typeface="Arial" pitchFamily="34" charset="0"/>
                      </a:rPr>
                      <a:t>50</a:t>
                    </a:r>
                    <a:endParaRPr lang="en-US" sz="7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99" name="TextBox 10"/>
                  <p:cNvSpPr txBox="1"/>
                  <p:nvPr/>
                </p:nvSpPr>
                <p:spPr>
                  <a:xfrm>
                    <a:off x="5685616" y="5092492"/>
                    <a:ext cx="1024401" cy="4541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 smtClean="0">
                        <a:latin typeface="Arial" pitchFamily="34" charset="0"/>
                        <a:cs typeface="Arial" pitchFamily="34" charset="0"/>
                      </a:rPr>
                      <a:t>100</a:t>
                    </a:r>
                    <a:endParaRPr lang="en-US" sz="7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00" name="TextBox 11"/>
                  <p:cNvSpPr txBox="1"/>
                  <p:nvPr/>
                </p:nvSpPr>
                <p:spPr>
                  <a:xfrm>
                    <a:off x="6462604" y="5107483"/>
                    <a:ext cx="837631" cy="4605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 smtClean="0">
                        <a:latin typeface="Arial" pitchFamily="34" charset="0"/>
                        <a:cs typeface="Arial" pitchFamily="34" charset="0"/>
                      </a:rPr>
                      <a:t>150</a:t>
                    </a:r>
                    <a:endParaRPr lang="en-US" sz="7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01" name="TextBox 700"/>
                  <p:cNvSpPr txBox="1"/>
                  <p:nvPr/>
                </p:nvSpPr>
                <p:spPr>
                  <a:xfrm>
                    <a:off x="7209616" y="5107483"/>
                    <a:ext cx="930177" cy="4541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 smtClean="0">
                        <a:latin typeface="Arial" pitchFamily="34" charset="0"/>
                        <a:cs typeface="Arial" pitchFamily="34" charset="0"/>
                      </a:rPr>
                      <a:t>200</a:t>
                    </a:r>
                    <a:endParaRPr lang="en-US" sz="7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02" name="TextBox 701"/>
                  <p:cNvSpPr txBox="1"/>
                  <p:nvPr/>
                </p:nvSpPr>
                <p:spPr>
                  <a:xfrm>
                    <a:off x="7986604" y="5092495"/>
                    <a:ext cx="878733" cy="389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700" dirty="0" smtClean="0">
                        <a:latin typeface="Arial" pitchFamily="34" charset="0"/>
                        <a:cs typeface="Arial" pitchFamily="34" charset="0"/>
                      </a:rPr>
                      <a:t>250</a:t>
                    </a:r>
                    <a:endParaRPr lang="en-US" sz="7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690" name="TextBox 6"/>
                <p:cNvSpPr txBox="1"/>
                <p:nvPr/>
              </p:nvSpPr>
              <p:spPr>
                <a:xfrm>
                  <a:off x="3954738" y="3877935"/>
                  <a:ext cx="1004879" cy="389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Arial" pitchFamily="34" charset="0"/>
                      <a:cs typeface="Arial" pitchFamily="34" charset="0"/>
                    </a:rPr>
                    <a:t>50</a:t>
                  </a:r>
                  <a:endParaRPr 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91" name="TextBox 690"/>
                <p:cNvSpPr txBox="1"/>
                <p:nvPr/>
              </p:nvSpPr>
              <p:spPr>
                <a:xfrm>
                  <a:off x="3811511" y="2918562"/>
                  <a:ext cx="1033610" cy="389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Arial" pitchFamily="34" charset="0"/>
                      <a:cs typeface="Arial" pitchFamily="34" charset="0"/>
                    </a:rPr>
                    <a:t>100</a:t>
                  </a:r>
                  <a:endParaRPr 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92" name="TextBox 691"/>
                <p:cNvSpPr txBox="1"/>
                <p:nvPr/>
              </p:nvSpPr>
              <p:spPr>
                <a:xfrm>
                  <a:off x="3825251" y="1971684"/>
                  <a:ext cx="1019869" cy="389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 smtClean="0">
                      <a:latin typeface="Arial" pitchFamily="34" charset="0"/>
                      <a:cs typeface="Arial" pitchFamily="34" charset="0"/>
                    </a:rPr>
                    <a:t>150</a:t>
                  </a:r>
                  <a:endParaRPr lang="en-US" sz="7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88" name="TextBox 4"/>
              <p:cNvSpPr txBox="1"/>
              <p:nvPr/>
            </p:nvSpPr>
            <p:spPr>
              <a:xfrm>
                <a:off x="6948592" y="1274994"/>
                <a:ext cx="1371601" cy="418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800" dirty="0" smtClean="0">
                    <a:latin typeface="Arial" pitchFamily="34" charset="0"/>
                    <a:cs typeface="Arial" pitchFamily="34" charset="0"/>
                  </a:rPr>
                  <a:t>shRNA4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008" name="Picture 2" descr="C:\Documents and Settings\Administrator\Desktop\t4 hsp70 mda draw.PNG"/>
            <p:cNvPicPr>
              <a:picLocks noChangeAspect="1" noChangeArrowheads="1"/>
            </p:cNvPicPr>
            <p:nvPr/>
          </p:nvPicPr>
          <p:blipFill>
            <a:blip r:embed="rId5" cstate="print"/>
            <a:srcRect l="20567" r="19005" b="5882"/>
            <a:stretch>
              <a:fillRect/>
            </a:stretch>
          </p:blipFill>
          <p:spPr bwMode="auto">
            <a:xfrm>
              <a:off x="4883645" y="3647155"/>
              <a:ext cx="1114575" cy="1464594"/>
            </a:xfrm>
            <a:prstGeom prst="rect">
              <a:avLst/>
            </a:prstGeom>
            <a:noFill/>
          </p:spPr>
        </p:pic>
        <p:sp>
          <p:nvSpPr>
            <p:cNvPr id="1009" name="TextBox 1008"/>
            <p:cNvSpPr txBox="1"/>
            <p:nvPr/>
          </p:nvSpPr>
          <p:spPr>
            <a:xfrm>
              <a:off x="4937951" y="4489440"/>
              <a:ext cx="31112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P1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0" name="TextBox 1009"/>
            <p:cNvSpPr txBox="1"/>
            <p:nvPr/>
          </p:nvSpPr>
          <p:spPr>
            <a:xfrm>
              <a:off x="5393851" y="4658016"/>
              <a:ext cx="31112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P2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1" name="TextBox 1010"/>
            <p:cNvSpPr txBox="1"/>
            <p:nvPr/>
          </p:nvSpPr>
          <p:spPr>
            <a:xfrm>
              <a:off x="5713433" y="4793034"/>
              <a:ext cx="31112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P3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12" name="Group 1011"/>
            <p:cNvGrpSpPr/>
            <p:nvPr/>
          </p:nvGrpSpPr>
          <p:grpSpPr>
            <a:xfrm>
              <a:off x="5024616" y="4645025"/>
              <a:ext cx="457200" cy="96194"/>
              <a:chOff x="1359873" y="6034731"/>
              <a:chExt cx="377437" cy="96194"/>
            </a:xfrm>
          </p:grpSpPr>
          <p:cxnSp>
            <p:nvCxnSpPr>
              <p:cNvPr id="1013" name="Straight Connector 1012"/>
              <p:cNvCxnSpPr/>
              <p:nvPr/>
            </p:nvCxnSpPr>
            <p:spPr>
              <a:xfrm>
                <a:off x="1359873" y="6078513"/>
                <a:ext cx="377437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4" name="Straight Connector 1013"/>
              <p:cNvCxnSpPr/>
              <p:nvPr/>
            </p:nvCxnSpPr>
            <p:spPr>
              <a:xfrm rot="16200000" flipH="1">
                <a:off x="1320491" y="6083174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5" name="Straight Connector 1014"/>
              <p:cNvCxnSpPr/>
              <p:nvPr/>
            </p:nvCxnSpPr>
            <p:spPr>
              <a:xfrm rot="16200000" flipH="1">
                <a:off x="1686686" y="6078420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16" name="Group 1015"/>
            <p:cNvGrpSpPr/>
            <p:nvPr/>
          </p:nvGrpSpPr>
          <p:grpSpPr>
            <a:xfrm>
              <a:off x="5481818" y="4797425"/>
              <a:ext cx="109728" cy="96194"/>
              <a:chOff x="1359873" y="6034731"/>
              <a:chExt cx="377437" cy="96194"/>
            </a:xfrm>
          </p:grpSpPr>
          <p:cxnSp>
            <p:nvCxnSpPr>
              <p:cNvPr id="1017" name="Straight Connector 1016"/>
              <p:cNvCxnSpPr/>
              <p:nvPr/>
            </p:nvCxnSpPr>
            <p:spPr>
              <a:xfrm>
                <a:off x="1359873" y="6078513"/>
                <a:ext cx="377437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8" name="Straight Connector 1017"/>
              <p:cNvCxnSpPr/>
              <p:nvPr/>
            </p:nvCxnSpPr>
            <p:spPr>
              <a:xfrm rot="16200000" flipH="1">
                <a:off x="1320491" y="6083174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9" name="Straight Connector 1018"/>
              <p:cNvCxnSpPr/>
              <p:nvPr/>
            </p:nvCxnSpPr>
            <p:spPr>
              <a:xfrm rot="16200000" flipH="1">
                <a:off x="1686686" y="6078420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20" name="Group 1019"/>
            <p:cNvGrpSpPr/>
            <p:nvPr/>
          </p:nvGrpSpPr>
          <p:grpSpPr>
            <a:xfrm>
              <a:off x="5588175" y="4916484"/>
              <a:ext cx="338328" cy="96194"/>
              <a:chOff x="1359873" y="6034731"/>
              <a:chExt cx="377437" cy="96194"/>
            </a:xfrm>
          </p:grpSpPr>
          <p:cxnSp>
            <p:nvCxnSpPr>
              <p:cNvPr id="1021" name="Straight Connector 1020"/>
              <p:cNvCxnSpPr/>
              <p:nvPr/>
            </p:nvCxnSpPr>
            <p:spPr>
              <a:xfrm>
                <a:off x="1359873" y="6078513"/>
                <a:ext cx="377437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2" name="Straight Connector 1021"/>
              <p:cNvCxnSpPr/>
              <p:nvPr/>
            </p:nvCxnSpPr>
            <p:spPr>
              <a:xfrm rot="16200000" flipH="1">
                <a:off x="1320491" y="6083174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3" name="Straight Connector 1022"/>
              <p:cNvCxnSpPr/>
              <p:nvPr/>
            </p:nvCxnSpPr>
            <p:spPr>
              <a:xfrm rot="16200000" flipH="1">
                <a:off x="1686686" y="6078420"/>
                <a:ext cx="91440" cy="406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026" name="TextBox 1025"/>
            <p:cNvSpPr txBox="1"/>
            <p:nvPr/>
          </p:nvSpPr>
          <p:spPr>
            <a:xfrm>
              <a:off x="6024736" y="5226050"/>
              <a:ext cx="4306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x1000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4" name="Group 683"/>
          <p:cNvGrpSpPr/>
          <p:nvPr/>
        </p:nvGrpSpPr>
        <p:grpSpPr>
          <a:xfrm>
            <a:off x="6306512" y="3795132"/>
            <a:ext cx="2791024" cy="1935863"/>
            <a:chOff x="5209976" y="821617"/>
            <a:chExt cx="2791024" cy="1935863"/>
          </a:xfrm>
        </p:grpSpPr>
        <p:sp>
          <p:nvSpPr>
            <p:cNvPr id="685" name="TextBox 684"/>
            <p:cNvSpPr txBox="1"/>
            <p:nvPr/>
          </p:nvSpPr>
          <p:spPr>
            <a:xfrm rot="16200000">
              <a:off x="4557953" y="1473640"/>
              <a:ext cx="15194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Relative mRNA Expression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51" name="Straight Connector 750"/>
            <p:cNvCxnSpPr/>
            <p:nvPr/>
          </p:nvCxnSpPr>
          <p:spPr>
            <a:xfrm rot="5400000">
              <a:off x="4952572" y="1591122"/>
              <a:ext cx="1264877" cy="9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2" name="Straight Connector 751"/>
            <p:cNvCxnSpPr/>
            <p:nvPr/>
          </p:nvCxnSpPr>
          <p:spPr>
            <a:xfrm>
              <a:off x="5536499" y="961146"/>
              <a:ext cx="46649" cy="11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3" name="Straight Connector 752"/>
            <p:cNvCxnSpPr/>
            <p:nvPr/>
          </p:nvCxnSpPr>
          <p:spPr>
            <a:xfrm>
              <a:off x="5537875" y="1252296"/>
              <a:ext cx="46649" cy="11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4" name="Straight Connector 753"/>
            <p:cNvCxnSpPr/>
            <p:nvPr/>
          </p:nvCxnSpPr>
          <p:spPr>
            <a:xfrm>
              <a:off x="5537875" y="1846360"/>
              <a:ext cx="46649" cy="11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5" name="Straight Connector 754"/>
            <p:cNvCxnSpPr/>
            <p:nvPr/>
          </p:nvCxnSpPr>
          <p:spPr>
            <a:xfrm>
              <a:off x="5537875" y="1548764"/>
              <a:ext cx="46649" cy="11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6" name="Straight Connector 755"/>
            <p:cNvCxnSpPr/>
            <p:nvPr/>
          </p:nvCxnSpPr>
          <p:spPr>
            <a:xfrm>
              <a:off x="5538848" y="2144519"/>
              <a:ext cx="2383562" cy="11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7" name="Straight Connector 756"/>
            <p:cNvCxnSpPr/>
            <p:nvPr/>
          </p:nvCxnSpPr>
          <p:spPr>
            <a:xfrm rot="16200000">
              <a:off x="5874052" y="2175087"/>
              <a:ext cx="54108" cy="9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8" name="Straight Connector 29"/>
            <p:cNvCxnSpPr/>
            <p:nvPr/>
          </p:nvCxnSpPr>
          <p:spPr>
            <a:xfrm rot="16200000">
              <a:off x="7886949" y="2175087"/>
              <a:ext cx="54108" cy="9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9" name="Straight Connector 758"/>
            <p:cNvCxnSpPr/>
            <p:nvPr/>
          </p:nvCxnSpPr>
          <p:spPr>
            <a:xfrm rot="16200000">
              <a:off x="6133243" y="2175087"/>
              <a:ext cx="54108" cy="9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0" name="Straight Connector 759"/>
            <p:cNvCxnSpPr/>
            <p:nvPr/>
          </p:nvCxnSpPr>
          <p:spPr>
            <a:xfrm rot="16200000">
              <a:off x="6409782" y="2174057"/>
              <a:ext cx="54108" cy="9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1" name="Straight Connector 760"/>
            <p:cNvCxnSpPr/>
            <p:nvPr/>
          </p:nvCxnSpPr>
          <p:spPr>
            <a:xfrm rot="16200000">
              <a:off x="6977567" y="2175087"/>
              <a:ext cx="54108" cy="9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2" name="Straight Connector 761"/>
            <p:cNvCxnSpPr/>
            <p:nvPr/>
          </p:nvCxnSpPr>
          <p:spPr>
            <a:xfrm rot="16200000">
              <a:off x="6691038" y="2174057"/>
              <a:ext cx="54108" cy="9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3" name="Straight Connector 762"/>
            <p:cNvCxnSpPr/>
            <p:nvPr/>
          </p:nvCxnSpPr>
          <p:spPr>
            <a:xfrm rot="16200000">
              <a:off x="7574054" y="2174057"/>
              <a:ext cx="54108" cy="9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4" name="Straight Connector 763"/>
            <p:cNvCxnSpPr/>
            <p:nvPr/>
          </p:nvCxnSpPr>
          <p:spPr>
            <a:xfrm rot="16200000">
              <a:off x="7266433" y="2172215"/>
              <a:ext cx="54108" cy="9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5" name="TextBox 764"/>
            <p:cNvSpPr txBox="1"/>
            <p:nvPr/>
          </p:nvSpPr>
          <p:spPr>
            <a:xfrm>
              <a:off x="5296096" y="858951"/>
              <a:ext cx="30970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2.0</a:t>
              </a:r>
              <a:endParaRPr lang="en-US" sz="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6" name="TextBox 765"/>
            <p:cNvSpPr txBox="1"/>
            <p:nvPr/>
          </p:nvSpPr>
          <p:spPr>
            <a:xfrm>
              <a:off x="5297873" y="1160929"/>
              <a:ext cx="30970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1.5</a:t>
              </a:r>
              <a:endParaRPr lang="en-US" sz="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7" name="TextBox 766"/>
            <p:cNvSpPr txBox="1"/>
            <p:nvPr/>
          </p:nvSpPr>
          <p:spPr>
            <a:xfrm>
              <a:off x="5298648" y="1456427"/>
              <a:ext cx="30970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1.0</a:t>
              </a:r>
              <a:endParaRPr lang="en-US" sz="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" name="TextBox 767"/>
            <p:cNvSpPr txBox="1"/>
            <p:nvPr/>
          </p:nvSpPr>
          <p:spPr>
            <a:xfrm>
              <a:off x="5306598" y="1752721"/>
              <a:ext cx="30970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0.5</a:t>
              </a:r>
              <a:endParaRPr lang="en-US" sz="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9" name="TextBox 768"/>
            <p:cNvSpPr txBox="1"/>
            <p:nvPr/>
          </p:nvSpPr>
          <p:spPr>
            <a:xfrm>
              <a:off x="5354315" y="2055313"/>
              <a:ext cx="2279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0" name="TextBox 769"/>
            <p:cNvSpPr txBox="1"/>
            <p:nvPr/>
          </p:nvSpPr>
          <p:spPr>
            <a:xfrm>
              <a:off x="5710870" y="953192"/>
              <a:ext cx="5421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6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NCshRNA</a:t>
              </a:r>
              <a:endParaRPr lang="en-US" sz="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shRNA4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71" name="Group 130"/>
            <p:cNvGrpSpPr/>
            <p:nvPr/>
          </p:nvGrpSpPr>
          <p:grpSpPr>
            <a:xfrm>
              <a:off x="5655286" y="1064034"/>
              <a:ext cx="54912" cy="156226"/>
              <a:chOff x="5327770" y="4015679"/>
              <a:chExt cx="38938" cy="342226"/>
            </a:xfrm>
          </p:grpSpPr>
          <p:sp>
            <p:nvSpPr>
              <p:cNvPr id="781" name="Rectangle 50"/>
              <p:cNvSpPr/>
              <p:nvPr/>
            </p:nvSpPr>
            <p:spPr>
              <a:xfrm>
                <a:off x="5327770" y="4015679"/>
                <a:ext cx="38905" cy="12205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2" name="Rectangle 781"/>
              <p:cNvSpPr/>
              <p:nvPr/>
            </p:nvSpPr>
            <p:spPr>
              <a:xfrm>
                <a:off x="5327803" y="4235850"/>
                <a:ext cx="38905" cy="122055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72" name="TextBox 771"/>
            <p:cNvSpPr txBox="1"/>
            <p:nvPr/>
          </p:nvSpPr>
          <p:spPr>
            <a:xfrm rot="16200000">
              <a:off x="5531857" y="2277051"/>
              <a:ext cx="44837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CDK1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3" name="TextBox 772"/>
            <p:cNvSpPr txBox="1"/>
            <p:nvPr/>
          </p:nvSpPr>
          <p:spPr>
            <a:xfrm rot="16200000">
              <a:off x="5800109" y="2281915"/>
              <a:ext cx="42528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CDK2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4" name="TextBox 773"/>
            <p:cNvSpPr txBox="1"/>
            <p:nvPr/>
          </p:nvSpPr>
          <p:spPr>
            <a:xfrm rot="16200000">
              <a:off x="6074390" y="2279094"/>
              <a:ext cx="42528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CDK4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5" name="TextBox 774"/>
            <p:cNvSpPr txBox="1"/>
            <p:nvPr/>
          </p:nvSpPr>
          <p:spPr>
            <a:xfrm rot="16200000">
              <a:off x="6347429" y="2287153"/>
              <a:ext cx="42528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CDK6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6" name="TextBox 775"/>
            <p:cNvSpPr txBox="1"/>
            <p:nvPr/>
          </p:nvSpPr>
          <p:spPr>
            <a:xfrm rot="16200000">
              <a:off x="6685005" y="2243149"/>
              <a:ext cx="34894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p21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7" name="TextBox 776"/>
            <p:cNvSpPr txBox="1"/>
            <p:nvPr/>
          </p:nvSpPr>
          <p:spPr>
            <a:xfrm rot="16200000">
              <a:off x="6850927" y="2360463"/>
              <a:ext cx="60887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Cyclin B1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8" name="TextBox 777"/>
            <p:cNvSpPr txBox="1"/>
            <p:nvPr/>
          </p:nvSpPr>
          <p:spPr>
            <a:xfrm rot="16200000">
              <a:off x="7179439" y="2314468"/>
              <a:ext cx="53322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Cyclin D1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9" name="TextBox 778"/>
            <p:cNvSpPr txBox="1"/>
            <p:nvPr/>
          </p:nvSpPr>
          <p:spPr>
            <a:xfrm rot="16200000">
              <a:off x="7427084" y="2362367"/>
              <a:ext cx="60556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Cyclin E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80" name="Picture 4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02"/>
            <a:stretch/>
          </p:blipFill>
          <p:spPr bwMode="auto">
            <a:xfrm>
              <a:off x="5655286" y="963617"/>
              <a:ext cx="2345714" cy="1237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83" name="TextBox 17"/>
          <p:cNvSpPr txBox="1">
            <a:spLocks noChangeArrowheads="1"/>
          </p:cNvSpPr>
          <p:nvPr/>
        </p:nvSpPr>
        <p:spPr bwMode="auto">
          <a:xfrm flipH="1">
            <a:off x="7354230" y="4709532"/>
            <a:ext cx="37450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4" name="TextBox 17"/>
          <p:cNvSpPr txBox="1">
            <a:spLocks noChangeArrowheads="1"/>
          </p:cNvSpPr>
          <p:nvPr/>
        </p:nvSpPr>
        <p:spPr bwMode="auto">
          <a:xfrm flipH="1">
            <a:off x="8802030" y="4607458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5" name="TextBox 17"/>
          <p:cNvSpPr txBox="1">
            <a:spLocks noChangeArrowheads="1"/>
          </p:cNvSpPr>
          <p:nvPr/>
        </p:nvSpPr>
        <p:spPr bwMode="auto">
          <a:xfrm flipH="1">
            <a:off x="8514698" y="4611030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6" name="TextBox 17"/>
          <p:cNvSpPr txBox="1">
            <a:spLocks noChangeArrowheads="1"/>
          </p:cNvSpPr>
          <p:nvPr/>
        </p:nvSpPr>
        <p:spPr bwMode="auto">
          <a:xfrm flipH="1">
            <a:off x="7644162" y="4759858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7" name="TextBox 17"/>
          <p:cNvSpPr txBox="1">
            <a:spLocks noChangeArrowheads="1"/>
          </p:cNvSpPr>
          <p:nvPr/>
        </p:nvSpPr>
        <p:spPr bwMode="auto">
          <a:xfrm flipH="1">
            <a:off x="7065038" y="4670502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8" name="TextBox 17"/>
          <p:cNvSpPr txBox="1">
            <a:spLocks noChangeArrowheads="1"/>
          </p:cNvSpPr>
          <p:nvPr/>
        </p:nvSpPr>
        <p:spPr bwMode="auto">
          <a:xfrm flipH="1">
            <a:off x="6774366" y="4730122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9" name="TextBox 182"/>
          <p:cNvSpPr txBox="1">
            <a:spLocks noChangeArrowheads="1"/>
          </p:cNvSpPr>
          <p:nvPr/>
        </p:nvSpPr>
        <p:spPr bwMode="auto">
          <a:xfrm flipH="1">
            <a:off x="7856568" y="4360270"/>
            <a:ext cx="26523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0" name="TextBox 182"/>
          <p:cNvSpPr txBox="1">
            <a:spLocks noChangeArrowheads="1"/>
          </p:cNvSpPr>
          <p:nvPr/>
        </p:nvSpPr>
        <p:spPr bwMode="auto">
          <a:xfrm flipH="1">
            <a:off x="8229600" y="4622326"/>
            <a:ext cx="26523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68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198</Words>
  <Application>Microsoft Office PowerPoint</Application>
  <PresentationFormat>On-screen Show (4:3)</PresentationFormat>
  <Paragraphs>168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Dr.AnilSuri</dc:creator>
  <cp:lastModifiedBy>Dr.AnilSuri</cp:lastModifiedBy>
  <cp:revision>9</cp:revision>
  <dcterms:created xsi:type="dcterms:W3CDTF">2016-05-27T11:45:50Z</dcterms:created>
  <dcterms:modified xsi:type="dcterms:W3CDTF">2016-08-27T10:21:55Z</dcterms:modified>
</cp:coreProperties>
</file>