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28" d="100"/>
          <a:sy n="128" d="100"/>
        </p:scale>
        <p:origin x="-1146" y="-84"/>
      </p:cViewPr>
      <p:guideLst>
        <p:guide orient="horz" pos="302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296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645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8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73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461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936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694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829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446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15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5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7D712-A433-4390-B9C7-791C06B04782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72CF3-6B2A-4E99-9FA5-534FCE61EA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3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80"/>
          <p:cNvGrpSpPr/>
          <p:nvPr/>
        </p:nvGrpSpPr>
        <p:grpSpPr>
          <a:xfrm>
            <a:off x="577135" y="654050"/>
            <a:ext cx="2754251" cy="2798993"/>
            <a:chOff x="-86509" y="106001"/>
            <a:chExt cx="6126710" cy="4470369"/>
          </a:xfrm>
        </p:grpSpPr>
        <p:pic>
          <p:nvPicPr>
            <p:cNvPr id="793" name="Picture 2" descr="D:\Sumit\Breast manuscript HSP70-2\Manuscript HSP70-2 in breast\HSP70-2 paper Sumit\Breast cancer HSP70-2 2013\Wound healing assay\WHA\MDA MB 231\WHA\MDA MB 231 Ctrl WHA 9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4325" y="414338"/>
              <a:ext cx="17145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4" name="Picture 3" descr="D:\Sumit\Breast manuscript HSP70-2\Manuscript HSP70-2 in breast\HSP70-2 paper Sumit\Breast cancer HSP70-2 2013\Wound healing assay\WHA\MDA MB 231\WHA\MDA MB 231 Ctrl WHA 10.jpg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97903" y="414337"/>
              <a:ext cx="1708595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5" name="Picture 4" descr="D:\Sumit\Breast manuscript HSP70-2\Manuscript HSP70-2 in breast\HSP70-2 paper Sumit\Breast cancer HSP70-2 2013\Wound healing assay\WHA\MDA MB 231\WHA\MDA MB 231 Ctrl WHA 1B.jpg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14326" y="1808163"/>
              <a:ext cx="1708594" cy="1372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6" name="Picture 5" descr="D:\Sumit\Breast manuscript HSP70-2\Manuscript HSP70-2 in breast\HSP70-2 paper Sumit\Breast cancer HSP70-2 2013\Wound healing assay\WHA\MDA MB 231\WHA\MDA MB 231 Ctrl WHA 10G.jpg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4326" y="3203576"/>
              <a:ext cx="1708594" cy="13727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7" name="Picture 2" descr="D:\Sumit\Breast manuscript HSP70-2\Manuscript HSP70-2 in breast\HSP70-2 paper Sumit\Breast cancer HSP70-2 2013\Wound healing assay\WHA\MDA MB 231\WHA\MDA MB 231 Ctrl WHA 3A.jpg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31607" y="3203574"/>
              <a:ext cx="1708594" cy="1372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8" name="Picture 5" descr="D:\Sumit\Breast manuscript HSP70-2\Manuscript HSP70-2 in breast\HSP70-2 paper Sumit\Breast cancer HSP70-2 2013\Wound healing assay\WHA\MDA MB 231\WHA\MDA MB 231 Ctrl WHA 2A.jpg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99403" y="3203574"/>
              <a:ext cx="1708594" cy="1372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99" name="TextBox 13"/>
            <p:cNvSpPr txBox="1">
              <a:spLocks noChangeArrowheads="1"/>
            </p:cNvSpPr>
            <p:nvPr/>
          </p:nvSpPr>
          <p:spPr bwMode="auto">
            <a:xfrm>
              <a:off x="631118" y="106001"/>
              <a:ext cx="1815377" cy="344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NCshRNA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0" name="TextBox 14"/>
            <p:cNvSpPr txBox="1">
              <a:spLocks noChangeArrowheads="1"/>
            </p:cNvSpPr>
            <p:nvPr/>
          </p:nvSpPr>
          <p:spPr bwMode="auto">
            <a:xfrm>
              <a:off x="2566389" y="106001"/>
              <a:ext cx="1261105" cy="344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shRNA3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1" name="TextBox 15"/>
            <p:cNvSpPr txBox="1">
              <a:spLocks noChangeArrowheads="1"/>
            </p:cNvSpPr>
            <p:nvPr/>
          </p:nvSpPr>
          <p:spPr bwMode="auto">
            <a:xfrm>
              <a:off x="4499313" y="106001"/>
              <a:ext cx="1322126" cy="3440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shRNA4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02" name="Picture 6" descr="D:\Sumit\Breast manuscript HSP70-2\Manuscript HSP70-2 in breast\HSP70-2 paper Sumit\Breast cancer HSP70-2 2013\Wound healing assay\WHA\MDA MB 231\WHA\MDA MB 231 Ctrl WHA 11C.jpg"/>
            <p:cNvPicPr>
              <a:picLocks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95473" y="1808163"/>
              <a:ext cx="1708594" cy="1372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05" name="TextBox 27"/>
            <p:cNvSpPr txBox="1">
              <a:spLocks noChangeArrowheads="1"/>
            </p:cNvSpPr>
            <p:nvPr/>
          </p:nvSpPr>
          <p:spPr bwMode="auto">
            <a:xfrm rot="16200000">
              <a:off x="-131044" y="845767"/>
              <a:ext cx="584168" cy="47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0h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6" name="TextBox 28"/>
            <p:cNvSpPr txBox="1">
              <a:spLocks noChangeArrowheads="1"/>
            </p:cNvSpPr>
            <p:nvPr/>
          </p:nvSpPr>
          <p:spPr bwMode="auto">
            <a:xfrm rot="16200000">
              <a:off x="-191627" y="2237448"/>
              <a:ext cx="701002" cy="4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12h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7" name="TextBox 29"/>
            <p:cNvSpPr txBox="1">
              <a:spLocks noChangeArrowheads="1"/>
            </p:cNvSpPr>
            <p:nvPr/>
          </p:nvSpPr>
          <p:spPr bwMode="auto">
            <a:xfrm rot="16200000">
              <a:off x="-198761" y="3568717"/>
              <a:ext cx="703750" cy="47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24h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8" name="TextBox 31"/>
            <p:cNvSpPr txBox="1">
              <a:spLocks noChangeArrowheads="1"/>
            </p:cNvSpPr>
            <p:nvPr/>
          </p:nvSpPr>
          <p:spPr bwMode="auto">
            <a:xfrm rot="16200000">
              <a:off x="1896814" y="860012"/>
              <a:ext cx="584168" cy="4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0h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9" name="TextBox 32"/>
            <p:cNvSpPr txBox="1">
              <a:spLocks noChangeArrowheads="1"/>
            </p:cNvSpPr>
            <p:nvPr/>
          </p:nvSpPr>
          <p:spPr bwMode="auto">
            <a:xfrm rot="16200000">
              <a:off x="1830821" y="2225124"/>
              <a:ext cx="701002" cy="47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12h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0" name="TextBox 33"/>
            <p:cNvSpPr txBox="1">
              <a:spLocks noChangeArrowheads="1"/>
            </p:cNvSpPr>
            <p:nvPr/>
          </p:nvSpPr>
          <p:spPr bwMode="auto">
            <a:xfrm rot="16200000">
              <a:off x="1829842" y="3572948"/>
              <a:ext cx="701002" cy="479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48h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1" name="TextBox 34"/>
            <p:cNvSpPr txBox="1">
              <a:spLocks noChangeArrowheads="1"/>
            </p:cNvSpPr>
            <p:nvPr/>
          </p:nvSpPr>
          <p:spPr bwMode="auto">
            <a:xfrm rot="16200000">
              <a:off x="3890902" y="852052"/>
              <a:ext cx="584168" cy="47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0h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2" name="TextBox 35"/>
            <p:cNvSpPr txBox="1">
              <a:spLocks noChangeArrowheads="1"/>
            </p:cNvSpPr>
            <p:nvPr/>
          </p:nvSpPr>
          <p:spPr bwMode="auto">
            <a:xfrm rot="16200000">
              <a:off x="3818432" y="2228004"/>
              <a:ext cx="701002" cy="47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12h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3" name="TextBox 36"/>
            <p:cNvSpPr txBox="1">
              <a:spLocks noChangeArrowheads="1"/>
            </p:cNvSpPr>
            <p:nvPr/>
          </p:nvSpPr>
          <p:spPr bwMode="auto">
            <a:xfrm rot="16200000">
              <a:off x="3854645" y="3560124"/>
              <a:ext cx="701002" cy="479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48h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866" name="Picture 2" descr="D:\Sumit\Breast manuscript HSP70-2\Manuscript HSP70-2 in breast\HSP70-2 paper Sumit\Breast cancer HSP70-2 2013\Wound healing assay\22 may 2014\MDA new\MDA MB 231 Ctrl WHA 6G.jpg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331607" y="1808163"/>
              <a:ext cx="1708594" cy="13727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73" name="Picture 3" descr="D:\Sumit\Breast manuscript HSP70-2\Manuscript HSP70-2 in breast\HSP70-2 paper Sumit\Breast cancer HSP70-2 2013\Wound healing assay\22 may 2014\MDA new\MDA MB 231 Ctrl WHA 6k.jpg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331607" y="414337"/>
              <a:ext cx="1708594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04" name="Rectangle 403"/>
          <p:cNvSpPr/>
          <p:nvPr/>
        </p:nvSpPr>
        <p:spPr>
          <a:xfrm>
            <a:off x="282575" y="3828674"/>
            <a:ext cx="26321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405"/>
          <p:cNvGrpSpPr/>
          <p:nvPr/>
        </p:nvGrpSpPr>
        <p:grpSpPr>
          <a:xfrm>
            <a:off x="482207" y="4059122"/>
            <a:ext cx="4840762" cy="2798880"/>
            <a:chOff x="4100805" y="3315512"/>
            <a:chExt cx="3339383" cy="2798880"/>
          </a:xfrm>
        </p:grpSpPr>
        <p:grpSp>
          <p:nvGrpSpPr>
            <p:cNvPr id="7" name="Group 183"/>
            <p:cNvGrpSpPr/>
            <p:nvPr/>
          </p:nvGrpSpPr>
          <p:grpSpPr>
            <a:xfrm>
              <a:off x="4100805" y="3315512"/>
              <a:ext cx="3339383" cy="2798880"/>
              <a:chOff x="6394266" y="2665767"/>
              <a:chExt cx="2092841" cy="2389595"/>
            </a:xfrm>
          </p:grpSpPr>
          <p:grpSp>
            <p:nvGrpSpPr>
              <p:cNvPr id="8" name="Group 199"/>
              <p:cNvGrpSpPr/>
              <p:nvPr/>
            </p:nvGrpSpPr>
            <p:grpSpPr>
              <a:xfrm>
                <a:off x="6464071" y="2688906"/>
                <a:ext cx="2023036" cy="2366456"/>
                <a:chOff x="5764142" y="2688906"/>
                <a:chExt cx="2023036" cy="2366456"/>
              </a:xfrm>
            </p:grpSpPr>
            <p:grpSp>
              <p:nvGrpSpPr>
                <p:cNvPr id="9" name="Group 74"/>
                <p:cNvGrpSpPr/>
                <p:nvPr/>
              </p:nvGrpSpPr>
              <p:grpSpPr>
                <a:xfrm>
                  <a:off x="5764142" y="2688906"/>
                  <a:ext cx="2023036" cy="1761969"/>
                  <a:chOff x="4819644" y="3365740"/>
                  <a:chExt cx="3696839" cy="2559594"/>
                </a:xfrm>
              </p:grpSpPr>
              <p:cxnSp>
                <p:nvCxnSpPr>
                  <p:cNvPr id="430" name="Straight Connector 429"/>
                  <p:cNvCxnSpPr/>
                  <p:nvPr/>
                </p:nvCxnSpPr>
                <p:spPr>
                  <a:xfrm rot="5400000">
                    <a:off x="3925094" y="4660900"/>
                    <a:ext cx="2362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1" name="Straight Connector 430"/>
                  <p:cNvCxnSpPr/>
                  <p:nvPr/>
                </p:nvCxnSpPr>
                <p:spPr>
                  <a:xfrm>
                    <a:off x="5029200" y="3479800"/>
                    <a:ext cx="76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2" name="Straight Connector 431"/>
                  <p:cNvCxnSpPr/>
                  <p:nvPr/>
                </p:nvCxnSpPr>
                <p:spPr>
                  <a:xfrm>
                    <a:off x="5029200" y="3771900"/>
                    <a:ext cx="76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3" name="Straight Connector 432"/>
                  <p:cNvCxnSpPr/>
                  <p:nvPr/>
                </p:nvCxnSpPr>
                <p:spPr>
                  <a:xfrm>
                    <a:off x="5029200" y="4057650"/>
                    <a:ext cx="76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4" name="Straight Connector 433"/>
                  <p:cNvCxnSpPr/>
                  <p:nvPr/>
                </p:nvCxnSpPr>
                <p:spPr>
                  <a:xfrm>
                    <a:off x="5029200" y="4343400"/>
                    <a:ext cx="76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5" name="Straight Connector 434"/>
                  <p:cNvCxnSpPr/>
                  <p:nvPr/>
                </p:nvCxnSpPr>
                <p:spPr>
                  <a:xfrm>
                    <a:off x="5029200" y="4633912"/>
                    <a:ext cx="76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6" name="Straight Connector 435"/>
                  <p:cNvCxnSpPr/>
                  <p:nvPr/>
                </p:nvCxnSpPr>
                <p:spPr>
                  <a:xfrm>
                    <a:off x="5029200" y="4921250"/>
                    <a:ext cx="76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7" name="Straight Connector 436"/>
                  <p:cNvCxnSpPr/>
                  <p:nvPr/>
                </p:nvCxnSpPr>
                <p:spPr>
                  <a:xfrm>
                    <a:off x="5029200" y="5213350"/>
                    <a:ext cx="76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8" name="Straight Connector 437"/>
                  <p:cNvCxnSpPr/>
                  <p:nvPr/>
                </p:nvCxnSpPr>
                <p:spPr>
                  <a:xfrm>
                    <a:off x="5029200" y="5499100"/>
                    <a:ext cx="76200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39" name="TextBox 438"/>
                  <p:cNvSpPr txBox="1"/>
                  <p:nvPr/>
                </p:nvSpPr>
                <p:spPr>
                  <a:xfrm>
                    <a:off x="4831849" y="3365740"/>
                    <a:ext cx="259873" cy="267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4.0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0" name="TextBox 439"/>
                  <p:cNvSpPr txBox="1"/>
                  <p:nvPr/>
                </p:nvSpPr>
                <p:spPr>
                  <a:xfrm>
                    <a:off x="4824973" y="3664469"/>
                    <a:ext cx="345708" cy="2672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3.5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1" name="TextBox 440"/>
                  <p:cNvSpPr txBox="1"/>
                  <p:nvPr/>
                </p:nvSpPr>
                <p:spPr>
                  <a:xfrm>
                    <a:off x="4838378" y="3946306"/>
                    <a:ext cx="259873" cy="267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3.0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2" name="TextBox 441"/>
                  <p:cNvSpPr txBox="1"/>
                  <p:nvPr/>
                </p:nvSpPr>
                <p:spPr>
                  <a:xfrm>
                    <a:off x="4822747" y="4231874"/>
                    <a:ext cx="345708" cy="2672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2.5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3" name="TextBox 442"/>
                  <p:cNvSpPr txBox="1"/>
                  <p:nvPr/>
                </p:nvSpPr>
                <p:spPr>
                  <a:xfrm>
                    <a:off x="4833429" y="4518363"/>
                    <a:ext cx="259873" cy="267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2.0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4" name="TextBox 443"/>
                  <p:cNvSpPr txBox="1"/>
                  <p:nvPr/>
                </p:nvSpPr>
                <p:spPr>
                  <a:xfrm>
                    <a:off x="4822651" y="4814444"/>
                    <a:ext cx="259873" cy="267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1.5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5" name="TextBox 444"/>
                  <p:cNvSpPr txBox="1"/>
                  <p:nvPr/>
                </p:nvSpPr>
                <p:spPr>
                  <a:xfrm>
                    <a:off x="4831161" y="5112502"/>
                    <a:ext cx="259873" cy="267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1.0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6" name="TextBox 445"/>
                  <p:cNvSpPr txBox="1"/>
                  <p:nvPr/>
                </p:nvSpPr>
                <p:spPr>
                  <a:xfrm>
                    <a:off x="4819644" y="5387757"/>
                    <a:ext cx="259873" cy="26720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0.5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7" name="TextBox 446"/>
                  <p:cNvSpPr txBox="1"/>
                  <p:nvPr/>
                </p:nvSpPr>
                <p:spPr>
                  <a:xfrm>
                    <a:off x="4852613" y="5658128"/>
                    <a:ext cx="191486" cy="26720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800" dirty="0" smtClean="0">
                        <a:solidFill>
                          <a:prstClr val="black"/>
                        </a:solidFill>
                        <a:latin typeface="Arial" pitchFamily="34" charset="0"/>
                        <a:cs typeface="Arial" pitchFamily="34" charset="0"/>
                      </a:rPr>
                      <a:t>0</a:t>
                    </a:r>
                    <a:endParaRPr lang="en-US" sz="800" dirty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448" name="Rectangle 447"/>
                  <p:cNvSpPr/>
                  <p:nvPr/>
                </p:nvSpPr>
                <p:spPr>
                  <a:xfrm>
                    <a:off x="5183188" y="5099082"/>
                    <a:ext cx="82296" cy="0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800">
                      <a:solidFill>
                        <a:prstClr val="white"/>
                      </a:solidFill>
                    </a:endParaRPr>
                  </a:p>
                </p:txBody>
              </p:sp>
              <p:grpSp>
                <p:nvGrpSpPr>
                  <p:cNvPr id="10" name="Group 113"/>
                  <p:cNvGrpSpPr/>
                  <p:nvPr/>
                </p:nvGrpSpPr>
                <p:grpSpPr>
                  <a:xfrm>
                    <a:off x="5029233" y="5783258"/>
                    <a:ext cx="3487250" cy="80313"/>
                    <a:chOff x="5029233" y="6475408"/>
                    <a:chExt cx="3487250" cy="80313"/>
                  </a:xfrm>
                </p:grpSpPr>
                <p:cxnSp>
                  <p:nvCxnSpPr>
                    <p:cNvPr id="463" name="Straight Connector 462"/>
                    <p:cNvCxnSpPr/>
                    <p:nvPr/>
                  </p:nvCxnSpPr>
                  <p:spPr>
                    <a:xfrm rot="5400000">
                      <a:off x="5450683" y="6516826"/>
                      <a:ext cx="76201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4" name="Straight Connector 463"/>
                    <p:cNvCxnSpPr/>
                    <p:nvPr/>
                  </p:nvCxnSpPr>
                  <p:spPr>
                    <a:xfrm rot="5400000">
                      <a:off x="8471576" y="6516822"/>
                      <a:ext cx="76201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5" name="Straight Connector 464"/>
                    <p:cNvCxnSpPr/>
                    <p:nvPr/>
                  </p:nvCxnSpPr>
                  <p:spPr>
                    <a:xfrm rot="5400000">
                      <a:off x="7723982" y="6514306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6" name="Straight Connector 465"/>
                    <p:cNvCxnSpPr/>
                    <p:nvPr/>
                  </p:nvCxnSpPr>
                  <p:spPr>
                    <a:xfrm rot="5400000">
                      <a:off x="7341394" y="6514306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7" name="Straight Connector 466"/>
                    <p:cNvCxnSpPr/>
                    <p:nvPr/>
                  </p:nvCxnSpPr>
                  <p:spPr>
                    <a:xfrm rot="5400000">
                      <a:off x="5823743" y="6516826"/>
                      <a:ext cx="76201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8" name="Straight Connector 467"/>
                    <p:cNvCxnSpPr/>
                    <p:nvPr/>
                  </p:nvCxnSpPr>
                  <p:spPr>
                    <a:xfrm rot="5400000">
                      <a:off x="6198394" y="6514306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69" name="Straight Connector 468"/>
                    <p:cNvCxnSpPr/>
                    <p:nvPr/>
                  </p:nvCxnSpPr>
                  <p:spPr>
                    <a:xfrm rot="5400000">
                      <a:off x="6585744" y="6516826"/>
                      <a:ext cx="76201" cy="1589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0" name="Straight Connector 469"/>
                    <p:cNvCxnSpPr/>
                    <p:nvPr/>
                  </p:nvCxnSpPr>
                  <p:spPr>
                    <a:xfrm rot="5400000">
                      <a:off x="6966744" y="6514306"/>
                      <a:ext cx="7620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71" name="Straight Connector 470"/>
                    <p:cNvCxnSpPr/>
                    <p:nvPr/>
                  </p:nvCxnSpPr>
                  <p:spPr>
                    <a:xfrm>
                      <a:off x="5029233" y="6475408"/>
                      <a:ext cx="3487250" cy="1588"/>
                    </a:xfrm>
                    <a:prstGeom prst="line">
                      <a:avLst/>
                    </a:prstGeom>
                    <a:ln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420" name="TextBox 419"/>
                <p:cNvSpPr txBox="1"/>
                <p:nvPr/>
              </p:nvSpPr>
              <p:spPr>
                <a:xfrm rot="16200000">
                  <a:off x="5641130" y="4658239"/>
                  <a:ext cx="701102" cy="9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P-Cadherin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1" name="TextBox 420"/>
                <p:cNvSpPr txBox="1"/>
                <p:nvPr/>
              </p:nvSpPr>
              <p:spPr>
                <a:xfrm rot="16200000">
                  <a:off x="5870337" y="4658553"/>
                  <a:ext cx="700472" cy="9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E-Cadherin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2" name="TextBox 421"/>
                <p:cNvSpPr txBox="1"/>
                <p:nvPr/>
              </p:nvSpPr>
              <p:spPr>
                <a:xfrm rot="16200000">
                  <a:off x="6072969" y="4662640"/>
                  <a:ext cx="692297" cy="9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N-Cadherin 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3" name="TextBox 422"/>
                <p:cNvSpPr txBox="1"/>
                <p:nvPr/>
              </p:nvSpPr>
              <p:spPr>
                <a:xfrm rot="16200000">
                  <a:off x="6508682" y="4661016"/>
                  <a:ext cx="695543" cy="931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MMP3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4" name="TextBox 423"/>
                <p:cNvSpPr txBox="1"/>
                <p:nvPr/>
              </p:nvSpPr>
              <p:spPr>
                <a:xfrm rot="16200000">
                  <a:off x="6826981" y="4541977"/>
                  <a:ext cx="462035" cy="931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SLUG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5" name="TextBox 424"/>
                <p:cNvSpPr txBox="1"/>
                <p:nvPr/>
              </p:nvSpPr>
              <p:spPr>
                <a:xfrm rot="16200000">
                  <a:off x="7038869" y="4544438"/>
                  <a:ext cx="475236" cy="931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SNAIL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6" name="TextBox 425"/>
                <p:cNvSpPr txBox="1"/>
                <p:nvPr/>
              </p:nvSpPr>
              <p:spPr>
                <a:xfrm rot="16200000">
                  <a:off x="7441307" y="4528598"/>
                  <a:ext cx="433553" cy="931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SMA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27" name="Rectangle 47"/>
                <p:cNvSpPr/>
                <p:nvPr/>
              </p:nvSpPr>
              <p:spPr>
                <a:xfrm>
                  <a:off x="7290676" y="2871121"/>
                  <a:ext cx="23720" cy="46064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8" name="Rectangle 48"/>
                <p:cNvSpPr/>
                <p:nvPr/>
              </p:nvSpPr>
              <p:spPr>
                <a:xfrm>
                  <a:off x="7288368" y="2987885"/>
                  <a:ext cx="23720" cy="46064"/>
                </a:xfrm>
                <a:prstGeom prst="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8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429" name="TextBox 49"/>
                <p:cNvSpPr txBox="1"/>
                <p:nvPr/>
              </p:nvSpPr>
              <p:spPr>
                <a:xfrm>
                  <a:off x="7300013" y="2804463"/>
                  <a:ext cx="338427" cy="28904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NC shRNA</a:t>
                  </a:r>
                </a:p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shRNA4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418" name="TextBox 417"/>
              <p:cNvSpPr txBox="1"/>
              <p:nvPr/>
            </p:nvSpPr>
            <p:spPr>
              <a:xfrm rot="16200000">
                <a:off x="5509770" y="3550263"/>
                <a:ext cx="1875442" cy="1064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Relative mRNA Expression</a:t>
                </a:r>
                <a:endParaRPr lang="en-US" sz="1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409" name="Straight Connector 408"/>
            <p:cNvCxnSpPr/>
            <p:nvPr/>
          </p:nvCxnSpPr>
          <p:spPr>
            <a:xfrm rot="5400000">
              <a:off x="7049420" y="5324532"/>
              <a:ext cx="61439" cy="13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1" name="TextBox 410"/>
            <p:cNvSpPr txBox="1"/>
            <p:nvPr/>
          </p:nvSpPr>
          <p:spPr>
            <a:xfrm rot="16200000">
              <a:off x="5331956" y="5499935"/>
              <a:ext cx="549153" cy="148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MMP2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" name="TextBox 415"/>
            <p:cNvSpPr txBox="1"/>
            <p:nvPr/>
          </p:nvSpPr>
          <p:spPr>
            <a:xfrm rot="16200000">
              <a:off x="6526109" y="5632381"/>
              <a:ext cx="815393" cy="148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 err="1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Vimentin</a:t>
              </a:r>
              <a:endParaRPr lang="en-US" sz="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0" name="Group 309"/>
          <p:cNvGrpSpPr/>
          <p:nvPr/>
        </p:nvGrpSpPr>
        <p:grpSpPr>
          <a:xfrm>
            <a:off x="3561415" y="404415"/>
            <a:ext cx="2763185" cy="3048843"/>
            <a:chOff x="3426799" y="404415"/>
            <a:chExt cx="2763185" cy="3048843"/>
          </a:xfrm>
        </p:grpSpPr>
        <p:grpSp>
          <p:nvGrpSpPr>
            <p:cNvPr id="4" name="Group 234"/>
            <p:cNvGrpSpPr/>
            <p:nvPr/>
          </p:nvGrpSpPr>
          <p:grpSpPr>
            <a:xfrm>
              <a:off x="3426799" y="654265"/>
              <a:ext cx="2763185" cy="2798993"/>
              <a:chOff x="2990262" y="1071546"/>
              <a:chExt cx="2763185" cy="2798993"/>
            </a:xfrm>
          </p:grpSpPr>
          <p:sp>
            <p:nvSpPr>
              <p:cNvPr id="885" name="TextBox 27"/>
              <p:cNvSpPr txBox="1">
                <a:spLocks noChangeArrowheads="1"/>
              </p:cNvSpPr>
              <p:nvPr/>
            </p:nvSpPr>
            <p:spPr bwMode="auto">
              <a:xfrm rot="16200000">
                <a:off x="2915104" y="1577040"/>
                <a:ext cx="365760" cy="2154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8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0h</a:t>
                </a:r>
                <a:endParaRPr lang="en-US" sz="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5" name="Group 69"/>
              <p:cNvGrpSpPr/>
              <p:nvPr/>
            </p:nvGrpSpPr>
            <p:grpSpPr>
              <a:xfrm>
                <a:off x="2994319" y="1071546"/>
                <a:ext cx="2759128" cy="2798993"/>
                <a:chOff x="2994319" y="1071546"/>
                <a:chExt cx="2759128" cy="2798993"/>
              </a:xfrm>
            </p:grpSpPr>
            <p:pic>
              <p:nvPicPr>
                <p:cNvPr id="908" name="Picture 2" descr="D:\Sumit\Breast manuscript HSP70-2\Manuscript HSP70-2 in breast\HSP70-2 paper Sumit\Breast cancer HSP70-2 2013\Wound healing assay\WHA\MDA MB 231\WHA\MDA MB 231 Ctrl WHA 9.jpg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3172434" y="1264602"/>
                  <a:ext cx="770751" cy="8587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10" name="Picture 3" descr="D:\Sumit\Breast manuscript HSP70-2\Manuscript HSP70-2 in breast\HSP70-2 paper Sumit\Breast cancer HSP70-2 2013\Wound healing assay\WHA\MDA MB 231\WHA\MDA MB 231 Ctrl WHA 10.jpg"/>
                <p:cNvPicPr>
                  <a:picLocks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4084469" y="1264602"/>
                  <a:ext cx="768096" cy="8587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20" name="Picture 4" descr="D:\Sumit\Breast manuscript HSP70-2\Manuscript HSP70-2 in breast\HSP70-2 paper Sumit\Breast cancer HSP70-2 2013\Wound healing assay\WHA\MDA MB 231\WHA\MDA MB 231 Ctrl WHA 1B.jpg"/>
                <p:cNvPicPr>
                  <a:picLocks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172434" y="2137306"/>
                  <a:ext cx="768096" cy="8595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34" name="Picture 5" descr="D:\Sumit\Breast manuscript HSP70-2\Manuscript HSP70-2 in breast\HSP70-2 paper Sumit\Breast cancer HSP70-2 2013\Wound healing assay\WHA\MDA MB 231\WHA\MDA MB 231 Ctrl WHA 10G.jpg"/>
                <p:cNvPicPr>
                  <a:picLocks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3172434" y="3011004"/>
                  <a:ext cx="768096" cy="8595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36" name="Picture 2" descr="D:\Sumit\Breast manuscript HSP70-2\Manuscript HSP70-2 in breast\HSP70-2 paper Sumit\Breast cancer HSP70-2 2013\Wound healing assay\WHA\MDA MB 231\WHA\MDA MB 231 Ctrl WHA 3A.jpg"/>
                <p:cNvPicPr>
                  <a:picLocks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978397" y="3011002"/>
                  <a:ext cx="768096" cy="8595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37" name="Picture 5" descr="D:\Sumit\Breast manuscript HSP70-2\Manuscript HSP70-2 in breast\HSP70-2 paper Sumit\Breast cancer HSP70-2 2013\Wound healing assay\WHA\MDA MB 231\WHA\MDA MB 231 Ctrl WHA 2A.jpg"/>
                <p:cNvPicPr>
                  <a:picLocks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4071777" y="3011002"/>
                  <a:ext cx="768096" cy="8595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938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3314848" y="1071546"/>
                  <a:ext cx="816100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NCshRNA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39" name="TextBox 14"/>
                <p:cNvSpPr txBox="1">
                  <a:spLocks noChangeArrowheads="1"/>
                </p:cNvSpPr>
                <p:nvPr/>
              </p:nvSpPr>
              <p:spPr bwMode="auto">
                <a:xfrm>
                  <a:off x="4184846" y="1071546"/>
                  <a:ext cx="566928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shRNA3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0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5053789" y="1071546"/>
                  <a:ext cx="594360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shRNA4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941" name="Picture 6" descr="D:\Sumit\Breast manuscript HSP70-2\Manuscript HSP70-2 in breast\HSP70-2 paper Sumit\Breast cancer HSP70-2 2013\Wound healing assay\WHA\MDA MB 231\WHA\MDA MB 231 Ctrl WHA 11C.jpg"/>
                <p:cNvPicPr>
                  <a:picLocks noChangeArrowheads="1"/>
                </p:cNvPicPr>
                <p:nvPr/>
              </p:nvPicPr>
              <p:blipFill>
                <a:blip r:embed="rId8" cstate="print"/>
                <a:srcRect/>
                <a:stretch>
                  <a:fillRect/>
                </a:stretch>
              </p:blipFill>
              <p:spPr bwMode="auto">
                <a:xfrm>
                  <a:off x="4080825" y="2137306"/>
                  <a:ext cx="768096" cy="8595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942" name="TextBox 28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2892793" y="2440781"/>
                  <a:ext cx="438912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12h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3" name="TextBox 29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2881724" y="3281937"/>
                  <a:ext cx="440633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24h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4" name="TextBox 31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3821812" y="1574370"/>
                  <a:ext cx="365760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0h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5" name="TextBox 32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3789451" y="2438890"/>
                  <a:ext cx="438912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12h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6" name="TextBox 33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3789010" y="3259931"/>
                  <a:ext cx="438912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48h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7" name="TextBox 34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4745290" y="1573355"/>
                  <a:ext cx="365760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0h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8" name="TextBox 35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4710017" y="2434868"/>
                  <a:ext cx="438912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12h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949" name="TextBox 36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4695816" y="3276557"/>
                  <a:ext cx="438912" cy="2154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sz="800" dirty="0" smtClean="0">
                      <a:solidFill>
                        <a:prstClr val="black"/>
                      </a:solidFill>
                      <a:latin typeface="Arial" pitchFamily="34" charset="0"/>
                      <a:cs typeface="Arial" pitchFamily="34" charset="0"/>
                    </a:rPr>
                    <a:t>48h</a:t>
                  </a:r>
                  <a:endParaRPr lang="en-US" sz="8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pic>
              <p:nvPicPr>
                <p:cNvPr id="950" name="Picture 2" descr="D:\Sumit\Breast manuscript HSP70-2\Manuscript HSP70-2 in breast\HSP70-2 paper Sumit\Breast cancer HSP70-2 2013\Wound healing assay\22 may 2014\MDA new\MDA MB 231 Ctrl WHA 6G.jpg"/>
                <p:cNvPicPr>
                  <a:picLocks noChangeArrowheads="1"/>
                </p:cNvPicPr>
                <p:nvPr/>
              </p:nvPicPr>
              <p:blipFill>
                <a:blip r:embed="rId9" cstate="print"/>
                <a:srcRect/>
                <a:stretch>
                  <a:fillRect/>
                </a:stretch>
              </p:blipFill>
              <p:spPr bwMode="auto">
                <a:xfrm>
                  <a:off x="4985351" y="2137306"/>
                  <a:ext cx="768096" cy="85953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51" name="Picture 3" descr="D:\Sumit\Breast manuscript HSP70-2\Manuscript HSP70-2 in breast\HSP70-2 paper Sumit\Breast cancer HSP70-2 2013\Wound healing assay\22 may 2014\MDA new\MDA MB 231 Ctrl WHA 6k.jpg"/>
                <p:cNvPicPr>
                  <a:picLocks noChangeArrowheads="1"/>
                </p:cNvPicPr>
                <p:nvPr/>
              </p:nvPicPr>
              <p:blipFill>
                <a:blip r:embed="rId10" cstate="print"/>
                <a:srcRect/>
                <a:stretch>
                  <a:fillRect/>
                </a:stretch>
              </p:blipFill>
              <p:spPr bwMode="auto">
                <a:xfrm>
                  <a:off x="4983096" y="1264602"/>
                  <a:ext cx="768096" cy="8587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355" name="TextBox 354"/>
            <p:cNvSpPr txBox="1"/>
            <p:nvPr/>
          </p:nvSpPr>
          <p:spPr>
            <a:xfrm>
              <a:off x="4415847" y="404415"/>
              <a:ext cx="11785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MDA-MB-231</a:t>
              </a:r>
              <a:endParaRPr lang="en-IN" sz="9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6" name="TextBox 355"/>
          <p:cNvSpPr txBox="1"/>
          <p:nvPr/>
        </p:nvSpPr>
        <p:spPr>
          <a:xfrm>
            <a:off x="1797050" y="404415"/>
            <a:ext cx="7201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MCF7</a:t>
            </a:r>
            <a:endParaRPr lang="en-IN" sz="9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4" name="Rectangle 503"/>
          <p:cNvSpPr/>
          <p:nvPr/>
        </p:nvSpPr>
        <p:spPr>
          <a:xfrm>
            <a:off x="263525" y="334804"/>
            <a:ext cx="255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10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TextBox 17"/>
          <p:cNvSpPr txBox="1">
            <a:spLocks noChangeArrowheads="1"/>
          </p:cNvSpPr>
          <p:nvPr/>
        </p:nvSpPr>
        <p:spPr bwMode="auto">
          <a:xfrm flipH="1">
            <a:off x="2090373" y="5708826"/>
            <a:ext cx="4025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TextBox 17"/>
          <p:cNvSpPr txBox="1">
            <a:spLocks noChangeArrowheads="1"/>
          </p:cNvSpPr>
          <p:nvPr/>
        </p:nvSpPr>
        <p:spPr bwMode="auto">
          <a:xfrm flipH="1">
            <a:off x="1190204" y="5722434"/>
            <a:ext cx="326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TextBox 17"/>
          <p:cNvSpPr txBox="1">
            <a:spLocks noChangeArrowheads="1"/>
          </p:cNvSpPr>
          <p:nvPr/>
        </p:nvSpPr>
        <p:spPr bwMode="auto">
          <a:xfrm flipH="1">
            <a:off x="3987302" y="5609064"/>
            <a:ext cx="326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TextBox 17"/>
          <p:cNvSpPr txBox="1">
            <a:spLocks noChangeArrowheads="1"/>
          </p:cNvSpPr>
          <p:nvPr/>
        </p:nvSpPr>
        <p:spPr bwMode="auto">
          <a:xfrm flipH="1">
            <a:off x="1641090" y="4523601"/>
            <a:ext cx="326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TextBox 17"/>
          <p:cNvSpPr txBox="1">
            <a:spLocks noChangeArrowheads="1"/>
          </p:cNvSpPr>
          <p:nvPr/>
        </p:nvSpPr>
        <p:spPr bwMode="auto">
          <a:xfrm flipH="1">
            <a:off x="3027558" y="5597835"/>
            <a:ext cx="326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TextBox 17"/>
          <p:cNvSpPr txBox="1">
            <a:spLocks noChangeArrowheads="1"/>
          </p:cNvSpPr>
          <p:nvPr/>
        </p:nvSpPr>
        <p:spPr bwMode="auto">
          <a:xfrm flipH="1">
            <a:off x="3514494" y="5605269"/>
            <a:ext cx="326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7" t="17458" b="24970"/>
          <a:stretch/>
        </p:blipFill>
        <p:spPr bwMode="auto">
          <a:xfrm>
            <a:off x="975102" y="4638853"/>
            <a:ext cx="4261484" cy="143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" name="TextBox 17"/>
          <p:cNvSpPr txBox="1">
            <a:spLocks noChangeArrowheads="1"/>
          </p:cNvSpPr>
          <p:nvPr/>
        </p:nvSpPr>
        <p:spPr bwMode="auto">
          <a:xfrm flipH="1">
            <a:off x="4429637" y="5691397"/>
            <a:ext cx="326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TextBox 17"/>
          <p:cNvSpPr txBox="1">
            <a:spLocks noChangeArrowheads="1"/>
          </p:cNvSpPr>
          <p:nvPr/>
        </p:nvSpPr>
        <p:spPr bwMode="auto">
          <a:xfrm flipH="1">
            <a:off x="4898791" y="5526241"/>
            <a:ext cx="3263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TextBox 17"/>
          <p:cNvSpPr txBox="1">
            <a:spLocks noChangeArrowheads="1"/>
          </p:cNvSpPr>
          <p:nvPr/>
        </p:nvSpPr>
        <p:spPr bwMode="auto">
          <a:xfrm flipH="1">
            <a:off x="2561804" y="5733507"/>
            <a:ext cx="4025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smtClean="0">
                <a:latin typeface="Arial" pitchFamily="34" charset="0"/>
                <a:cs typeface="Arial" pitchFamily="34" charset="0"/>
              </a:rPr>
              <a:t>***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70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61</Words>
  <Application>Microsoft Office PowerPoint</Application>
  <PresentationFormat>On-screen Show (4:3)</PresentationFormat>
  <Paragraphs>58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Dr.AnilSuri</dc:creator>
  <cp:lastModifiedBy>Dr.AnilSuri</cp:lastModifiedBy>
  <cp:revision>7</cp:revision>
  <dcterms:created xsi:type="dcterms:W3CDTF">2016-05-27T11:46:36Z</dcterms:created>
  <dcterms:modified xsi:type="dcterms:W3CDTF">2016-08-27T11:10:45Z</dcterms:modified>
</cp:coreProperties>
</file>