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50" d="100"/>
          <a:sy n="150" d="100"/>
        </p:scale>
        <p:origin x="-468" y="846"/>
      </p:cViewPr>
      <p:guideLst>
        <p:guide orient="horz" pos="364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4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6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354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86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98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5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2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941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0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02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6CE7B-D70A-4502-84A6-9DBD64198E58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A1DB1-0B7B-40F9-B198-2AEEC2EE5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5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oup 406"/>
          <p:cNvGrpSpPr/>
          <p:nvPr/>
        </p:nvGrpSpPr>
        <p:grpSpPr>
          <a:xfrm>
            <a:off x="1079865" y="2256000"/>
            <a:ext cx="4342097" cy="2195348"/>
            <a:chOff x="8783204" y="711121"/>
            <a:chExt cx="2960414" cy="2699226"/>
          </a:xfrm>
        </p:grpSpPr>
        <p:grpSp>
          <p:nvGrpSpPr>
            <p:cNvPr id="69" name="Group 162"/>
            <p:cNvGrpSpPr/>
            <p:nvPr/>
          </p:nvGrpSpPr>
          <p:grpSpPr>
            <a:xfrm>
              <a:off x="8783204" y="711121"/>
              <a:ext cx="2960414" cy="2699226"/>
              <a:chOff x="2274959" y="1591671"/>
              <a:chExt cx="2287289" cy="2184264"/>
            </a:xfrm>
          </p:grpSpPr>
          <p:grpSp>
            <p:nvGrpSpPr>
              <p:cNvPr id="72" name="Group 147"/>
              <p:cNvGrpSpPr/>
              <p:nvPr/>
            </p:nvGrpSpPr>
            <p:grpSpPr>
              <a:xfrm>
                <a:off x="2274959" y="1591671"/>
                <a:ext cx="2287289" cy="1694019"/>
                <a:chOff x="2572319" y="1591671"/>
                <a:chExt cx="2287289" cy="1694019"/>
              </a:xfrm>
            </p:grpSpPr>
            <p:grpSp>
              <p:nvGrpSpPr>
                <p:cNvPr id="83" name="Group 116"/>
                <p:cNvGrpSpPr/>
                <p:nvPr/>
              </p:nvGrpSpPr>
              <p:grpSpPr>
                <a:xfrm>
                  <a:off x="2646695" y="2025999"/>
                  <a:ext cx="2212913" cy="1138006"/>
                  <a:chOff x="5063699" y="4456578"/>
                  <a:chExt cx="5879729" cy="1815307"/>
                </a:xfrm>
              </p:grpSpPr>
              <p:grpSp>
                <p:nvGrpSpPr>
                  <p:cNvPr id="87" name="Group 153"/>
                  <p:cNvGrpSpPr/>
                  <p:nvPr/>
                </p:nvGrpSpPr>
                <p:grpSpPr>
                  <a:xfrm>
                    <a:off x="5063699" y="4466455"/>
                    <a:ext cx="507784" cy="1749503"/>
                    <a:chOff x="4388939" y="1444547"/>
                    <a:chExt cx="507784" cy="1749503"/>
                  </a:xfrm>
                </p:grpSpPr>
                <p:cxnSp>
                  <p:nvCxnSpPr>
                    <p:cNvPr id="128" name="Straight Connector 127"/>
                    <p:cNvCxnSpPr/>
                    <p:nvPr/>
                  </p:nvCxnSpPr>
                  <p:spPr>
                    <a:xfrm>
                      <a:off x="4732113" y="1593850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9" name="Straight Connector 128"/>
                    <p:cNvCxnSpPr/>
                    <p:nvPr/>
                  </p:nvCxnSpPr>
                  <p:spPr>
                    <a:xfrm>
                      <a:off x="4717452" y="1784351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0" name="Straight Connector 129"/>
                    <p:cNvCxnSpPr/>
                    <p:nvPr/>
                  </p:nvCxnSpPr>
                  <p:spPr>
                    <a:xfrm>
                      <a:off x="4717452" y="1981200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1" name="Straight Connector 130"/>
                    <p:cNvCxnSpPr/>
                    <p:nvPr/>
                  </p:nvCxnSpPr>
                  <p:spPr>
                    <a:xfrm rot="5400000">
                      <a:off x="4001294" y="2393156"/>
                      <a:ext cx="1600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2" name="Straight Connector 131"/>
                    <p:cNvCxnSpPr/>
                    <p:nvPr/>
                  </p:nvCxnSpPr>
                  <p:spPr>
                    <a:xfrm>
                      <a:off x="4724400" y="2747962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3" name="Straight Connector 132"/>
                    <p:cNvCxnSpPr/>
                    <p:nvPr/>
                  </p:nvCxnSpPr>
                  <p:spPr>
                    <a:xfrm>
                      <a:off x="4724400" y="236220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4" name="Straight Connector 133"/>
                    <p:cNvCxnSpPr/>
                    <p:nvPr/>
                  </p:nvCxnSpPr>
                  <p:spPr>
                    <a:xfrm>
                      <a:off x="4724400" y="255270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5" name="Straight Connector 134"/>
                    <p:cNvCxnSpPr/>
                    <p:nvPr/>
                  </p:nvCxnSpPr>
                  <p:spPr>
                    <a:xfrm>
                      <a:off x="4724400" y="294005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Straight Connector 135"/>
                    <p:cNvCxnSpPr/>
                    <p:nvPr/>
                  </p:nvCxnSpPr>
                  <p:spPr>
                    <a:xfrm>
                      <a:off x="4724400" y="2170112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37" name="TextBox 136"/>
                    <p:cNvSpPr txBox="1"/>
                    <p:nvPr/>
                  </p:nvSpPr>
                  <p:spPr>
                    <a:xfrm>
                      <a:off x="4402687" y="1444547"/>
                      <a:ext cx="408789" cy="29308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4.0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8" name="TextBox 137"/>
                    <p:cNvSpPr txBox="1"/>
                    <p:nvPr/>
                  </p:nvSpPr>
                  <p:spPr>
                    <a:xfrm>
                      <a:off x="4388939" y="1644418"/>
                      <a:ext cx="494570" cy="2383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3.5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39" name="TextBox 138"/>
                    <p:cNvSpPr txBox="1"/>
                    <p:nvPr/>
                  </p:nvSpPr>
                  <p:spPr>
                    <a:xfrm>
                      <a:off x="4394250" y="1839240"/>
                      <a:ext cx="406769" cy="29308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3.0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0" name="TextBox 139"/>
                    <p:cNvSpPr txBox="1"/>
                    <p:nvPr/>
                  </p:nvSpPr>
                  <p:spPr>
                    <a:xfrm>
                      <a:off x="4392309" y="2022553"/>
                      <a:ext cx="494570" cy="2383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2.5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1" name="TextBox 140"/>
                    <p:cNvSpPr txBox="1"/>
                    <p:nvPr/>
                  </p:nvSpPr>
                  <p:spPr>
                    <a:xfrm>
                      <a:off x="4392907" y="2224017"/>
                      <a:ext cx="408789" cy="29308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2.0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2" name="TextBox 141"/>
                    <p:cNvSpPr txBox="1"/>
                    <p:nvPr/>
                  </p:nvSpPr>
                  <p:spPr>
                    <a:xfrm>
                      <a:off x="4392152" y="2408884"/>
                      <a:ext cx="494569" cy="2383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1.5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3" name="TextBox 142"/>
                    <p:cNvSpPr txBox="1"/>
                    <p:nvPr/>
                  </p:nvSpPr>
                  <p:spPr>
                    <a:xfrm>
                      <a:off x="4403230" y="2590996"/>
                      <a:ext cx="408788" cy="29308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44" name="TextBox 143"/>
                    <p:cNvSpPr txBox="1"/>
                    <p:nvPr/>
                  </p:nvSpPr>
                  <p:spPr>
                    <a:xfrm>
                      <a:off x="4402152" y="2786936"/>
                      <a:ext cx="494571" cy="23837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0.5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</p:grp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9983295" y="4456578"/>
                    <a:ext cx="918021" cy="35756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600" dirty="0" err="1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NCshRNA</a:t>
                    </a:r>
                    <a:endPara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  <a:p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shRNA4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5195796" y="6033511"/>
                    <a:ext cx="170070" cy="2383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0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grpSp>
                <p:nvGrpSpPr>
                  <p:cNvPr id="114" name="Group 193"/>
                  <p:cNvGrpSpPr/>
                  <p:nvPr/>
                </p:nvGrpSpPr>
                <p:grpSpPr>
                  <a:xfrm>
                    <a:off x="5400677" y="6153149"/>
                    <a:ext cx="5542751" cy="78405"/>
                    <a:chOff x="344643" y="6627195"/>
                    <a:chExt cx="5542751" cy="78405"/>
                  </a:xfrm>
                </p:grpSpPr>
                <p:cxnSp>
                  <p:nvCxnSpPr>
                    <p:cNvPr id="115" name="Straight Connector 114"/>
                    <p:cNvCxnSpPr/>
                    <p:nvPr/>
                  </p:nvCxnSpPr>
                  <p:spPr>
                    <a:xfrm rot="5400000">
                      <a:off x="799644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Straight Connector 115"/>
                    <p:cNvCxnSpPr/>
                    <p:nvPr/>
                  </p:nvCxnSpPr>
                  <p:spPr>
                    <a:xfrm rot="5400000">
                      <a:off x="1249564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Straight Connector 116"/>
                    <p:cNvCxnSpPr/>
                    <p:nvPr/>
                  </p:nvCxnSpPr>
                  <p:spPr>
                    <a:xfrm rot="5400000">
                      <a:off x="2149193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8" name="Straight Connector 117"/>
                    <p:cNvCxnSpPr/>
                    <p:nvPr/>
                  </p:nvCxnSpPr>
                  <p:spPr>
                    <a:xfrm rot="5400000">
                      <a:off x="1712824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Straight Connector 118"/>
                    <p:cNvCxnSpPr/>
                    <p:nvPr/>
                  </p:nvCxnSpPr>
                  <p:spPr>
                    <a:xfrm rot="5400000">
                      <a:off x="2597026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Straight Connector 119"/>
                    <p:cNvCxnSpPr/>
                    <p:nvPr/>
                  </p:nvCxnSpPr>
                  <p:spPr>
                    <a:xfrm rot="5400000">
                      <a:off x="3036414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Straight Connector 120"/>
                    <p:cNvCxnSpPr/>
                    <p:nvPr/>
                  </p:nvCxnSpPr>
                  <p:spPr>
                    <a:xfrm rot="5400000">
                      <a:off x="3476942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Straight Connector 121"/>
                    <p:cNvCxnSpPr/>
                    <p:nvPr/>
                  </p:nvCxnSpPr>
                  <p:spPr>
                    <a:xfrm rot="5400000">
                      <a:off x="3938813" y="6666704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Straight Connector 122"/>
                    <p:cNvCxnSpPr/>
                    <p:nvPr/>
                  </p:nvCxnSpPr>
                  <p:spPr>
                    <a:xfrm rot="5400000">
                      <a:off x="4392809" y="6666705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Straight Connector 123"/>
                    <p:cNvCxnSpPr/>
                    <p:nvPr/>
                  </p:nvCxnSpPr>
                  <p:spPr>
                    <a:xfrm rot="5400000">
                      <a:off x="4826037" y="6666705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Straight Connector 124"/>
                    <p:cNvCxnSpPr/>
                    <p:nvPr/>
                  </p:nvCxnSpPr>
                  <p:spPr>
                    <a:xfrm rot="5400000">
                      <a:off x="5274889" y="6666705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Straight Connector 125"/>
                    <p:cNvCxnSpPr/>
                    <p:nvPr/>
                  </p:nvCxnSpPr>
                  <p:spPr>
                    <a:xfrm rot="5400000">
                      <a:off x="5828500" y="6666705"/>
                      <a:ext cx="76200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7" name="Straight Connector 126"/>
                    <p:cNvCxnSpPr/>
                    <p:nvPr/>
                  </p:nvCxnSpPr>
                  <p:spPr>
                    <a:xfrm>
                      <a:off x="344643" y="6627195"/>
                      <a:ext cx="5542751" cy="2203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84" name="Rectangle 83"/>
                <p:cNvSpPr/>
                <p:nvPr/>
              </p:nvSpPr>
              <p:spPr>
                <a:xfrm>
                  <a:off x="4490599" y="2088617"/>
                  <a:ext cx="28901" cy="545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4488808" y="2164074"/>
                  <a:ext cx="28901" cy="54587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6" name="TextBox 85"/>
                <p:cNvSpPr txBox="1"/>
                <p:nvPr/>
              </p:nvSpPr>
              <p:spPr>
                <a:xfrm rot="16200000">
                  <a:off x="1782054" y="2381936"/>
                  <a:ext cx="1694019" cy="1134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Relative mRNA Expression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3" name="TextBox 72"/>
              <p:cNvSpPr txBox="1"/>
              <p:nvPr/>
            </p:nvSpPr>
            <p:spPr>
              <a:xfrm rot="16200000">
                <a:off x="2313592" y="3307005"/>
                <a:ext cx="519629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BCL2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 rot="16200000">
                <a:off x="2462853" y="3330875"/>
                <a:ext cx="578023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BCL-</a:t>
                </a:r>
                <a:r>
                  <a:rPr lang="en-US" sz="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en-US" sz="600" baseline="-250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L</a:t>
                </a:r>
                <a:endParaRPr lang="en-US" sz="600" baseline="-25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 rot="16200000">
                <a:off x="2636610" y="3325716"/>
                <a:ext cx="558022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Caspase 6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 rot="16200000">
                <a:off x="2809858" y="3324201"/>
                <a:ext cx="561052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Caspase 7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 rot="16200000">
                <a:off x="2978168" y="3321875"/>
                <a:ext cx="550543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Caspase 9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 rot="16200000">
                <a:off x="3563476" y="3261700"/>
                <a:ext cx="411479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PUMA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 rot="16200000">
                <a:off x="3774436" y="3390137"/>
                <a:ext cx="674318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Cytochrome-C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 rot="16200000">
                <a:off x="3418002" y="3225261"/>
                <a:ext cx="365760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BAD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 rot="16200000">
                <a:off x="4227843" y="3234623"/>
                <a:ext cx="411480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cIAP2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 rot="16200000">
                <a:off x="3210535" y="3260328"/>
                <a:ext cx="411479" cy="97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MCL1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 rot="16200000">
              <a:off x="11072165" y="2787588"/>
              <a:ext cx="564987" cy="125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Survivin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6200000">
              <a:off x="10669506" y="2760971"/>
              <a:ext cx="508490" cy="125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NOXA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4" name="Group 136"/>
          <p:cNvGrpSpPr/>
          <p:nvPr/>
        </p:nvGrpSpPr>
        <p:grpSpPr>
          <a:xfrm>
            <a:off x="3870084" y="674461"/>
            <a:ext cx="2709801" cy="1887764"/>
            <a:chOff x="2535482" y="2879594"/>
            <a:chExt cx="2036683" cy="1887764"/>
          </a:xfrm>
        </p:grpSpPr>
        <p:grpSp>
          <p:nvGrpSpPr>
            <p:cNvPr id="228" name="Group 192"/>
            <p:cNvGrpSpPr/>
            <p:nvPr/>
          </p:nvGrpSpPr>
          <p:grpSpPr>
            <a:xfrm>
              <a:off x="2615776" y="2935301"/>
              <a:ext cx="1874285" cy="1366819"/>
              <a:chOff x="4441077" y="3844878"/>
              <a:chExt cx="4026348" cy="2456196"/>
            </a:xfrm>
          </p:grpSpPr>
          <p:sp>
            <p:nvSpPr>
              <p:cNvPr id="231" name="TextBox 230"/>
              <p:cNvSpPr txBox="1"/>
              <p:nvPr/>
            </p:nvSpPr>
            <p:spPr>
              <a:xfrm>
                <a:off x="4443919" y="4762030"/>
                <a:ext cx="627422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0.8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33" name="Group 112"/>
              <p:cNvGrpSpPr/>
              <p:nvPr/>
            </p:nvGrpSpPr>
            <p:grpSpPr>
              <a:xfrm>
                <a:off x="4827378" y="6132092"/>
                <a:ext cx="3640047" cy="107916"/>
                <a:chOff x="4827378" y="5849884"/>
                <a:chExt cx="3640047" cy="107916"/>
              </a:xfrm>
            </p:grpSpPr>
            <p:cxnSp>
              <p:nvCxnSpPr>
                <p:cNvPr id="260" name="Straight Connector 259"/>
                <p:cNvCxnSpPr/>
                <p:nvPr/>
              </p:nvCxnSpPr>
              <p:spPr>
                <a:xfrm rot="5400000">
                  <a:off x="5366314" y="5906942"/>
                  <a:ext cx="100127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1" name="Straight Connector 260"/>
                <p:cNvCxnSpPr/>
                <p:nvPr/>
              </p:nvCxnSpPr>
              <p:spPr>
                <a:xfrm rot="5400000">
                  <a:off x="5880386" y="5906942"/>
                  <a:ext cx="100127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2" name="Straight Connector 261"/>
                <p:cNvCxnSpPr/>
                <p:nvPr/>
              </p:nvCxnSpPr>
              <p:spPr>
                <a:xfrm rot="5400000">
                  <a:off x="6388599" y="5906942"/>
                  <a:ext cx="100127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3" name="Straight Connector 262"/>
                <p:cNvCxnSpPr/>
                <p:nvPr/>
              </p:nvCxnSpPr>
              <p:spPr>
                <a:xfrm rot="5400000">
                  <a:off x="6903939" y="5906942"/>
                  <a:ext cx="100127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4" name="Straight Connector 263"/>
                <p:cNvCxnSpPr/>
                <p:nvPr/>
              </p:nvCxnSpPr>
              <p:spPr>
                <a:xfrm rot="5400000">
                  <a:off x="7412152" y="5906942"/>
                  <a:ext cx="100127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5" name="Straight Connector 264"/>
                <p:cNvCxnSpPr/>
                <p:nvPr/>
              </p:nvCxnSpPr>
              <p:spPr>
                <a:xfrm rot="5400000">
                  <a:off x="7929542" y="5906942"/>
                  <a:ext cx="100127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6" name="Straight Connector 265"/>
                <p:cNvCxnSpPr/>
                <p:nvPr/>
              </p:nvCxnSpPr>
              <p:spPr>
                <a:xfrm rot="5400000">
                  <a:off x="8416566" y="5899153"/>
                  <a:ext cx="100127" cy="159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7" name="Straight Connector 266"/>
                <p:cNvCxnSpPr/>
                <p:nvPr/>
              </p:nvCxnSpPr>
              <p:spPr>
                <a:xfrm>
                  <a:off x="4827378" y="5851517"/>
                  <a:ext cx="3634758" cy="158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34" name="Straight Connector 233"/>
              <p:cNvCxnSpPr/>
              <p:nvPr/>
            </p:nvCxnSpPr>
            <p:spPr>
              <a:xfrm rot="5400000">
                <a:off x="3807943" y="5127261"/>
                <a:ext cx="2215184" cy="7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/>
              <p:cNvCxnSpPr/>
              <p:nvPr/>
            </p:nvCxnSpPr>
            <p:spPr>
              <a:xfrm>
                <a:off x="4838938" y="5842688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>
              <a:xfrm>
                <a:off x="4838938" y="5537888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>
              <a:xfrm>
                <a:off x="4838938" y="5231024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>
                <a:off x="4832760" y="4940644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/>
              <p:cNvCxnSpPr/>
              <p:nvPr/>
            </p:nvCxnSpPr>
            <p:spPr>
              <a:xfrm>
                <a:off x="4832760" y="4635844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/>
              <p:cNvCxnSpPr/>
              <p:nvPr/>
            </p:nvCxnSpPr>
            <p:spPr>
              <a:xfrm>
                <a:off x="4838938" y="4324866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/>
              <p:cNvCxnSpPr/>
              <p:nvPr/>
            </p:nvCxnSpPr>
            <p:spPr>
              <a:xfrm>
                <a:off x="4838938" y="4014164"/>
                <a:ext cx="762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2" name="TextBox 241"/>
              <p:cNvSpPr txBox="1"/>
              <p:nvPr/>
            </p:nvSpPr>
            <p:spPr>
              <a:xfrm>
                <a:off x="4446654" y="3844878"/>
                <a:ext cx="627422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1.4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3" name="TextBox 242"/>
              <p:cNvSpPr txBox="1"/>
              <p:nvPr/>
            </p:nvSpPr>
            <p:spPr>
              <a:xfrm>
                <a:off x="4446656" y="4136979"/>
                <a:ext cx="627422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1.2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4" name="TextBox 243"/>
              <p:cNvSpPr txBox="1"/>
              <p:nvPr/>
            </p:nvSpPr>
            <p:spPr>
              <a:xfrm>
                <a:off x="4441077" y="4464797"/>
                <a:ext cx="471569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1.0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5" name="TextBox 244"/>
              <p:cNvSpPr txBox="1"/>
              <p:nvPr/>
            </p:nvSpPr>
            <p:spPr>
              <a:xfrm>
                <a:off x="4450038" y="5048112"/>
                <a:ext cx="627422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0.6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6" name="TextBox 245"/>
              <p:cNvSpPr txBox="1"/>
              <p:nvPr/>
            </p:nvSpPr>
            <p:spPr>
              <a:xfrm>
                <a:off x="4453676" y="5351117"/>
                <a:ext cx="627422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0.4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7" name="TextBox 246"/>
              <p:cNvSpPr txBox="1"/>
              <p:nvPr/>
            </p:nvSpPr>
            <p:spPr>
              <a:xfrm>
                <a:off x="4461442" y="5666382"/>
                <a:ext cx="627422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0.2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8" name="TextBox 247"/>
              <p:cNvSpPr txBox="1"/>
              <p:nvPr/>
            </p:nvSpPr>
            <p:spPr>
              <a:xfrm>
                <a:off x="4566800" y="5969226"/>
                <a:ext cx="489678" cy="3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16" name="TextBox 215"/>
            <p:cNvSpPr txBox="1"/>
            <p:nvPr/>
          </p:nvSpPr>
          <p:spPr>
            <a:xfrm rot="16200000">
              <a:off x="1905482" y="3509594"/>
              <a:ext cx="1440000" cy="180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Relative mRNA Expression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7" name="TextBox 216"/>
            <p:cNvSpPr txBox="1"/>
            <p:nvPr/>
          </p:nvSpPr>
          <p:spPr>
            <a:xfrm>
              <a:off x="4030029" y="2984433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NCshRNA</a:t>
              </a:r>
              <a:endPara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shRNA4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8" name="Group 130"/>
            <p:cNvGrpSpPr/>
            <p:nvPr/>
          </p:nvGrpSpPr>
          <p:grpSpPr>
            <a:xfrm>
              <a:off x="3996166" y="3052327"/>
              <a:ext cx="41286" cy="146287"/>
              <a:chOff x="6261589" y="3852820"/>
              <a:chExt cx="34612" cy="320454"/>
            </a:xfrm>
          </p:grpSpPr>
          <p:sp>
            <p:nvSpPr>
              <p:cNvPr id="226" name="Rectangle 225"/>
              <p:cNvSpPr/>
              <p:nvPr/>
            </p:nvSpPr>
            <p:spPr>
              <a:xfrm>
                <a:off x="6261631" y="3852820"/>
                <a:ext cx="34570" cy="12205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6261589" y="4051219"/>
                <a:ext cx="34570" cy="122055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60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19" name="TextBox 218"/>
            <p:cNvSpPr txBox="1"/>
            <p:nvPr/>
          </p:nvSpPr>
          <p:spPr>
            <a:xfrm rot="16200000">
              <a:off x="2753143" y="4359902"/>
              <a:ext cx="425280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" name="TextBox 219"/>
            <p:cNvSpPr txBox="1"/>
            <p:nvPr/>
          </p:nvSpPr>
          <p:spPr>
            <a:xfrm rot="16200000">
              <a:off x="2986096" y="4362494"/>
              <a:ext cx="425280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CDK2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" name="TextBox 220"/>
            <p:cNvSpPr txBox="1"/>
            <p:nvPr/>
          </p:nvSpPr>
          <p:spPr>
            <a:xfrm rot="16200000">
              <a:off x="3226743" y="4362655"/>
              <a:ext cx="425280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CDK4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" name="TextBox 221"/>
            <p:cNvSpPr txBox="1"/>
            <p:nvPr/>
          </p:nvSpPr>
          <p:spPr>
            <a:xfrm rot="16200000">
              <a:off x="3468671" y="4364855"/>
              <a:ext cx="425280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CDK6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3" name="TextBox 222"/>
            <p:cNvSpPr txBox="1"/>
            <p:nvPr/>
          </p:nvSpPr>
          <p:spPr>
            <a:xfrm rot="16200000">
              <a:off x="3637819" y="4420445"/>
              <a:ext cx="555030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Cyclin B1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4" name="TextBox 223"/>
            <p:cNvSpPr txBox="1"/>
            <p:nvPr/>
          </p:nvSpPr>
          <p:spPr>
            <a:xfrm rot="16200000">
              <a:off x="3851295" y="4419267"/>
              <a:ext cx="557383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Cyclin D1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" name="TextBox 224"/>
            <p:cNvSpPr txBox="1"/>
            <p:nvPr/>
          </p:nvSpPr>
          <p:spPr>
            <a:xfrm rot="16200000">
              <a:off x="4116780" y="4393187"/>
              <a:ext cx="501614" cy="138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6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Cyclin</a:t>
              </a:r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E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Group 321"/>
          <p:cNvGrpSpPr/>
          <p:nvPr/>
        </p:nvGrpSpPr>
        <p:grpSpPr>
          <a:xfrm>
            <a:off x="1089155" y="4421463"/>
            <a:ext cx="2942172" cy="2333276"/>
            <a:chOff x="440026" y="3050425"/>
            <a:chExt cx="2942172" cy="2333276"/>
          </a:xfrm>
        </p:grpSpPr>
        <p:grpSp>
          <p:nvGrpSpPr>
            <p:cNvPr id="145" name="Group 144"/>
            <p:cNvGrpSpPr/>
            <p:nvPr/>
          </p:nvGrpSpPr>
          <p:grpSpPr>
            <a:xfrm>
              <a:off x="440026" y="3050425"/>
              <a:ext cx="2942172" cy="2333276"/>
              <a:chOff x="3997229" y="601998"/>
              <a:chExt cx="2929566" cy="3215517"/>
            </a:xfrm>
          </p:grpSpPr>
          <p:grpSp>
            <p:nvGrpSpPr>
              <p:cNvPr id="146" name="Group 210"/>
              <p:cNvGrpSpPr/>
              <p:nvPr/>
            </p:nvGrpSpPr>
            <p:grpSpPr>
              <a:xfrm>
                <a:off x="3997229" y="601998"/>
                <a:ext cx="2929566" cy="3215517"/>
                <a:chOff x="6345585" y="2366592"/>
                <a:chExt cx="1836003" cy="2745310"/>
              </a:xfrm>
            </p:grpSpPr>
            <p:grpSp>
              <p:nvGrpSpPr>
                <p:cNvPr id="155" name="Group 199"/>
                <p:cNvGrpSpPr/>
                <p:nvPr/>
              </p:nvGrpSpPr>
              <p:grpSpPr>
                <a:xfrm>
                  <a:off x="6440655" y="2366592"/>
                  <a:ext cx="1740933" cy="2745310"/>
                  <a:chOff x="5740726" y="2366592"/>
                  <a:chExt cx="1740933" cy="2745310"/>
                </a:xfrm>
              </p:grpSpPr>
              <p:grpSp>
                <p:nvGrpSpPr>
                  <p:cNvPr id="157" name="Group 74"/>
                  <p:cNvGrpSpPr/>
                  <p:nvPr/>
                </p:nvGrpSpPr>
                <p:grpSpPr>
                  <a:xfrm>
                    <a:off x="5740726" y="2366592"/>
                    <a:ext cx="1740933" cy="2117592"/>
                    <a:chOff x="4776855" y="2897542"/>
                    <a:chExt cx="3181330" cy="3076222"/>
                  </a:xfrm>
                </p:grpSpPr>
                <p:cxnSp>
                  <p:nvCxnSpPr>
                    <p:cNvPr id="169" name="Straight Connector 168"/>
                    <p:cNvCxnSpPr/>
                    <p:nvPr/>
                  </p:nvCxnSpPr>
                  <p:spPr>
                    <a:xfrm rot="5400000">
                      <a:off x="3621417" y="4381522"/>
                      <a:ext cx="2969548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0" name="Straight Connector 169"/>
                    <p:cNvCxnSpPr/>
                    <p:nvPr/>
                  </p:nvCxnSpPr>
                  <p:spPr>
                    <a:xfrm>
                      <a:off x="5029200" y="347980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1" name="Straight Connector 170"/>
                    <p:cNvCxnSpPr/>
                    <p:nvPr/>
                  </p:nvCxnSpPr>
                  <p:spPr>
                    <a:xfrm>
                      <a:off x="5029200" y="377190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Straight Connector 171"/>
                    <p:cNvCxnSpPr/>
                    <p:nvPr/>
                  </p:nvCxnSpPr>
                  <p:spPr>
                    <a:xfrm>
                      <a:off x="5029200" y="405765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3" name="Straight Connector 172"/>
                    <p:cNvCxnSpPr/>
                    <p:nvPr/>
                  </p:nvCxnSpPr>
                  <p:spPr>
                    <a:xfrm>
                      <a:off x="5029200" y="434340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Straight Connector 173"/>
                    <p:cNvCxnSpPr/>
                    <p:nvPr/>
                  </p:nvCxnSpPr>
                  <p:spPr>
                    <a:xfrm>
                      <a:off x="5029200" y="4633912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Straight Connector 174"/>
                    <p:cNvCxnSpPr/>
                    <p:nvPr/>
                  </p:nvCxnSpPr>
                  <p:spPr>
                    <a:xfrm>
                      <a:off x="5029200" y="492125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Straight Connector 175"/>
                    <p:cNvCxnSpPr/>
                    <p:nvPr/>
                  </p:nvCxnSpPr>
                  <p:spPr>
                    <a:xfrm>
                      <a:off x="5029200" y="521335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7" name="Straight Connector 176"/>
                    <p:cNvCxnSpPr/>
                    <p:nvPr/>
                  </p:nvCxnSpPr>
                  <p:spPr>
                    <a:xfrm>
                      <a:off x="5029200" y="5499100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79" name="TextBox 178"/>
                    <p:cNvSpPr txBox="1"/>
                    <p:nvPr/>
                  </p:nvSpPr>
                  <p:spPr>
                    <a:xfrm>
                      <a:off x="4782186" y="3599332"/>
                      <a:ext cx="345709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3.5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0" name="TextBox 179"/>
                    <p:cNvSpPr txBox="1"/>
                    <p:nvPr/>
                  </p:nvSpPr>
                  <p:spPr>
                    <a:xfrm>
                      <a:off x="4782046" y="3894191"/>
                      <a:ext cx="333055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3.0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1" name="TextBox 180"/>
                    <p:cNvSpPr txBox="1"/>
                    <p:nvPr/>
                  </p:nvSpPr>
                  <p:spPr>
                    <a:xfrm>
                      <a:off x="4779960" y="4179760"/>
                      <a:ext cx="345709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2.5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2" name="TextBox 181"/>
                    <p:cNvSpPr txBox="1"/>
                    <p:nvPr/>
                  </p:nvSpPr>
                  <p:spPr>
                    <a:xfrm>
                      <a:off x="4782213" y="4479272"/>
                      <a:ext cx="333055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2.0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3" name="TextBox 182"/>
                    <p:cNvSpPr txBox="1"/>
                    <p:nvPr/>
                  </p:nvSpPr>
                  <p:spPr>
                    <a:xfrm>
                      <a:off x="4779863" y="4762330"/>
                      <a:ext cx="333054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1.5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4" name="TextBox 183"/>
                    <p:cNvSpPr txBox="1"/>
                    <p:nvPr/>
                  </p:nvSpPr>
                  <p:spPr>
                    <a:xfrm>
                      <a:off x="4788672" y="5063959"/>
                      <a:ext cx="333055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5" name="TextBox 184"/>
                    <p:cNvSpPr txBox="1"/>
                    <p:nvPr/>
                  </p:nvSpPr>
                  <p:spPr>
                    <a:xfrm>
                      <a:off x="4776855" y="5335643"/>
                      <a:ext cx="333054" cy="31563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0.5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6" name="TextBox 185"/>
                    <p:cNvSpPr txBox="1"/>
                    <p:nvPr/>
                  </p:nvSpPr>
                  <p:spPr>
                    <a:xfrm>
                      <a:off x="4852612" y="5658127"/>
                      <a:ext cx="259936" cy="31563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600" dirty="0" smtClean="0">
                          <a:solidFill>
                            <a:prstClr val="black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600" dirty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sp>
                  <p:nvSpPr>
                    <p:cNvPr id="187" name="Rectangle 186"/>
                    <p:cNvSpPr/>
                    <p:nvPr/>
                  </p:nvSpPr>
                  <p:spPr>
                    <a:xfrm>
                      <a:off x="5183188" y="5099082"/>
                      <a:ext cx="82296" cy="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600">
                        <a:solidFill>
                          <a:prstClr val="white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204" name="Group 113"/>
                    <p:cNvGrpSpPr/>
                    <p:nvPr/>
                  </p:nvGrpSpPr>
                  <p:grpSpPr>
                    <a:xfrm>
                      <a:off x="5038570" y="5783262"/>
                      <a:ext cx="2919615" cy="80308"/>
                      <a:chOff x="5038570" y="6475412"/>
                      <a:chExt cx="2919615" cy="80308"/>
                    </a:xfrm>
                  </p:grpSpPr>
                  <p:cxnSp>
                    <p:nvCxnSpPr>
                      <p:cNvPr id="205" name="Straight Connector 204"/>
                      <p:cNvCxnSpPr/>
                      <p:nvPr/>
                    </p:nvCxnSpPr>
                    <p:spPr>
                      <a:xfrm rot="5400000">
                        <a:off x="5421915" y="6516826"/>
                        <a:ext cx="76201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7" name="Straight Connector 206"/>
                      <p:cNvCxnSpPr/>
                      <p:nvPr/>
                    </p:nvCxnSpPr>
                    <p:spPr>
                      <a:xfrm rot="5400000">
                        <a:off x="7555416" y="6514306"/>
                        <a:ext cx="76200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8" name="Straight Connector 207"/>
                      <p:cNvCxnSpPr/>
                      <p:nvPr/>
                    </p:nvCxnSpPr>
                    <p:spPr>
                      <a:xfrm rot="5400000">
                        <a:off x="7216654" y="6514306"/>
                        <a:ext cx="76200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09" name="Straight Connector 208"/>
                      <p:cNvCxnSpPr/>
                      <p:nvPr/>
                    </p:nvCxnSpPr>
                    <p:spPr>
                      <a:xfrm rot="5400000">
                        <a:off x="5783467" y="6516826"/>
                        <a:ext cx="76201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0" name="Straight Connector 209"/>
                      <p:cNvCxnSpPr/>
                      <p:nvPr/>
                    </p:nvCxnSpPr>
                    <p:spPr>
                      <a:xfrm rot="5400000">
                        <a:off x="6146611" y="6514306"/>
                        <a:ext cx="76200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1" name="Straight Connector 210"/>
                      <p:cNvCxnSpPr/>
                      <p:nvPr/>
                    </p:nvCxnSpPr>
                    <p:spPr>
                      <a:xfrm rot="5400000">
                        <a:off x="6516700" y="6516826"/>
                        <a:ext cx="76201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2" name="Straight Connector 211"/>
                      <p:cNvCxnSpPr/>
                      <p:nvPr/>
                    </p:nvCxnSpPr>
                    <p:spPr>
                      <a:xfrm rot="5400000">
                        <a:off x="6886192" y="6514306"/>
                        <a:ext cx="76200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3" name="Straight Connector 212"/>
                      <p:cNvCxnSpPr/>
                      <p:nvPr/>
                    </p:nvCxnSpPr>
                    <p:spPr>
                      <a:xfrm>
                        <a:off x="5038570" y="6475412"/>
                        <a:ext cx="2919615" cy="1588"/>
                      </a:xfrm>
                      <a:prstGeom prst="line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58" name="TextBox 157"/>
                  <p:cNvSpPr txBox="1"/>
                  <p:nvPr/>
                </p:nvSpPr>
                <p:spPr>
                  <a:xfrm rot="16200000">
                    <a:off x="5658420" y="4648783"/>
                    <a:ext cx="692968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P-Cadherin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59" name="TextBox 158"/>
                  <p:cNvSpPr txBox="1"/>
                  <p:nvPr/>
                </p:nvSpPr>
                <p:spPr>
                  <a:xfrm rot="16200000">
                    <a:off x="5847171" y="4674437"/>
                    <a:ext cx="744273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E-Cadherin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0" name="TextBox 159"/>
                  <p:cNvSpPr txBox="1"/>
                  <p:nvPr/>
                </p:nvSpPr>
                <p:spPr>
                  <a:xfrm rot="16200000">
                    <a:off x="6032166" y="4682148"/>
                    <a:ext cx="744270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N-Cadherin 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1" name="TextBox 160"/>
                  <p:cNvSpPr txBox="1"/>
                  <p:nvPr/>
                </p:nvSpPr>
                <p:spPr>
                  <a:xfrm rot="16200000">
                    <a:off x="6343328" y="4571824"/>
                    <a:ext cx="521124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MMP3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2" name="TextBox 161"/>
                  <p:cNvSpPr txBox="1"/>
                  <p:nvPr/>
                </p:nvSpPr>
                <p:spPr>
                  <a:xfrm rot="16200000">
                    <a:off x="6478454" y="4652369"/>
                    <a:ext cx="682789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MMP9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3" name="TextBox 162"/>
                  <p:cNvSpPr txBox="1"/>
                  <p:nvPr/>
                </p:nvSpPr>
                <p:spPr>
                  <a:xfrm rot="16200000">
                    <a:off x="6654046" y="4653859"/>
                    <a:ext cx="697741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SLUG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4" name="TextBox 163"/>
                  <p:cNvSpPr txBox="1"/>
                  <p:nvPr/>
                </p:nvSpPr>
                <p:spPr>
                  <a:xfrm rot="16200000">
                    <a:off x="6839170" y="4647763"/>
                    <a:ext cx="692003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SNAIL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5" name="TextBox 164"/>
                  <p:cNvSpPr txBox="1"/>
                  <p:nvPr/>
                </p:nvSpPr>
                <p:spPr>
                  <a:xfrm rot="16200000">
                    <a:off x="7023761" y="4663254"/>
                    <a:ext cx="696879" cy="11523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US" sz="6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SMA</a:t>
                    </a:r>
                    <a:endParaRPr lang="en-US" sz="6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6" name="Rectangle 47"/>
                  <p:cNvSpPr/>
                  <p:nvPr/>
                </p:nvSpPr>
                <p:spPr>
                  <a:xfrm>
                    <a:off x="7014524" y="2927862"/>
                    <a:ext cx="28531" cy="53794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>
                      <a:solidFill>
                        <a:prstClr val="white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7" name="Rectangle 48"/>
                  <p:cNvSpPr/>
                  <p:nvPr/>
                </p:nvSpPr>
                <p:spPr>
                  <a:xfrm>
                    <a:off x="7010207" y="3055743"/>
                    <a:ext cx="28531" cy="53794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600">
                      <a:solidFill>
                        <a:prstClr val="white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168" name="TextBox 49"/>
                  <p:cNvSpPr txBox="1"/>
                  <p:nvPr/>
                </p:nvSpPr>
                <p:spPr>
                  <a:xfrm>
                    <a:off x="7036152" y="2831364"/>
                    <a:ext cx="425423" cy="21727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600" dirty="0" err="1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NCshRNA</a:t>
                    </a:r>
                    <a:endPara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156" name="TextBox 155"/>
                <p:cNvSpPr txBox="1"/>
                <p:nvPr/>
              </p:nvSpPr>
              <p:spPr>
                <a:xfrm rot="16200000">
                  <a:off x="5556039" y="3425168"/>
                  <a:ext cx="1713536" cy="134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Relative mRNA Expression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147" name="Straight Connector 146"/>
              <p:cNvCxnSpPr/>
              <p:nvPr/>
            </p:nvCxnSpPr>
            <p:spPr>
              <a:xfrm rot="5400000">
                <a:off x="6873445" y="2962722"/>
                <a:ext cx="61439" cy="138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8" name="Rectangle 267"/>
            <p:cNvSpPr/>
            <p:nvPr/>
          </p:nvSpPr>
          <p:spPr>
            <a:xfrm>
              <a:off x="2668866" y="3570214"/>
              <a:ext cx="473206" cy="184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shRNA4</a:t>
              </a:r>
              <a:endPara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4" name="TextBox 323"/>
          <p:cNvSpPr txBox="1"/>
          <p:nvPr/>
        </p:nvSpPr>
        <p:spPr>
          <a:xfrm>
            <a:off x="500034" y="692150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5" name="TextBox 324"/>
          <p:cNvSpPr txBox="1"/>
          <p:nvPr/>
        </p:nvSpPr>
        <p:spPr>
          <a:xfrm>
            <a:off x="3330575" y="680864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6" name="TextBox 325"/>
          <p:cNvSpPr txBox="1"/>
          <p:nvPr/>
        </p:nvSpPr>
        <p:spPr>
          <a:xfrm>
            <a:off x="501166" y="2464706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7" name="TextBox 326"/>
          <p:cNvSpPr txBox="1"/>
          <p:nvPr/>
        </p:nvSpPr>
        <p:spPr>
          <a:xfrm>
            <a:off x="493912" y="4597400"/>
            <a:ext cx="30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</a:t>
            </a: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3" b="9291"/>
          <a:stretch/>
        </p:blipFill>
        <p:spPr bwMode="auto">
          <a:xfrm>
            <a:off x="4304439" y="934366"/>
            <a:ext cx="2181075" cy="113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849" y="2421904"/>
            <a:ext cx="41148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1048194" y="660853"/>
            <a:ext cx="1758777" cy="1544347"/>
            <a:chOff x="1048194" y="660853"/>
            <a:chExt cx="1758777" cy="1544347"/>
          </a:xfrm>
        </p:grpSpPr>
        <p:grpSp>
          <p:nvGrpSpPr>
            <p:cNvPr id="206" name="Group 136"/>
            <p:cNvGrpSpPr/>
            <p:nvPr/>
          </p:nvGrpSpPr>
          <p:grpSpPr>
            <a:xfrm>
              <a:off x="1048194" y="660853"/>
              <a:ext cx="1758777" cy="1544347"/>
              <a:chOff x="2629573" y="2865080"/>
              <a:chExt cx="816767" cy="1544347"/>
            </a:xfrm>
          </p:grpSpPr>
          <p:grpSp>
            <p:nvGrpSpPr>
              <p:cNvPr id="282" name="Group 192"/>
              <p:cNvGrpSpPr/>
              <p:nvPr/>
            </p:nvGrpSpPr>
            <p:grpSpPr>
              <a:xfrm>
                <a:off x="2690970" y="2944823"/>
                <a:ext cx="401002" cy="1366820"/>
                <a:chOff x="4602636" y="3861996"/>
                <a:chExt cx="861439" cy="2456198"/>
              </a:xfrm>
            </p:grpSpPr>
            <p:sp>
              <p:nvSpPr>
                <p:cNvPr id="285" name="TextBox 284"/>
                <p:cNvSpPr txBox="1"/>
                <p:nvPr/>
              </p:nvSpPr>
              <p:spPr>
                <a:xfrm>
                  <a:off x="4605474" y="4779150"/>
                  <a:ext cx="627423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0.8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87" name="Group 112"/>
                <p:cNvGrpSpPr/>
                <p:nvPr/>
              </p:nvGrpSpPr>
              <p:grpSpPr>
                <a:xfrm>
                  <a:off x="4873522" y="6133725"/>
                  <a:ext cx="590553" cy="106283"/>
                  <a:chOff x="4873522" y="5851517"/>
                  <a:chExt cx="590553" cy="106283"/>
                </a:xfrm>
              </p:grpSpPr>
              <p:cxnSp>
                <p:nvCxnSpPr>
                  <p:cNvPr id="314" name="Straight Connector 313"/>
                  <p:cNvCxnSpPr/>
                  <p:nvPr/>
                </p:nvCxnSpPr>
                <p:spPr>
                  <a:xfrm rot="5400000">
                    <a:off x="5366314" y="5906942"/>
                    <a:ext cx="100127" cy="158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1" name="Straight Connector 320"/>
                  <p:cNvCxnSpPr/>
                  <p:nvPr/>
                </p:nvCxnSpPr>
                <p:spPr>
                  <a:xfrm>
                    <a:off x="4873522" y="5851517"/>
                    <a:ext cx="590553" cy="158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88" name="Straight Connector 287"/>
                <p:cNvCxnSpPr/>
                <p:nvPr/>
              </p:nvCxnSpPr>
              <p:spPr>
                <a:xfrm rot="5400000">
                  <a:off x="3807943" y="5127261"/>
                  <a:ext cx="2215184" cy="79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9" name="Straight Connector 288"/>
                <p:cNvCxnSpPr/>
                <p:nvPr/>
              </p:nvCxnSpPr>
              <p:spPr>
                <a:xfrm>
                  <a:off x="4838938" y="5842688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>
                  <a:off x="4838938" y="5537888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1" name="Straight Connector 290"/>
                <p:cNvCxnSpPr/>
                <p:nvPr/>
              </p:nvCxnSpPr>
              <p:spPr>
                <a:xfrm>
                  <a:off x="4838938" y="5231024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2" name="Straight Connector 291"/>
                <p:cNvCxnSpPr/>
                <p:nvPr/>
              </p:nvCxnSpPr>
              <p:spPr>
                <a:xfrm>
                  <a:off x="4832760" y="4940644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3" name="Straight Connector 292"/>
                <p:cNvCxnSpPr/>
                <p:nvPr/>
              </p:nvCxnSpPr>
              <p:spPr>
                <a:xfrm>
                  <a:off x="4832760" y="4635844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Straight Connector 293"/>
                <p:cNvCxnSpPr/>
                <p:nvPr/>
              </p:nvCxnSpPr>
              <p:spPr>
                <a:xfrm>
                  <a:off x="4838938" y="4324866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5" name="Straight Connector 294"/>
                <p:cNvCxnSpPr/>
                <p:nvPr/>
              </p:nvCxnSpPr>
              <p:spPr>
                <a:xfrm>
                  <a:off x="4838938" y="4014164"/>
                  <a:ext cx="762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96" name="TextBox 295"/>
                <p:cNvSpPr txBox="1"/>
                <p:nvPr/>
              </p:nvSpPr>
              <p:spPr>
                <a:xfrm>
                  <a:off x="4608211" y="3861996"/>
                  <a:ext cx="627424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1.4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97" name="TextBox 296"/>
                <p:cNvSpPr txBox="1"/>
                <p:nvPr/>
              </p:nvSpPr>
              <p:spPr>
                <a:xfrm>
                  <a:off x="4608213" y="4154099"/>
                  <a:ext cx="627424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1.2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98" name="TextBox 297"/>
                <p:cNvSpPr txBox="1"/>
                <p:nvPr/>
              </p:nvSpPr>
              <p:spPr>
                <a:xfrm>
                  <a:off x="4602636" y="4481916"/>
                  <a:ext cx="471572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1.0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99" name="TextBox 298"/>
                <p:cNvSpPr txBox="1"/>
                <p:nvPr/>
              </p:nvSpPr>
              <p:spPr>
                <a:xfrm>
                  <a:off x="4611595" y="5065231"/>
                  <a:ext cx="627424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0.6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0" name="TextBox 299"/>
                <p:cNvSpPr txBox="1"/>
                <p:nvPr/>
              </p:nvSpPr>
              <p:spPr>
                <a:xfrm>
                  <a:off x="4615233" y="5368237"/>
                  <a:ext cx="627424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0.4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1" name="TextBox 300"/>
                <p:cNvSpPr txBox="1"/>
                <p:nvPr/>
              </p:nvSpPr>
              <p:spPr>
                <a:xfrm>
                  <a:off x="4623000" y="5683502"/>
                  <a:ext cx="627424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0.2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02" name="TextBox 301"/>
                <p:cNvSpPr txBox="1"/>
                <p:nvPr/>
              </p:nvSpPr>
              <p:spPr>
                <a:xfrm>
                  <a:off x="4699851" y="5986346"/>
                  <a:ext cx="489680" cy="3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6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en-US" sz="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70" name="TextBox 269"/>
              <p:cNvSpPr txBox="1"/>
              <p:nvPr/>
            </p:nvSpPr>
            <p:spPr>
              <a:xfrm rot="16200000">
                <a:off x="1999573" y="3495080"/>
                <a:ext cx="1440000" cy="179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Relative mRNA Expression</a:t>
                </a:r>
                <a:endParaRPr lang="en-US" sz="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1" name="TextBox 270"/>
              <p:cNvSpPr txBox="1"/>
              <p:nvPr/>
            </p:nvSpPr>
            <p:spPr>
              <a:xfrm>
                <a:off x="2904204" y="2984433"/>
                <a:ext cx="5421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NCshRNA</a:t>
                </a:r>
                <a:endParaRPr lang="en-US" sz="6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shRNA4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72" name="Group 130"/>
              <p:cNvGrpSpPr/>
              <p:nvPr/>
            </p:nvGrpSpPr>
            <p:grpSpPr>
              <a:xfrm>
                <a:off x="2889122" y="3052325"/>
                <a:ext cx="25629" cy="145434"/>
                <a:chOff x="5301731" y="3852811"/>
                <a:chExt cx="21358" cy="318585"/>
              </a:xfrm>
            </p:grpSpPr>
            <p:sp>
              <p:nvSpPr>
                <p:cNvPr id="280" name="Rectangle 279"/>
                <p:cNvSpPr/>
                <p:nvPr/>
              </p:nvSpPr>
              <p:spPr>
                <a:xfrm>
                  <a:off x="5301731" y="3852811"/>
                  <a:ext cx="21233" cy="12018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81" name="Rectangle 280"/>
                <p:cNvSpPr/>
                <p:nvPr/>
              </p:nvSpPr>
              <p:spPr>
                <a:xfrm>
                  <a:off x="5301856" y="4051212"/>
                  <a:ext cx="21233" cy="120184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60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273" name="TextBox 272"/>
              <p:cNvSpPr txBox="1"/>
              <p:nvPr/>
            </p:nvSpPr>
            <p:spPr>
              <a:xfrm>
                <a:off x="2805104" y="4224761"/>
                <a:ext cx="308008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HSP70-2</a:t>
                </a:r>
                <a:endParaRPr lang="en-US" sz="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1600200" y="1064638"/>
              <a:ext cx="317172" cy="1007445"/>
              <a:chOff x="7620000" y="3975591"/>
              <a:chExt cx="1851103" cy="2116518"/>
            </a:xfrm>
          </p:grpSpPr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093" t="69969" r="14492" b="-1"/>
              <a:stretch/>
            </p:blipFill>
            <p:spPr bwMode="auto">
              <a:xfrm>
                <a:off x="8400585" y="5268302"/>
                <a:ext cx="1070518" cy="8238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586" r="63790"/>
              <a:stretch/>
            </p:blipFill>
            <p:spPr bwMode="auto">
              <a:xfrm>
                <a:off x="7620000" y="3975591"/>
                <a:ext cx="897234" cy="21161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09" y="4048552"/>
            <a:ext cx="2719387" cy="2229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9" name="TextBox 188"/>
          <p:cNvSpPr txBox="1"/>
          <p:nvPr/>
        </p:nvSpPr>
        <p:spPr>
          <a:xfrm>
            <a:off x="1248936" y="4505094"/>
            <a:ext cx="29206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4.5</a:t>
            </a:r>
            <a:endParaRPr lang="en-US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1243362" y="4345260"/>
            <a:ext cx="29206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.0</a:t>
            </a:r>
            <a:endParaRPr lang="en-US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1" name="Straight Connector 190"/>
          <p:cNvCxnSpPr/>
          <p:nvPr/>
        </p:nvCxnSpPr>
        <p:spPr>
          <a:xfrm>
            <a:off x="1471962" y="4594302"/>
            <a:ext cx="66823" cy="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/>
          <p:nvPr/>
        </p:nvCxnSpPr>
        <p:spPr>
          <a:xfrm>
            <a:off x="1470102" y="4427034"/>
            <a:ext cx="66823" cy="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1248936" y="4663068"/>
            <a:ext cx="29206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4.0</a:t>
            </a:r>
            <a:endParaRPr lang="en-US" sz="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8" name="TextBox 17"/>
          <p:cNvSpPr txBox="1">
            <a:spLocks noChangeArrowheads="1"/>
          </p:cNvSpPr>
          <p:nvPr/>
        </p:nvSpPr>
        <p:spPr bwMode="auto">
          <a:xfrm flipH="1">
            <a:off x="2200938" y="5791656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" name="TextBox 17"/>
          <p:cNvSpPr txBox="1">
            <a:spLocks noChangeArrowheads="1"/>
          </p:cNvSpPr>
          <p:nvPr/>
        </p:nvSpPr>
        <p:spPr bwMode="auto">
          <a:xfrm flipH="1">
            <a:off x="1686588" y="1542874"/>
            <a:ext cx="4025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5" name="TextBox 17"/>
          <p:cNvSpPr txBox="1">
            <a:spLocks noChangeArrowheads="1"/>
          </p:cNvSpPr>
          <p:nvPr/>
        </p:nvSpPr>
        <p:spPr bwMode="auto">
          <a:xfrm flipH="1">
            <a:off x="5867400" y="5297547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TextBox 17"/>
          <p:cNvSpPr txBox="1">
            <a:spLocks noChangeArrowheads="1"/>
          </p:cNvSpPr>
          <p:nvPr/>
        </p:nvSpPr>
        <p:spPr bwMode="auto">
          <a:xfrm flipH="1">
            <a:off x="2563123" y="3260752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7" name="TextBox 17"/>
          <p:cNvSpPr txBox="1">
            <a:spLocks noChangeArrowheads="1"/>
          </p:cNvSpPr>
          <p:nvPr/>
        </p:nvSpPr>
        <p:spPr bwMode="auto">
          <a:xfrm flipH="1">
            <a:off x="3210588" y="3542498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8" name="TextBox 17"/>
          <p:cNvSpPr txBox="1">
            <a:spLocks noChangeArrowheads="1"/>
          </p:cNvSpPr>
          <p:nvPr/>
        </p:nvSpPr>
        <p:spPr bwMode="auto">
          <a:xfrm flipH="1">
            <a:off x="3536950" y="2680156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9" name="TextBox 17"/>
          <p:cNvSpPr txBox="1">
            <a:spLocks noChangeArrowheads="1"/>
          </p:cNvSpPr>
          <p:nvPr/>
        </p:nvSpPr>
        <p:spPr bwMode="auto">
          <a:xfrm flipH="1">
            <a:off x="3851938" y="3303347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TextBox 17"/>
          <p:cNvSpPr txBox="1">
            <a:spLocks noChangeArrowheads="1"/>
          </p:cNvSpPr>
          <p:nvPr/>
        </p:nvSpPr>
        <p:spPr bwMode="auto">
          <a:xfrm flipH="1">
            <a:off x="1870735" y="4278597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TextBox 17"/>
          <p:cNvSpPr txBox="1">
            <a:spLocks noChangeArrowheads="1"/>
          </p:cNvSpPr>
          <p:nvPr/>
        </p:nvSpPr>
        <p:spPr bwMode="auto">
          <a:xfrm flipH="1">
            <a:off x="5132742" y="3548461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TextBox 17"/>
          <p:cNvSpPr txBox="1">
            <a:spLocks noChangeArrowheads="1"/>
          </p:cNvSpPr>
          <p:nvPr/>
        </p:nvSpPr>
        <p:spPr bwMode="auto">
          <a:xfrm flipH="1">
            <a:off x="4477978" y="3159663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TextBox 17"/>
          <p:cNvSpPr txBox="1">
            <a:spLocks noChangeArrowheads="1"/>
          </p:cNvSpPr>
          <p:nvPr/>
        </p:nvSpPr>
        <p:spPr bwMode="auto">
          <a:xfrm flipH="1">
            <a:off x="4150844" y="3074767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" name="TextBox 17"/>
          <p:cNvSpPr txBox="1">
            <a:spLocks noChangeArrowheads="1"/>
          </p:cNvSpPr>
          <p:nvPr/>
        </p:nvSpPr>
        <p:spPr bwMode="auto">
          <a:xfrm flipH="1">
            <a:off x="1906513" y="3533313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9" name="TextBox 17"/>
          <p:cNvSpPr txBox="1">
            <a:spLocks noChangeArrowheads="1"/>
          </p:cNvSpPr>
          <p:nvPr/>
        </p:nvSpPr>
        <p:spPr bwMode="auto">
          <a:xfrm flipH="1">
            <a:off x="1580151" y="3559582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0" name="TextBox 17"/>
          <p:cNvSpPr txBox="1">
            <a:spLocks noChangeArrowheads="1"/>
          </p:cNvSpPr>
          <p:nvPr/>
        </p:nvSpPr>
        <p:spPr bwMode="auto">
          <a:xfrm flipH="1">
            <a:off x="2251738" y="3333750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2" name="TextBox 17"/>
          <p:cNvSpPr txBox="1">
            <a:spLocks noChangeArrowheads="1"/>
          </p:cNvSpPr>
          <p:nvPr/>
        </p:nvSpPr>
        <p:spPr bwMode="auto">
          <a:xfrm flipH="1">
            <a:off x="4836188" y="3530600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9" name="TextBox 17"/>
          <p:cNvSpPr txBox="1">
            <a:spLocks noChangeArrowheads="1"/>
          </p:cNvSpPr>
          <p:nvPr/>
        </p:nvSpPr>
        <p:spPr bwMode="auto">
          <a:xfrm flipH="1">
            <a:off x="2899438" y="3188882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0" name="TextBox 17"/>
          <p:cNvSpPr txBox="1">
            <a:spLocks noChangeArrowheads="1"/>
          </p:cNvSpPr>
          <p:nvPr/>
        </p:nvSpPr>
        <p:spPr bwMode="auto">
          <a:xfrm flipH="1">
            <a:off x="2512088" y="5937250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1" name="TextBox 17"/>
          <p:cNvSpPr txBox="1">
            <a:spLocks noChangeArrowheads="1"/>
          </p:cNvSpPr>
          <p:nvPr/>
        </p:nvSpPr>
        <p:spPr bwMode="auto">
          <a:xfrm flipH="1">
            <a:off x="2832100" y="5880556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2" name="TextBox 17"/>
          <p:cNvSpPr txBox="1">
            <a:spLocks noChangeArrowheads="1"/>
          </p:cNvSpPr>
          <p:nvPr/>
        </p:nvSpPr>
        <p:spPr bwMode="auto">
          <a:xfrm flipH="1">
            <a:off x="3464588" y="5905500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3" name="TextBox 17"/>
          <p:cNvSpPr txBox="1">
            <a:spLocks noChangeArrowheads="1"/>
          </p:cNvSpPr>
          <p:nvPr/>
        </p:nvSpPr>
        <p:spPr bwMode="auto">
          <a:xfrm flipH="1">
            <a:off x="3790357" y="5823105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4" name="TextBox 17"/>
          <p:cNvSpPr txBox="1">
            <a:spLocks noChangeArrowheads="1"/>
          </p:cNvSpPr>
          <p:nvPr/>
        </p:nvSpPr>
        <p:spPr bwMode="auto">
          <a:xfrm flipH="1">
            <a:off x="3166138" y="5810706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b="1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5" name="TextBox 17"/>
          <p:cNvSpPr txBox="1">
            <a:spLocks noChangeArrowheads="1"/>
          </p:cNvSpPr>
          <p:nvPr/>
        </p:nvSpPr>
        <p:spPr bwMode="auto">
          <a:xfrm flipH="1">
            <a:off x="1592851" y="5829455"/>
            <a:ext cx="32636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8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5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116</Words>
  <Application>Microsoft Office PowerPoint</Application>
  <PresentationFormat>On-screen Show (4:3)</PresentationFormat>
  <Paragraphs>102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Dr.AnilSuri</dc:creator>
  <cp:lastModifiedBy>Dr.AnilSuri</cp:lastModifiedBy>
  <cp:revision>17</cp:revision>
  <dcterms:created xsi:type="dcterms:W3CDTF">2016-05-27T11:46:57Z</dcterms:created>
  <dcterms:modified xsi:type="dcterms:W3CDTF">2016-08-27T11:03:32Z</dcterms:modified>
</cp:coreProperties>
</file>