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60" r:id="rId2"/>
  </p:sldIdLst>
  <p:sldSz cx="6858000" cy="9144000" type="letter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77000" autoAdjust="0"/>
  </p:normalViewPr>
  <p:slideViewPr>
    <p:cSldViewPr snapToGrid="0" snapToObjects="1">
      <p:cViewPr varScale="1">
        <p:scale>
          <a:sx n="62" d="100"/>
          <a:sy n="62" d="100"/>
        </p:scale>
        <p:origin x="-1872" y="-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1FB776-10CD-FB47-94DC-710F9875BE93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5DAEED-EE94-604F-9056-72416A585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19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Supplemental 3: ONC201 and combination with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Bevacizumab </a:t>
            </a:r>
            <a:r>
              <a:rPr lang="en-US" b="1" dirty="0"/>
              <a:t> are non toxic in vivo. </a:t>
            </a:r>
            <a:r>
              <a:rPr lang="en-US" b="0" dirty="0"/>
              <a:t>Blood chemistry panel results from mice treated with indicated drugs. Blood was collected by cardiac puncture at end of experiment. ONC201 50mg/kg weekly.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Bevacizumab </a:t>
            </a:r>
            <a:r>
              <a:rPr lang="en-US" altLang="en-US" dirty="0"/>
              <a:t> is 5mg/kg every 2 weeks. Regorafenib: 5mg/kg daily. N=3. 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4B4C1-4FF2-4F6E-AD9F-C3425F53B08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0008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638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BE3095B-9FEC-40D8-847E-C8982DDFA0E3}"/>
              </a:ext>
            </a:extLst>
          </p:cNvPr>
          <p:cNvSpPr txBox="1"/>
          <p:nvPr/>
        </p:nvSpPr>
        <p:spPr>
          <a:xfrm>
            <a:off x="0" y="8686453"/>
            <a:ext cx="4023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Wagner </a:t>
            </a:r>
            <a:r>
              <a:rPr lang="en-US" b="1" i="1" dirty="0"/>
              <a:t>et al</a:t>
            </a:r>
            <a:r>
              <a:rPr lang="en-US" b="1" dirty="0"/>
              <a:t>., Supplemental Figure 3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B44821E8-B11D-4682-AF6B-739027BED1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0098562"/>
              </p:ext>
            </p:extLst>
          </p:nvPr>
        </p:nvGraphicFramePr>
        <p:xfrm>
          <a:off x="105128" y="437198"/>
          <a:ext cx="6752874" cy="7899199"/>
        </p:xfrm>
        <a:graphic>
          <a:graphicData uri="http://schemas.openxmlformats.org/drawingml/2006/table">
            <a:tbl>
              <a:tblPr/>
              <a:tblGrid>
                <a:gridCol w="1439142">
                  <a:extLst>
                    <a:ext uri="{9D8B030D-6E8A-4147-A177-3AD203B41FA5}">
                      <a16:colId xmlns:a16="http://schemas.microsoft.com/office/drawing/2014/main" xmlns="" val="2114751251"/>
                    </a:ext>
                  </a:extLst>
                </a:gridCol>
                <a:gridCol w="885622">
                  <a:extLst>
                    <a:ext uri="{9D8B030D-6E8A-4147-A177-3AD203B41FA5}">
                      <a16:colId xmlns:a16="http://schemas.microsoft.com/office/drawing/2014/main" xmlns="" val="1282933484"/>
                    </a:ext>
                  </a:extLst>
                </a:gridCol>
                <a:gridCol w="885622">
                  <a:extLst>
                    <a:ext uri="{9D8B030D-6E8A-4147-A177-3AD203B41FA5}">
                      <a16:colId xmlns:a16="http://schemas.microsoft.com/office/drawing/2014/main" xmlns="" val="3479694757"/>
                    </a:ext>
                  </a:extLst>
                </a:gridCol>
                <a:gridCol w="885622">
                  <a:extLst>
                    <a:ext uri="{9D8B030D-6E8A-4147-A177-3AD203B41FA5}">
                      <a16:colId xmlns:a16="http://schemas.microsoft.com/office/drawing/2014/main" xmlns="" val="3384777179"/>
                    </a:ext>
                  </a:extLst>
                </a:gridCol>
                <a:gridCol w="885622">
                  <a:extLst>
                    <a:ext uri="{9D8B030D-6E8A-4147-A177-3AD203B41FA5}">
                      <a16:colId xmlns:a16="http://schemas.microsoft.com/office/drawing/2014/main" xmlns="" val="2527084214"/>
                    </a:ext>
                  </a:extLst>
                </a:gridCol>
                <a:gridCol w="885622">
                  <a:extLst>
                    <a:ext uri="{9D8B030D-6E8A-4147-A177-3AD203B41FA5}">
                      <a16:colId xmlns:a16="http://schemas.microsoft.com/office/drawing/2014/main" xmlns="" val="1328631260"/>
                    </a:ext>
                  </a:extLst>
                </a:gridCol>
                <a:gridCol w="885622">
                  <a:extLst>
                    <a:ext uri="{9D8B030D-6E8A-4147-A177-3AD203B41FA5}">
                      <a16:colId xmlns:a16="http://schemas.microsoft.com/office/drawing/2014/main" xmlns="" val="707433546"/>
                    </a:ext>
                  </a:extLst>
                </a:gridCol>
              </a:tblGrid>
              <a:tr h="22246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Creatine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Glucose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ALT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AST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ALP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11628446"/>
                  </a:ext>
                </a:extLst>
              </a:tr>
              <a:tr h="11925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Vehicle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215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315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61986966"/>
                  </a:ext>
                </a:extLst>
              </a:tr>
              <a:tr h="11925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Vehicle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216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258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29787160"/>
                  </a:ext>
                </a:extLst>
              </a:tr>
              <a:tr h="11925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Vehicle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217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312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41470105"/>
                  </a:ext>
                </a:extLst>
              </a:tr>
              <a:tr h="33254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ONC201 50/1wk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218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285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49304665"/>
                  </a:ext>
                </a:extLst>
              </a:tr>
              <a:tr h="33254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ONC201 50/1wk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207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315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08481735"/>
                  </a:ext>
                </a:extLst>
              </a:tr>
              <a:tr h="33254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ONC201 50/1wk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229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7388022"/>
                  </a:ext>
                </a:extLst>
              </a:tr>
              <a:tr h="22246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Bevacizumab 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149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209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265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64976379"/>
                  </a:ext>
                </a:extLst>
              </a:tr>
              <a:tr h="22246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Bevacizumab 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413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89710267"/>
                  </a:ext>
                </a:extLst>
              </a:tr>
              <a:tr h="22246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Bevacizumab 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206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219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6648440"/>
                  </a:ext>
                </a:extLst>
              </a:tr>
              <a:tr h="33254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Bev. + ONC201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212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14950269"/>
                  </a:ext>
                </a:extLst>
              </a:tr>
              <a:tr h="33254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Bev. + ONC201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215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251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14793152"/>
                  </a:ext>
                </a:extLst>
              </a:tr>
              <a:tr h="33254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Bev. + ONC201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236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162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92748671"/>
                  </a:ext>
                </a:extLst>
              </a:tr>
              <a:tr h="22246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Regorafenib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148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219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182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435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9227809"/>
                  </a:ext>
                </a:extLst>
              </a:tr>
              <a:tr h="22246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Regorafenib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157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219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398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51360404"/>
                  </a:ext>
                </a:extLst>
              </a:tr>
              <a:tr h="22246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Regorafenib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162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225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162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417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95457883"/>
                  </a:ext>
                </a:extLst>
              </a:tr>
              <a:tr h="44262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Regor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+ ONC201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236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412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29122389"/>
                  </a:ext>
                </a:extLst>
              </a:tr>
              <a:tr h="44262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Regor. + ONC201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149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242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183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285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65158311"/>
                  </a:ext>
                </a:extLst>
              </a:tr>
              <a:tr h="44262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Regor. + ONC201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207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305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15447485"/>
                  </a:ext>
                </a:extLst>
              </a:tr>
              <a:tr h="22246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Range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.2-.8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140-160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125-222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17-77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54-298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75-111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8942755"/>
                  </a:ext>
                </a:extLst>
              </a:tr>
              <a:tr h="222460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Within normal range</a:t>
                      </a:r>
                    </a:p>
                  </a:txBody>
                  <a:tcPr marL="2293" marR="2293" marT="2293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13810693"/>
                  </a:ext>
                </a:extLst>
              </a:tr>
              <a:tr h="119257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Elevated</a:t>
                      </a:r>
                    </a:p>
                  </a:txBody>
                  <a:tcPr marL="2293" marR="2293" marT="2293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293" marR="2293" marT="2293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244992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4025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243</TotalTime>
  <Words>229</Words>
  <Application>Microsoft Office PowerPoint</Application>
  <PresentationFormat>Letter Paper (8.5x11 in)</PresentationFormat>
  <Paragraphs>153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Sevilla, Hernando Jr.</cp:lastModifiedBy>
  <cp:revision>14</cp:revision>
  <dcterms:created xsi:type="dcterms:W3CDTF">2017-08-21T16:00:13Z</dcterms:created>
  <dcterms:modified xsi:type="dcterms:W3CDTF">2018-01-15T02:08:47Z</dcterms:modified>
</cp:coreProperties>
</file>