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1" r:id="rId3"/>
    <p:sldId id="257" r:id="rId4"/>
    <p:sldId id="260" r:id="rId5"/>
    <p:sldId id="265" r:id="rId6"/>
    <p:sldId id="262" r:id="rId7"/>
    <p:sldId id="264" r:id="rId8"/>
    <p:sldId id="258" r:id="rId9"/>
    <p:sldId id="259" r:id="rId10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30" d="100"/>
          <a:sy n="130" d="100"/>
        </p:scale>
        <p:origin x="1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83" d="100"/>
        <a:sy n="283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zhuangting:Downloads:-mcf7%20tumor%20growth%20original%20data-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MURF1&#25237;&#31295;\smurf1&#21457;&#25991;&#31456;&#23450;&#22270;\MTT&#22686;&#20540;&#32467;&#26524;\MCF7&#22686;&#20540;&#34917;&#2227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MURF1&#34917;&#23454;&#39564;\&#34917;&#23454;&#39564;&#21010;&#30165;-&#23436;\T47D&#21010;&#30165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MURF1&#34917;&#23454;&#39564;\&#34917;&#23454;&#39564;&#21010;&#30165;-&#23436;\&#24179;&#26495;&#20811;&#38534;&#23454;&#39564;MCF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Administrator\Desktop\YHJ-mcf7-2-22(24h+E2)_data.xls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Administrator\Desktop\smurf1-QPCR-sequence\YHJ-AO1-MCF_data.xlsx" TargetMode="External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SMURF1&#25968;&#25454;excel&#34920;&#26684;\T47D&#37324;SI-QPCCR-LUCIFERASE&#25968;&#25454;&#21644;&#2227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or\Desktop\&#34917;&#23454;&#39564;\&#34917;&#23454;&#39564;CHX&#23450;&#2227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plotArea>
      <c:layout/>
      <c:scatterChart>
        <c:scatterStyle val="smoothMarker"/>
        <c:ser>
          <c:idx val="0"/>
          <c:order val="0"/>
          <c:tx>
            <c:strRef>
              <c:f>'[-mcf7%20tumor%20growth%20original%20data-2.xlsx]Sheet2'!$S$1</c:f>
              <c:strCache>
                <c:ptCount val="1"/>
                <c:pt idx="0">
                  <c:v>shControl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'[-mcf7%20tumor%20growth%20original%20data-2.xlsx]Sheet2'!$V$2:$V$16</c:f>
                <c:numCache>
                  <c:formatCode>General</c:formatCode>
                  <c:ptCount val="15"/>
                  <c:pt idx="0">
                    <c:v>0</c:v>
                  </c:pt>
                  <c:pt idx="1">
                    <c:v>2.6248505285192709</c:v>
                  </c:pt>
                  <c:pt idx="2">
                    <c:v>1.7475338893550658</c:v>
                  </c:pt>
                  <c:pt idx="3">
                    <c:v>3.7380814681464627</c:v>
                  </c:pt>
                  <c:pt idx="4">
                    <c:v>18.257182756992513</c:v>
                  </c:pt>
                  <c:pt idx="5">
                    <c:v>27.629378719520602</c:v>
                  </c:pt>
                  <c:pt idx="6">
                    <c:v>48.158573019029248</c:v>
                  </c:pt>
                  <c:pt idx="7">
                    <c:v>54.696589741016396</c:v>
                  </c:pt>
                  <c:pt idx="8">
                    <c:v>66.437209468790925</c:v>
                  </c:pt>
                  <c:pt idx="9">
                    <c:v>83.275235024635052</c:v>
                  </c:pt>
                  <c:pt idx="10">
                    <c:v>102.38306584536221</c:v>
                  </c:pt>
                  <c:pt idx="11">
                    <c:v>123.76065769998411</c:v>
                  </c:pt>
                  <c:pt idx="12">
                    <c:v>160.63778408728913</c:v>
                  </c:pt>
                  <c:pt idx="13">
                    <c:v>205.93203293198482</c:v>
                  </c:pt>
                  <c:pt idx="14">
                    <c:v>243.5549528303813</c:v>
                  </c:pt>
                </c:numCache>
              </c:numRef>
            </c:plus>
            <c:minus>
              <c:numRef>
                <c:f>'[-mcf7%20tumor%20growth%20original%20data-2.xlsx]Sheet2'!$V$2:$V$16</c:f>
                <c:numCache>
                  <c:formatCode>General</c:formatCode>
                  <c:ptCount val="15"/>
                  <c:pt idx="0">
                    <c:v>0</c:v>
                  </c:pt>
                  <c:pt idx="1">
                    <c:v>2.6248505285192709</c:v>
                  </c:pt>
                  <c:pt idx="2">
                    <c:v>1.7475338893550658</c:v>
                  </c:pt>
                  <c:pt idx="3">
                    <c:v>3.7380814681464627</c:v>
                  </c:pt>
                  <c:pt idx="4">
                    <c:v>18.257182756992513</c:v>
                  </c:pt>
                  <c:pt idx="5">
                    <c:v>27.629378719520602</c:v>
                  </c:pt>
                  <c:pt idx="6">
                    <c:v>48.158573019029248</c:v>
                  </c:pt>
                  <c:pt idx="7">
                    <c:v>54.696589741016396</c:v>
                  </c:pt>
                  <c:pt idx="8">
                    <c:v>66.437209468790925</c:v>
                  </c:pt>
                  <c:pt idx="9">
                    <c:v>83.275235024635052</c:v>
                  </c:pt>
                  <c:pt idx="10">
                    <c:v>102.38306584536221</c:v>
                  </c:pt>
                  <c:pt idx="11">
                    <c:v>123.76065769998411</c:v>
                  </c:pt>
                  <c:pt idx="12">
                    <c:v>160.63778408728913</c:v>
                  </c:pt>
                  <c:pt idx="13">
                    <c:v>205.93203293198482</c:v>
                  </c:pt>
                  <c:pt idx="14">
                    <c:v>243.5549528303813</c:v>
                  </c:pt>
                </c:numCache>
              </c:numRef>
            </c:minus>
          </c:errBars>
          <c:xVal>
            <c:numRef>
              <c:f>'[-mcf7%20tumor%20growth%20original%20data-2.xlsx]Sheet2'!$R$2:$R$16</c:f>
              <c:numCache>
                <c:formatCode>General</c:formatCode>
                <c:ptCount val="15"/>
                <c:pt idx="0">
                  <c:v>0</c:v>
                </c:pt>
                <c:pt idx="1">
                  <c:v>10</c:v>
                </c:pt>
                <c:pt idx="2">
                  <c:v>13</c:v>
                </c:pt>
                <c:pt idx="3">
                  <c:v>15</c:v>
                </c:pt>
                <c:pt idx="4">
                  <c:v>18</c:v>
                </c:pt>
                <c:pt idx="5">
                  <c:v>20</c:v>
                </c:pt>
                <c:pt idx="6">
                  <c:v>24</c:v>
                </c:pt>
                <c:pt idx="7">
                  <c:v>27</c:v>
                </c:pt>
                <c:pt idx="8">
                  <c:v>30</c:v>
                </c:pt>
                <c:pt idx="9">
                  <c:v>34</c:v>
                </c:pt>
                <c:pt idx="10">
                  <c:v>38</c:v>
                </c:pt>
                <c:pt idx="11">
                  <c:v>43</c:v>
                </c:pt>
                <c:pt idx="12">
                  <c:v>47</c:v>
                </c:pt>
                <c:pt idx="13">
                  <c:v>52</c:v>
                </c:pt>
                <c:pt idx="14">
                  <c:v>59</c:v>
                </c:pt>
              </c:numCache>
            </c:numRef>
          </c:xVal>
          <c:yVal>
            <c:numRef>
              <c:f>'[-mcf7%20tumor%20growth%20original%20data-2.xlsx]Sheet2'!$S$2:$S$16</c:f>
              <c:numCache>
                <c:formatCode>General</c:formatCode>
                <c:ptCount val="15"/>
                <c:pt idx="0">
                  <c:v>0</c:v>
                </c:pt>
                <c:pt idx="1">
                  <c:v>54.676430555555555</c:v>
                </c:pt>
                <c:pt idx="2">
                  <c:v>66.464583333333337</c:v>
                </c:pt>
                <c:pt idx="3">
                  <c:v>92.444125000000028</c:v>
                </c:pt>
                <c:pt idx="4">
                  <c:v>125.60833333333328</c:v>
                </c:pt>
                <c:pt idx="5">
                  <c:v>151.93715277777778</c:v>
                </c:pt>
                <c:pt idx="6">
                  <c:v>198.73537499999998</c:v>
                </c:pt>
                <c:pt idx="7">
                  <c:v>248.73343055555551</c:v>
                </c:pt>
                <c:pt idx="8">
                  <c:v>278.19099999999997</c:v>
                </c:pt>
                <c:pt idx="9">
                  <c:v>331.82723611111112</c:v>
                </c:pt>
                <c:pt idx="10">
                  <c:v>419.05995833333338</c:v>
                </c:pt>
                <c:pt idx="11">
                  <c:v>541.52287037037058</c:v>
                </c:pt>
                <c:pt idx="12">
                  <c:v>716.86296296296211</c:v>
                </c:pt>
                <c:pt idx="13">
                  <c:v>924.25</c:v>
                </c:pt>
                <c:pt idx="14">
                  <c:v>1202.6648703703697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'[-mcf7%20tumor%20growth%20original%20data-2.xlsx]Sheet2'!$T$1</c:f>
              <c:strCache>
                <c:ptCount val="1"/>
                <c:pt idx="0">
                  <c:v>shSMURF1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'[-mcf7%20tumor%20growth%20original%20data-2.xlsx]Sheet2'!$W$2:$W$16</c:f>
                <c:numCache>
                  <c:formatCode>General</c:formatCode>
                  <c:ptCount val="15"/>
                  <c:pt idx="0">
                    <c:v>0</c:v>
                  </c:pt>
                  <c:pt idx="1">
                    <c:v>0.50644829449806605</c:v>
                  </c:pt>
                  <c:pt idx="2">
                    <c:v>0.69587870111583905</c:v>
                  </c:pt>
                  <c:pt idx="3">
                    <c:v>0.23864853865046004</c:v>
                  </c:pt>
                  <c:pt idx="4">
                    <c:v>1.128895976164324</c:v>
                  </c:pt>
                  <c:pt idx="5">
                    <c:v>0.53092690174825385</c:v>
                  </c:pt>
                  <c:pt idx="6">
                    <c:v>0.31866945605473501</c:v>
                  </c:pt>
                  <c:pt idx="7">
                    <c:v>1.1146780613950973</c:v>
                  </c:pt>
                  <c:pt idx="8">
                    <c:v>1.5499161984514689</c:v>
                  </c:pt>
                  <c:pt idx="9">
                    <c:v>1.2924701855577101</c:v>
                  </c:pt>
                  <c:pt idx="10">
                    <c:v>2.0182480989434546</c:v>
                  </c:pt>
                  <c:pt idx="11">
                    <c:v>5.0457211617039102</c:v>
                  </c:pt>
                  <c:pt idx="12">
                    <c:v>5.3432606787013048</c:v>
                  </c:pt>
                  <c:pt idx="13">
                    <c:v>6.7489733797486346</c:v>
                  </c:pt>
                  <c:pt idx="14">
                    <c:v>12.289947619904652</c:v>
                  </c:pt>
                </c:numCache>
              </c:numRef>
            </c:plus>
            <c:minus>
              <c:numRef>
                <c:f>'[-mcf7%20tumor%20growth%20original%20data-2.xlsx]Sheet2'!$W$2:$W$16</c:f>
                <c:numCache>
                  <c:formatCode>General</c:formatCode>
                  <c:ptCount val="15"/>
                  <c:pt idx="0">
                    <c:v>0</c:v>
                  </c:pt>
                  <c:pt idx="1">
                    <c:v>0.50644829449806605</c:v>
                  </c:pt>
                  <c:pt idx="2">
                    <c:v>0.69587870111583905</c:v>
                  </c:pt>
                  <c:pt idx="3">
                    <c:v>0.23864853865046004</c:v>
                  </c:pt>
                  <c:pt idx="4">
                    <c:v>1.128895976164324</c:v>
                  </c:pt>
                  <c:pt idx="5">
                    <c:v>0.53092690174825385</c:v>
                  </c:pt>
                  <c:pt idx="6">
                    <c:v>0.31866945605473501</c:v>
                  </c:pt>
                  <c:pt idx="7">
                    <c:v>1.1146780613950973</c:v>
                  </c:pt>
                  <c:pt idx="8">
                    <c:v>1.5499161984514689</c:v>
                  </c:pt>
                  <c:pt idx="9">
                    <c:v>1.2924701855577101</c:v>
                  </c:pt>
                  <c:pt idx="10">
                    <c:v>2.0182480989434546</c:v>
                  </c:pt>
                  <c:pt idx="11">
                    <c:v>5.0457211617039102</c:v>
                  </c:pt>
                  <c:pt idx="12">
                    <c:v>5.3432606787013048</c:v>
                  </c:pt>
                  <c:pt idx="13">
                    <c:v>6.7489733797486346</c:v>
                  </c:pt>
                  <c:pt idx="14">
                    <c:v>12.289947619904652</c:v>
                  </c:pt>
                </c:numCache>
              </c:numRef>
            </c:minus>
          </c:errBars>
          <c:xVal>
            <c:numRef>
              <c:f>'[-mcf7%20tumor%20growth%20original%20data-2.xlsx]Sheet2'!$R$2:$R$16</c:f>
              <c:numCache>
                <c:formatCode>General</c:formatCode>
                <c:ptCount val="15"/>
                <c:pt idx="0">
                  <c:v>0</c:v>
                </c:pt>
                <c:pt idx="1">
                  <c:v>10</c:v>
                </c:pt>
                <c:pt idx="2">
                  <c:v>13</c:v>
                </c:pt>
                <c:pt idx="3">
                  <c:v>15</c:v>
                </c:pt>
                <c:pt idx="4">
                  <c:v>18</c:v>
                </c:pt>
                <c:pt idx="5">
                  <c:v>20</c:v>
                </c:pt>
                <c:pt idx="6">
                  <c:v>24</c:v>
                </c:pt>
                <c:pt idx="7">
                  <c:v>27</c:v>
                </c:pt>
                <c:pt idx="8">
                  <c:v>30</c:v>
                </c:pt>
                <c:pt idx="9">
                  <c:v>34</c:v>
                </c:pt>
                <c:pt idx="10">
                  <c:v>38</c:v>
                </c:pt>
                <c:pt idx="11">
                  <c:v>43</c:v>
                </c:pt>
                <c:pt idx="12">
                  <c:v>47</c:v>
                </c:pt>
                <c:pt idx="13">
                  <c:v>52</c:v>
                </c:pt>
                <c:pt idx="14">
                  <c:v>59</c:v>
                </c:pt>
              </c:numCache>
            </c:numRef>
          </c:xVal>
          <c:yVal>
            <c:numRef>
              <c:f>'[-mcf7%20tumor%20growth%20original%20data-2.xlsx]Sheet2'!$T$2:$T$16</c:f>
              <c:numCache>
                <c:formatCode>General</c:formatCode>
                <c:ptCount val="15"/>
                <c:pt idx="0">
                  <c:v>0</c:v>
                </c:pt>
                <c:pt idx="1">
                  <c:v>23.42475</c:v>
                </c:pt>
                <c:pt idx="2">
                  <c:v>25.965499999999995</c:v>
                </c:pt>
                <c:pt idx="3">
                  <c:v>34.76250000000001</c:v>
                </c:pt>
                <c:pt idx="4">
                  <c:v>44.220500000000008</c:v>
                </c:pt>
                <c:pt idx="5">
                  <c:v>53.970750000000002</c:v>
                </c:pt>
                <c:pt idx="6">
                  <c:v>61.290666666666596</c:v>
                </c:pt>
                <c:pt idx="7">
                  <c:v>71.837083333333339</c:v>
                </c:pt>
                <c:pt idx="8">
                  <c:v>79.080333333333229</c:v>
                </c:pt>
                <c:pt idx="9">
                  <c:v>90.06241666666665</c:v>
                </c:pt>
                <c:pt idx="10">
                  <c:v>117.62016666666669</c:v>
                </c:pt>
                <c:pt idx="11">
                  <c:v>150.00674999999998</c:v>
                </c:pt>
                <c:pt idx="12">
                  <c:v>192.7040833333333</c:v>
                </c:pt>
                <c:pt idx="13">
                  <c:v>241.2485833333333</c:v>
                </c:pt>
                <c:pt idx="14">
                  <c:v>307.02499999999998</c:v>
                </c:pt>
              </c:numCache>
            </c:numRef>
          </c:yVal>
          <c:smooth val="1"/>
        </c:ser>
        <c:dLbls/>
        <c:axId val="73451392"/>
        <c:axId val="73452928"/>
      </c:scatterChart>
      <c:valAx>
        <c:axId val="734513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3452928"/>
        <c:crosses val="autoZero"/>
        <c:crossBetween val="midCat"/>
      </c:valAx>
      <c:valAx>
        <c:axId val="7345292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3451392"/>
        <c:crosses val="autoZero"/>
        <c:crossBetween val="midCat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hart>
    <c:plotArea>
      <c:layout/>
      <c:lineChart>
        <c:grouping val="standard"/>
        <c:ser>
          <c:idx val="0"/>
          <c:order val="0"/>
          <c:tx>
            <c:strRef>
              <c:f>Sheet1!$O$7</c:f>
              <c:strCache>
                <c:ptCount val="1"/>
                <c:pt idx="0">
                  <c:v>siControl Vehicle</c:v>
                </c:pt>
              </c:strCache>
            </c:strRef>
          </c:tx>
          <c:spPr>
            <a:ln w="19050">
              <a:prstDash val="lgDash"/>
            </a:ln>
          </c:spPr>
          <c:marker>
            <c:spPr>
              <a:ln w="19050">
                <a:prstDash val="lgDash"/>
              </a:ln>
            </c:spPr>
          </c:marker>
          <c:errBars>
            <c:errDir val="y"/>
            <c:errBarType val="both"/>
            <c:errValType val="cust"/>
            <c:plus>
              <c:numRef>
                <c:f>Sheet1!$O$15:$O$17</c:f>
                <c:numCache>
                  <c:formatCode>General</c:formatCode>
                  <c:ptCount val="3"/>
                  <c:pt idx="0">
                    <c:v>1.5378740000000002E-2</c:v>
                  </c:pt>
                  <c:pt idx="1">
                    <c:v>3.4959999999999998E-2</c:v>
                  </c:pt>
                  <c:pt idx="2">
                    <c:v>9.0025790000000216E-2</c:v>
                  </c:pt>
                </c:numCache>
              </c:numRef>
            </c:plus>
            <c:minus>
              <c:numRef>
                <c:f>Sheet1!$O$15:$O$17</c:f>
                <c:numCache>
                  <c:formatCode>General</c:formatCode>
                  <c:ptCount val="3"/>
                  <c:pt idx="0">
                    <c:v>1.5378740000000002E-2</c:v>
                  </c:pt>
                  <c:pt idx="1">
                    <c:v>3.4959999999999998E-2</c:v>
                  </c:pt>
                  <c:pt idx="2">
                    <c:v>9.0025790000000216E-2</c:v>
                  </c:pt>
                </c:numCache>
              </c:numRef>
            </c:minus>
          </c:errBars>
          <c:cat>
            <c:strRef>
              <c:f>Sheet1!$N$8:$N$10</c:f>
              <c:strCache>
                <c:ptCount val="3"/>
                <c:pt idx="0">
                  <c:v>0h</c:v>
                </c:pt>
                <c:pt idx="1">
                  <c:v>48h</c:v>
                </c:pt>
                <c:pt idx="2">
                  <c:v>96h</c:v>
                </c:pt>
              </c:strCache>
            </c:strRef>
          </c:cat>
          <c:val>
            <c:numRef>
              <c:f>Sheet1!$O$8:$O$10</c:f>
              <c:numCache>
                <c:formatCode>General</c:formatCode>
                <c:ptCount val="3"/>
                <c:pt idx="0">
                  <c:v>0.15680000000000002</c:v>
                </c:pt>
                <c:pt idx="1">
                  <c:v>0.49250000000000005</c:v>
                </c:pt>
                <c:pt idx="2">
                  <c:v>1.036</c:v>
                </c:pt>
              </c:numCache>
            </c:numRef>
          </c:val>
        </c:ser>
        <c:ser>
          <c:idx val="1"/>
          <c:order val="1"/>
          <c:tx>
            <c:strRef>
              <c:f>Sheet1!$P$7</c:f>
              <c:strCache>
                <c:ptCount val="1"/>
                <c:pt idx="0">
                  <c:v>siSMURF1 Vehicle</c:v>
                </c:pt>
              </c:strCache>
            </c:strRef>
          </c:tx>
          <c:spPr>
            <a:ln w="19050">
              <a:prstDash val="sysDash"/>
            </a:ln>
          </c:spPr>
          <c:marker>
            <c:spPr>
              <a:ln w="19050">
                <a:prstDash val="sysDash"/>
              </a:ln>
            </c:spPr>
          </c:marker>
          <c:errBars>
            <c:errDir val="y"/>
            <c:errBarType val="both"/>
            <c:errValType val="cust"/>
            <c:plus>
              <c:numRef>
                <c:f>Sheet1!$P$15:$P$17</c:f>
                <c:numCache>
                  <c:formatCode>General</c:formatCode>
                  <c:ptCount val="3"/>
                  <c:pt idx="0">
                    <c:v>9.3326300000000209E-2</c:v>
                  </c:pt>
                  <c:pt idx="1">
                    <c:v>9.6000000000000016E-2</c:v>
                  </c:pt>
                  <c:pt idx="2">
                    <c:v>7.3290940000000027E-2</c:v>
                  </c:pt>
                </c:numCache>
              </c:numRef>
            </c:plus>
            <c:minus>
              <c:numRef>
                <c:f>Sheet1!$P$17</c:f>
                <c:numCache>
                  <c:formatCode>General</c:formatCode>
                  <c:ptCount val="1"/>
                  <c:pt idx="0">
                    <c:v>7.3290940000000027E-2</c:v>
                  </c:pt>
                </c:numCache>
              </c:numRef>
            </c:minus>
          </c:errBars>
          <c:cat>
            <c:strRef>
              <c:f>Sheet1!$N$8:$N$10</c:f>
              <c:strCache>
                <c:ptCount val="3"/>
                <c:pt idx="0">
                  <c:v>0h</c:v>
                </c:pt>
                <c:pt idx="1">
                  <c:v>48h</c:v>
                </c:pt>
                <c:pt idx="2">
                  <c:v>96h</c:v>
                </c:pt>
              </c:strCache>
            </c:strRef>
          </c:cat>
          <c:val>
            <c:numRef>
              <c:f>Sheet1!$P$8:$P$10</c:f>
              <c:numCache>
                <c:formatCode>General</c:formatCode>
                <c:ptCount val="3"/>
                <c:pt idx="0">
                  <c:v>0.15470000000000003</c:v>
                </c:pt>
                <c:pt idx="1">
                  <c:v>0.39850000000000108</c:v>
                </c:pt>
                <c:pt idx="2">
                  <c:v>0.78680000000000005</c:v>
                </c:pt>
              </c:numCache>
            </c:numRef>
          </c:val>
        </c:ser>
        <c:ser>
          <c:idx val="2"/>
          <c:order val="2"/>
          <c:tx>
            <c:strRef>
              <c:f>Sheet1!$Q$7</c:f>
              <c:strCache>
                <c:ptCount val="1"/>
                <c:pt idx="0">
                  <c:v>siControl E2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pPr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Sheet1!$R$15:$R$17</c:f>
                <c:numCache>
                  <c:formatCode>General</c:formatCode>
                  <c:ptCount val="3"/>
                  <c:pt idx="0">
                    <c:v>1.2829670000000001E-2</c:v>
                  </c:pt>
                  <c:pt idx="1">
                    <c:v>0.12645000000000001</c:v>
                  </c:pt>
                  <c:pt idx="2">
                    <c:v>1.012004E-2</c:v>
                  </c:pt>
                </c:numCache>
              </c:numRef>
            </c:plus>
            <c:minus>
              <c:numRef>
                <c:f>Sheet1!$R$15:$R$17</c:f>
                <c:numCache>
                  <c:formatCode>General</c:formatCode>
                  <c:ptCount val="3"/>
                  <c:pt idx="0">
                    <c:v>1.2829670000000001E-2</c:v>
                  </c:pt>
                  <c:pt idx="1">
                    <c:v>0.12645000000000001</c:v>
                  </c:pt>
                  <c:pt idx="2">
                    <c:v>1.012004E-2</c:v>
                  </c:pt>
                </c:numCache>
              </c:numRef>
            </c:minus>
          </c:errBars>
          <c:cat>
            <c:strRef>
              <c:f>Sheet1!$N$8:$N$10</c:f>
              <c:strCache>
                <c:ptCount val="3"/>
                <c:pt idx="0">
                  <c:v>0h</c:v>
                </c:pt>
                <c:pt idx="1">
                  <c:v>48h</c:v>
                </c:pt>
                <c:pt idx="2">
                  <c:v>96h</c:v>
                </c:pt>
              </c:strCache>
            </c:strRef>
          </c:cat>
          <c:val>
            <c:numRef>
              <c:f>Sheet1!$Q$8:$Q$10</c:f>
              <c:numCache>
                <c:formatCode>General</c:formatCode>
                <c:ptCount val="3"/>
                <c:pt idx="0">
                  <c:v>0.15780000000000002</c:v>
                </c:pt>
                <c:pt idx="1">
                  <c:v>0.54460000000000008</c:v>
                </c:pt>
                <c:pt idx="2">
                  <c:v>1.5453999999999977</c:v>
                </c:pt>
              </c:numCache>
            </c:numRef>
          </c:val>
        </c:ser>
        <c:ser>
          <c:idx val="3"/>
          <c:order val="3"/>
          <c:tx>
            <c:strRef>
              <c:f>Sheet1!$R$7</c:f>
              <c:strCache>
                <c:ptCount val="1"/>
                <c:pt idx="0">
                  <c:v>siSMURF1 E2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pPr>
              <a:ln w="19050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Sheet1!$Q$15:$Q$17</c:f>
                <c:numCache>
                  <c:formatCode>General</c:formatCode>
                  <c:ptCount val="3"/>
                  <c:pt idx="0">
                    <c:v>8.2992500000000028E-3</c:v>
                  </c:pt>
                  <c:pt idx="1">
                    <c:v>7.5000000000000011E-2</c:v>
                  </c:pt>
                  <c:pt idx="2">
                    <c:v>9.7884600000000016E-2</c:v>
                  </c:pt>
                </c:numCache>
              </c:numRef>
            </c:plus>
            <c:minus>
              <c:numRef>
                <c:f>Sheet1!$Q$15:$Q$17</c:f>
                <c:numCache>
                  <c:formatCode>General</c:formatCode>
                  <c:ptCount val="3"/>
                  <c:pt idx="0">
                    <c:v>8.2992500000000028E-3</c:v>
                  </c:pt>
                  <c:pt idx="1">
                    <c:v>7.5000000000000011E-2</c:v>
                  </c:pt>
                  <c:pt idx="2">
                    <c:v>9.7884600000000016E-2</c:v>
                  </c:pt>
                </c:numCache>
              </c:numRef>
            </c:minus>
          </c:errBars>
          <c:cat>
            <c:strRef>
              <c:f>Sheet1!$N$8:$N$10</c:f>
              <c:strCache>
                <c:ptCount val="3"/>
                <c:pt idx="0">
                  <c:v>0h</c:v>
                </c:pt>
                <c:pt idx="1">
                  <c:v>48h</c:v>
                </c:pt>
                <c:pt idx="2">
                  <c:v>96h</c:v>
                </c:pt>
              </c:strCache>
            </c:strRef>
          </c:cat>
          <c:val>
            <c:numRef>
              <c:f>Sheet1!$R$8:$R$10</c:f>
              <c:numCache>
                <c:formatCode>General</c:formatCode>
                <c:ptCount val="3"/>
                <c:pt idx="0">
                  <c:v>0.15610000000000002</c:v>
                </c:pt>
                <c:pt idx="1">
                  <c:v>0.49950000000000006</c:v>
                </c:pt>
                <c:pt idx="2">
                  <c:v>1.1552500000000001</c:v>
                </c:pt>
              </c:numCache>
            </c:numRef>
          </c:val>
        </c:ser>
        <c:dLbls/>
        <c:marker val="1"/>
        <c:axId val="74187136"/>
        <c:axId val="74188672"/>
      </c:lineChart>
      <c:catAx>
        <c:axId val="74187136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4188672"/>
        <c:crosses val="autoZero"/>
        <c:auto val="1"/>
        <c:lblAlgn val="ctr"/>
        <c:lblOffset val="100"/>
      </c:catAx>
      <c:valAx>
        <c:axId val="7418867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4187136"/>
        <c:crosses val="autoZero"/>
        <c:crossBetween val="between"/>
      </c:valAx>
    </c:plotArea>
    <c:legend>
      <c:legendPos val="r"/>
      <c:legendEntry>
        <c:idx val="3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en-US"/>
          </a:p>
        </c:txPr>
      </c:legendEntry>
      <c:layout/>
      <c:txPr>
        <a:bodyPr/>
        <a:lstStyle/>
        <a:p>
          <a:pPr>
            <a:defRPr b="1"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hart>
    <c:plotArea>
      <c:layout>
        <c:manualLayout>
          <c:layoutTarget val="inner"/>
          <c:xMode val="edge"/>
          <c:yMode val="edge"/>
          <c:x val="0.10000218722659701"/>
          <c:y val="0.171770924467775"/>
          <c:w val="0.65594225721785016"/>
          <c:h val="0.7696857684456121"/>
        </c:manualLayout>
      </c:layout>
      <c:lineChart>
        <c:grouping val="standard"/>
        <c:ser>
          <c:idx val="0"/>
          <c:order val="0"/>
          <c:tx>
            <c:strRef>
              <c:f>Sheet1!$E$6</c:f>
              <c:strCache>
                <c:ptCount val="1"/>
                <c:pt idx="0">
                  <c:v>siControl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Sheet1!$E$11:$E$13</c:f>
                <c:numCache>
                  <c:formatCode>General</c:formatCode>
                  <c:ptCount val="3"/>
                  <c:pt idx="0">
                    <c:v>4.0000000000000008E-2</c:v>
                  </c:pt>
                  <c:pt idx="1">
                    <c:v>4.3500000000000011E-2</c:v>
                  </c:pt>
                  <c:pt idx="2">
                    <c:v>6.9800000000000098E-2</c:v>
                  </c:pt>
                </c:numCache>
              </c:numRef>
            </c:plus>
            <c:minus>
              <c:numRef>
                <c:f>Sheet1!$E$11:$E$13</c:f>
                <c:numCache>
                  <c:formatCode>General</c:formatCode>
                  <c:ptCount val="3"/>
                  <c:pt idx="0">
                    <c:v>4.0000000000000008E-2</c:v>
                  </c:pt>
                  <c:pt idx="1">
                    <c:v>4.3500000000000011E-2</c:v>
                  </c:pt>
                  <c:pt idx="2">
                    <c:v>6.9800000000000098E-2</c:v>
                  </c:pt>
                </c:numCache>
              </c:numRef>
            </c:minus>
          </c:errBars>
          <c:cat>
            <c:strRef>
              <c:f>Sheet1!$D$7:$D$9</c:f>
              <c:strCache>
                <c:ptCount val="3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</c:strCache>
            </c:strRef>
          </c:cat>
          <c:val>
            <c:numRef>
              <c:f>Sheet1!$E$7:$E$9</c:f>
              <c:numCache>
                <c:formatCode>0.00%</c:formatCode>
                <c:ptCount val="3"/>
                <c:pt idx="0" formatCode="General">
                  <c:v>0</c:v>
                </c:pt>
                <c:pt idx="1">
                  <c:v>0.503</c:v>
                </c:pt>
                <c:pt idx="2">
                  <c:v>0.78500000000000003</c:v>
                </c:pt>
              </c:numCache>
            </c:numRef>
          </c:val>
        </c:ser>
        <c:ser>
          <c:idx val="1"/>
          <c:order val="1"/>
          <c:tx>
            <c:strRef>
              <c:f>Sheet1!$F$6</c:f>
              <c:strCache>
                <c:ptCount val="1"/>
                <c:pt idx="0">
                  <c:v>siSMURF1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Sheet1!$F$11:$F$13</c:f>
                <c:numCache>
                  <c:formatCode>General</c:formatCode>
                  <c:ptCount val="3"/>
                  <c:pt idx="0">
                    <c:v>3.6000000000000004E-2</c:v>
                  </c:pt>
                  <c:pt idx="1">
                    <c:v>2.8900000000000006E-2</c:v>
                  </c:pt>
                  <c:pt idx="2">
                    <c:v>3.9000000000000007E-2</c:v>
                  </c:pt>
                </c:numCache>
              </c:numRef>
            </c:plus>
            <c:minus>
              <c:numRef>
                <c:f>Sheet1!$F$11:$F$13</c:f>
                <c:numCache>
                  <c:formatCode>General</c:formatCode>
                  <c:ptCount val="3"/>
                  <c:pt idx="0">
                    <c:v>3.6000000000000004E-2</c:v>
                  </c:pt>
                  <c:pt idx="1">
                    <c:v>2.8900000000000006E-2</c:v>
                  </c:pt>
                  <c:pt idx="2">
                    <c:v>3.9000000000000007E-2</c:v>
                  </c:pt>
                </c:numCache>
              </c:numRef>
            </c:minus>
          </c:errBars>
          <c:cat>
            <c:strRef>
              <c:f>Sheet1!$D$7:$D$9</c:f>
              <c:strCache>
                <c:ptCount val="3"/>
                <c:pt idx="0">
                  <c:v>0h</c:v>
                </c:pt>
                <c:pt idx="1">
                  <c:v>24h</c:v>
                </c:pt>
                <c:pt idx="2">
                  <c:v>48h</c:v>
                </c:pt>
              </c:strCache>
            </c:strRef>
          </c:cat>
          <c:val>
            <c:numRef>
              <c:f>Sheet1!$F$7:$F$9</c:f>
              <c:numCache>
                <c:formatCode>0.00%</c:formatCode>
                <c:ptCount val="3"/>
                <c:pt idx="0" formatCode="General">
                  <c:v>0</c:v>
                </c:pt>
                <c:pt idx="1">
                  <c:v>0.28700000000000003</c:v>
                </c:pt>
                <c:pt idx="2" formatCode="0%">
                  <c:v>0.43000000000000005</c:v>
                </c:pt>
              </c:numCache>
            </c:numRef>
          </c:val>
        </c:ser>
        <c:dLbls/>
        <c:marker val="1"/>
        <c:axId val="73526272"/>
        <c:axId val="74228480"/>
      </c:lineChart>
      <c:catAx>
        <c:axId val="73526272"/>
        <c:scaling>
          <c:orientation val="minMax"/>
        </c:scaling>
        <c:axPos val="b"/>
        <c:tickLblPos val="nextTo"/>
        <c:crossAx val="74228480"/>
        <c:crosses val="autoZero"/>
        <c:auto val="1"/>
        <c:lblAlgn val="ctr"/>
        <c:lblOffset val="100"/>
      </c:catAx>
      <c:valAx>
        <c:axId val="74228480"/>
        <c:scaling>
          <c:orientation val="minMax"/>
        </c:scaling>
        <c:axPos val="l"/>
        <c:numFmt formatCode="General" sourceLinked="1"/>
        <c:tickLblPos val="nextTo"/>
        <c:crossAx val="73526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372222222222204"/>
          <c:y val="4.5912438028579916E-2"/>
          <c:w val="0.44405555555555598"/>
          <c:h val="0.16743438320210005"/>
        </c:manualLayout>
      </c:layout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hart>
    <c:autoTitleDeleted val="1"/>
    <c:plotArea>
      <c:layout>
        <c:manualLayout>
          <c:layoutTarget val="inner"/>
          <c:xMode val="edge"/>
          <c:yMode val="edge"/>
          <c:x val="0.16486108443761602"/>
          <c:y val="5.1400554097404495E-2"/>
          <c:w val="0.68066737084693485"/>
          <c:h val="0.79822506561679807"/>
        </c:manualLayout>
      </c:layout>
      <c:barChart>
        <c:barDir val="col"/>
        <c:grouping val="clustered"/>
        <c:ser>
          <c:idx val="0"/>
          <c:order val="0"/>
          <c:tx>
            <c:strRef>
              <c:f>Sheet1!$F$28</c:f>
              <c:strCache>
                <c:ptCount val="1"/>
                <c:pt idx="0">
                  <c:v>T47D</c:v>
                </c:pt>
              </c:strCache>
            </c:strRef>
          </c:tx>
          <c:spPr>
            <a:solidFill>
              <a:schemeClr val="tx1"/>
            </a:solidFill>
          </c:spPr>
          <c:dPt>
            <c:idx val="1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Sheet1!$F$32:$F$33</c:f>
                <c:numCache>
                  <c:formatCode>General</c:formatCode>
                  <c:ptCount val="2"/>
                  <c:pt idx="0">
                    <c:v>405</c:v>
                  </c:pt>
                  <c:pt idx="1">
                    <c:v>201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Sheet1!$E$29:$E$30</c:f>
              <c:strCache>
                <c:ptCount val="2"/>
                <c:pt idx="0">
                  <c:v>siControl</c:v>
                </c:pt>
                <c:pt idx="1">
                  <c:v>siSMURF1</c:v>
                </c:pt>
              </c:strCache>
            </c:strRef>
          </c:cat>
          <c:val>
            <c:numRef>
              <c:f>Sheet1!$F$29:$F$30</c:f>
              <c:numCache>
                <c:formatCode>General</c:formatCode>
                <c:ptCount val="2"/>
                <c:pt idx="0">
                  <c:v>3000</c:v>
                </c:pt>
                <c:pt idx="1">
                  <c:v>1380</c:v>
                </c:pt>
              </c:numCache>
            </c:numRef>
          </c:val>
        </c:ser>
        <c:dLbls/>
        <c:axId val="75135616"/>
        <c:axId val="75190656"/>
      </c:barChart>
      <c:catAx>
        <c:axId val="75135616"/>
        <c:scaling>
          <c:orientation val="minMax"/>
        </c:scaling>
        <c:axPos val="b"/>
        <c:tickLblPos val="nextTo"/>
        <c:crossAx val="75190656"/>
        <c:crosses val="autoZero"/>
        <c:auto val="1"/>
        <c:lblAlgn val="ctr"/>
        <c:lblOffset val="100"/>
      </c:catAx>
      <c:valAx>
        <c:axId val="75190656"/>
        <c:scaling>
          <c:orientation val="minMax"/>
        </c:scaling>
        <c:axPos val="l"/>
        <c:numFmt formatCode="General" sourceLinked="1"/>
        <c:tickLblPos val="nextTo"/>
        <c:crossAx val="75135616"/>
        <c:crosses val="autoZero"/>
        <c:crossBetween val="between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3446850393701"/>
          <c:y val="6.24441515612255E-2"/>
          <c:w val="0.503344925634296"/>
          <c:h val="0.77652934683364905"/>
        </c:manualLayout>
      </c:layout>
      <c:barChart>
        <c:barDir val="col"/>
        <c:grouping val="clustered"/>
        <c:ser>
          <c:idx val="0"/>
          <c:order val="0"/>
          <c:tx>
            <c:strRef>
              <c:f>Results!$M$36</c:f>
              <c:strCache>
                <c:ptCount val="1"/>
                <c:pt idx="0">
                  <c:v>NC+DMSO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Results!$M$44:$M$47</c:f>
                <c:numCache>
                  <c:formatCode>General</c:formatCode>
                  <c:ptCount val="4"/>
                  <c:pt idx="0">
                    <c:v>3.7829000000000106E-2</c:v>
                  </c:pt>
                  <c:pt idx="1">
                    <c:v>3.9400000000000004E-2</c:v>
                  </c:pt>
                  <c:pt idx="2">
                    <c:v>9.8000000000000708E-3</c:v>
                  </c:pt>
                  <c:pt idx="3">
                    <c:v>6.7879999999999996E-2</c:v>
                  </c:pt>
                </c:numCache>
              </c:numRef>
            </c:plus>
          </c:errBars>
          <c:cat>
            <c:strRef>
              <c:f>Results!$L$37:$L$39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Results!$M$37:$M$39</c:f>
              <c:numCache>
                <c:formatCode>General</c:formatCode>
                <c:ptCount val="3"/>
                <c:pt idx="0">
                  <c:v>1.0000001472229878</c:v>
                </c:pt>
                <c:pt idx="1">
                  <c:v>1.000000000163598</c:v>
                </c:pt>
                <c:pt idx="2">
                  <c:v>0.99999989853195703</c:v>
                </c:pt>
              </c:numCache>
            </c:numRef>
          </c:val>
        </c:ser>
        <c:ser>
          <c:idx val="1"/>
          <c:order val="1"/>
          <c:tx>
            <c:strRef>
              <c:f>Results!$N$36</c:f>
              <c:strCache>
                <c:ptCount val="1"/>
                <c:pt idx="0">
                  <c:v>SMURF1-inhibitor+DMSO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Results!$N$44:$N$47</c:f>
                <c:numCache>
                  <c:formatCode>General</c:formatCode>
                  <c:ptCount val="4"/>
                  <c:pt idx="0">
                    <c:v>1.2890000000000002E-2</c:v>
                  </c:pt>
                  <c:pt idx="1">
                    <c:v>1.0890000000000002E-2</c:v>
                  </c:pt>
                  <c:pt idx="2">
                    <c:v>9.8000000000000708E-3</c:v>
                  </c:pt>
                  <c:pt idx="3">
                    <c:v>5.7800000000000101E-2</c:v>
                  </c:pt>
                </c:numCache>
              </c:numRef>
            </c:plus>
            <c:spPr>
              <a:ln>
                <a:solidFill>
                  <a:schemeClr val="tx1"/>
                </a:solidFill>
              </a:ln>
            </c:spPr>
          </c:errBars>
          <c:cat>
            <c:strRef>
              <c:f>Results!$L$37:$L$39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Results!$N$37:$N$39</c:f>
              <c:numCache>
                <c:formatCode>General</c:formatCode>
                <c:ptCount val="3"/>
                <c:pt idx="0">
                  <c:v>0.24617330850383301</c:v>
                </c:pt>
                <c:pt idx="1">
                  <c:v>0.25768814521499406</c:v>
                </c:pt>
                <c:pt idx="2">
                  <c:v>0.22512341776535599</c:v>
                </c:pt>
              </c:numCache>
            </c:numRef>
          </c:val>
        </c:ser>
        <c:ser>
          <c:idx val="2"/>
          <c:order val="2"/>
          <c:tx>
            <c:strRef>
              <c:f>Results!$O$36</c:f>
              <c:strCache>
                <c:ptCount val="1"/>
                <c:pt idx="0">
                  <c:v>NC+E2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Results!$O$44:$O$47</c:f>
                <c:numCache>
                  <c:formatCode>General</c:formatCode>
                  <c:ptCount val="4"/>
                  <c:pt idx="0">
                    <c:v>6.7799999999999999E-2</c:v>
                  </c:pt>
                  <c:pt idx="1">
                    <c:v>3.6800000000000409E-3</c:v>
                  </c:pt>
                  <c:pt idx="2">
                    <c:v>5.6779999999999997E-2</c:v>
                  </c:pt>
                  <c:pt idx="3">
                    <c:v>5.7800000000000101E-2</c:v>
                  </c:pt>
                </c:numCache>
              </c:numRef>
            </c:plus>
          </c:errBars>
          <c:cat>
            <c:strRef>
              <c:f>Results!$L$37:$L$39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Results!$O$37:$O$39</c:f>
              <c:numCache>
                <c:formatCode>General</c:formatCode>
                <c:ptCount val="3"/>
                <c:pt idx="0">
                  <c:v>1.6295485571711299</c:v>
                </c:pt>
                <c:pt idx="1">
                  <c:v>2.5312011845233777</c:v>
                </c:pt>
                <c:pt idx="2">
                  <c:v>2.1106374321189731</c:v>
                </c:pt>
              </c:numCache>
            </c:numRef>
          </c:val>
        </c:ser>
        <c:ser>
          <c:idx val="3"/>
          <c:order val="3"/>
          <c:tx>
            <c:strRef>
              <c:f>Results!$P$36</c:f>
              <c:strCache>
                <c:ptCount val="1"/>
                <c:pt idx="0">
                  <c:v>SMURF1-inhibitor+E2</c:v>
                </c:pt>
              </c:strCache>
            </c:strRef>
          </c:tx>
          <c:spPr>
            <a:solidFill>
              <a:schemeClr val="tx1"/>
            </a:solidFill>
          </c:spPr>
          <c:errBars>
            <c:errBarType val="plus"/>
            <c:errValType val="cust"/>
            <c:plus>
              <c:numRef>
                <c:f>Results!$P$44:$P$47</c:f>
                <c:numCache>
                  <c:formatCode>General</c:formatCode>
                  <c:ptCount val="4"/>
                  <c:pt idx="0">
                    <c:v>1.5260000000000003E-2</c:v>
                  </c:pt>
                  <c:pt idx="1">
                    <c:v>2.6350000000000009E-2</c:v>
                  </c:pt>
                  <c:pt idx="2">
                    <c:v>8.9000000000000225E-3</c:v>
                  </c:pt>
                  <c:pt idx="3">
                    <c:v>1.0200000000000002E-2</c:v>
                  </c:pt>
                </c:numCache>
              </c:numRef>
            </c:plus>
          </c:errBars>
          <c:cat>
            <c:strRef>
              <c:f>Results!$L$37:$L$39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Results!$P$37:$P$39</c:f>
              <c:numCache>
                <c:formatCode>General</c:formatCode>
                <c:ptCount val="3"/>
                <c:pt idx="0">
                  <c:v>0.39998539527772514</c:v>
                </c:pt>
                <c:pt idx="1">
                  <c:v>0.46284016172143905</c:v>
                </c:pt>
                <c:pt idx="2">
                  <c:v>0.19504949493136406</c:v>
                </c:pt>
              </c:numCache>
            </c:numRef>
          </c:val>
        </c:ser>
        <c:dLbls/>
        <c:axId val="74644864"/>
        <c:axId val="74708096"/>
      </c:barChart>
      <c:catAx>
        <c:axId val="74644864"/>
        <c:scaling>
          <c:orientation val="minMax"/>
        </c:scaling>
        <c:axPos val="b"/>
        <c:numFmt formatCode="General" sourceLinked="1"/>
        <c:tickLblPos val="nextTo"/>
        <c:crossAx val="74708096"/>
        <c:crosses val="autoZero"/>
        <c:auto val="1"/>
        <c:lblAlgn val="ctr"/>
        <c:lblOffset val="100"/>
      </c:catAx>
      <c:valAx>
        <c:axId val="74708096"/>
        <c:scaling>
          <c:orientation val="minMax"/>
        </c:scaling>
        <c:axPos val="l"/>
        <c:numFmt formatCode="General" sourceLinked="1"/>
        <c:tickLblPos val="nextTo"/>
        <c:crossAx val="746448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376698360453607"/>
          <c:y val="0.20846579593394202"/>
          <c:w val="0.35178865346992805"/>
          <c:h val="0.43472327402772604"/>
        </c:manualLayout>
      </c:layout>
    </c:legend>
    <c:plotVisOnly val="1"/>
    <c:dispBlanksAs val="gap"/>
  </c:chart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7.9002405949256518E-2"/>
          <c:y val="6.2878351736510518E-2"/>
          <c:w val="0.56723381452318622"/>
          <c:h val="0.79524334245874106"/>
        </c:manualLayout>
      </c:layout>
      <c:barChart>
        <c:barDir val="col"/>
        <c:grouping val="clustered"/>
        <c:ser>
          <c:idx val="0"/>
          <c:order val="0"/>
          <c:tx>
            <c:strRef>
              <c:f>Sheet1!$T$58</c:f>
              <c:strCache>
                <c:ptCount val="1"/>
                <c:pt idx="0">
                  <c:v>NC+DMSO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Sheet1!$T$64:$T$66</c:f>
                <c:numCache>
                  <c:formatCode>General</c:formatCode>
                  <c:ptCount val="3"/>
                  <c:pt idx="0">
                    <c:v>6.8900000000000003E-2</c:v>
                  </c:pt>
                  <c:pt idx="1">
                    <c:v>9.808900000000001E-2</c:v>
                  </c:pt>
                  <c:pt idx="2">
                    <c:v>5.9800000000000617E-3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Sheet1!$S$59:$S$61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Sheet1!$T$59:$T$61</c:f>
              <c:numCache>
                <c:formatCode>General</c:formatCode>
                <c:ptCount val="3"/>
                <c:pt idx="0">
                  <c:v>0.99991633528965085</c:v>
                </c:pt>
                <c:pt idx="1">
                  <c:v>1.1324810000000001</c:v>
                </c:pt>
                <c:pt idx="2">
                  <c:v>1.0002375999470021</c:v>
                </c:pt>
              </c:numCache>
            </c:numRef>
          </c:val>
        </c:ser>
        <c:ser>
          <c:idx val="1"/>
          <c:order val="1"/>
          <c:tx>
            <c:strRef>
              <c:f>Sheet1!$U$58</c:f>
              <c:strCache>
                <c:ptCount val="1"/>
                <c:pt idx="0">
                  <c:v>SMURF1-inhibitor+DMSO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Sheet1!$U$66</c:f>
                <c:numCache>
                  <c:formatCode>General</c:formatCode>
                  <c:ptCount val="1"/>
                  <c:pt idx="0">
                    <c:v>8.9000000000000121E-2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Sheet1!$S$59:$S$61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Sheet1!$U$59:$U$61</c:f>
              <c:numCache>
                <c:formatCode>General</c:formatCode>
                <c:ptCount val="3"/>
                <c:pt idx="0">
                  <c:v>0.37470190734245512</c:v>
                </c:pt>
                <c:pt idx="1">
                  <c:v>0.37989100000000003</c:v>
                </c:pt>
                <c:pt idx="2">
                  <c:v>0.20484755393289203</c:v>
                </c:pt>
              </c:numCache>
            </c:numRef>
          </c:val>
        </c:ser>
        <c:ser>
          <c:idx val="2"/>
          <c:order val="2"/>
          <c:tx>
            <c:strRef>
              <c:f>Sheet1!$V$58</c:f>
              <c:strCache>
                <c:ptCount val="1"/>
                <c:pt idx="0">
                  <c:v>NC+E2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Sheet1!$V$64:$V$66</c:f>
                <c:numCache>
                  <c:formatCode>General</c:formatCode>
                  <c:ptCount val="3"/>
                  <c:pt idx="0">
                    <c:v>3.9800000000000009E-2</c:v>
                  </c:pt>
                  <c:pt idx="1">
                    <c:v>8.9000000000000121E-2</c:v>
                  </c:pt>
                  <c:pt idx="2">
                    <c:v>5.0890000000000005E-2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Sheet1!$S$59:$S$61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Sheet1!$V$59:$V$61</c:f>
              <c:numCache>
                <c:formatCode>General</c:formatCode>
                <c:ptCount val="3"/>
                <c:pt idx="0">
                  <c:v>1.67079772019443</c:v>
                </c:pt>
                <c:pt idx="1">
                  <c:v>3.1505230000000002</c:v>
                </c:pt>
                <c:pt idx="2">
                  <c:v>2.3585951251450767</c:v>
                </c:pt>
              </c:numCache>
            </c:numRef>
          </c:val>
        </c:ser>
        <c:ser>
          <c:idx val="3"/>
          <c:order val="3"/>
          <c:tx>
            <c:strRef>
              <c:f>Sheet1!$W$58</c:f>
              <c:strCache>
                <c:ptCount val="1"/>
                <c:pt idx="0">
                  <c:v>SMURF1-inhibitor+E2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Sheet1!$W$64:$W$66</c:f>
                <c:numCache>
                  <c:formatCode>General</c:formatCode>
                  <c:ptCount val="3"/>
                  <c:pt idx="0">
                    <c:v>4.8900000000000006E-2</c:v>
                  </c:pt>
                  <c:pt idx="1">
                    <c:v>4.1670000000000013E-2</c:v>
                  </c:pt>
                  <c:pt idx="2">
                    <c:v>6.7100000000000007E-2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Sheet1!$S$59:$S$61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Sheet1!$W$59:$W$61</c:f>
              <c:numCache>
                <c:formatCode>General</c:formatCode>
                <c:ptCount val="3"/>
                <c:pt idx="0">
                  <c:v>0.64271814616689016</c:v>
                </c:pt>
                <c:pt idx="1">
                  <c:v>0.68700000000000105</c:v>
                </c:pt>
                <c:pt idx="2">
                  <c:v>0.25272463692998304</c:v>
                </c:pt>
              </c:numCache>
            </c:numRef>
          </c:val>
        </c:ser>
        <c:ser>
          <c:idx val="4"/>
          <c:order val="4"/>
          <c:tx>
            <c:strRef>
              <c:f>Sheet1!$X$58</c:f>
              <c:strCache>
                <c:ptCount val="1"/>
              </c:strCache>
            </c:strRef>
          </c:tx>
          <c:cat>
            <c:strRef>
              <c:f>Sheet1!$S$59:$S$61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Sheet1!$X$59:$X$61</c:f>
              <c:numCache>
                <c:formatCode>General</c:formatCode>
                <c:ptCount val="3"/>
              </c:numCache>
            </c:numRef>
          </c:val>
        </c:ser>
        <c:dLbls/>
        <c:axId val="80805888"/>
        <c:axId val="80807424"/>
      </c:barChart>
      <c:catAx>
        <c:axId val="80805888"/>
        <c:scaling>
          <c:orientation val="minMax"/>
        </c:scaling>
        <c:axPos val="b"/>
        <c:numFmt formatCode="General" sourceLinked="0"/>
        <c:tickLblPos val="nextTo"/>
        <c:crossAx val="80807424"/>
        <c:crosses val="autoZero"/>
        <c:auto val="1"/>
        <c:lblAlgn val="ctr"/>
        <c:lblOffset val="100"/>
      </c:catAx>
      <c:valAx>
        <c:axId val="80807424"/>
        <c:scaling>
          <c:orientation val="minMax"/>
        </c:scaling>
        <c:axPos val="l"/>
        <c:numFmt formatCode="General" sourceLinked="1"/>
        <c:tickLblPos val="nextTo"/>
        <c:crossAx val="80805888"/>
        <c:crosses val="autoZero"/>
        <c:crossBetween val="between"/>
      </c:valAx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184584426946641"/>
          <c:y val="0.261196535764119"/>
          <c:w val="0.33431933508311507"/>
          <c:h val="0.37566472846525106"/>
        </c:manualLayout>
      </c:layout>
    </c:legend>
    <c:plotVisOnly val="1"/>
    <c:dispBlanksAs val="gap"/>
  </c:chart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hart>
    <c:plotArea>
      <c:layout/>
      <c:barChart>
        <c:barDir val="col"/>
        <c:grouping val="clustered"/>
        <c:ser>
          <c:idx val="0"/>
          <c:order val="0"/>
          <c:tx>
            <c:strRef>
              <c:f>Sheet1!$C$2</c:f>
              <c:strCache>
                <c:ptCount val="1"/>
                <c:pt idx="0">
                  <c:v>siControl+Vehicle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Sheet1!$C$7:$C$9</c:f>
                <c:numCache>
                  <c:formatCode>General</c:formatCode>
                  <c:ptCount val="3"/>
                  <c:pt idx="0">
                    <c:v>6.3E-2</c:v>
                  </c:pt>
                  <c:pt idx="1">
                    <c:v>5.6800000000000003E-2</c:v>
                  </c:pt>
                  <c:pt idx="2">
                    <c:v>2.6700000000000005E-2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Sheet1!$B$3:$B$5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siSMURF1 #1+Vehicle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Sheet1!$D$7:$D$9</c:f>
                <c:numCache>
                  <c:formatCode>General</c:formatCode>
                  <c:ptCount val="3"/>
                  <c:pt idx="0">
                    <c:v>0.11</c:v>
                  </c:pt>
                  <c:pt idx="1">
                    <c:v>6.7000000000000004E-2</c:v>
                  </c:pt>
                  <c:pt idx="2">
                    <c:v>2.6500000000000006E-2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Sheet1!$B$3:$B$5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Sheet1!$D$3:$D$5</c:f>
              <c:numCache>
                <c:formatCode>General</c:formatCode>
                <c:ptCount val="3"/>
                <c:pt idx="0">
                  <c:v>0.39825420000000006</c:v>
                </c:pt>
                <c:pt idx="1">
                  <c:v>0.5852105999999988</c:v>
                </c:pt>
                <c:pt idx="2">
                  <c:v>0.25089790000000001</c:v>
                </c:pt>
              </c:numCache>
            </c:numRef>
          </c:val>
        </c:ser>
        <c:ser>
          <c:idx val="2"/>
          <c:order val="2"/>
          <c:tx>
            <c:strRef>
              <c:f>Sheet1!$E$2</c:f>
              <c:strCache>
                <c:ptCount val="1"/>
                <c:pt idx="0">
                  <c:v>siSMURF1 #2+Vehicle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Sheet1!$E$7:$E$9</c:f>
                <c:numCache>
                  <c:formatCode>General</c:formatCode>
                  <c:ptCount val="3"/>
                  <c:pt idx="0">
                    <c:v>0.10200000000000001</c:v>
                  </c:pt>
                  <c:pt idx="1">
                    <c:v>4.5900000000000003E-2</c:v>
                  </c:pt>
                  <c:pt idx="2">
                    <c:v>6.7000000000000004E-2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Sheet1!$B$3:$B$5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Sheet1!$E$3:$E$5</c:f>
              <c:numCache>
                <c:formatCode>General</c:formatCode>
                <c:ptCount val="3"/>
                <c:pt idx="0">
                  <c:v>0.53467120000000012</c:v>
                </c:pt>
                <c:pt idx="1">
                  <c:v>0.64575610000000006</c:v>
                </c:pt>
                <c:pt idx="2">
                  <c:v>0.39100050000000008</c:v>
                </c:pt>
              </c:numCache>
            </c:numRef>
          </c:val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siControl+E2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Sheet1!$F$7:$F$9</c:f>
                <c:numCache>
                  <c:formatCode>General</c:formatCode>
                  <c:ptCount val="3"/>
                  <c:pt idx="0">
                    <c:v>8.9700000000000127E-2</c:v>
                  </c:pt>
                  <c:pt idx="1">
                    <c:v>1.7000000000000005E-2</c:v>
                  </c:pt>
                  <c:pt idx="2">
                    <c:v>4.5000000000000005E-2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Sheet1!$B$3:$B$5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Sheet1!$F$3:$F$5</c:f>
              <c:numCache>
                <c:formatCode>General</c:formatCode>
                <c:ptCount val="3"/>
                <c:pt idx="0">
                  <c:v>3.1328149999999977</c:v>
                </c:pt>
                <c:pt idx="1">
                  <c:v>2.620943</c:v>
                </c:pt>
                <c:pt idx="2">
                  <c:v>3.727934000000003</c:v>
                </c:pt>
              </c:numCache>
            </c:numRef>
          </c:val>
        </c:ser>
        <c:ser>
          <c:idx val="4"/>
          <c:order val="4"/>
          <c:tx>
            <c:strRef>
              <c:f>Sheet1!$G$2</c:f>
              <c:strCache>
                <c:ptCount val="1"/>
                <c:pt idx="0">
                  <c:v>siSMURF1 #1+E2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Sheet1!$G$7:$G$9</c:f>
                <c:numCache>
                  <c:formatCode>General</c:formatCode>
                  <c:ptCount val="3"/>
                  <c:pt idx="0">
                    <c:v>3.4000000000000002E-2</c:v>
                  </c:pt>
                  <c:pt idx="1">
                    <c:v>6.5000000000000002E-2</c:v>
                  </c:pt>
                  <c:pt idx="2">
                    <c:v>7.6500000000000012E-2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Sheet1!$B$3:$B$5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Sheet1!$G$3:$G$5</c:f>
              <c:numCache>
                <c:formatCode>General</c:formatCode>
                <c:ptCount val="3"/>
                <c:pt idx="0">
                  <c:v>1.146528</c:v>
                </c:pt>
                <c:pt idx="1">
                  <c:v>1.414452</c:v>
                </c:pt>
                <c:pt idx="2">
                  <c:v>0.65061930000000012</c:v>
                </c:pt>
              </c:numCache>
            </c:numRef>
          </c:val>
        </c:ser>
        <c:ser>
          <c:idx val="5"/>
          <c:order val="5"/>
          <c:tx>
            <c:strRef>
              <c:f>Sheet1!$H$2</c:f>
              <c:strCache>
                <c:ptCount val="1"/>
                <c:pt idx="0">
                  <c:v>siSMURF1 #2+E2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Sheet1!$H$7:$H$9</c:f>
                <c:numCache>
                  <c:formatCode>General</c:formatCode>
                  <c:ptCount val="3"/>
                  <c:pt idx="0">
                    <c:v>7.6000000000000012E-2</c:v>
                  </c:pt>
                  <c:pt idx="1">
                    <c:v>6.7000000000000004E-2</c:v>
                  </c:pt>
                  <c:pt idx="2">
                    <c:v>9.8000000000000115E-2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Sheet1!$B$3:$B$5</c:f>
              <c:strCache>
                <c:ptCount val="3"/>
                <c:pt idx="0">
                  <c:v>PS2</c:v>
                </c:pt>
                <c:pt idx="1">
                  <c:v>GREB1</c:v>
                </c:pt>
                <c:pt idx="2">
                  <c:v>PDZK1</c:v>
                </c:pt>
              </c:strCache>
            </c:strRef>
          </c:cat>
          <c:val>
            <c:numRef>
              <c:f>Sheet1!$H$3:$H$5</c:f>
              <c:numCache>
                <c:formatCode>General</c:formatCode>
                <c:ptCount val="3"/>
                <c:pt idx="0">
                  <c:v>0.96716849999999999</c:v>
                </c:pt>
                <c:pt idx="1">
                  <c:v>2.0222519999999977</c:v>
                </c:pt>
                <c:pt idx="2">
                  <c:v>0.77868910000000013</c:v>
                </c:pt>
              </c:numCache>
            </c:numRef>
          </c:val>
        </c:ser>
        <c:dLbls/>
        <c:axId val="82516608"/>
        <c:axId val="82530688"/>
      </c:barChart>
      <c:catAx>
        <c:axId val="82516608"/>
        <c:scaling>
          <c:orientation val="minMax"/>
        </c:scaling>
        <c:axPos val="b"/>
        <c:tickLblPos val="nextTo"/>
        <c:crossAx val="82530688"/>
        <c:crosses val="autoZero"/>
        <c:auto val="1"/>
        <c:lblAlgn val="ctr"/>
        <c:lblOffset val="100"/>
      </c:catAx>
      <c:valAx>
        <c:axId val="82530688"/>
        <c:scaling>
          <c:orientation val="minMax"/>
        </c:scaling>
        <c:axPos val="l"/>
        <c:numFmt formatCode="General" sourceLinked="1"/>
        <c:tickLblPos val="nextTo"/>
        <c:crossAx val="8251660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hart>
    <c:plotArea>
      <c:layout>
        <c:manualLayout>
          <c:layoutTarget val="inner"/>
          <c:xMode val="edge"/>
          <c:yMode val="edge"/>
          <c:x val="8.1321741032370928E-2"/>
          <c:y val="6.4436183395291197E-2"/>
          <c:w val="0.9186240157480321"/>
          <c:h val="0.80993004127272195"/>
        </c:manualLayout>
      </c:layout>
      <c:lineChart>
        <c:grouping val="standard"/>
        <c:ser>
          <c:idx val="0"/>
          <c:order val="0"/>
          <c:tx>
            <c:strRef>
              <c:f>Sheet1!$O$32</c:f>
              <c:strCache>
                <c:ptCount val="1"/>
                <c:pt idx="0">
                  <c:v>Myc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Sheet1!$J$41:$N$41</c:f>
                <c:numCache>
                  <c:formatCode>General</c:formatCode>
                  <c:ptCount val="5"/>
                  <c:pt idx="0">
                    <c:v>9.1230000000000019E-2</c:v>
                  </c:pt>
                  <c:pt idx="1">
                    <c:v>8.1260361767857822E-2</c:v>
                  </c:pt>
                  <c:pt idx="2">
                    <c:v>5.2018758644323516E-2</c:v>
                  </c:pt>
                  <c:pt idx="3">
                    <c:v>3.1890168479044509E-2</c:v>
                  </c:pt>
                  <c:pt idx="4">
                    <c:v>4.1314808120701818E-2</c:v>
                  </c:pt>
                </c:numCache>
              </c:numRef>
            </c:plus>
            <c:minus>
              <c:numRef>
                <c:f>Sheet1!$J$41:$N$41</c:f>
                <c:numCache>
                  <c:formatCode>General</c:formatCode>
                  <c:ptCount val="5"/>
                  <c:pt idx="0">
                    <c:v>9.1230000000000019E-2</c:v>
                  </c:pt>
                  <c:pt idx="1">
                    <c:v>8.1260361767857822E-2</c:v>
                  </c:pt>
                  <c:pt idx="2">
                    <c:v>5.2018758644323516E-2</c:v>
                  </c:pt>
                  <c:pt idx="3">
                    <c:v>3.1890168479044509E-2</c:v>
                  </c:pt>
                  <c:pt idx="4">
                    <c:v>4.1314808120701818E-2</c:v>
                  </c:pt>
                </c:numCache>
              </c:numRef>
            </c:minus>
          </c:errBars>
          <c:cat>
            <c:strRef>
              <c:f>Sheet1!$P$31:$T$31</c:f>
              <c:strCache>
                <c:ptCount val="5"/>
                <c:pt idx="0">
                  <c:v>0h</c:v>
                </c:pt>
                <c:pt idx="1">
                  <c:v>4h</c:v>
                </c:pt>
                <c:pt idx="2">
                  <c:v>8h</c:v>
                </c:pt>
                <c:pt idx="3">
                  <c:v>12h</c:v>
                </c:pt>
                <c:pt idx="4">
                  <c:v>16h</c:v>
                </c:pt>
              </c:strCache>
            </c:strRef>
          </c:cat>
          <c:val>
            <c:numRef>
              <c:f>Sheet1!$P$32:$T$32</c:f>
              <c:numCache>
                <c:formatCode>General</c:formatCode>
                <c:ptCount val="5"/>
                <c:pt idx="0">
                  <c:v>1</c:v>
                </c:pt>
                <c:pt idx="1">
                  <c:v>0.61209292965913409</c:v>
                </c:pt>
                <c:pt idx="2">
                  <c:v>0.35076787374052604</c:v>
                </c:pt>
                <c:pt idx="3">
                  <c:v>0.22052478015632804</c:v>
                </c:pt>
                <c:pt idx="4">
                  <c:v>0.19797722822474198</c:v>
                </c:pt>
              </c:numCache>
            </c:numRef>
          </c:val>
        </c:ser>
        <c:ser>
          <c:idx val="1"/>
          <c:order val="1"/>
          <c:tx>
            <c:strRef>
              <c:f>Sheet1!$O$33</c:f>
              <c:strCache>
                <c:ptCount val="1"/>
                <c:pt idx="0">
                  <c:v>Myc-SMURF1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Sheet1!$J$49:$N$49</c:f>
                <c:numCache>
                  <c:formatCode>General</c:formatCode>
                  <c:ptCount val="5"/>
                  <c:pt idx="0">
                    <c:v>0.10300000000000001</c:v>
                  </c:pt>
                  <c:pt idx="1">
                    <c:v>4.7217696201240014E-2</c:v>
                  </c:pt>
                  <c:pt idx="2">
                    <c:v>6.4144932485092107E-2</c:v>
                  </c:pt>
                  <c:pt idx="3">
                    <c:v>7.833937801348001E-2</c:v>
                  </c:pt>
                  <c:pt idx="4">
                    <c:v>6.3092978540432207E-2</c:v>
                  </c:pt>
                </c:numCache>
              </c:numRef>
            </c:plus>
            <c:minus>
              <c:numRef>
                <c:f>Sheet1!$J$49:$N$49</c:f>
                <c:numCache>
                  <c:formatCode>General</c:formatCode>
                  <c:ptCount val="5"/>
                  <c:pt idx="0">
                    <c:v>0.10300000000000001</c:v>
                  </c:pt>
                  <c:pt idx="1">
                    <c:v>4.7217696201240014E-2</c:v>
                  </c:pt>
                  <c:pt idx="2">
                    <c:v>6.4144932485092107E-2</c:v>
                  </c:pt>
                  <c:pt idx="3">
                    <c:v>7.833937801348001E-2</c:v>
                  </c:pt>
                  <c:pt idx="4">
                    <c:v>6.3092978540432207E-2</c:v>
                  </c:pt>
                </c:numCache>
              </c:numRef>
            </c:minus>
          </c:errBars>
          <c:cat>
            <c:strRef>
              <c:f>Sheet1!$P$31:$T$31</c:f>
              <c:strCache>
                <c:ptCount val="5"/>
                <c:pt idx="0">
                  <c:v>0h</c:v>
                </c:pt>
                <c:pt idx="1">
                  <c:v>4h</c:v>
                </c:pt>
                <c:pt idx="2">
                  <c:v>8h</c:v>
                </c:pt>
                <c:pt idx="3">
                  <c:v>12h</c:v>
                </c:pt>
                <c:pt idx="4">
                  <c:v>16h</c:v>
                </c:pt>
              </c:strCache>
            </c:strRef>
          </c:cat>
          <c:val>
            <c:numRef>
              <c:f>Sheet1!$P$33:$T$33</c:f>
              <c:numCache>
                <c:formatCode>General</c:formatCode>
                <c:ptCount val="5"/>
                <c:pt idx="0">
                  <c:v>1</c:v>
                </c:pt>
                <c:pt idx="1">
                  <c:v>0.97060773180041304</c:v>
                </c:pt>
                <c:pt idx="2">
                  <c:v>0.82422955893058314</c:v>
                </c:pt>
                <c:pt idx="3">
                  <c:v>0.60003444045453713</c:v>
                </c:pt>
                <c:pt idx="4">
                  <c:v>0.49139743939233604</c:v>
                </c:pt>
              </c:numCache>
            </c:numRef>
          </c:val>
        </c:ser>
        <c:dLbls/>
        <c:marker val="1"/>
        <c:axId val="91642112"/>
        <c:axId val="91648000"/>
      </c:lineChart>
      <c:catAx>
        <c:axId val="91642112"/>
        <c:scaling>
          <c:orientation val="minMax"/>
        </c:scaling>
        <c:axPos val="b"/>
        <c:tickLblPos val="nextTo"/>
        <c:crossAx val="91648000"/>
        <c:crosses val="autoZero"/>
        <c:auto val="1"/>
        <c:lblAlgn val="ctr"/>
        <c:lblOffset val="100"/>
      </c:catAx>
      <c:valAx>
        <c:axId val="91648000"/>
        <c:scaling>
          <c:orientation val="minMax"/>
        </c:scaling>
        <c:axPos val="l"/>
        <c:numFmt formatCode="General" sourceLinked="1"/>
        <c:tickLblPos val="nextTo"/>
        <c:crossAx val="91642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346525805953912"/>
          <c:y val="2.8709032188820302E-2"/>
          <c:w val="0.32259924604241702"/>
          <c:h val="0.199087121544751"/>
        </c:manualLayout>
      </c:layout>
    </c:legend>
    <c:plotVisOnly val="1"/>
    <c:dispBlanksAs val="gap"/>
  </c:chart>
  <c:externalData r:id="rId1"/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0.22546</cdr:x>
      <cdr:y>0.36037</cdr:y>
    </cdr:from>
    <cdr:to>
      <cdr:x>0.25847</cdr:x>
      <cdr:y>0.69327</cdr:y>
    </cdr:to>
    <cdr:grpSp>
      <cdr:nvGrpSpPr>
        <cdr:cNvPr id="49" name="组合 48"/>
        <cdr:cNvGrpSpPr/>
      </cdr:nvGrpSpPr>
      <cdr:grpSpPr>
        <a:xfrm xmlns:a="http://schemas.openxmlformats.org/drawingml/2006/main">
          <a:off x="983374" y="740441"/>
          <a:ext cx="143977" cy="683999"/>
          <a:chOff x="1146945" y="381562"/>
          <a:chExt cx="144000" cy="684000"/>
        </a:xfrm>
      </cdr:grpSpPr>
      <cdr:cxnSp macro="">
        <cdr:nvCxnSpPr>
          <cdr:cNvPr id="14" name="直接连接符 13"/>
          <cdr:cNvCxnSpPr/>
        </cdr:nvCxnSpPr>
        <cdr:spPr>
          <a:xfrm xmlns:a="http://schemas.openxmlformats.org/drawingml/2006/main">
            <a:off x="1146945" y="397459"/>
            <a:ext cx="144000" cy="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16" name="直接连接符 15"/>
          <cdr:cNvCxnSpPr/>
        </cdr:nvCxnSpPr>
        <cdr:spPr>
          <a:xfrm xmlns:a="http://schemas.openxmlformats.org/drawingml/2006/main">
            <a:off x="1288032" y="381562"/>
            <a:ext cx="0" cy="68400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</cdr:grpSp>
  </cdr:relSizeAnchor>
  <cdr:relSizeAnchor xmlns:cdr="http://schemas.openxmlformats.org/drawingml/2006/chartDrawing">
    <cdr:from>
      <cdr:x>0.39196</cdr:x>
      <cdr:y>0.10942</cdr:y>
    </cdr:from>
    <cdr:to>
      <cdr:x>0.42498</cdr:x>
      <cdr:y>0.62671</cdr:y>
    </cdr:to>
    <cdr:grpSp>
      <cdr:nvGrpSpPr>
        <cdr:cNvPr id="48" name="组合 47"/>
        <cdr:cNvGrpSpPr/>
      </cdr:nvGrpSpPr>
      <cdr:grpSpPr>
        <a:xfrm xmlns:a="http://schemas.openxmlformats.org/drawingml/2006/main">
          <a:off x="1709586" y="224822"/>
          <a:ext cx="144021" cy="1062859"/>
          <a:chOff x="1709599" y="224818"/>
          <a:chExt cx="144000" cy="1062862"/>
        </a:xfrm>
      </cdr:grpSpPr>
      <cdr:cxnSp macro="">
        <cdr:nvCxnSpPr>
          <cdr:cNvPr id="22" name="直接连接符 21"/>
          <cdr:cNvCxnSpPr/>
        </cdr:nvCxnSpPr>
        <cdr:spPr>
          <a:xfrm xmlns:a="http://schemas.openxmlformats.org/drawingml/2006/main">
            <a:off x="1709599" y="234946"/>
            <a:ext cx="144000" cy="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26" name="直接连接符 25"/>
          <cdr:cNvCxnSpPr/>
        </cdr:nvCxnSpPr>
        <cdr:spPr>
          <a:xfrm xmlns:a="http://schemas.openxmlformats.org/drawingml/2006/main">
            <a:off x="1848287" y="224818"/>
            <a:ext cx="0" cy="1062862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0.48358</cdr:x>
      <cdr:y>0.54285</cdr:y>
    </cdr:from>
    <cdr:to>
      <cdr:x>0.54092</cdr:x>
      <cdr:y>0.79297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210937" y="1217309"/>
          <a:ext cx="262151" cy="56088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0.11109</cdr:x>
      <cdr:y>0.57495</cdr:y>
    </cdr:from>
    <cdr:to>
      <cdr:x>0.15046</cdr:x>
      <cdr:y>0.73549</cdr:y>
    </cdr:to>
    <cdr:grpSp>
      <cdr:nvGrpSpPr>
        <cdr:cNvPr id="8" name="组合 7"/>
        <cdr:cNvGrpSpPr/>
      </cdr:nvGrpSpPr>
      <cdr:grpSpPr>
        <a:xfrm xmlns:a="http://schemas.openxmlformats.org/drawingml/2006/main">
          <a:off x="507903" y="1289301"/>
          <a:ext cx="180000" cy="360004"/>
          <a:chOff x="507882" y="1289309"/>
          <a:chExt cx="180020" cy="360000"/>
        </a:xfrm>
      </cdr:grpSpPr>
      <cdr:cxnSp macro="">
        <cdr:nvCxnSpPr>
          <cdr:cNvPr id="4" name="直接连接符 3"/>
          <cdr:cNvCxnSpPr/>
        </cdr:nvCxnSpPr>
        <cdr:spPr>
          <a:xfrm xmlns:a="http://schemas.openxmlformats.org/drawingml/2006/main">
            <a:off x="507882" y="1289309"/>
            <a:ext cx="180020" cy="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6" name="直接连接符 5"/>
          <cdr:cNvCxnSpPr/>
        </cdr:nvCxnSpPr>
        <cdr:spPr>
          <a:xfrm xmlns:a="http://schemas.openxmlformats.org/drawingml/2006/main" flipH="1">
            <a:off x="663470" y="1289309"/>
            <a:ext cx="2622" cy="36000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</cdr:grpSp>
  </cdr:relSizeAnchor>
  <cdr:relSizeAnchor xmlns:cdr="http://schemas.openxmlformats.org/drawingml/2006/chartDrawing">
    <cdr:from>
      <cdr:x>0.17313</cdr:x>
      <cdr:y>0.41924</cdr:y>
    </cdr:from>
    <cdr:to>
      <cdr:x>0.20791</cdr:x>
      <cdr:y>0.66645</cdr:y>
    </cdr:to>
    <cdr:grpSp>
      <cdr:nvGrpSpPr>
        <cdr:cNvPr id="13" name="组合 12"/>
        <cdr:cNvGrpSpPr/>
      </cdr:nvGrpSpPr>
      <cdr:grpSpPr>
        <a:xfrm xmlns:a="http://schemas.openxmlformats.org/drawingml/2006/main">
          <a:off x="791550" y="940128"/>
          <a:ext cx="159015" cy="554357"/>
          <a:chOff x="791551" y="878935"/>
          <a:chExt cx="159030" cy="554373"/>
        </a:xfrm>
      </cdr:grpSpPr>
      <cdr:cxnSp macro="">
        <cdr:nvCxnSpPr>
          <cdr:cNvPr id="10" name="直接连接符 9"/>
          <cdr:cNvCxnSpPr/>
        </cdr:nvCxnSpPr>
        <cdr:spPr>
          <a:xfrm xmlns:a="http://schemas.openxmlformats.org/drawingml/2006/main">
            <a:off x="791551" y="878935"/>
            <a:ext cx="159030" cy="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12" name="直接连接符 11"/>
          <cdr:cNvCxnSpPr/>
        </cdr:nvCxnSpPr>
        <cdr:spPr>
          <a:xfrm xmlns:a="http://schemas.openxmlformats.org/drawingml/2006/main">
            <a:off x="950581" y="878935"/>
            <a:ext cx="0" cy="554373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</cdr:grpSp>
  </cdr:relSizeAnchor>
  <cdr:relSizeAnchor xmlns:cdr="http://schemas.openxmlformats.org/drawingml/2006/chartDrawing">
    <cdr:from>
      <cdr:x>0.36459</cdr:x>
      <cdr:y>0.07728</cdr:y>
    </cdr:from>
    <cdr:to>
      <cdr:x>0.39704</cdr:x>
      <cdr:y>0.63917</cdr:y>
    </cdr:to>
    <cdr:grpSp>
      <cdr:nvGrpSpPr>
        <cdr:cNvPr id="21" name="组合 20"/>
        <cdr:cNvGrpSpPr/>
      </cdr:nvGrpSpPr>
      <cdr:grpSpPr>
        <a:xfrm xmlns:a="http://schemas.openxmlformats.org/drawingml/2006/main">
          <a:off x="1666905" y="173297"/>
          <a:ext cx="148362" cy="1260014"/>
          <a:chOff x="1654117" y="173308"/>
          <a:chExt cx="163434" cy="1260000"/>
        </a:xfrm>
      </cdr:grpSpPr>
      <cdr:cxnSp macro="">
        <cdr:nvCxnSpPr>
          <cdr:cNvPr id="15" name="直接连接符 14"/>
          <cdr:cNvCxnSpPr/>
        </cdr:nvCxnSpPr>
        <cdr:spPr>
          <a:xfrm xmlns:a="http://schemas.openxmlformats.org/drawingml/2006/main">
            <a:off x="1654117" y="173308"/>
            <a:ext cx="144000" cy="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17" name="直接连接符 16"/>
          <cdr:cNvCxnSpPr/>
        </cdr:nvCxnSpPr>
        <cdr:spPr>
          <a:xfrm xmlns:a="http://schemas.openxmlformats.org/drawingml/2006/main">
            <a:off x="1802480" y="173308"/>
            <a:ext cx="0" cy="1260000"/>
          </a:xfrm>
          <a:prstGeom xmlns:a="http://schemas.openxmlformats.org/drawingml/2006/main" prst="line">
            <a:avLst/>
          </a:prstGeom>
        </cdr:spPr>
        <cdr:style>
          <a:lnRef xmlns:a="http://schemas.openxmlformats.org/drawingml/2006/main" idx="2">
            <a:schemeClr val="dk1"/>
          </a:lnRef>
          <a:fillRef xmlns:a="http://schemas.openxmlformats.org/drawingml/2006/main" idx="0">
            <a:schemeClr val="dk1"/>
          </a:fillRef>
          <a:effectRef xmlns:a="http://schemas.openxmlformats.org/drawingml/2006/main" idx="1">
            <a:schemeClr val="dk1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616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4699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664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6703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7331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275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904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609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2603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8131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43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BA8B7-69C0-344F-93E3-B06968928122}" type="datetimeFigureOut">
              <a:rPr kumimoji="1" lang="zh-CN" altLang="en-US" smtClean="0"/>
              <a:pPr/>
              <a:t>2018/1/3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A01A8-2F7A-0540-BED8-2A076C0CF27A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190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chart" Target="../charts/chart8.xml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F</a:t>
            </a:r>
            <a:r>
              <a:rPr kumimoji="1" lang="en-US" altLang="zh-CN" b="1" dirty="0" smtClean="0">
                <a:latin typeface="Arial"/>
                <a:cs typeface="Arial"/>
              </a:rPr>
              <a:t>igure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err="1" smtClean="0">
                <a:latin typeface="Arial"/>
                <a:cs typeface="Arial"/>
              </a:rPr>
              <a:t>S1</a:t>
            </a:r>
            <a:r>
              <a:rPr kumimoji="1" lang="en-US" altLang="zh-CN" b="1" dirty="0" smtClean="0">
                <a:latin typeface="Arial"/>
                <a:cs typeface="Arial"/>
              </a:rPr>
              <a:t> 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pic>
        <p:nvPicPr>
          <p:cNvPr id="5" name="图片 4" descr="WechatIMG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16255"/>
            <a:ext cx="8801887" cy="23344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7887" y="693137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A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056466" y="2761693"/>
            <a:ext cx="517846" cy="184935"/>
          </a:xfrm>
          <a:prstGeom prst="roundRect">
            <a:avLst/>
          </a:prstGeom>
          <a:noFill/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30287" y="3801689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Arial"/>
                <a:cs typeface="Arial"/>
              </a:rPr>
              <a:t>B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788227" y="3978264"/>
            <a:ext cx="3952085" cy="996191"/>
            <a:chOff x="4366294" y="431079"/>
            <a:chExt cx="6176647" cy="138945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 flipV="1">
              <a:off x="5609133" y="1222433"/>
              <a:ext cx="4677805" cy="509971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4366294" y="1176620"/>
              <a:ext cx="1759376" cy="643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b="1" dirty="0" smtClean="0"/>
                <a:t>SMURF1</a:t>
              </a:r>
              <a:r>
                <a:rPr kumimoji="1" lang="zh-CN" altLang="en-US" sz="1200" b="1" dirty="0" smtClean="0"/>
                <a:t> </a:t>
              </a:r>
              <a:r>
                <a:rPr kumimoji="1" lang="en-US" altLang="zh-CN" sz="1200" b="1" dirty="0" smtClean="0"/>
                <a:t>promoter</a:t>
              </a:r>
              <a:endParaRPr kumimoji="1" lang="zh-CN" altLang="en-US" sz="1200" b="1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710298" y="817429"/>
              <a:ext cx="4832643" cy="386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b="1" dirty="0" smtClean="0">
                  <a:latin typeface="Arial"/>
                  <a:cs typeface="Arial"/>
                </a:rPr>
                <a:t>Input</a:t>
              </a:r>
              <a:r>
                <a:rPr kumimoji="1" lang="zh-CN" altLang="en-US" sz="1200" b="1" dirty="0" smtClean="0">
                  <a:latin typeface="Arial"/>
                  <a:cs typeface="Arial"/>
                </a:rPr>
                <a:t>    </a:t>
              </a:r>
              <a:r>
                <a:rPr kumimoji="1" lang="en-US" altLang="zh-CN" sz="1200" b="1" dirty="0" err="1" smtClean="0">
                  <a:latin typeface="Arial"/>
                  <a:cs typeface="Arial"/>
                </a:rPr>
                <a:t>Ig</a:t>
              </a:r>
              <a:r>
                <a:rPr kumimoji="1" lang="zh-CN" altLang="en-US" sz="1200" b="1" dirty="0" smtClean="0">
                  <a:latin typeface="Arial"/>
                  <a:cs typeface="Arial"/>
                </a:rPr>
                <a:t> </a:t>
              </a:r>
              <a:r>
                <a:rPr kumimoji="1" lang="en-US" altLang="zh-CN" sz="1200" b="1" dirty="0" smtClean="0">
                  <a:latin typeface="Arial"/>
                  <a:cs typeface="Arial"/>
                </a:rPr>
                <a:t>G</a:t>
              </a:r>
              <a:r>
                <a:rPr kumimoji="1" lang="zh-CN" altLang="en-US" sz="1200" b="1" dirty="0" smtClean="0">
                  <a:latin typeface="Arial"/>
                  <a:cs typeface="Arial"/>
                </a:rPr>
                <a:t>         </a:t>
              </a:r>
              <a:r>
                <a:rPr kumimoji="1" lang="en-US" altLang="zh-CN" sz="1200" b="1" dirty="0" smtClean="0">
                  <a:latin typeface="Arial"/>
                  <a:cs typeface="Arial"/>
                </a:rPr>
                <a:t>ERα</a:t>
              </a:r>
              <a:r>
                <a:rPr kumimoji="1" lang="zh-CN" altLang="en-US" sz="1200" b="1" dirty="0" smtClean="0">
                  <a:latin typeface="Arial"/>
                  <a:cs typeface="Arial"/>
                </a:rPr>
                <a:t> </a:t>
              </a:r>
              <a:r>
                <a:rPr kumimoji="1" lang="zh-CN" altLang="zh-CN" sz="1200" b="1" dirty="0">
                  <a:latin typeface="Arial"/>
                  <a:cs typeface="Arial"/>
                </a:rPr>
                <a:t> </a:t>
              </a:r>
              <a:r>
                <a:rPr kumimoji="1" lang="zh-CN" altLang="en-US" sz="1200" b="1" dirty="0" smtClean="0">
                  <a:latin typeface="Arial"/>
                  <a:cs typeface="Arial"/>
                </a:rPr>
                <a:t>  </a:t>
              </a:r>
              <a:r>
                <a:rPr kumimoji="1" lang="en-US" altLang="zh-CN" sz="1200" b="1" dirty="0" smtClean="0">
                  <a:latin typeface="Arial"/>
                  <a:cs typeface="Arial"/>
                </a:rPr>
                <a:t>H3K27AC</a:t>
              </a:r>
              <a:endParaRPr kumimoji="1" lang="zh-CN" altLang="en-US" sz="1200" b="1" dirty="0">
                <a:latin typeface="Arial"/>
                <a:cs typeface="Arial"/>
              </a:endParaRPr>
            </a:p>
          </p:txBody>
        </p:sp>
        <p:cxnSp>
          <p:nvCxnSpPr>
            <p:cNvPr id="15" name="直线连接符 14"/>
            <p:cNvCxnSpPr/>
            <p:nvPr/>
          </p:nvCxnSpPr>
          <p:spPr>
            <a:xfrm>
              <a:off x="6607678" y="817429"/>
              <a:ext cx="3679260" cy="0"/>
            </a:xfrm>
            <a:prstGeom prst="line">
              <a:avLst/>
            </a:prstGeom>
            <a:ln w="19050" cmpd="sng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8044740" y="431079"/>
              <a:ext cx="1138553" cy="386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b="1" dirty="0" err="1" smtClean="0"/>
                <a:t>ChIP</a:t>
              </a:r>
              <a:endParaRPr kumimoji="1" lang="zh-CN" alt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78067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F</a:t>
            </a:r>
            <a:r>
              <a:rPr kumimoji="1" lang="en-US" altLang="zh-CN" b="1" dirty="0" smtClean="0">
                <a:latin typeface="Arial"/>
                <a:cs typeface="Arial"/>
              </a:rPr>
              <a:t>igure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err="1" smtClean="0">
                <a:latin typeface="Arial"/>
                <a:cs typeface="Arial"/>
              </a:rPr>
              <a:t>S2</a:t>
            </a:r>
            <a:r>
              <a:rPr kumimoji="1" lang="en-US" altLang="zh-CN" b="1" dirty="0" smtClean="0">
                <a:latin typeface="Arial"/>
                <a:cs typeface="Arial"/>
              </a:rPr>
              <a:t> 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39784" y="4291345"/>
            <a:ext cx="2548983" cy="17582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7887" y="693137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A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7307" y="3617157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B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689" y="3637408"/>
            <a:ext cx="1106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 dirty="0" err="1" smtClean="0"/>
              <a:t>Sh</a:t>
            </a:r>
            <a:r>
              <a:rPr kumimoji="1" lang="zh-CN" altLang="en-US" sz="1000" b="1" dirty="0" smtClean="0"/>
              <a:t> </a:t>
            </a:r>
            <a:r>
              <a:rPr kumimoji="1" lang="en-US" altLang="zh-CN" sz="1000" b="1" dirty="0" smtClean="0"/>
              <a:t>Control</a:t>
            </a:r>
            <a:endParaRPr kumimoji="1" lang="zh-CN" altLang="en-US" sz="1000" b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1610132" y="3641634"/>
            <a:ext cx="1106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 dirty="0" err="1" smtClean="0"/>
              <a:t>Sh</a:t>
            </a:r>
            <a:r>
              <a:rPr kumimoji="1" lang="zh-CN" altLang="en-US" sz="1000" b="1" dirty="0" smtClean="0"/>
              <a:t> </a:t>
            </a:r>
            <a:r>
              <a:rPr kumimoji="1" lang="en-US" altLang="zh-CN" sz="1000" b="1" dirty="0" smtClean="0"/>
              <a:t>SMURF1</a:t>
            </a:r>
            <a:endParaRPr kumimoji="1" lang="zh-CN" altLang="en-US" sz="1000" b="1" dirty="0"/>
          </a:p>
        </p:txBody>
      </p:sp>
      <p:graphicFrame>
        <p:nvGraphicFramePr>
          <p:cNvPr id="16" name="图表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00000454"/>
              </p:ext>
            </p:extLst>
          </p:nvPr>
        </p:nvGraphicFramePr>
        <p:xfrm>
          <a:off x="2716219" y="374951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293381" y="6167943"/>
            <a:ext cx="961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/>
              <a:t>Time(Days)</a:t>
            </a:r>
            <a:endParaRPr kumimoji="1" lang="zh-CN" altLang="en-US" sz="1200" b="1" dirty="0"/>
          </a:p>
        </p:txBody>
      </p:sp>
      <p:sp>
        <p:nvSpPr>
          <p:cNvPr id="18" name="文本框 17"/>
          <p:cNvSpPr txBox="1"/>
          <p:nvPr/>
        </p:nvSpPr>
        <p:spPr>
          <a:xfrm rot="16200000">
            <a:off x="1827098" y="4782978"/>
            <a:ext cx="1704262" cy="234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>
                <a:latin typeface="Arial"/>
                <a:cs typeface="Arial"/>
              </a:rPr>
              <a:t>Tumor</a:t>
            </a:r>
            <a:r>
              <a:rPr kumimoji="1" lang="zh-CN" altLang="en-US" sz="1200" b="1" dirty="0" smtClean="0">
                <a:latin typeface="Arial"/>
                <a:cs typeface="Arial"/>
              </a:rPr>
              <a:t> </a:t>
            </a:r>
            <a:r>
              <a:rPr kumimoji="1" lang="en-US" altLang="zh-CN" sz="1200" b="1" dirty="0" smtClean="0">
                <a:latin typeface="Arial"/>
                <a:cs typeface="Arial"/>
              </a:rPr>
              <a:t>Size</a:t>
            </a:r>
            <a:r>
              <a:rPr kumimoji="1" lang="zh-CN" altLang="en-US" sz="1200" b="1" dirty="0" smtClean="0">
                <a:latin typeface="Arial"/>
                <a:cs typeface="Arial"/>
              </a:rPr>
              <a:t> </a:t>
            </a:r>
            <a:r>
              <a:rPr kumimoji="1" lang="en-US" altLang="zh-CN" sz="1200" b="1" dirty="0" smtClean="0">
                <a:latin typeface="Arial"/>
                <a:cs typeface="Arial"/>
              </a:rPr>
              <a:t>(mm</a:t>
            </a:r>
            <a:r>
              <a:rPr kumimoji="1" lang="en-US" altLang="zh-CN" sz="1200" b="1" baseline="30000" dirty="0" smtClean="0">
                <a:latin typeface="Arial"/>
                <a:cs typeface="Arial"/>
              </a:rPr>
              <a:t>3</a:t>
            </a:r>
            <a:r>
              <a:rPr kumimoji="1" lang="en-US" altLang="zh-CN" sz="1200" b="1" dirty="0" smtClean="0">
                <a:latin typeface="Arial"/>
                <a:cs typeface="Arial"/>
              </a:rPr>
              <a:t>)</a:t>
            </a:r>
            <a:endParaRPr kumimoji="1" lang="zh-CN" altLang="en-US" sz="1200" b="1" dirty="0">
              <a:latin typeface="Arial"/>
              <a:cs typeface="Arial"/>
            </a:endParaRPr>
          </a:p>
        </p:txBody>
      </p:sp>
      <p:grpSp>
        <p:nvGrpSpPr>
          <p:cNvPr id="26" name="组合 18"/>
          <p:cNvGrpSpPr>
            <a:grpSpLocks/>
          </p:cNvGrpSpPr>
          <p:nvPr/>
        </p:nvGrpSpPr>
        <p:grpSpPr bwMode="auto">
          <a:xfrm>
            <a:off x="704634" y="717590"/>
            <a:ext cx="5412101" cy="2778408"/>
            <a:chOff x="3731892" y="1785926"/>
            <a:chExt cx="5412108" cy="3786214"/>
          </a:xfrm>
        </p:grpSpPr>
        <p:graphicFrame>
          <p:nvGraphicFramePr>
            <p:cNvPr id="27" name="图表 26"/>
            <p:cNvGraphicFramePr/>
            <p:nvPr>
              <p:extLst>
                <p:ext uri="{D42A27DB-BD31-4B8C-83A1-F6EECF244321}">
                  <p14:modId xmlns:p14="http://schemas.microsoft.com/office/powerpoint/2010/main" xmlns="" val="2094814957"/>
                </p:ext>
              </p:extLst>
            </p:nvPr>
          </p:nvGraphicFramePr>
          <p:xfrm>
            <a:off x="4143369" y="1785926"/>
            <a:ext cx="5000631" cy="37862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8" name="TextBox 13"/>
            <p:cNvSpPr txBox="1">
              <a:spLocks noChangeArrowheads="1"/>
            </p:cNvSpPr>
            <p:nvPr/>
          </p:nvSpPr>
          <p:spPr bwMode="auto">
            <a:xfrm>
              <a:off x="6797494" y="2053887"/>
              <a:ext cx="498938" cy="307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zh-CN" altLang="en-US" sz="1400" dirty="0"/>
                <a:t>**</a:t>
              </a:r>
            </a:p>
          </p:txBody>
        </p:sp>
        <p:sp>
          <p:nvSpPr>
            <p:cNvPr id="29" name="TextBox 14"/>
            <p:cNvSpPr txBox="1">
              <a:spLocks noChangeArrowheads="1"/>
            </p:cNvSpPr>
            <p:nvPr/>
          </p:nvSpPr>
          <p:spPr bwMode="auto">
            <a:xfrm>
              <a:off x="6809824" y="3857628"/>
              <a:ext cx="498938" cy="307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zh-CN" altLang="en-US" sz="1400"/>
                <a:t>**</a:t>
              </a:r>
            </a:p>
          </p:txBody>
        </p:sp>
        <p:sp>
          <p:nvSpPr>
            <p:cNvPr id="30" name="TextBox 15"/>
            <p:cNvSpPr txBox="1">
              <a:spLocks noChangeArrowheads="1"/>
            </p:cNvSpPr>
            <p:nvPr/>
          </p:nvSpPr>
          <p:spPr bwMode="auto">
            <a:xfrm>
              <a:off x="5896611" y="3764165"/>
              <a:ext cx="247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zh-CN" altLang="en-US" sz="1400"/>
                <a:t>*</a:t>
              </a:r>
            </a:p>
          </p:txBody>
        </p:sp>
        <p:sp>
          <p:nvSpPr>
            <p:cNvPr id="31" name="TextBox 16"/>
            <p:cNvSpPr txBox="1">
              <a:spLocks noChangeArrowheads="1"/>
            </p:cNvSpPr>
            <p:nvPr/>
          </p:nvSpPr>
          <p:spPr bwMode="auto">
            <a:xfrm>
              <a:off x="5896611" y="4335669"/>
              <a:ext cx="247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zh-CN" altLang="en-US" sz="1400"/>
                <a:t>*</a:t>
              </a:r>
            </a:p>
          </p:txBody>
        </p:sp>
        <p:sp>
          <p:nvSpPr>
            <p:cNvPr id="32" name="TextBox 2"/>
            <p:cNvSpPr txBox="1">
              <a:spLocks noChangeArrowheads="1"/>
            </p:cNvSpPr>
            <p:nvPr/>
          </p:nvSpPr>
          <p:spPr bwMode="auto">
            <a:xfrm rot="10800000">
              <a:off x="3731892" y="2117374"/>
              <a:ext cx="400111" cy="2465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dirty="0"/>
                <a:t>Relative cell viability</a:t>
              </a:r>
              <a:endParaRPr lang="zh-CN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81044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文本框 109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F</a:t>
            </a:r>
            <a:r>
              <a:rPr kumimoji="1" lang="en-US" altLang="zh-CN" b="1" dirty="0" smtClean="0">
                <a:latin typeface="Arial"/>
                <a:cs typeface="Arial"/>
              </a:rPr>
              <a:t>igure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err="1" smtClean="0">
                <a:latin typeface="Arial"/>
                <a:cs typeface="Arial"/>
              </a:rPr>
              <a:t>S3</a:t>
            </a:r>
            <a:r>
              <a:rPr kumimoji="1" lang="en-US" altLang="zh-CN" b="1" dirty="0" smtClean="0">
                <a:latin typeface="Arial"/>
                <a:cs typeface="Arial"/>
              </a:rPr>
              <a:t> 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177887" y="693137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A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127" name="TextBox 38"/>
          <p:cNvSpPr txBox="1">
            <a:spLocks noChangeArrowheads="1"/>
          </p:cNvSpPr>
          <p:nvPr/>
        </p:nvSpPr>
        <p:spPr bwMode="auto">
          <a:xfrm>
            <a:off x="4110039" y="1529700"/>
            <a:ext cx="461963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en-US" altLang="zh-CN"/>
              <a:t>Wound closure </a:t>
            </a:r>
            <a:r>
              <a:rPr lang="zh-CN" altLang="en-US"/>
              <a:t>（％）</a:t>
            </a:r>
          </a:p>
        </p:txBody>
      </p:sp>
      <p:graphicFrame>
        <p:nvGraphicFramePr>
          <p:cNvPr id="128" name="图表 127"/>
          <p:cNvGraphicFramePr/>
          <p:nvPr>
            <p:extLst>
              <p:ext uri="{D42A27DB-BD31-4B8C-83A1-F6EECF244321}">
                <p14:modId xmlns:p14="http://schemas.microsoft.com/office/powerpoint/2010/main" xmlns="" val="2920045811"/>
              </p:ext>
            </p:extLst>
          </p:nvPr>
        </p:nvGraphicFramePr>
        <p:xfrm>
          <a:off x="4500563" y="1172502"/>
          <a:ext cx="41529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4" name="组 143"/>
          <p:cNvGrpSpPr/>
          <p:nvPr/>
        </p:nvGrpSpPr>
        <p:grpSpPr>
          <a:xfrm>
            <a:off x="357188" y="677258"/>
            <a:ext cx="3143250" cy="3251904"/>
            <a:chOff x="357188" y="603489"/>
            <a:chExt cx="3143250" cy="5754449"/>
          </a:xfrm>
        </p:grpSpPr>
        <p:grpSp>
          <p:nvGrpSpPr>
            <p:cNvPr id="67" name="组合 16"/>
            <p:cNvGrpSpPr>
              <a:grpSpLocks/>
            </p:cNvGrpSpPr>
            <p:nvPr/>
          </p:nvGrpSpPr>
          <p:grpSpPr bwMode="auto">
            <a:xfrm>
              <a:off x="428625" y="603489"/>
              <a:ext cx="3071813" cy="3968511"/>
              <a:chOff x="142844" y="-26740"/>
              <a:chExt cx="3071835" cy="3967715"/>
            </a:xfrm>
          </p:grpSpPr>
          <p:grpSp>
            <p:nvGrpSpPr>
              <p:cNvPr id="68" name="组合 11"/>
              <p:cNvGrpSpPr>
                <a:grpSpLocks/>
              </p:cNvGrpSpPr>
              <p:nvPr/>
            </p:nvGrpSpPr>
            <p:grpSpPr bwMode="auto">
              <a:xfrm>
                <a:off x="620183" y="571481"/>
                <a:ext cx="2545784" cy="3369494"/>
                <a:chOff x="357157" y="571481"/>
                <a:chExt cx="2545784" cy="3369494"/>
              </a:xfrm>
            </p:grpSpPr>
            <p:pic>
              <p:nvPicPr>
                <p:cNvPr id="114" name="Picture 2" descr="F:\SMURF1补实验\补实验划痕-完\T47D第三次划痕\QS_3005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1451455" y="785795"/>
                  <a:ext cx="1643074" cy="121444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5" name="Picture 3" descr="F:\SMURF1补实验\补实验划痕-完\T47D第三次划痕\QS_3004.jp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51774" y="776865"/>
                  <a:ext cx="1643074" cy="123230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6" name="Picture 7" descr="F:\SMURF1补实验\补实验划痕-完\新建文件夹\QS_3050.jp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1459574" y="2485699"/>
                  <a:ext cx="1649562" cy="123717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7" name="Picture 6" descr="F:\SMURF1补实验\补实验划痕-完\新建文件夹\QS_3048.jpg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50285" y="2492865"/>
                  <a:ext cx="1654982" cy="1241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69" name="TextBox 12"/>
              <p:cNvSpPr txBox="1">
                <a:spLocks noChangeArrowheads="1"/>
              </p:cNvSpPr>
              <p:nvPr/>
            </p:nvSpPr>
            <p:spPr bwMode="auto">
              <a:xfrm>
                <a:off x="714348" y="-26736"/>
                <a:ext cx="1071570" cy="369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/>
                  <a:t>siControl</a:t>
                </a:r>
                <a:endParaRPr lang="zh-CN" altLang="en-US"/>
              </a:p>
            </p:txBody>
          </p:sp>
          <p:sp>
            <p:nvSpPr>
              <p:cNvPr id="70" name="TextBox 13"/>
              <p:cNvSpPr txBox="1">
                <a:spLocks noChangeArrowheads="1"/>
              </p:cNvSpPr>
              <p:nvPr/>
            </p:nvSpPr>
            <p:spPr bwMode="auto">
              <a:xfrm>
                <a:off x="1857356" y="-26740"/>
                <a:ext cx="1357323" cy="369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/>
                  <a:t>siSMURF1</a:t>
                </a:r>
                <a:endParaRPr lang="zh-CN" altLang="en-US"/>
              </a:p>
            </p:txBody>
          </p:sp>
          <p:sp>
            <p:nvSpPr>
              <p:cNvPr id="71" name="TextBox 14"/>
              <p:cNvSpPr txBox="1">
                <a:spLocks noChangeArrowheads="1"/>
              </p:cNvSpPr>
              <p:nvPr/>
            </p:nvSpPr>
            <p:spPr bwMode="auto">
              <a:xfrm>
                <a:off x="142844" y="121442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/>
                  <a:t>0h</a:t>
                </a:r>
                <a:endParaRPr lang="zh-CN" altLang="en-US"/>
              </a:p>
            </p:txBody>
          </p:sp>
          <p:sp>
            <p:nvSpPr>
              <p:cNvPr id="72" name="TextBox 15"/>
              <p:cNvSpPr txBox="1">
                <a:spLocks noChangeArrowheads="1"/>
              </p:cNvSpPr>
              <p:nvPr/>
            </p:nvSpPr>
            <p:spPr bwMode="auto">
              <a:xfrm>
                <a:off x="142844" y="2928934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/>
                  <a:t>24h</a:t>
                </a:r>
                <a:endParaRPr lang="zh-CN" altLang="en-US"/>
              </a:p>
            </p:txBody>
          </p:sp>
        </p:grpSp>
        <p:pic>
          <p:nvPicPr>
            <p:cNvPr id="118" name="Picture 6" descr="F:\SMURF1补实验\补实验划痕-完\T47D第三次划痕\QS_305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713" y="4643438"/>
              <a:ext cx="1268412" cy="16906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9" name="组合 34"/>
            <p:cNvGrpSpPr>
              <a:grpSpLocks/>
            </p:cNvGrpSpPr>
            <p:nvPr/>
          </p:nvGrpSpPr>
          <p:grpSpPr bwMode="auto">
            <a:xfrm>
              <a:off x="357188" y="1201738"/>
              <a:ext cx="3078162" cy="5156200"/>
              <a:chOff x="357158" y="1202511"/>
              <a:chExt cx="3077927" cy="5155448"/>
            </a:xfrm>
          </p:grpSpPr>
          <p:pic>
            <p:nvPicPr>
              <p:cNvPr id="120" name="Picture 4" descr="F:\SMURF1补实验\补实验划痕-完\T47D第三次划痕\QS_3058.jp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965697" y="4894665"/>
                <a:ext cx="1712141" cy="121444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1" name="TextBox 22"/>
              <p:cNvSpPr txBox="1">
                <a:spLocks noChangeArrowheads="1"/>
              </p:cNvSpPr>
              <p:nvPr/>
            </p:nvSpPr>
            <p:spPr bwMode="auto">
              <a:xfrm>
                <a:off x="357158" y="5202808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/>
                  <a:t>48h</a:t>
                </a:r>
                <a:endParaRPr lang="zh-CN" altLang="en-US"/>
              </a:p>
            </p:txBody>
          </p:sp>
          <p:grpSp>
            <p:nvGrpSpPr>
              <p:cNvPr id="122" name="组合 24"/>
              <p:cNvGrpSpPr>
                <a:grpSpLocks/>
              </p:cNvGrpSpPr>
              <p:nvPr/>
            </p:nvGrpSpPr>
            <p:grpSpPr bwMode="auto">
              <a:xfrm>
                <a:off x="881981" y="1202511"/>
                <a:ext cx="2553104" cy="3369495"/>
                <a:chOff x="351065" y="571480"/>
                <a:chExt cx="2553104" cy="3369495"/>
              </a:xfrm>
            </p:grpSpPr>
            <p:pic>
              <p:nvPicPr>
                <p:cNvPr id="124" name="Picture 2" descr="F:\SMURF1补实验\补实验划痕-完\T47D第三次划痕\QS_3005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1469387" y="779772"/>
                  <a:ext cx="1631163" cy="12384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5" name="Picture 3" descr="F:\SMURF1补实验\补实验划痕-完\T47D第三次划痕\QS_3004.jp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44665" y="777880"/>
                  <a:ext cx="1651199" cy="12384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6" name="Picture 6" descr="F:\SMURF1补实验\补实验划痕-完\新建文件夹\QS_3048.jpg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50285" y="2492865"/>
                  <a:ext cx="1654982" cy="1241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23" name="Picture 6" descr="F:\SMURF1补实验\补实验划痕-完\T47D第三次划痕\QS_3056.jpg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645887" y="4854783"/>
                <a:ext cx="1690697" cy="126802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29" name="直接连接符 23"/>
            <p:cNvCxnSpPr/>
            <p:nvPr/>
          </p:nvCxnSpPr>
          <p:spPr>
            <a:xfrm rot="5400000">
              <a:off x="322263" y="2035175"/>
              <a:ext cx="164306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直接连接符 25"/>
            <p:cNvCxnSpPr/>
            <p:nvPr/>
          </p:nvCxnSpPr>
          <p:spPr>
            <a:xfrm rot="5400000">
              <a:off x="1036638" y="2035175"/>
              <a:ext cx="164306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直接连接符 26"/>
            <p:cNvCxnSpPr/>
            <p:nvPr/>
          </p:nvCxnSpPr>
          <p:spPr>
            <a:xfrm rot="5400000">
              <a:off x="1606551" y="2035175"/>
              <a:ext cx="164306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直接连接符 27"/>
            <p:cNvCxnSpPr/>
            <p:nvPr/>
          </p:nvCxnSpPr>
          <p:spPr>
            <a:xfrm rot="5400000">
              <a:off x="2392363" y="2035175"/>
              <a:ext cx="164306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直接连接符 28"/>
            <p:cNvCxnSpPr/>
            <p:nvPr/>
          </p:nvCxnSpPr>
          <p:spPr>
            <a:xfrm rot="5400000">
              <a:off x="474663" y="3749675"/>
              <a:ext cx="164306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直接连接符 31"/>
            <p:cNvCxnSpPr/>
            <p:nvPr/>
          </p:nvCxnSpPr>
          <p:spPr>
            <a:xfrm rot="5400000">
              <a:off x="749301" y="3749675"/>
              <a:ext cx="164306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直接连接符 35"/>
            <p:cNvCxnSpPr/>
            <p:nvPr/>
          </p:nvCxnSpPr>
          <p:spPr>
            <a:xfrm rot="5400000">
              <a:off x="1749426" y="3749675"/>
              <a:ext cx="164306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直接连接符 36"/>
            <p:cNvCxnSpPr/>
            <p:nvPr/>
          </p:nvCxnSpPr>
          <p:spPr>
            <a:xfrm rot="5400000">
              <a:off x="2249488" y="3749675"/>
              <a:ext cx="164306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直接连接符 37"/>
            <p:cNvCxnSpPr/>
            <p:nvPr/>
          </p:nvCxnSpPr>
          <p:spPr>
            <a:xfrm rot="5400000">
              <a:off x="534988" y="5464175"/>
              <a:ext cx="164306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直接连接符 40"/>
            <p:cNvCxnSpPr/>
            <p:nvPr/>
          </p:nvCxnSpPr>
          <p:spPr>
            <a:xfrm rot="5400000">
              <a:off x="677863" y="5464175"/>
              <a:ext cx="1643062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直接连接符 49"/>
            <p:cNvCxnSpPr/>
            <p:nvPr/>
          </p:nvCxnSpPr>
          <p:spPr>
            <a:xfrm rot="5400000">
              <a:off x="1679576" y="5464175"/>
              <a:ext cx="1643062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直接连接符 50"/>
            <p:cNvCxnSpPr/>
            <p:nvPr/>
          </p:nvCxnSpPr>
          <p:spPr>
            <a:xfrm rot="5400000">
              <a:off x="2178050" y="5535613"/>
              <a:ext cx="1643063" cy="15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9" name="组 148"/>
          <p:cNvGrpSpPr/>
          <p:nvPr/>
        </p:nvGrpSpPr>
        <p:grpSpPr>
          <a:xfrm>
            <a:off x="177886" y="4087507"/>
            <a:ext cx="4734056" cy="2584450"/>
            <a:chOff x="134923" y="3590619"/>
            <a:chExt cx="5878527" cy="3081338"/>
          </a:xfrm>
        </p:grpSpPr>
        <p:pic>
          <p:nvPicPr>
            <p:cNvPr id="145" name="图片 5" descr="10.jp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11" t="25491" r="5881" b="33333"/>
            <a:stretch>
              <a:fillRect/>
            </a:stretch>
          </p:blipFill>
          <p:spPr bwMode="auto">
            <a:xfrm>
              <a:off x="1498600" y="3590619"/>
              <a:ext cx="4514850" cy="15541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6" name="图片 6" descr="11.jp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978" t="17088" r="1620" b="43056"/>
            <a:stretch>
              <a:fillRect/>
            </a:stretch>
          </p:blipFill>
          <p:spPr bwMode="auto">
            <a:xfrm>
              <a:off x="1498600" y="5211457"/>
              <a:ext cx="4514850" cy="14605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" name="TextBox 7"/>
            <p:cNvSpPr txBox="1">
              <a:spLocks noChangeArrowheads="1"/>
            </p:cNvSpPr>
            <p:nvPr/>
          </p:nvSpPr>
          <p:spPr bwMode="auto">
            <a:xfrm>
              <a:off x="266343" y="4087507"/>
              <a:ext cx="13573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siControl</a:t>
              </a:r>
              <a:endParaRPr lang="zh-CN" altLang="en-US"/>
            </a:p>
          </p:txBody>
        </p:sp>
        <p:sp>
          <p:nvSpPr>
            <p:cNvPr id="148" name="TextBox 8"/>
            <p:cNvSpPr txBox="1">
              <a:spLocks noChangeArrowheads="1"/>
            </p:cNvSpPr>
            <p:nvPr/>
          </p:nvSpPr>
          <p:spPr bwMode="auto">
            <a:xfrm>
              <a:off x="134923" y="5587694"/>
              <a:ext cx="1577990" cy="440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dirty="0"/>
                <a:t>siSMURF1</a:t>
              </a:r>
              <a:endParaRPr lang="zh-CN" altLang="en-US" dirty="0"/>
            </a:p>
          </p:txBody>
        </p:sp>
      </p:grpSp>
      <p:graphicFrame>
        <p:nvGraphicFramePr>
          <p:cNvPr id="150" name="图表 149"/>
          <p:cNvGraphicFramePr/>
          <p:nvPr>
            <p:extLst>
              <p:ext uri="{D42A27DB-BD31-4B8C-83A1-F6EECF244321}">
                <p14:modId xmlns:p14="http://schemas.microsoft.com/office/powerpoint/2010/main" xmlns="" val="465602237"/>
              </p:ext>
            </p:extLst>
          </p:nvPr>
        </p:nvGraphicFramePr>
        <p:xfrm>
          <a:off x="5529263" y="3958206"/>
          <a:ext cx="3124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51" name="TextBox 11"/>
          <p:cNvSpPr txBox="1">
            <a:spLocks noChangeArrowheads="1"/>
          </p:cNvSpPr>
          <p:nvPr/>
        </p:nvSpPr>
        <p:spPr bwMode="auto">
          <a:xfrm>
            <a:off x="5210187" y="4415403"/>
            <a:ext cx="46196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en-US" altLang="zh-CN"/>
              <a:t>Number of clones</a:t>
            </a:r>
            <a:endParaRPr lang="zh-CN" altLang="en-US"/>
          </a:p>
        </p:txBody>
      </p:sp>
      <p:sp>
        <p:nvSpPr>
          <p:cNvPr id="152" name="文本框 151"/>
          <p:cNvSpPr txBox="1"/>
          <p:nvPr/>
        </p:nvSpPr>
        <p:spPr>
          <a:xfrm>
            <a:off x="177886" y="3961572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Arial"/>
                <a:cs typeface="Arial"/>
              </a:rPr>
              <a:t>B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grpSp>
        <p:nvGrpSpPr>
          <p:cNvPr id="153" name="组合 47"/>
          <p:cNvGrpSpPr/>
          <p:nvPr/>
        </p:nvGrpSpPr>
        <p:grpSpPr>
          <a:xfrm>
            <a:off x="6530744" y="4283077"/>
            <a:ext cx="1084392" cy="1062862"/>
            <a:chOff x="769365" y="224818"/>
            <a:chExt cx="1084234" cy="1062862"/>
          </a:xfrm>
        </p:grpSpPr>
        <p:cxnSp>
          <p:nvCxnSpPr>
            <p:cNvPr id="154" name="直接连接符 21"/>
            <p:cNvCxnSpPr/>
            <p:nvPr/>
          </p:nvCxnSpPr>
          <p:spPr>
            <a:xfrm>
              <a:off x="769365" y="234946"/>
              <a:ext cx="108423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直接连接符 25"/>
            <p:cNvCxnSpPr/>
            <p:nvPr/>
          </p:nvCxnSpPr>
          <p:spPr>
            <a:xfrm>
              <a:off x="1848287" y="224818"/>
              <a:ext cx="0" cy="10628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7" name="TextBox 87"/>
          <p:cNvSpPr txBox="1">
            <a:spLocks noChangeArrowheads="1"/>
          </p:cNvSpPr>
          <p:nvPr/>
        </p:nvSpPr>
        <p:spPr bwMode="auto">
          <a:xfrm>
            <a:off x="6844092" y="3985230"/>
            <a:ext cx="498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 dirty="0"/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xmlns="" val="1795013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5527229"/>
              </p:ext>
            </p:extLst>
          </p:nvPr>
        </p:nvGraphicFramePr>
        <p:xfrm>
          <a:off x="177887" y="4516957"/>
          <a:ext cx="4361633" cy="2054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 rot="10800000">
            <a:off x="164237" y="4133358"/>
            <a:ext cx="369887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en-US" altLang="zh-CN" sz="1200" b="1"/>
              <a:t>Relative</a:t>
            </a:r>
            <a:r>
              <a:rPr lang="zh-CN" altLang="en-US" sz="1200" b="1"/>
              <a:t> </a:t>
            </a:r>
            <a:r>
              <a:rPr lang="en-US" altLang="zh-CN" sz="1200" b="1"/>
              <a:t>gene</a:t>
            </a:r>
            <a:r>
              <a:rPr lang="zh-CN" altLang="en-US" sz="1200" b="1"/>
              <a:t> </a:t>
            </a:r>
            <a:r>
              <a:rPr lang="en-US" altLang="zh-CN" sz="1200" b="1"/>
              <a:t>expression</a:t>
            </a:r>
            <a:r>
              <a:rPr lang="zh-CN" altLang="en-US" sz="1200" b="1"/>
              <a:t> </a:t>
            </a:r>
            <a:r>
              <a:rPr lang="en-US" altLang="zh-CN" sz="1200" b="1"/>
              <a:t>level</a:t>
            </a:r>
            <a:endParaRPr lang="zh-CN" altLang="en-US" sz="1200" b="1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xmlns="" val="1888226973"/>
              </p:ext>
            </p:extLst>
          </p:nvPr>
        </p:nvGraphicFramePr>
        <p:xfrm>
          <a:off x="4539521" y="4378458"/>
          <a:ext cx="4572000" cy="2242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4"/>
          <p:cNvSpPr txBox="1">
            <a:spLocks noChangeArrowheads="1"/>
          </p:cNvSpPr>
          <p:nvPr/>
        </p:nvSpPr>
        <p:spPr bwMode="auto">
          <a:xfrm rot="10800000">
            <a:off x="4356824" y="4149233"/>
            <a:ext cx="36988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en-US" altLang="zh-CN" sz="1200" b="1"/>
              <a:t>Relative</a:t>
            </a:r>
            <a:r>
              <a:rPr lang="zh-CN" altLang="en-US" sz="1200" b="1"/>
              <a:t> </a:t>
            </a:r>
            <a:r>
              <a:rPr lang="en-US" altLang="zh-CN" sz="1200" b="1"/>
              <a:t>gene</a:t>
            </a:r>
            <a:r>
              <a:rPr lang="zh-CN" altLang="en-US" sz="1200" b="1"/>
              <a:t> </a:t>
            </a:r>
            <a:r>
              <a:rPr lang="en-US" altLang="zh-CN" sz="1200" b="1"/>
              <a:t>expression</a:t>
            </a:r>
            <a:r>
              <a:rPr lang="zh-CN" altLang="en-US" sz="1200" b="1"/>
              <a:t> </a:t>
            </a:r>
            <a:r>
              <a:rPr lang="en-US" altLang="zh-CN" sz="1200" b="1"/>
              <a:t>level</a:t>
            </a:r>
            <a:endParaRPr lang="zh-CN" altLang="en-US" sz="1200" b="1"/>
          </a:p>
        </p:txBody>
      </p:sp>
      <p:grpSp>
        <p:nvGrpSpPr>
          <p:cNvPr id="8" name="组合 108"/>
          <p:cNvGrpSpPr>
            <a:grpSpLocks/>
          </p:cNvGrpSpPr>
          <p:nvPr/>
        </p:nvGrpSpPr>
        <p:grpSpPr bwMode="auto">
          <a:xfrm>
            <a:off x="1624737" y="5589095"/>
            <a:ext cx="142875" cy="431800"/>
            <a:chOff x="1760850" y="4771952"/>
            <a:chExt cx="144000" cy="432000"/>
          </a:xfrm>
        </p:grpSpPr>
        <p:cxnSp>
          <p:nvCxnSpPr>
            <p:cNvPr id="9" name="直接连接符 90"/>
            <p:cNvCxnSpPr>
              <a:cxnSpLocks noChangeShapeType="1"/>
            </p:cNvCxnSpPr>
            <p:nvPr/>
          </p:nvCxnSpPr>
          <p:spPr bwMode="auto">
            <a:xfrm>
              <a:off x="1760850" y="4771952"/>
              <a:ext cx="144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直接连接符 91"/>
            <p:cNvCxnSpPr>
              <a:cxnSpLocks noChangeShapeType="1"/>
            </p:cNvCxnSpPr>
            <p:nvPr/>
          </p:nvCxnSpPr>
          <p:spPr bwMode="auto">
            <a:xfrm>
              <a:off x="1895250" y="4771952"/>
              <a:ext cx="0" cy="432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11" name="图片 9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5649" y="4927108"/>
            <a:ext cx="24923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8599" y="5531945"/>
            <a:ext cx="2619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5887" y="4927108"/>
            <a:ext cx="24923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char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049" y="5531945"/>
            <a:ext cx="2619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0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8312" y="5531945"/>
            <a:ext cx="26193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72"/>
          <p:cNvSpPr txBox="1">
            <a:spLocks noChangeArrowheads="1"/>
          </p:cNvSpPr>
          <p:nvPr/>
        </p:nvSpPr>
        <p:spPr bwMode="auto">
          <a:xfrm>
            <a:off x="1518374" y="5360495"/>
            <a:ext cx="24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</a:t>
            </a:r>
          </a:p>
        </p:txBody>
      </p:sp>
      <p:sp>
        <p:nvSpPr>
          <p:cNvPr id="17" name="TextBox 74"/>
          <p:cNvSpPr txBox="1">
            <a:spLocks noChangeArrowheads="1"/>
          </p:cNvSpPr>
          <p:nvPr/>
        </p:nvSpPr>
        <p:spPr bwMode="auto">
          <a:xfrm>
            <a:off x="4980712" y="5431933"/>
            <a:ext cx="24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</a:t>
            </a:r>
          </a:p>
        </p:txBody>
      </p:sp>
      <p:sp>
        <p:nvSpPr>
          <p:cNvPr id="18" name="TextBox 75"/>
          <p:cNvSpPr txBox="1">
            <a:spLocks noChangeArrowheads="1"/>
          </p:cNvSpPr>
          <p:nvPr/>
        </p:nvSpPr>
        <p:spPr bwMode="auto">
          <a:xfrm>
            <a:off x="803999" y="5360495"/>
            <a:ext cx="24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</a:t>
            </a:r>
          </a:p>
        </p:txBody>
      </p:sp>
      <p:sp>
        <p:nvSpPr>
          <p:cNvPr id="19" name="TextBox 76"/>
          <p:cNvSpPr txBox="1">
            <a:spLocks noChangeArrowheads="1"/>
          </p:cNvSpPr>
          <p:nvPr/>
        </p:nvSpPr>
        <p:spPr bwMode="auto">
          <a:xfrm>
            <a:off x="2304187" y="5338270"/>
            <a:ext cx="24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</a:t>
            </a:r>
          </a:p>
        </p:txBody>
      </p:sp>
      <p:sp>
        <p:nvSpPr>
          <p:cNvPr id="20" name="TextBox 78"/>
          <p:cNvSpPr txBox="1">
            <a:spLocks noChangeArrowheads="1"/>
          </p:cNvSpPr>
          <p:nvPr/>
        </p:nvSpPr>
        <p:spPr bwMode="auto">
          <a:xfrm>
            <a:off x="5876062" y="5338270"/>
            <a:ext cx="24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</a:t>
            </a:r>
          </a:p>
        </p:txBody>
      </p:sp>
      <p:sp>
        <p:nvSpPr>
          <p:cNvPr id="21" name="TextBox 80"/>
          <p:cNvSpPr txBox="1">
            <a:spLocks noChangeArrowheads="1"/>
          </p:cNvSpPr>
          <p:nvPr/>
        </p:nvSpPr>
        <p:spPr bwMode="auto">
          <a:xfrm>
            <a:off x="6733312" y="5409708"/>
            <a:ext cx="24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</a:t>
            </a:r>
          </a:p>
        </p:txBody>
      </p:sp>
      <p:sp>
        <p:nvSpPr>
          <p:cNvPr id="22" name="TextBox 81"/>
          <p:cNvSpPr txBox="1">
            <a:spLocks noChangeArrowheads="1"/>
          </p:cNvSpPr>
          <p:nvPr/>
        </p:nvSpPr>
        <p:spPr bwMode="auto">
          <a:xfrm>
            <a:off x="6909524" y="4717558"/>
            <a:ext cx="498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**</a:t>
            </a:r>
          </a:p>
        </p:txBody>
      </p:sp>
      <p:sp>
        <p:nvSpPr>
          <p:cNvPr id="23" name="TextBox 85"/>
          <p:cNvSpPr txBox="1">
            <a:spLocks noChangeArrowheads="1"/>
          </p:cNvSpPr>
          <p:nvPr/>
        </p:nvSpPr>
        <p:spPr bwMode="auto">
          <a:xfrm>
            <a:off x="2553424" y="4717558"/>
            <a:ext cx="498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**</a:t>
            </a:r>
          </a:p>
        </p:txBody>
      </p:sp>
      <p:sp>
        <p:nvSpPr>
          <p:cNvPr id="24" name="TextBox 87"/>
          <p:cNvSpPr txBox="1">
            <a:spLocks noChangeArrowheads="1"/>
          </p:cNvSpPr>
          <p:nvPr/>
        </p:nvSpPr>
        <p:spPr bwMode="auto">
          <a:xfrm>
            <a:off x="1751934" y="4505418"/>
            <a:ext cx="498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***</a:t>
            </a:r>
          </a:p>
        </p:txBody>
      </p:sp>
      <p:sp>
        <p:nvSpPr>
          <p:cNvPr id="25" name="TextBox 88"/>
          <p:cNvSpPr txBox="1">
            <a:spLocks noChangeArrowheads="1"/>
          </p:cNvSpPr>
          <p:nvPr/>
        </p:nvSpPr>
        <p:spPr bwMode="auto">
          <a:xfrm>
            <a:off x="6053862" y="4313330"/>
            <a:ext cx="498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***</a:t>
            </a:r>
          </a:p>
        </p:txBody>
      </p:sp>
      <p:sp>
        <p:nvSpPr>
          <p:cNvPr id="26" name="TextBox 88"/>
          <p:cNvSpPr txBox="1">
            <a:spLocks noChangeArrowheads="1"/>
          </p:cNvSpPr>
          <p:nvPr/>
        </p:nvSpPr>
        <p:spPr bwMode="auto">
          <a:xfrm>
            <a:off x="5216252" y="5053429"/>
            <a:ext cx="498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***</a:t>
            </a:r>
          </a:p>
        </p:txBody>
      </p:sp>
      <p:sp>
        <p:nvSpPr>
          <p:cNvPr id="27" name="TextBox 87"/>
          <p:cNvSpPr txBox="1">
            <a:spLocks noChangeArrowheads="1"/>
          </p:cNvSpPr>
          <p:nvPr/>
        </p:nvSpPr>
        <p:spPr bwMode="auto">
          <a:xfrm>
            <a:off x="1001542" y="5011712"/>
            <a:ext cx="498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1400"/>
              <a:t>***</a:t>
            </a:r>
          </a:p>
        </p:txBody>
      </p:sp>
      <p:grpSp>
        <p:nvGrpSpPr>
          <p:cNvPr id="73" name="组合 176"/>
          <p:cNvGrpSpPr>
            <a:grpSpLocks/>
          </p:cNvGrpSpPr>
          <p:nvPr/>
        </p:nvGrpSpPr>
        <p:grpSpPr bwMode="auto">
          <a:xfrm>
            <a:off x="164237" y="1062469"/>
            <a:ext cx="4816475" cy="2703512"/>
            <a:chOff x="142874" y="3294012"/>
            <a:chExt cx="4500562" cy="2703490"/>
          </a:xfrm>
        </p:grpSpPr>
        <p:grpSp>
          <p:nvGrpSpPr>
            <p:cNvPr id="74" name="组合 65"/>
            <p:cNvGrpSpPr>
              <a:grpSpLocks/>
            </p:cNvGrpSpPr>
            <p:nvPr/>
          </p:nvGrpSpPr>
          <p:grpSpPr bwMode="auto">
            <a:xfrm>
              <a:off x="642908" y="4806994"/>
              <a:ext cx="285752" cy="403534"/>
              <a:chOff x="1226819" y="4408614"/>
              <a:chExt cx="283030" cy="248842"/>
            </a:xfrm>
          </p:grpSpPr>
          <p:cxnSp>
            <p:nvCxnSpPr>
              <p:cNvPr id="108" name="直接连接符 10"/>
              <p:cNvCxnSpPr>
                <a:cxnSpLocks noChangeShapeType="1"/>
              </p:cNvCxnSpPr>
              <p:nvPr/>
            </p:nvCxnSpPr>
            <p:spPr bwMode="auto">
              <a:xfrm>
                <a:off x="1226848" y="4408548"/>
                <a:ext cx="283028" cy="9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09" name="直接连接符 11"/>
              <p:cNvCxnSpPr>
                <a:cxnSpLocks noChangeShapeType="1"/>
              </p:cNvCxnSpPr>
              <p:nvPr/>
            </p:nvCxnSpPr>
            <p:spPr bwMode="auto">
              <a:xfrm rot="5400000">
                <a:off x="1379944" y="4533555"/>
                <a:ext cx="245712" cy="157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cxnSp>
          <p:nvCxnSpPr>
            <p:cNvPr id="75" name="直接连接符 9"/>
            <p:cNvCxnSpPr>
              <a:cxnSpLocks noChangeShapeType="1"/>
            </p:cNvCxnSpPr>
            <p:nvPr/>
          </p:nvCxnSpPr>
          <p:spPr bwMode="auto">
            <a:xfrm rot="5400000">
              <a:off x="540544" y="5060092"/>
              <a:ext cx="49370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6" name="直接连接符 179"/>
            <p:cNvCxnSpPr>
              <a:cxnSpLocks noChangeShapeType="1"/>
            </p:cNvCxnSpPr>
            <p:nvPr/>
          </p:nvCxnSpPr>
          <p:spPr bwMode="auto">
            <a:xfrm>
              <a:off x="1000124" y="3857569"/>
              <a:ext cx="285750" cy="47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7" name="直接连接符 180"/>
            <p:cNvCxnSpPr>
              <a:cxnSpLocks noChangeShapeType="1"/>
            </p:cNvCxnSpPr>
            <p:nvPr/>
          </p:nvCxnSpPr>
          <p:spPr bwMode="auto">
            <a:xfrm rot="5400000">
              <a:off x="706441" y="4441765"/>
              <a:ext cx="1157279" cy="15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8" name="直接连接符 181"/>
            <p:cNvCxnSpPr>
              <a:cxnSpLocks noChangeShapeType="1"/>
            </p:cNvCxnSpPr>
            <p:nvPr/>
          </p:nvCxnSpPr>
          <p:spPr bwMode="auto">
            <a:xfrm rot="5400000">
              <a:off x="707233" y="4286985"/>
              <a:ext cx="88423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" name="直接连接符 183"/>
            <p:cNvCxnSpPr>
              <a:cxnSpLocks noChangeShapeType="1"/>
            </p:cNvCxnSpPr>
            <p:nvPr/>
          </p:nvCxnSpPr>
          <p:spPr bwMode="auto">
            <a:xfrm>
              <a:off x="1558924" y="4749737"/>
              <a:ext cx="227013" cy="31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0" name="直接连接符 184"/>
            <p:cNvCxnSpPr>
              <a:cxnSpLocks noChangeShapeType="1"/>
            </p:cNvCxnSpPr>
            <p:nvPr/>
          </p:nvCxnSpPr>
          <p:spPr bwMode="auto">
            <a:xfrm rot="5400000">
              <a:off x="1539877" y="4994210"/>
              <a:ext cx="481008" cy="15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1" name="直接连接符 189"/>
            <p:cNvCxnSpPr>
              <a:cxnSpLocks noChangeShapeType="1"/>
            </p:cNvCxnSpPr>
            <p:nvPr/>
          </p:nvCxnSpPr>
          <p:spPr bwMode="auto">
            <a:xfrm rot="5400000">
              <a:off x="1434308" y="4995004"/>
              <a:ext cx="48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82" name="组合 65"/>
            <p:cNvGrpSpPr>
              <a:grpSpLocks/>
            </p:cNvGrpSpPr>
            <p:nvPr/>
          </p:nvGrpSpPr>
          <p:grpSpPr bwMode="auto">
            <a:xfrm>
              <a:off x="1928792" y="4093734"/>
              <a:ext cx="214314" cy="392272"/>
              <a:chOff x="1226819" y="4408720"/>
              <a:chExt cx="283030" cy="248842"/>
            </a:xfrm>
          </p:grpSpPr>
          <p:cxnSp>
            <p:nvCxnSpPr>
              <p:cNvPr id="106" name="直接连接符 247"/>
              <p:cNvCxnSpPr>
                <a:cxnSpLocks noChangeShapeType="1"/>
              </p:cNvCxnSpPr>
              <p:nvPr/>
            </p:nvCxnSpPr>
            <p:spPr bwMode="auto">
              <a:xfrm>
                <a:off x="1226845" y="4408955"/>
                <a:ext cx="283027" cy="100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07" name="直接连接符 30"/>
              <p:cNvCxnSpPr>
                <a:cxnSpLocks noChangeShapeType="1"/>
              </p:cNvCxnSpPr>
              <p:nvPr/>
            </p:nvCxnSpPr>
            <p:spPr bwMode="auto">
              <a:xfrm rot="5400000">
                <a:off x="1379676" y="4533786"/>
                <a:ext cx="245718" cy="209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83" name="组合 68"/>
            <p:cNvGrpSpPr>
              <a:grpSpLocks/>
            </p:cNvGrpSpPr>
            <p:nvPr/>
          </p:nvGrpSpPr>
          <p:grpSpPr bwMode="auto">
            <a:xfrm>
              <a:off x="1857354" y="4091135"/>
              <a:ext cx="179388" cy="482476"/>
              <a:chOff x="1046822" y="4408316"/>
              <a:chExt cx="451994" cy="401556"/>
            </a:xfrm>
          </p:grpSpPr>
          <p:cxnSp>
            <p:nvCxnSpPr>
              <p:cNvPr id="104" name="直接连接符 245"/>
              <p:cNvCxnSpPr>
                <a:cxnSpLocks noChangeShapeType="1"/>
              </p:cNvCxnSpPr>
              <p:nvPr/>
            </p:nvCxnSpPr>
            <p:spPr bwMode="auto">
              <a:xfrm>
                <a:off x="1046872" y="4408146"/>
                <a:ext cx="279996" cy="1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05" name="直接连接符 246"/>
              <p:cNvCxnSpPr>
                <a:cxnSpLocks noChangeShapeType="1"/>
              </p:cNvCxnSpPr>
              <p:nvPr/>
            </p:nvCxnSpPr>
            <p:spPr bwMode="auto">
              <a:xfrm rot="5400000">
                <a:off x="1299358" y="4610296"/>
                <a:ext cx="39901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cxnSp>
          <p:nvCxnSpPr>
            <p:cNvPr id="84" name="直接连接符 195"/>
            <p:cNvCxnSpPr>
              <a:cxnSpLocks noChangeShapeType="1"/>
            </p:cNvCxnSpPr>
            <p:nvPr/>
          </p:nvCxnSpPr>
          <p:spPr bwMode="auto">
            <a:xfrm>
              <a:off x="2714623" y="3513085"/>
              <a:ext cx="285750" cy="47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5" name="直接连接符 196"/>
            <p:cNvCxnSpPr>
              <a:cxnSpLocks noChangeShapeType="1"/>
            </p:cNvCxnSpPr>
            <p:nvPr/>
          </p:nvCxnSpPr>
          <p:spPr bwMode="auto">
            <a:xfrm rot="5400000">
              <a:off x="2212187" y="4304447"/>
              <a:ext cx="1573199" cy="31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6" name="直接连接符 205"/>
            <p:cNvCxnSpPr>
              <a:cxnSpLocks noChangeShapeType="1"/>
            </p:cNvCxnSpPr>
            <p:nvPr/>
          </p:nvCxnSpPr>
          <p:spPr bwMode="auto">
            <a:xfrm rot="5400000">
              <a:off x="2421733" y="3942501"/>
              <a:ext cx="88423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7" name="TextBox 190"/>
            <p:cNvSpPr txBox="1">
              <a:spLocks noChangeArrowheads="1"/>
            </p:cNvSpPr>
            <p:nvPr/>
          </p:nvSpPr>
          <p:spPr bwMode="auto">
            <a:xfrm>
              <a:off x="1214412" y="3521004"/>
              <a:ext cx="428624" cy="298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**</a:t>
              </a:r>
            </a:p>
          </p:txBody>
        </p:sp>
        <p:sp>
          <p:nvSpPr>
            <p:cNvPr id="88" name="TextBox 174"/>
            <p:cNvSpPr txBox="1">
              <a:spLocks noChangeArrowheads="1"/>
            </p:cNvSpPr>
            <p:nvPr/>
          </p:nvSpPr>
          <p:spPr bwMode="auto">
            <a:xfrm>
              <a:off x="785784" y="4579896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89" name="TextBox 174"/>
            <p:cNvSpPr txBox="1">
              <a:spLocks noChangeArrowheads="1"/>
            </p:cNvSpPr>
            <p:nvPr/>
          </p:nvSpPr>
          <p:spPr bwMode="auto">
            <a:xfrm>
              <a:off x="609574" y="4579896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90" name="TextBox 174"/>
            <p:cNvSpPr txBox="1">
              <a:spLocks noChangeArrowheads="1"/>
            </p:cNvSpPr>
            <p:nvPr/>
          </p:nvSpPr>
          <p:spPr bwMode="auto">
            <a:xfrm>
              <a:off x="1395392" y="4508458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91" name="TextBox 174"/>
            <p:cNvSpPr txBox="1">
              <a:spLocks noChangeArrowheads="1"/>
            </p:cNvSpPr>
            <p:nvPr/>
          </p:nvSpPr>
          <p:spPr bwMode="auto">
            <a:xfrm>
              <a:off x="1571602" y="4521136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92" name="TextBox 174"/>
            <p:cNvSpPr txBox="1">
              <a:spLocks noChangeArrowheads="1"/>
            </p:cNvSpPr>
            <p:nvPr/>
          </p:nvSpPr>
          <p:spPr bwMode="auto">
            <a:xfrm>
              <a:off x="2428858" y="4664012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93" name="TextBox 174"/>
            <p:cNvSpPr txBox="1">
              <a:spLocks noChangeArrowheads="1"/>
            </p:cNvSpPr>
            <p:nvPr/>
          </p:nvSpPr>
          <p:spPr bwMode="auto">
            <a:xfrm>
              <a:off x="1966896" y="3878194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94" name="TextBox 174"/>
            <p:cNvSpPr txBox="1">
              <a:spLocks noChangeArrowheads="1"/>
            </p:cNvSpPr>
            <p:nvPr/>
          </p:nvSpPr>
          <p:spPr bwMode="auto">
            <a:xfrm>
              <a:off x="1785916" y="3865516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95" name="TextBox 174"/>
            <p:cNvSpPr txBox="1">
              <a:spLocks noChangeArrowheads="1"/>
            </p:cNvSpPr>
            <p:nvPr/>
          </p:nvSpPr>
          <p:spPr bwMode="auto">
            <a:xfrm>
              <a:off x="2214544" y="4664012"/>
              <a:ext cx="247648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</a:t>
              </a:r>
            </a:p>
          </p:txBody>
        </p:sp>
        <p:sp>
          <p:nvSpPr>
            <p:cNvPr id="96" name="TextBox 190"/>
            <p:cNvSpPr txBox="1">
              <a:spLocks noChangeArrowheads="1"/>
            </p:cNvSpPr>
            <p:nvPr/>
          </p:nvSpPr>
          <p:spPr bwMode="auto">
            <a:xfrm>
              <a:off x="2857486" y="3294012"/>
              <a:ext cx="498472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**</a:t>
              </a:r>
            </a:p>
          </p:txBody>
        </p:sp>
        <p:sp>
          <p:nvSpPr>
            <p:cNvPr id="97" name="TextBox 190"/>
            <p:cNvSpPr txBox="1">
              <a:spLocks noChangeArrowheads="1"/>
            </p:cNvSpPr>
            <p:nvPr/>
          </p:nvSpPr>
          <p:spPr bwMode="auto">
            <a:xfrm>
              <a:off x="2571734" y="3294012"/>
              <a:ext cx="498472" cy="29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**</a:t>
              </a:r>
            </a:p>
          </p:txBody>
        </p:sp>
        <p:sp>
          <p:nvSpPr>
            <p:cNvPr id="98" name="TextBox 190"/>
            <p:cNvSpPr txBox="1">
              <a:spLocks noChangeArrowheads="1"/>
            </p:cNvSpPr>
            <p:nvPr/>
          </p:nvSpPr>
          <p:spPr bwMode="auto">
            <a:xfrm>
              <a:off x="928660" y="3521004"/>
              <a:ext cx="427034" cy="298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Calibri" charset="0"/>
                </a:rPr>
                <a:t>**</a:t>
              </a:r>
            </a:p>
          </p:txBody>
        </p:sp>
        <p:graphicFrame>
          <p:nvGraphicFramePr>
            <p:cNvPr id="99" name="图表 98"/>
            <p:cNvGraphicFramePr/>
            <p:nvPr/>
          </p:nvGraphicFramePr>
          <p:xfrm>
            <a:off x="142874" y="3378128"/>
            <a:ext cx="4500562" cy="26193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100" name="组合 65"/>
            <p:cNvGrpSpPr>
              <a:grpSpLocks/>
            </p:cNvGrpSpPr>
            <p:nvPr/>
          </p:nvGrpSpPr>
          <p:grpSpPr bwMode="auto">
            <a:xfrm>
              <a:off x="2357420" y="4878432"/>
              <a:ext cx="285752" cy="403534"/>
              <a:chOff x="1226819" y="4408614"/>
              <a:chExt cx="283030" cy="248842"/>
            </a:xfrm>
          </p:grpSpPr>
          <p:cxnSp>
            <p:nvCxnSpPr>
              <p:cNvPr id="102" name="直接连接符 10"/>
              <p:cNvCxnSpPr>
                <a:cxnSpLocks noChangeShapeType="1"/>
              </p:cNvCxnSpPr>
              <p:nvPr/>
            </p:nvCxnSpPr>
            <p:spPr bwMode="auto">
              <a:xfrm>
                <a:off x="1226836" y="4408547"/>
                <a:ext cx="283028" cy="9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03" name="直接连接符 11"/>
              <p:cNvCxnSpPr>
                <a:cxnSpLocks noChangeShapeType="1"/>
              </p:cNvCxnSpPr>
              <p:nvPr/>
            </p:nvCxnSpPr>
            <p:spPr bwMode="auto">
              <a:xfrm rot="5400000">
                <a:off x="1379931" y="4533554"/>
                <a:ext cx="245713" cy="157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cxnSp>
          <p:nvCxnSpPr>
            <p:cNvPr id="101" name="直接连接符 9"/>
            <p:cNvCxnSpPr>
              <a:cxnSpLocks noChangeShapeType="1"/>
            </p:cNvCxnSpPr>
            <p:nvPr/>
          </p:nvCxnSpPr>
          <p:spPr bwMode="auto">
            <a:xfrm rot="5400000">
              <a:off x="2255044" y="5131528"/>
              <a:ext cx="4937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10" name="文本框 109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F</a:t>
            </a:r>
            <a:r>
              <a:rPr kumimoji="1" lang="en-US" altLang="zh-CN" b="1" dirty="0" smtClean="0">
                <a:latin typeface="Arial"/>
                <a:cs typeface="Arial"/>
              </a:rPr>
              <a:t>igure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err="1" smtClean="0">
                <a:latin typeface="Arial"/>
                <a:cs typeface="Arial"/>
              </a:rPr>
              <a:t>S4</a:t>
            </a:r>
            <a:r>
              <a:rPr kumimoji="1" lang="en-US" altLang="zh-CN" b="1" dirty="0" smtClean="0">
                <a:latin typeface="Arial"/>
                <a:cs typeface="Arial"/>
              </a:rPr>
              <a:t> 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177887" y="693137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A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3864061" y="3925935"/>
            <a:ext cx="492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Arial"/>
                <a:cs typeface="Arial"/>
              </a:rPr>
              <a:t>C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67307" y="3925935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Arial"/>
                <a:cs typeface="Arial"/>
              </a:rPr>
              <a:t>B</a:t>
            </a:r>
            <a:endParaRPr kumimoji="1" lang="zh-CN" alt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338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F</a:t>
            </a:r>
            <a:r>
              <a:rPr kumimoji="1" lang="en-US" altLang="zh-CN" b="1" dirty="0" smtClean="0">
                <a:latin typeface="Arial"/>
                <a:cs typeface="Arial"/>
              </a:rPr>
              <a:t>igure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err="1" smtClean="0">
                <a:latin typeface="Arial"/>
                <a:cs typeface="Arial"/>
              </a:rPr>
              <a:t>S5</a:t>
            </a:r>
            <a:r>
              <a:rPr kumimoji="1" lang="en-US" altLang="zh-CN" b="1" dirty="0" smtClean="0">
                <a:latin typeface="Arial"/>
                <a:cs typeface="Arial"/>
              </a:rPr>
              <a:t> 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pic>
        <p:nvPicPr>
          <p:cNvPr id="6" name="图片 5" descr="屏幕快照 2017-12-18 上午1.31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1321" y="2946400"/>
            <a:ext cx="2286000" cy="39116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直线连接符 7"/>
          <p:cNvCxnSpPr/>
          <p:nvPr/>
        </p:nvCxnSpPr>
        <p:spPr>
          <a:xfrm>
            <a:off x="1091321" y="1931924"/>
            <a:ext cx="228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图片 9" descr="屏幕快照 2017-12-18 上午1.33.0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0387" y="2946397"/>
            <a:ext cx="2679700" cy="3696680"/>
          </a:xfrm>
          <a:prstGeom prst="rect">
            <a:avLst/>
          </a:prstGeom>
        </p:spPr>
      </p:pic>
      <p:cxnSp>
        <p:nvCxnSpPr>
          <p:cNvPr id="11" name="直线连接符 10"/>
          <p:cNvCxnSpPr/>
          <p:nvPr/>
        </p:nvCxnSpPr>
        <p:spPr>
          <a:xfrm>
            <a:off x="4780923" y="1688741"/>
            <a:ext cx="25829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810559" y="1562592"/>
            <a:ext cx="770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Input</a:t>
            </a:r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 rot="16200000">
            <a:off x="886239" y="2307419"/>
            <a:ext cx="757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/>
              <a:t>GST</a:t>
            </a:r>
            <a:endParaRPr kumimoji="1" lang="zh-CN" altLang="en-US" sz="1200" b="1" dirty="0"/>
          </a:p>
        </p:txBody>
      </p:sp>
      <p:sp>
        <p:nvSpPr>
          <p:cNvPr id="15" name="文本框 14"/>
          <p:cNvSpPr txBox="1"/>
          <p:nvPr/>
        </p:nvSpPr>
        <p:spPr>
          <a:xfrm rot="16200000">
            <a:off x="1293169" y="2336676"/>
            <a:ext cx="757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 smtClean="0"/>
              <a:t>GST-SMURF1</a:t>
            </a:r>
            <a:endParaRPr kumimoji="1" lang="zh-CN" altLang="en-US" sz="1200" b="1" dirty="0"/>
          </a:p>
        </p:txBody>
      </p:sp>
      <p:sp>
        <p:nvSpPr>
          <p:cNvPr id="16" name="文本框 15"/>
          <p:cNvSpPr txBox="1"/>
          <p:nvPr/>
        </p:nvSpPr>
        <p:spPr>
          <a:xfrm rot="16200000">
            <a:off x="1849410" y="2215084"/>
            <a:ext cx="100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 smtClean="0"/>
              <a:t>His-ER alpha</a:t>
            </a:r>
          </a:p>
          <a:p>
            <a:pPr algn="ctr"/>
            <a:r>
              <a:rPr kumimoji="1" lang="zh-CN" altLang="zh-CN" sz="1200" b="1" dirty="0" smtClean="0"/>
              <a:t>1</a:t>
            </a:r>
            <a:r>
              <a:rPr kumimoji="1" lang="en-US" altLang="zh-CN" sz="1200" b="1" dirty="0" smtClean="0"/>
              <a:t>-300</a:t>
            </a:r>
            <a:endParaRPr kumimoji="1" lang="zh-CN" altLang="en-US" sz="1200" b="1" dirty="0"/>
          </a:p>
        </p:txBody>
      </p:sp>
      <p:sp>
        <p:nvSpPr>
          <p:cNvPr id="17" name="文本框 16"/>
          <p:cNvSpPr txBox="1"/>
          <p:nvPr/>
        </p:nvSpPr>
        <p:spPr>
          <a:xfrm rot="16200000">
            <a:off x="2480761" y="2215083"/>
            <a:ext cx="100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 smtClean="0"/>
              <a:t>His-ER alpha</a:t>
            </a:r>
          </a:p>
          <a:p>
            <a:pPr algn="ctr"/>
            <a:r>
              <a:rPr kumimoji="1" lang="zh-CN" altLang="zh-CN" sz="1200" b="1" dirty="0" smtClean="0"/>
              <a:t>2</a:t>
            </a:r>
            <a:r>
              <a:rPr kumimoji="1" lang="en-US" altLang="zh-CN" sz="1200" b="1" dirty="0" smtClean="0"/>
              <a:t>94-595</a:t>
            </a:r>
            <a:endParaRPr kumimoji="1" lang="zh-CN" altLang="en-US" sz="12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5364121" y="1287143"/>
            <a:ext cx="1878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 smtClean="0"/>
              <a:t>Pulldown</a:t>
            </a:r>
            <a:r>
              <a:rPr kumimoji="1" lang="zh-CN" altLang="en-US" dirty="0"/>
              <a:t>:</a:t>
            </a:r>
            <a:r>
              <a:rPr kumimoji="1" lang="en-US" altLang="zh-CN" dirty="0" smtClean="0"/>
              <a:t>GST</a:t>
            </a:r>
            <a:r>
              <a:rPr kumimoji="1" lang="zh-CN" altLang="en-US" dirty="0" smtClean="0"/>
              <a:t> </a:t>
            </a:r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4361937" y="1780527"/>
            <a:ext cx="3339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/>
              <a:t>GST</a:t>
            </a:r>
            <a:r>
              <a:rPr kumimoji="1" lang="zh-CN" altLang="en-US" sz="1200" b="1" dirty="0" smtClean="0"/>
              <a:t>       </a:t>
            </a:r>
            <a:r>
              <a:rPr kumimoji="1" lang="en-US" altLang="zh-CN" sz="1200" b="1" dirty="0" smtClean="0"/>
              <a:t>+</a:t>
            </a:r>
            <a:r>
              <a:rPr kumimoji="1" lang="zh-CN" altLang="en-US" sz="1200" b="1" dirty="0" smtClean="0"/>
              <a:t>                </a:t>
            </a:r>
            <a:r>
              <a:rPr kumimoji="1" lang="en-US" altLang="zh-CN" sz="1200" b="1" dirty="0" smtClean="0"/>
              <a:t>+</a:t>
            </a:r>
            <a:r>
              <a:rPr kumimoji="1" lang="zh-CN" altLang="en-US" sz="1200" b="1" dirty="0" smtClean="0"/>
              <a:t>              </a:t>
            </a:r>
            <a:r>
              <a:rPr kumimoji="1" lang="zh-CN" altLang="zh-CN" sz="1200" b="1" dirty="0"/>
              <a:t> </a:t>
            </a:r>
            <a:r>
              <a:rPr kumimoji="1" lang="zh-CN" altLang="en-US" sz="1200" b="1" dirty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zh-CN" altLang="zh-CN" sz="1200" b="1" dirty="0" smtClean="0"/>
              <a:t>-</a:t>
            </a:r>
            <a:endParaRPr kumimoji="1" lang="zh-CN" altLang="en-US" sz="12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3821470" y="2057526"/>
            <a:ext cx="3339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/>
              <a:t>GST-SMURF1</a:t>
            </a:r>
            <a:r>
              <a:rPr kumimoji="1" lang="zh-CN" altLang="en-US" sz="1200" b="1" dirty="0" smtClean="0"/>
              <a:t>       </a:t>
            </a:r>
            <a:r>
              <a:rPr kumimoji="1" lang="zh-CN" altLang="zh-CN" sz="1200" b="1" dirty="0" smtClean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zh-CN" altLang="zh-CN" sz="1200" b="1" dirty="0" smtClean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en-US" altLang="zh-CN" sz="1200" b="1" dirty="0" smtClean="0"/>
              <a:t>+</a:t>
            </a:r>
            <a:r>
              <a:rPr kumimoji="1" lang="zh-CN" altLang="en-US" sz="1200" b="1" dirty="0" smtClean="0"/>
              <a:t>               </a:t>
            </a:r>
            <a:r>
              <a:rPr kumimoji="1" lang="en-US" altLang="zh-CN" sz="1200" b="1" dirty="0" smtClean="0"/>
              <a:t>+</a:t>
            </a:r>
            <a:r>
              <a:rPr kumimoji="1" lang="zh-CN" altLang="en-US" sz="1200" b="1" dirty="0" smtClean="0"/>
              <a:t>           </a:t>
            </a:r>
            <a:endParaRPr kumimoji="1" lang="zh-CN" altLang="en-US" sz="1200" b="1" dirty="0"/>
          </a:p>
        </p:txBody>
      </p:sp>
      <p:sp>
        <p:nvSpPr>
          <p:cNvPr id="22" name="文本框 21"/>
          <p:cNvSpPr txBox="1"/>
          <p:nvPr/>
        </p:nvSpPr>
        <p:spPr>
          <a:xfrm>
            <a:off x="3694272" y="2362635"/>
            <a:ext cx="3339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/>
              <a:t>ER</a:t>
            </a:r>
            <a:r>
              <a:rPr kumimoji="1" lang="zh-CN" altLang="en-US" sz="1200" b="1" dirty="0" smtClean="0"/>
              <a:t> </a:t>
            </a:r>
            <a:r>
              <a:rPr kumimoji="1" lang="en-US" altLang="zh-CN" sz="1200" b="1" dirty="0" smtClean="0"/>
              <a:t>alpha</a:t>
            </a:r>
            <a:r>
              <a:rPr kumimoji="1" lang="zh-CN" altLang="en-US" sz="1200" b="1" dirty="0" smtClean="0"/>
              <a:t> </a:t>
            </a:r>
            <a:r>
              <a:rPr kumimoji="1" lang="zh-CN" altLang="zh-CN" sz="1200" b="1" dirty="0" smtClean="0"/>
              <a:t>1</a:t>
            </a:r>
            <a:r>
              <a:rPr kumimoji="1" lang="en-US" altLang="zh-CN" sz="1200" b="1" dirty="0" smtClean="0"/>
              <a:t>-300</a:t>
            </a:r>
            <a:r>
              <a:rPr kumimoji="1" lang="zh-CN" altLang="en-US" sz="1200" b="1" dirty="0" smtClean="0"/>
              <a:t>        </a:t>
            </a:r>
            <a:r>
              <a:rPr kumimoji="1" lang="zh-CN" altLang="zh-CN" sz="1200" b="1" dirty="0" smtClean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zh-CN" altLang="zh-CN" sz="1200" b="1" dirty="0" smtClean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en-US" altLang="zh-CN" sz="1200" b="1" dirty="0" smtClean="0"/>
              <a:t>+</a:t>
            </a:r>
            <a:r>
              <a:rPr kumimoji="1" lang="zh-CN" altLang="en-US" sz="1200" b="1" dirty="0" smtClean="0"/>
              <a:t>               </a:t>
            </a:r>
            <a:r>
              <a:rPr kumimoji="1" lang="zh-CN" altLang="zh-CN" sz="1200" b="1" dirty="0"/>
              <a:t>-</a:t>
            </a:r>
            <a:r>
              <a:rPr kumimoji="1" lang="zh-CN" altLang="en-US" sz="1200" b="1" dirty="0" smtClean="0"/>
              <a:t>           </a:t>
            </a:r>
            <a:endParaRPr kumimoji="1" lang="zh-CN" altLang="en-US" sz="1200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3694272" y="2669398"/>
            <a:ext cx="3339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/>
              <a:t>ER</a:t>
            </a:r>
            <a:r>
              <a:rPr kumimoji="1" lang="zh-CN" altLang="en-US" sz="1200" b="1" dirty="0" smtClean="0"/>
              <a:t> </a:t>
            </a:r>
            <a:r>
              <a:rPr kumimoji="1" lang="en-US" altLang="zh-CN" sz="1200" b="1" dirty="0" smtClean="0"/>
              <a:t>alpha</a:t>
            </a:r>
            <a:r>
              <a:rPr kumimoji="1" lang="zh-CN" altLang="en-US" sz="1200" b="1" dirty="0" smtClean="0"/>
              <a:t> </a:t>
            </a:r>
            <a:r>
              <a:rPr kumimoji="1" lang="en-US" altLang="zh-CN" sz="1200" b="1" dirty="0" smtClean="0"/>
              <a:t>294-595</a:t>
            </a:r>
            <a:r>
              <a:rPr kumimoji="1" lang="zh-CN" altLang="en-US" sz="1200" b="1" dirty="0" smtClean="0"/>
              <a:t>    </a:t>
            </a:r>
            <a:r>
              <a:rPr kumimoji="1" lang="zh-CN" altLang="zh-CN" sz="1200" b="1" dirty="0" smtClean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zh-CN" altLang="zh-CN" sz="1200" b="1" dirty="0" smtClean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zh-CN" altLang="zh-CN" sz="1200" b="1" dirty="0"/>
              <a:t>-</a:t>
            </a:r>
            <a:r>
              <a:rPr kumimoji="1" lang="zh-CN" altLang="en-US" sz="1200" b="1" dirty="0" smtClean="0"/>
              <a:t>       </a:t>
            </a:r>
            <a:r>
              <a:rPr kumimoji="1" lang="en-US" altLang="zh-CN" sz="1200" b="1" dirty="0" smtClean="0"/>
              <a:t>+</a:t>
            </a:r>
            <a:r>
              <a:rPr kumimoji="1" lang="zh-CN" altLang="en-US" sz="1200" b="1" dirty="0" smtClean="0"/>
              <a:t>           </a:t>
            </a:r>
            <a:endParaRPr kumimoji="1" lang="zh-CN" altLang="en-US" sz="1200" b="1" dirty="0"/>
          </a:p>
        </p:txBody>
      </p:sp>
      <p:cxnSp>
        <p:nvCxnSpPr>
          <p:cNvPr id="3" name="直线箭头连接符 2"/>
          <p:cNvCxnSpPr/>
          <p:nvPr/>
        </p:nvCxnSpPr>
        <p:spPr>
          <a:xfrm flipH="1">
            <a:off x="3377322" y="5402385"/>
            <a:ext cx="98461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 flipH="1">
            <a:off x="3377322" y="5838093"/>
            <a:ext cx="98461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 flipH="1">
            <a:off x="7420087" y="5330093"/>
            <a:ext cx="98461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/>
          <p:nvPr/>
        </p:nvCxnSpPr>
        <p:spPr>
          <a:xfrm flipH="1">
            <a:off x="7420087" y="5838093"/>
            <a:ext cx="98461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624385" y="4200769"/>
            <a:ext cx="859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 smtClean="0">
                <a:latin typeface="Arial]"/>
                <a:cs typeface="Arial]"/>
              </a:rPr>
              <a:t>SMURF1</a:t>
            </a:r>
            <a:endParaRPr kumimoji="1" lang="zh-CN" altLang="en-US" sz="1200" b="1" dirty="0">
              <a:latin typeface="Arial]"/>
              <a:cs typeface="Arial]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 flipH="1">
            <a:off x="2639770" y="4362939"/>
            <a:ext cx="98461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4361937" y="4362939"/>
            <a:ext cx="1017767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3570630" y="4929554"/>
            <a:ext cx="859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 smtClean="0">
                <a:latin typeface="Arial]"/>
                <a:cs typeface="Arial]"/>
              </a:rPr>
              <a:t>ER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alpha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1-300</a:t>
            </a:r>
            <a:endParaRPr kumimoji="1" lang="zh-CN" altLang="en-US" sz="1200" b="1" dirty="0">
              <a:latin typeface="Arial]"/>
              <a:cs typeface="Arial]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507105" y="5412711"/>
            <a:ext cx="859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 smtClean="0">
                <a:latin typeface="Arial]"/>
                <a:cs typeface="Arial]"/>
              </a:rPr>
              <a:t>ER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alpha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294-595</a:t>
            </a:r>
            <a:endParaRPr kumimoji="1" lang="zh-CN" altLang="en-US" sz="1200" b="1" dirty="0">
              <a:latin typeface="Arial]"/>
              <a:cs typeface="Arial]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69409" y="4911970"/>
            <a:ext cx="859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 smtClean="0">
                <a:latin typeface="Arial]"/>
                <a:cs typeface="Arial]"/>
              </a:rPr>
              <a:t>ER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alpha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1-300</a:t>
            </a:r>
            <a:endParaRPr kumimoji="1" lang="zh-CN" altLang="en-US" sz="1200" b="1" dirty="0">
              <a:latin typeface="Arial]"/>
              <a:cs typeface="Arial]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569409" y="5411315"/>
            <a:ext cx="859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 smtClean="0">
                <a:latin typeface="Arial]"/>
                <a:cs typeface="Arial]"/>
              </a:rPr>
              <a:t>ER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alpha</a:t>
            </a:r>
            <a:r>
              <a:rPr kumimoji="1" lang="zh-CN" altLang="en-US" sz="1200" b="1" dirty="0" smtClean="0">
                <a:latin typeface="Arial]"/>
                <a:cs typeface="Arial]"/>
              </a:rPr>
              <a:t> </a:t>
            </a:r>
            <a:r>
              <a:rPr kumimoji="1" lang="en-US" altLang="zh-CN" sz="1200" b="1" dirty="0" smtClean="0">
                <a:latin typeface="Arial]"/>
                <a:cs typeface="Arial]"/>
              </a:rPr>
              <a:t>294-595</a:t>
            </a:r>
            <a:endParaRPr kumimoji="1" lang="zh-CN" altLang="en-US" sz="1200" b="1" dirty="0">
              <a:latin typeface="Arial]"/>
              <a:cs typeface="Arial]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644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F</a:t>
            </a:r>
            <a:r>
              <a:rPr kumimoji="1" lang="en-US" altLang="zh-CN" b="1" dirty="0" smtClean="0">
                <a:latin typeface="Arial"/>
                <a:cs typeface="Arial"/>
              </a:rPr>
              <a:t>igure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err="1" smtClean="0">
                <a:latin typeface="Arial"/>
                <a:cs typeface="Arial"/>
              </a:rPr>
              <a:t>S6</a:t>
            </a:r>
            <a:r>
              <a:rPr kumimoji="1" lang="en-US" altLang="zh-CN" b="1" dirty="0" smtClean="0">
                <a:latin typeface="Arial"/>
                <a:cs typeface="Arial"/>
              </a:rPr>
              <a:t> 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252413" y="474912"/>
            <a:ext cx="6429375" cy="2057664"/>
            <a:chOff x="252413" y="452327"/>
            <a:chExt cx="6429375" cy="2811555"/>
          </a:xfrm>
        </p:grpSpPr>
        <p:pic>
          <p:nvPicPr>
            <p:cNvPr id="6" name="Picture 2" descr="F:\RNF181\CHX-MCF-7\t47d17-10-22-chxer 2017.10.22_02.30.02_Ch\t47d17-10-22-chxer 2017.10.22_02.30.02_Ch+Marke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45" t="47499" r="7607" b="44785"/>
            <a:stretch>
              <a:fillRect/>
            </a:stretch>
          </p:blipFill>
          <p:spPr bwMode="auto">
            <a:xfrm>
              <a:off x="1227904" y="2049445"/>
              <a:ext cx="3739384" cy="5328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C:\Users\Administrator\Desktop\17-10-28actin 2017.10.27_23.11.38_Ch+Marker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8986" t="53358" b="36693"/>
            <a:stretch>
              <a:fillRect/>
            </a:stretch>
          </p:blipFill>
          <p:spPr bwMode="auto">
            <a:xfrm>
              <a:off x="1227904" y="2692382"/>
              <a:ext cx="3739384" cy="5715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9"/>
            <p:cNvSpPr txBox="1">
              <a:spLocks noChangeArrowheads="1"/>
            </p:cNvSpPr>
            <p:nvPr/>
          </p:nvSpPr>
          <p:spPr bwMode="auto">
            <a:xfrm>
              <a:off x="252413" y="2692382"/>
              <a:ext cx="1219364" cy="369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β-actin</a:t>
              </a:r>
              <a:endParaRPr lang="zh-CN" altLang="en-US"/>
            </a:p>
          </p:txBody>
        </p:sp>
        <p:cxnSp>
          <p:nvCxnSpPr>
            <p:cNvPr id="9" name="直接连接符 15"/>
            <p:cNvCxnSpPr>
              <a:cxnSpLocks noChangeShapeType="1"/>
            </p:cNvCxnSpPr>
            <p:nvPr/>
          </p:nvCxnSpPr>
          <p:spPr bwMode="auto">
            <a:xfrm>
              <a:off x="1290638" y="904857"/>
              <a:ext cx="1819275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直接连接符 15"/>
            <p:cNvCxnSpPr>
              <a:cxnSpLocks noChangeShapeType="1"/>
            </p:cNvCxnSpPr>
            <p:nvPr/>
          </p:nvCxnSpPr>
          <p:spPr bwMode="auto">
            <a:xfrm>
              <a:off x="3219451" y="904857"/>
              <a:ext cx="1819275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TextBox 23"/>
            <p:cNvSpPr txBox="1">
              <a:spLocks noChangeArrowheads="1"/>
            </p:cNvSpPr>
            <p:nvPr/>
          </p:nvSpPr>
          <p:spPr bwMode="auto">
            <a:xfrm>
              <a:off x="3467101" y="452327"/>
              <a:ext cx="15446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dirty="0"/>
                <a:t>Myc-SMURF1</a:t>
              </a:r>
              <a:endParaRPr lang="zh-CN" altLang="en-US" dirty="0"/>
            </a:p>
          </p:txBody>
        </p:sp>
        <p:sp>
          <p:nvSpPr>
            <p:cNvPr id="12" name="TextBox 23"/>
            <p:cNvSpPr txBox="1">
              <a:spLocks noChangeArrowheads="1"/>
            </p:cNvSpPr>
            <p:nvPr/>
          </p:nvSpPr>
          <p:spPr bwMode="auto">
            <a:xfrm>
              <a:off x="1993901" y="452327"/>
              <a:ext cx="15446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Myc</a:t>
              </a:r>
              <a:endParaRPr lang="zh-CN" altLang="en-US"/>
            </a:p>
          </p:txBody>
        </p: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>
              <a:off x="1252538" y="906445"/>
              <a:ext cx="54292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  0    4     8    12    16    0    4    8    12   16</a:t>
              </a:r>
              <a:endParaRPr lang="zh-CN" altLang="en-US"/>
            </a:p>
          </p:txBody>
        </p:sp>
        <p:pic>
          <p:nvPicPr>
            <p:cNvPr id="14" name="Picture 3" descr="F:\SMURF1补实验CHX\CHX\myc-1hao-2 2017.11.03_07.09.45_Ch\myc-1hao-2 2017.11.03_07.09.45_Ch+Marker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159" t="36401" r="17142" b="56171"/>
            <a:stretch>
              <a:fillRect/>
            </a:stretch>
          </p:blipFill>
          <p:spPr bwMode="auto">
            <a:xfrm>
              <a:off x="1252538" y="1335070"/>
              <a:ext cx="3714750" cy="6429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293688" y="2108182"/>
              <a:ext cx="10302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ER</a:t>
              </a:r>
              <a:r>
                <a:rPr lang="zh-CN" altLang="en-US"/>
                <a:t> </a:t>
              </a:r>
              <a:r>
                <a:rPr lang="en-US" altLang="zh-CN"/>
                <a:t>alpha</a:t>
              </a:r>
              <a:endParaRPr lang="zh-CN" altLang="en-US"/>
            </a:p>
          </p:txBody>
        </p:sp>
        <p:sp>
          <p:nvSpPr>
            <p:cNvPr id="16" name="TextBox 20"/>
            <p:cNvSpPr txBox="1">
              <a:spLocks noChangeArrowheads="1"/>
            </p:cNvSpPr>
            <p:nvPr/>
          </p:nvSpPr>
          <p:spPr bwMode="auto">
            <a:xfrm>
              <a:off x="252413" y="1465245"/>
              <a:ext cx="15716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SMURF1</a:t>
              </a:r>
              <a:endParaRPr lang="zh-CN" altLang="en-US"/>
            </a:p>
          </p:txBody>
        </p:sp>
      </p:grpSp>
      <p:grpSp>
        <p:nvGrpSpPr>
          <p:cNvPr id="18" name="组合 13"/>
          <p:cNvGrpSpPr>
            <a:grpSpLocks/>
          </p:cNvGrpSpPr>
          <p:nvPr/>
        </p:nvGrpSpPr>
        <p:grpSpPr bwMode="auto">
          <a:xfrm>
            <a:off x="-104264" y="2483247"/>
            <a:ext cx="5677279" cy="1982862"/>
            <a:chOff x="1588873" y="2643182"/>
            <a:chExt cx="5126267" cy="2563508"/>
          </a:xfrm>
        </p:grpSpPr>
        <p:pic>
          <p:nvPicPr>
            <p:cNvPr id="19" name="Picture 3" descr="F:\SMURF1补实验CHX\17-10-24chxer 2017.10.23_23.43.08_Ch\17-10-24chxer 2017.10.23_23.43.08_Ch+Marker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552" t="49498" r="13173" b="40665"/>
            <a:stretch>
              <a:fillRect/>
            </a:stretch>
          </p:blipFill>
          <p:spPr bwMode="auto">
            <a:xfrm>
              <a:off x="2428860" y="4184739"/>
              <a:ext cx="3786214" cy="5301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直接连接符 15"/>
            <p:cNvCxnSpPr>
              <a:cxnSpLocks noChangeShapeType="1"/>
            </p:cNvCxnSpPr>
            <p:nvPr/>
          </p:nvCxnSpPr>
          <p:spPr bwMode="auto">
            <a:xfrm>
              <a:off x="2394976" y="2998784"/>
              <a:ext cx="1819834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1" name="TextBox 23"/>
            <p:cNvSpPr txBox="1">
              <a:spLocks noChangeArrowheads="1"/>
            </p:cNvSpPr>
            <p:nvPr/>
          </p:nvSpPr>
          <p:spPr bwMode="auto">
            <a:xfrm>
              <a:off x="4429124" y="2643182"/>
              <a:ext cx="15445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Myc-SMURF1</a:t>
              </a:r>
              <a:endParaRPr lang="zh-CN" altLang="en-US"/>
            </a:p>
          </p:txBody>
        </p:sp>
        <p:sp>
          <p:nvSpPr>
            <p:cNvPr id="22" name="TextBox 23"/>
            <p:cNvSpPr txBox="1">
              <a:spLocks noChangeArrowheads="1"/>
            </p:cNvSpPr>
            <p:nvPr/>
          </p:nvSpPr>
          <p:spPr bwMode="auto">
            <a:xfrm>
              <a:off x="2955979" y="2643182"/>
              <a:ext cx="15445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Myc</a:t>
              </a:r>
              <a:endParaRPr lang="zh-CN" altLang="en-US"/>
            </a:p>
          </p:txBody>
        </p:sp>
        <p:sp>
          <p:nvSpPr>
            <p:cNvPr id="23" name="TextBox 10"/>
            <p:cNvSpPr txBox="1">
              <a:spLocks noChangeArrowheads="1"/>
            </p:cNvSpPr>
            <p:nvPr/>
          </p:nvSpPr>
          <p:spPr bwMode="auto">
            <a:xfrm>
              <a:off x="2357422" y="3071810"/>
              <a:ext cx="43577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  0     4     8   </a:t>
              </a:r>
              <a:r>
                <a:rPr lang="zh-CN" altLang="en-US"/>
                <a:t> </a:t>
              </a:r>
              <a:r>
                <a:rPr lang="en-US" altLang="zh-CN"/>
                <a:t>12    16  0      4     8    12   16</a:t>
              </a:r>
              <a:endParaRPr lang="zh-CN" altLang="en-US"/>
            </a:p>
          </p:txBody>
        </p:sp>
        <p:cxnSp>
          <p:nvCxnSpPr>
            <p:cNvPr id="24" name="直接连接符 15"/>
            <p:cNvCxnSpPr>
              <a:cxnSpLocks noChangeShapeType="1"/>
            </p:cNvCxnSpPr>
            <p:nvPr/>
          </p:nvCxnSpPr>
          <p:spPr bwMode="auto">
            <a:xfrm>
              <a:off x="4323802" y="2998784"/>
              <a:ext cx="1819834" cy="15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TextBox 9"/>
            <p:cNvSpPr txBox="1">
              <a:spLocks noChangeArrowheads="1"/>
            </p:cNvSpPr>
            <p:nvPr/>
          </p:nvSpPr>
          <p:spPr bwMode="auto">
            <a:xfrm>
              <a:off x="1671515" y="4837358"/>
              <a:ext cx="12193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β-actin</a:t>
              </a:r>
              <a:endParaRPr lang="zh-CN" altLang="en-US"/>
            </a:p>
          </p:txBody>
        </p:sp>
        <p:pic>
          <p:nvPicPr>
            <p:cNvPr id="26" name="Picture 2" descr="F:\SMURF1补实验CHX\CHX\myc-1hao 调1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290" t="32997" r="15559" b="57545"/>
            <a:stretch>
              <a:fillRect/>
            </a:stretch>
          </p:blipFill>
          <p:spPr bwMode="auto">
            <a:xfrm>
              <a:off x="2428860" y="3500438"/>
              <a:ext cx="3786214" cy="5715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12"/>
            <p:cNvSpPr txBox="1">
              <a:spLocks noChangeArrowheads="1"/>
            </p:cNvSpPr>
            <p:nvPr/>
          </p:nvSpPr>
          <p:spPr bwMode="auto">
            <a:xfrm>
              <a:off x="1588873" y="3631173"/>
              <a:ext cx="15716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/>
                <a:t>SMURF1</a:t>
              </a:r>
              <a:endParaRPr lang="zh-CN" altLang="en-US"/>
            </a:p>
          </p:txBody>
        </p:sp>
      </p:grpSp>
      <p:pic>
        <p:nvPicPr>
          <p:cNvPr id="28" name="Picture 2" descr="C:\Users\Administrator\Desktop\actin10-28-lx 2017.10.28_08.43.10_Ch+Marke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9407"/>
          <a:stretch>
            <a:fillRect/>
          </a:stretch>
        </p:blipFill>
        <p:spPr bwMode="auto">
          <a:xfrm>
            <a:off x="826012" y="4157139"/>
            <a:ext cx="4212714" cy="4420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11"/>
          <p:cNvSpPr txBox="1">
            <a:spLocks noChangeArrowheads="1"/>
          </p:cNvSpPr>
          <p:nvPr/>
        </p:nvSpPr>
        <p:spPr bwMode="auto">
          <a:xfrm>
            <a:off x="-86719" y="3641138"/>
            <a:ext cx="1141076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en-US" altLang="zh-CN"/>
              <a:t>ER</a:t>
            </a:r>
            <a:r>
              <a:rPr lang="zh-CN" altLang="en-US"/>
              <a:t> </a:t>
            </a:r>
            <a:r>
              <a:rPr lang="en-US" altLang="zh-CN"/>
              <a:t>alpha</a:t>
            </a:r>
            <a:endParaRPr lang="zh-CN" altLang="en-US"/>
          </a:p>
        </p:txBody>
      </p:sp>
      <p:grpSp>
        <p:nvGrpSpPr>
          <p:cNvPr id="30" name="组合 59"/>
          <p:cNvGrpSpPr>
            <a:grpSpLocks/>
          </p:cNvGrpSpPr>
          <p:nvPr/>
        </p:nvGrpSpPr>
        <p:grpSpPr bwMode="auto">
          <a:xfrm>
            <a:off x="0" y="4625830"/>
            <a:ext cx="6460753" cy="1862992"/>
            <a:chOff x="-1" y="2630965"/>
            <a:chExt cx="4819347" cy="1862072"/>
          </a:xfrm>
        </p:grpSpPr>
        <p:grpSp>
          <p:nvGrpSpPr>
            <p:cNvPr id="31" name="组合 24"/>
            <p:cNvGrpSpPr>
              <a:grpSpLocks/>
            </p:cNvGrpSpPr>
            <p:nvPr/>
          </p:nvGrpSpPr>
          <p:grpSpPr bwMode="auto">
            <a:xfrm>
              <a:off x="-1" y="2630965"/>
              <a:ext cx="4819347" cy="1761681"/>
              <a:chOff x="611559" y="465297"/>
              <a:chExt cx="6817369" cy="2698607"/>
            </a:xfrm>
          </p:grpSpPr>
          <p:grpSp>
            <p:nvGrpSpPr>
              <p:cNvPr id="36" name="组合 5"/>
              <p:cNvGrpSpPr>
                <a:grpSpLocks/>
              </p:cNvGrpSpPr>
              <p:nvPr/>
            </p:nvGrpSpPr>
            <p:grpSpPr bwMode="auto">
              <a:xfrm>
                <a:off x="611559" y="1447002"/>
                <a:ext cx="6566286" cy="1716902"/>
                <a:chOff x="323527" y="893887"/>
                <a:chExt cx="6566286" cy="1716902"/>
              </a:xfrm>
            </p:grpSpPr>
            <p:pic>
              <p:nvPicPr>
                <p:cNvPr id="43" name="Picture 4" descr="C:\Users\Administrator\Desktop\myc-chx-1 2017.01.07_01.53.54_Ch+Marker.jpg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25404" t="42056" r="44405" b="49104"/>
                <a:stretch>
                  <a:fillRect/>
                </a:stretch>
              </p:blipFill>
              <p:spPr bwMode="auto">
                <a:xfrm>
                  <a:off x="1331639" y="893887"/>
                  <a:ext cx="2736439" cy="52927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4" name="Picture 4" descr="C:\Users\Administrator\Desktop\myc-chx-1 2017.01.07_01.53.54_Ch+Marker.jpg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60378" t="42056" r="14214" b="49210"/>
                <a:stretch>
                  <a:fillRect/>
                </a:stretch>
              </p:blipFill>
              <p:spPr bwMode="auto">
                <a:xfrm>
                  <a:off x="4153509" y="893888"/>
                  <a:ext cx="2736304" cy="52927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5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395536" y="893889"/>
                  <a:ext cx="792086" cy="443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  <a:cs typeface="宋体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9pPr>
                </a:lstStyle>
                <a:p>
                  <a:r>
                    <a:rPr lang="en-US" altLang="zh-CN"/>
                    <a:t>Myc</a:t>
                  </a:r>
                  <a:endParaRPr lang="zh-CN" altLang="en-US"/>
                </a:p>
              </p:txBody>
            </p:sp>
            <p:sp>
              <p:nvSpPr>
                <p:cNvPr id="46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323527" y="1546842"/>
                  <a:ext cx="1103951" cy="443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  <a:cs typeface="宋体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9pPr>
                </a:lstStyle>
                <a:p>
                  <a:r>
                    <a:rPr lang="en-US" altLang="zh-CN"/>
                    <a:t>ER</a:t>
                  </a:r>
                  <a:r>
                    <a:rPr lang="zh-CN" altLang="en-US"/>
                    <a:t> </a:t>
                  </a:r>
                  <a:r>
                    <a:rPr lang="en-US" altLang="zh-CN"/>
                    <a:t>alpha</a:t>
                  </a:r>
                  <a:endParaRPr lang="zh-CN" altLang="en-US"/>
                </a:p>
              </p:txBody>
            </p:sp>
            <p:sp>
              <p:nvSpPr>
                <p:cNvPr id="47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323528" y="2167541"/>
                  <a:ext cx="899512" cy="443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  <a:cs typeface="宋体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charset="0"/>
                      <a:ea typeface="宋体" charset="0"/>
                    </a:defRPr>
                  </a:lvl9pPr>
                </a:lstStyle>
                <a:p>
                  <a:r>
                    <a:rPr lang="en-US" altLang="zh-CN" dirty="0"/>
                    <a:t>β-actin</a:t>
                  </a:r>
                  <a:endParaRPr lang="zh-CN" altLang="en-US" dirty="0"/>
                </a:p>
              </p:txBody>
            </p:sp>
          </p:grpSp>
          <p:sp>
            <p:nvSpPr>
              <p:cNvPr id="37" name="TextBox 6"/>
              <p:cNvSpPr txBox="1">
                <a:spLocks noChangeArrowheads="1"/>
              </p:cNvSpPr>
              <p:nvPr/>
            </p:nvSpPr>
            <p:spPr bwMode="auto">
              <a:xfrm>
                <a:off x="683568" y="980730"/>
                <a:ext cx="857953" cy="443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/>
                  <a:t>CHX</a:t>
                </a:r>
                <a:endParaRPr lang="zh-CN" altLang="en-US"/>
              </a:p>
            </p:txBody>
          </p:sp>
          <p:sp>
            <p:nvSpPr>
              <p:cNvPr id="38" name="TextBox 10"/>
              <p:cNvSpPr txBox="1">
                <a:spLocks noChangeArrowheads="1"/>
              </p:cNvSpPr>
              <p:nvPr/>
            </p:nvSpPr>
            <p:spPr bwMode="auto">
              <a:xfrm>
                <a:off x="1619671" y="980729"/>
                <a:ext cx="5809257" cy="443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 sz="1200" dirty="0"/>
                  <a:t>    </a:t>
                </a:r>
                <a:r>
                  <a:rPr lang="en-US" altLang="zh-CN" dirty="0"/>
                  <a:t>0    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4     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8     </a:t>
                </a:r>
                <a:r>
                  <a:rPr lang="zh-CN" altLang="en-US" dirty="0"/>
                  <a:t>  </a:t>
                </a:r>
                <a:r>
                  <a:rPr lang="en-US" altLang="zh-CN" dirty="0"/>
                  <a:t>12       16          0       4        8       12      16</a:t>
                </a:r>
                <a:endParaRPr lang="zh-CN" altLang="en-US" dirty="0"/>
              </a:p>
            </p:txBody>
          </p:sp>
          <p:cxnSp>
            <p:nvCxnSpPr>
              <p:cNvPr id="39" name="直接连接符 15"/>
              <p:cNvCxnSpPr>
                <a:cxnSpLocks noChangeShapeType="1"/>
              </p:cNvCxnSpPr>
              <p:nvPr/>
            </p:nvCxnSpPr>
            <p:spPr bwMode="auto">
              <a:xfrm>
                <a:off x="1716350" y="981310"/>
                <a:ext cx="264072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" name="直接连接符 22"/>
              <p:cNvCxnSpPr>
                <a:cxnSpLocks noChangeShapeType="1"/>
                <a:stCxn id="38" idx="0"/>
              </p:cNvCxnSpPr>
              <p:nvPr/>
            </p:nvCxnSpPr>
            <p:spPr bwMode="auto">
              <a:xfrm rot="16200000" flipH="1">
                <a:off x="5879765" y="-374737"/>
                <a:ext cx="581" cy="27115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1" name="TextBox 21"/>
              <p:cNvSpPr txBox="1">
                <a:spLocks noChangeArrowheads="1"/>
              </p:cNvSpPr>
              <p:nvPr/>
            </p:nvSpPr>
            <p:spPr bwMode="auto">
              <a:xfrm>
                <a:off x="2694255" y="473848"/>
                <a:ext cx="828091" cy="443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/>
                  <a:t>Myc</a:t>
                </a:r>
                <a:endParaRPr lang="zh-CN" altLang="en-US"/>
              </a:p>
            </p:txBody>
          </p:sp>
          <p:sp>
            <p:nvSpPr>
              <p:cNvPr id="42" name="TextBox 23"/>
              <p:cNvSpPr txBox="1">
                <a:spLocks noChangeArrowheads="1"/>
              </p:cNvSpPr>
              <p:nvPr/>
            </p:nvSpPr>
            <p:spPr bwMode="auto">
              <a:xfrm>
                <a:off x="5130938" y="465297"/>
                <a:ext cx="1656184" cy="443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r>
                  <a:rPr lang="en-US" altLang="zh-CN" dirty="0"/>
                  <a:t>Myc-SMURF1</a:t>
                </a:r>
                <a:endParaRPr lang="zh-CN" altLang="en-US" dirty="0"/>
              </a:p>
            </p:txBody>
          </p:sp>
        </p:grpSp>
        <p:pic>
          <p:nvPicPr>
            <p:cNvPr id="32" name="Picture 2" descr="C:\Users\Administrator\Desktop\er-1 2017.02.24_08.55.22_Ch+Marker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1918" r="53152" b="38564"/>
            <a:stretch>
              <a:fillRect/>
            </a:stretch>
          </p:blipFill>
          <p:spPr bwMode="auto">
            <a:xfrm>
              <a:off x="712656" y="3687206"/>
              <a:ext cx="1936536" cy="3563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" descr="C:\Users\Administrator\Desktop\er-1 2017.02.24_08.55.22_Ch+Marker - 副本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0458"/>
            <a:stretch>
              <a:fillRect/>
            </a:stretch>
          </p:blipFill>
          <p:spPr bwMode="auto">
            <a:xfrm>
              <a:off x="2707497" y="3687206"/>
              <a:ext cx="1934353" cy="3563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I:\AI600 images\actin-2 2016.12.30_09.20.22_Ch\actin-2 2016.12.30_09.20.22_Ch+Marker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6178" t="19444" r="20422" b="73563"/>
            <a:stretch>
              <a:fillRect/>
            </a:stretch>
          </p:blipFill>
          <p:spPr bwMode="auto">
            <a:xfrm>
              <a:off x="712655" y="4103290"/>
              <a:ext cx="1936538" cy="3897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C:\Users\Administrator\Desktop\actin-2 2017.02.24_08.51.27_Ch+Marker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7497" y="4103290"/>
              <a:ext cx="1934353" cy="3897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TextBox 4"/>
          <p:cNvSpPr txBox="1">
            <a:spLocks noChangeArrowheads="1"/>
          </p:cNvSpPr>
          <p:nvPr/>
        </p:nvSpPr>
        <p:spPr bwMode="auto">
          <a:xfrm rot="10800000">
            <a:off x="5238083" y="859628"/>
            <a:ext cx="461962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en-US" altLang="zh-CN" dirty="0"/>
              <a:t>Relative ERα  protein</a:t>
            </a:r>
            <a:endParaRPr lang="zh-CN" altLang="en-US" dirty="0"/>
          </a:p>
        </p:txBody>
      </p:sp>
      <p:graphicFrame>
        <p:nvGraphicFramePr>
          <p:cNvPr id="51" name="图表 50"/>
          <p:cNvGraphicFramePr/>
          <p:nvPr>
            <p:extLst>
              <p:ext uri="{D42A27DB-BD31-4B8C-83A1-F6EECF244321}">
                <p14:modId xmlns:p14="http://schemas.microsoft.com/office/powerpoint/2010/main" xmlns="" val="3891864631"/>
              </p:ext>
            </p:extLst>
          </p:nvPr>
        </p:nvGraphicFramePr>
        <p:xfrm>
          <a:off x="5689429" y="752662"/>
          <a:ext cx="3454571" cy="256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52" name="文本框 51"/>
          <p:cNvSpPr txBox="1"/>
          <p:nvPr/>
        </p:nvSpPr>
        <p:spPr>
          <a:xfrm>
            <a:off x="177887" y="693137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A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19708" y="2731134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Arial"/>
                <a:cs typeface="Arial"/>
              </a:rPr>
              <a:t>B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69028" y="4536108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C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151773" y="647255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Arial"/>
                <a:cs typeface="Arial"/>
              </a:rPr>
              <a:t>D</a:t>
            </a:r>
            <a:endParaRPr kumimoji="1" lang="zh-CN" alt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469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1"/>
          <p:cNvGrpSpPr>
            <a:grpSpLocks/>
          </p:cNvGrpSpPr>
          <p:nvPr/>
        </p:nvGrpSpPr>
        <p:grpSpPr bwMode="auto">
          <a:xfrm>
            <a:off x="4636994" y="584466"/>
            <a:ext cx="4269543" cy="5395913"/>
            <a:chOff x="2357422" y="1340178"/>
            <a:chExt cx="4269063" cy="5396536"/>
          </a:xfrm>
        </p:grpSpPr>
        <p:pic>
          <p:nvPicPr>
            <p:cNvPr id="5" name="Picture 2" descr="C:\Users\Administrator\Desktop\17-11-10actin-1 2017.11.10_05.54.46_Ch+Marke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351" r="14442" b="85886"/>
            <a:stretch>
              <a:fillRect/>
            </a:stretch>
          </p:blipFill>
          <p:spPr bwMode="auto">
            <a:xfrm>
              <a:off x="3357554" y="6143644"/>
              <a:ext cx="3000396" cy="5930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F:\SMURF1补实验\mg132\er-417-11-14yhj 2017.11.13_21.41.53_Ch\er-417-11-14yhj 2017.11.13_21.41.53_Ch+Marker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2374" t="39433" r="18645" b="53172"/>
            <a:stretch>
              <a:fillRect/>
            </a:stretch>
          </p:blipFill>
          <p:spPr bwMode="auto">
            <a:xfrm>
              <a:off x="3357554" y="5429264"/>
              <a:ext cx="3000396" cy="6429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2571736" y="6345816"/>
              <a:ext cx="1071570" cy="3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β-actin</a:t>
              </a:r>
              <a:endParaRPr lang="zh-CN" altLang="en-US" sz="1400" b="1"/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 rot="17458368">
              <a:off x="2778502" y="2380089"/>
              <a:ext cx="2387563" cy="30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Myc</a:t>
              </a:r>
              <a:endParaRPr lang="zh-CN" altLang="en-US" sz="1400" b="1"/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 rot="17458368">
              <a:off x="3278568" y="2451527"/>
              <a:ext cx="2387563" cy="30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Myc-SMURF1 FL</a:t>
              </a:r>
              <a:endParaRPr lang="zh-CN" altLang="en-US" sz="1400" b="1"/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 rot="17458368">
              <a:off x="3707196" y="2451527"/>
              <a:ext cx="2387563" cy="30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Myc-SMURF1 </a:t>
              </a:r>
              <a:r>
                <a:rPr lang="zh-CN" altLang="en-US" sz="1400" b="1"/>
                <a:t>△</a:t>
              </a:r>
              <a:r>
                <a:rPr lang="en-US" altLang="zh-CN" sz="1400" b="1"/>
                <a:t>HECT</a:t>
              </a:r>
              <a:endParaRPr lang="zh-CN" altLang="en-US" sz="1400" b="1"/>
            </a:p>
          </p:txBody>
        </p:sp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 rot="17458368">
              <a:off x="4335125" y="2451527"/>
              <a:ext cx="2387563" cy="30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Myc</a:t>
              </a:r>
              <a:endParaRPr lang="zh-CN" altLang="en-US" sz="1400" b="1"/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 rot="17458368">
              <a:off x="4778766" y="2451505"/>
              <a:ext cx="2387563" cy="30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Myc-SMURF1 FL</a:t>
              </a:r>
              <a:endParaRPr lang="zh-CN" altLang="en-US" sz="1400" b="1"/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 rot="17458368">
              <a:off x="5278832" y="2451527"/>
              <a:ext cx="2387563" cy="30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Myc-SMURF1 </a:t>
              </a:r>
              <a:r>
                <a:rPr lang="zh-CN" altLang="en-US" sz="1400" b="1"/>
                <a:t>△</a:t>
              </a:r>
              <a:r>
                <a:rPr lang="en-US" altLang="zh-CN" sz="1400" b="1"/>
                <a:t>HECT</a:t>
              </a:r>
              <a:endParaRPr lang="zh-CN" altLang="en-US" sz="1400" b="1"/>
            </a:p>
          </p:txBody>
        </p:sp>
        <p:sp>
          <p:nvSpPr>
            <p:cNvPr id="15" name="TextBox 16"/>
            <p:cNvSpPr txBox="1">
              <a:spLocks noChangeArrowheads="1"/>
            </p:cNvSpPr>
            <p:nvPr/>
          </p:nvSpPr>
          <p:spPr bwMode="auto">
            <a:xfrm>
              <a:off x="2500298" y="5572140"/>
              <a:ext cx="1071570" cy="3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ERalpha</a:t>
              </a:r>
              <a:endParaRPr lang="zh-CN" altLang="en-US" sz="1400" b="1"/>
            </a:p>
          </p:txBody>
        </p:sp>
        <p:sp>
          <p:nvSpPr>
            <p:cNvPr id="16" name="TextBox 17"/>
            <p:cNvSpPr txBox="1">
              <a:spLocks noChangeArrowheads="1"/>
            </p:cNvSpPr>
            <p:nvPr/>
          </p:nvSpPr>
          <p:spPr bwMode="auto">
            <a:xfrm>
              <a:off x="2500298" y="3631172"/>
              <a:ext cx="1143008" cy="3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MG132</a:t>
              </a:r>
              <a:endParaRPr lang="zh-CN" altLang="en-US" sz="1400" b="1"/>
            </a:p>
          </p:txBody>
        </p:sp>
        <p:sp>
          <p:nvSpPr>
            <p:cNvPr id="17" name="TextBox 18"/>
            <p:cNvSpPr txBox="1">
              <a:spLocks noChangeArrowheads="1"/>
            </p:cNvSpPr>
            <p:nvPr/>
          </p:nvSpPr>
          <p:spPr bwMode="auto">
            <a:xfrm>
              <a:off x="3357554" y="3631172"/>
              <a:ext cx="3071834" cy="3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 dirty="0"/>
                <a:t>   -   </a:t>
              </a:r>
              <a:r>
                <a:rPr lang="en-US" altLang="zh-CN" sz="1400" b="1" dirty="0" smtClean="0"/>
                <a:t>  </a:t>
              </a:r>
              <a:r>
                <a:rPr lang="zh-CN" altLang="en-US" sz="1400" b="1" dirty="0" smtClean="0"/>
                <a:t>  </a:t>
              </a:r>
              <a:r>
                <a:rPr lang="en-US" altLang="zh-CN" sz="1400" b="1" dirty="0" smtClean="0"/>
                <a:t>  </a:t>
              </a:r>
              <a:r>
                <a:rPr lang="en-US" altLang="zh-CN" sz="1400" b="1" dirty="0"/>
                <a:t>-       </a:t>
              </a:r>
              <a:r>
                <a:rPr lang="zh-CN" altLang="en-US" sz="1400" b="1" dirty="0" smtClean="0"/>
                <a:t> </a:t>
              </a:r>
              <a:r>
                <a:rPr lang="en-US" altLang="zh-CN" sz="1400" b="1" dirty="0" smtClean="0"/>
                <a:t> </a:t>
              </a:r>
              <a:r>
                <a:rPr lang="en-US" altLang="zh-CN" sz="1400" b="1" dirty="0"/>
                <a:t>-      </a:t>
              </a:r>
              <a:r>
                <a:rPr lang="zh-CN" altLang="en-US" sz="1400" b="1" dirty="0" smtClean="0"/>
                <a:t> </a:t>
              </a:r>
              <a:r>
                <a:rPr lang="en-US" altLang="zh-CN" sz="1400" b="1" dirty="0" smtClean="0"/>
                <a:t>  </a:t>
              </a:r>
              <a:r>
                <a:rPr lang="en-US" altLang="zh-CN" sz="1400" b="1" dirty="0"/>
                <a:t>+     </a:t>
              </a:r>
              <a:r>
                <a:rPr lang="zh-CN" altLang="en-US" sz="1400" b="1" dirty="0" smtClean="0"/>
                <a:t>  </a:t>
              </a:r>
              <a:r>
                <a:rPr lang="en-US" altLang="zh-CN" sz="1400" b="1" dirty="0" smtClean="0"/>
                <a:t>  </a:t>
              </a:r>
              <a:r>
                <a:rPr lang="en-US" altLang="zh-CN" sz="1400" b="1" dirty="0"/>
                <a:t>+      </a:t>
              </a:r>
              <a:r>
                <a:rPr lang="zh-CN" altLang="en-US" sz="1400" b="1" dirty="0" smtClean="0"/>
                <a:t> </a:t>
              </a:r>
              <a:r>
                <a:rPr lang="en-US" altLang="zh-CN" sz="1400" b="1" dirty="0" smtClean="0"/>
                <a:t>  </a:t>
              </a:r>
              <a:r>
                <a:rPr lang="en-US" altLang="zh-CN" sz="1400" b="1" dirty="0"/>
                <a:t>+</a:t>
              </a:r>
              <a:endParaRPr lang="zh-CN" altLang="en-US" sz="1400" b="1" dirty="0"/>
            </a:p>
          </p:txBody>
        </p:sp>
        <p:pic>
          <p:nvPicPr>
            <p:cNvPr id="18" name="Picture 2" descr="F:\SMURF1补实验\mg132\smurf1-domain1hao 2017.11.28_07.05.47_Ch\smurf1-domain1hao 2017.11.28_07.05.47_Ch+Marker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596" t="33443" r="33228" b="45367"/>
            <a:stretch>
              <a:fillRect/>
            </a:stretch>
          </p:blipFill>
          <p:spPr bwMode="auto">
            <a:xfrm>
              <a:off x="3357554" y="4071942"/>
              <a:ext cx="3000396" cy="12858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20"/>
            <p:cNvSpPr txBox="1">
              <a:spLocks noChangeArrowheads="1"/>
            </p:cNvSpPr>
            <p:nvPr/>
          </p:nvSpPr>
          <p:spPr bwMode="auto">
            <a:xfrm>
              <a:off x="2357422" y="4488428"/>
              <a:ext cx="1000132" cy="3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SMURF1</a:t>
              </a:r>
              <a:endParaRPr lang="zh-CN" altLang="en-US" sz="1400" b="1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F</a:t>
            </a:r>
            <a:r>
              <a:rPr kumimoji="1" lang="en-US" altLang="zh-CN" b="1" dirty="0" smtClean="0">
                <a:latin typeface="Arial"/>
                <a:cs typeface="Arial"/>
              </a:rPr>
              <a:t>igure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err="1" smtClean="0">
                <a:latin typeface="Arial"/>
                <a:cs typeface="Arial"/>
              </a:rPr>
              <a:t>S7</a:t>
            </a:r>
            <a:r>
              <a:rPr kumimoji="1" lang="en-US" altLang="zh-CN" b="1" dirty="0" smtClean="0">
                <a:latin typeface="Arial"/>
                <a:cs typeface="Arial"/>
              </a:rPr>
              <a:t> 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grpSp>
        <p:nvGrpSpPr>
          <p:cNvPr id="21" name="组合 17"/>
          <p:cNvGrpSpPr>
            <a:grpSpLocks/>
          </p:cNvGrpSpPr>
          <p:nvPr/>
        </p:nvGrpSpPr>
        <p:grpSpPr bwMode="auto">
          <a:xfrm>
            <a:off x="0" y="1252804"/>
            <a:ext cx="4481812" cy="4727575"/>
            <a:chOff x="500034" y="915399"/>
            <a:chExt cx="5715040" cy="4728179"/>
          </a:xfrm>
        </p:grpSpPr>
        <p:sp>
          <p:nvSpPr>
            <p:cNvPr id="22" name="TextBox 3"/>
            <p:cNvSpPr txBox="1">
              <a:spLocks noChangeArrowheads="1"/>
            </p:cNvSpPr>
            <p:nvPr/>
          </p:nvSpPr>
          <p:spPr bwMode="auto">
            <a:xfrm>
              <a:off x="500034" y="915399"/>
              <a:ext cx="3643338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endParaRPr lang="zh-CN" altLang="en-US" sz="1400" b="1" dirty="0"/>
            </a:p>
          </p:txBody>
        </p:sp>
        <p:pic>
          <p:nvPicPr>
            <p:cNvPr id="23" name="Picture 2" descr="H:\AI600 images\Er-yhj-hao1 2017.11.24_00.38.10_Ch\Er-yhj-hao1 2017.11.24_00.38.10_Ch+Marker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947" t="49583" r="26637" b="44319"/>
            <a:stretch>
              <a:fillRect/>
            </a:stretch>
          </p:blipFill>
          <p:spPr bwMode="auto">
            <a:xfrm>
              <a:off x="2428859" y="4286256"/>
              <a:ext cx="3786215" cy="6057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H:\AI600 images\actin10-28-lx 2017.10.28_08.43.10_Ch\actin10-28-lx 2017.10.28_08.43.10_Ch+Marker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0986" t="17982" r="15492" b="72649"/>
            <a:stretch>
              <a:fillRect/>
            </a:stretch>
          </p:blipFill>
          <p:spPr bwMode="auto">
            <a:xfrm>
              <a:off x="2428859" y="5000636"/>
              <a:ext cx="3786214" cy="6429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6"/>
            <p:cNvSpPr txBox="1">
              <a:spLocks noChangeArrowheads="1"/>
            </p:cNvSpPr>
            <p:nvPr/>
          </p:nvSpPr>
          <p:spPr bwMode="auto">
            <a:xfrm>
              <a:off x="1500165" y="5143512"/>
              <a:ext cx="1071570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β-actin</a:t>
              </a:r>
              <a:endParaRPr lang="zh-CN" altLang="en-US" sz="1400" b="1"/>
            </a:p>
          </p:txBody>
        </p:sp>
        <p:sp>
          <p:nvSpPr>
            <p:cNvPr id="26" name="TextBox 7"/>
            <p:cNvSpPr txBox="1">
              <a:spLocks noChangeArrowheads="1"/>
            </p:cNvSpPr>
            <p:nvPr/>
          </p:nvSpPr>
          <p:spPr bwMode="auto">
            <a:xfrm>
              <a:off x="1500165" y="4416990"/>
              <a:ext cx="1071570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ERalpha</a:t>
              </a:r>
              <a:endParaRPr lang="zh-CN" altLang="en-US" sz="1400" b="1"/>
            </a:p>
          </p:txBody>
        </p:sp>
        <p:pic>
          <p:nvPicPr>
            <p:cNvPr id="27" name="Picture 2" descr="F:\SMURF1补实验\tgf\si-smurf13 2017.11.25_07.18.01_Ch\si-smurf13 2017.11.25_07.18.01_Ch+Marker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956" t="39566" r="27795" b="50368"/>
            <a:stretch>
              <a:fillRect/>
            </a:stretch>
          </p:blipFill>
          <p:spPr bwMode="auto">
            <a:xfrm>
              <a:off x="2428859" y="3571876"/>
              <a:ext cx="3786214" cy="6429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9"/>
            <p:cNvSpPr txBox="1">
              <a:spLocks noChangeArrowheads="1"/>
            </p:cNvSpPr>
            <p:nvPr/>
          </p:nvSpPr>
          <p:spPr bwMode="auto">
            <a:xfrm>
              <a:off x="1353888" y="3702610"/>
              <a:ext cx="1143007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 dirty="0"/>
                <a:t>SMURF1</a:t>
              </a:r>
              <a:endParaRPr lang="zh-CN" altLang="en-US" sz="1400" b="1" dirty="0"/>
            </a:p>
          </p:txBody>
        </p:sp>
        <p:sp>
          <p:nvSpPr>
            <p:cNvPr id="29" name="TextBox 10"/>
            <p:cNvSpPr txBox="1">
              <a:spLocks noChangeArrowheads="1"/>
            </p:cNvSpPr>
            <p:nvPr/>
          </p:nvSpPr>
          <p:spPr bwMode="auto">
            <a:xfrm>
              <a:off x="1428727" y="2631040"/>
              <a:ext cx="1071570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TGFβ</a:t>
              </a:r>
              <a:endParaRPr lang="zh-CN" altLang="en-US" sz="1400" b="1"/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>
              <a:off x="1571604" y="3131106"/>
              <a:ext cx="571504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E2</a:t>
              </a:r>
              <a:endParaRPr lang="zh-CN" altLang="en-US" sz="1400" b="1"/>
            </a:p>
          </p:txBody>
        </p:sp>
        <p:sp>
          <p:nvSpPr>
            <p:cNvPr id="31" name="TextBox 12"/>
            <p:cNvSpPr txBox="1">
              <a:spLocks noChangeArrowheads="1"/>
            </p:cNvSpPr>
            <p:nvPr/>
          </p:nvSpPr>
          <p:spPr bwMode="auto">
            <a:xfrm>
              <a:off x="1214413" y="2130974"/>
              <a:ext cx="1214446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siSMURF1</a:t>
              </a:r>
              <a:endParaRPr lang="zh-CN" altLang="en-US" sz="1400" b="1"/>
            </a:p>
          </p:txBody>
        </p:sp>
        <p:sp>
          <p:nvSpPr>
            <p:cNvPr id="32" name="TextBox 13"/>
            <p:cNvSpPr txBox="1">
              <a:spLocks noChangeArrowheads="1"/>
            </p:cNvSpPr>
            <p:nvPr/>
          </p:nvSpPr>
          <p:spPr bwMode="auto">
            <a:xfrm>
              <a:off x="2357422" y="2202412"/>
              <a:ext cx="3857652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   -       +       -       +        -       +        -       +</a:t>
              </a:r>
              <a:endParaRPr lang="zh-CN" altLang="en-US" sz="1400" b="1"/>
            </a:p>
          </p:txBody>
        </p:sp>
        <p:sp>
          <p:nvSpPr>
            <p:cNvPr id="33" name="TextBox 15"/>
            <p:cNvSpPr txBox="1">
              <a:spLocks noChangeArrowheads="1"/>
            </p:cNvSpPr>
            <p:nvPr/>
          </p:nvSpPr>
          <p:spPr bwMode="auto">
            <a:xfrm>
              <a:off x="2357422" y="2702478"/>
              <a:ext cx="3857652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/>
                <a:t>   -       -        -        -        +       +        +       +</a:t>
              </a:r>
              <a:endParaRPr lang="zh-CN" altLang="en-US" sz="1400" b="1"/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2357422" y="3131106"/>
              <a:ext cx="3857652" cy="30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r>
                <a:rPr lang="en-US" altLang="zh-CN" sz="1400" b="1" dirty="0"/>
                <a:t>   -       -       +       +        -       -         +       +</a:t>
              </a:r>
              <a:endParaRPr lang="zh-CN" altLang="en-US" sz="1400" b="1" dirty="0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77886" y="1560581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A</a:t>
            </a:r>
            <a:endParaRPr kumimoji="1" lang="zh-CN" altLang="en-US" b="1" dirty="0">
              <a:latin typeface="Arial"/>
              <a:cs typeface="Arial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453926" y="1710195"/>
            <a:ext cx="3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Arial"/>
                <a:cs typeface="Arial"/>
              </a:rPr>
              <a:t>B</a:t>
            </a:r>
            <a:endParaRPr kumimoji="1" lang="zh-CN" alt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508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2076979"/>
              </p:ext>
            </p:extLst>
          </p:nvPr>
        </p:nvGraphicFramePr>
        <p:xfrm>
          <a:off x="742950" y="1677753"/>
          <a:ext cx="7658100" cy="3841581"/>
        </p:xfrm>
        <a:graphic>
          <a:graphicData uri="http://schemas.openxmlformats.org/drawingml/2006/table">
            <a:tbl>
              <a:tblPr/>
              <a:tblGrid>
                <a:gridCol w="2578100"/>
                <a:gridCol w="1524000"/>
                <a:gridCol w="3556000"/>
              </a:tblGrid>
              <a:tr h="29296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Primer</a:t>
                      </a:r>
                      <a:r>
                        <a:rPr lang="zh-CN" alt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sequence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GREB1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Forward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cgt gtg gtg act gga gta gc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Reverse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 tct tca aag cgt gtc gt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PS2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Forward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cat cga cgt ccc tcc aga aga 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Reverse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ctc tgg gac taa tca ccg tgc tg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PDZK1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Forward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gcc agg ctc att cat caa aga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Reverse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cct cta gcc cag cca agt ca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ERα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Forward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gct acg aag tgg gaa tga tga aag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Reverse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tct ggc gct tgt gtt tca ac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36B4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Forward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ggc gac ctg gaa gtc caa ct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67"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Reverse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cca tca gca cca cag cct tc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SMURF1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Forward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aga tcc gtc tga cag tgt tat gt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472">
                <a:tc>
                  <a:txBody>
                    <a:bodyPr/>
                    <a:lstStyle/>
                    <a:p>
                      <a:pPr algn="l" fontAlgn="b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Reverse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ccc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atc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cac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gac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aat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ctt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tgc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T</a:t>
            </a:r>
            <a:r>
              <a:rPr kumimoji="1" lang="en-US" altLang="zh-CN" b="1" dirty="0" smtClean="0">
                <a:latin typeface="Arial"/>
                <a:cs typeface="Arial"/>
              </a:rPr>
              <a:t>able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dirty="0" smtClean="0">
                <a:latin typeface="Arial"/>
                <a:cs typeface="Arial"/>
              </a:rPr>
              <a:t>S</a:t>
            </a:r>
            <a:r>
              <a:rPr kumimoji="1" lang="zh-CN" altLang="zh-CN" b="1" dirty="0" smtClean="0">
                <a:latin typeface="Arial"/>
                <a:cs typeface="Arial"/>
              </a:rPr>
              <a:t>1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4614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3679949"/>
              </p:ext>
            </p:extLst>
          </p:nvPr>
        </p:nvGraphicFramePr>
        <p:xfrm>
          <a:off x="156778" y="628689"/>
          <a:ext cx="8469859" cy="6229312"/>
        </p:xfrm>
        <a:graphic>
          <a:graphicData uri="http://schemas.openxmlformats.org/drawingml/2006/table">
            <a:tbl>
              <a:tblPr/>
              <a:tblGrid>
                <a:gridCol w="2621622"/>
                <a:gridCol w="1781361"/>
                <a:gridCol w="2285515"/>
                <a:gridCol w="1781361"/>
              </a:tblGrid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gene_short_name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p-value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diff_zcore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diff_norm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BMP7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2.56608E-06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-0.249261561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-5.566582144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OLFM1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5.66306E-06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-0.127775567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-2.874784036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GREB1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1.26565E-06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-0.257791935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-5.766397238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ZMIZ1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1.44767E-05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-0.247965744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-5.550250385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INHBB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2.13469E-05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-0.163624616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-3.676603626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FRAS1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3.84202E-05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-0.0837867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-1.915640343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PITPNC1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3.89589E-05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-0.056200524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-1.279249959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ABAT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4.62134E-05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-0.143703125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-3.235426696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CELSR2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4.6859E-05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-0.170408791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-3.828433785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RHOD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4.87637E-05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-0.233526704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-5.220622124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ITPK1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4.8886E-05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-0.134596958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-3.007243509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XBP1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5.40678E-05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-0.177651409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-3.954180449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EGR3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5.89731E-05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-0.169205246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-3.810784164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ELOVL5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6.38779E-05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-0.130909707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-2.937949581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ETNK2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6.41658E-05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-0.153775321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-3.440863076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TFF1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6.94095E-05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-0.286873813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-6.382654771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DERL1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8.12633E-05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-0.152493847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-3.412671553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IGFBP4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8.43213E-05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-0.152662489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-3.425292266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ARL3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9.45727E-05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-0.100616826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-2.268723635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VASN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9.93304E-05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-0.077165414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-1.758032463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ZNF703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0.000125321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-0.162351032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-3.639230209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PDZK1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0.000129592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-0.335826819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-7.518146063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CTBP1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0.00013168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-0.092791452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-2.07688675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CTSD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0.00014442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-0.069799982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-1.555451644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SNX10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0.000148519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-0.143538668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-3.241737326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DUSP4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0.000160564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-0.057525797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-1.326479716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SIAH2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0.000169835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-0.102538022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-2.294253642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CHST11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0.000170994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-0.141580001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-3.194000205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CISH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0.000195303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-0.104287244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-2.362836416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DHRS3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0.000202491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-0.124670618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-2.82272027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PPP2R2C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0.000241909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-0.082121505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-1.852665406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TARS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0.00025976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-0.059112735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-1.331883676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SNX24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0.000262512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-0.159358324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-3.585715727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AK4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0.000263608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-0.097673034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-2.215767798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HIVEP3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0.000268125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-0.122688552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-2.771907798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KCNK5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0.000289825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-0.102061535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-2.31661916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MBOAT1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0.000290058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-0.131646013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-2.97774439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MLPH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0.000290249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-0.201534029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-4.508430756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LFNG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0.000356516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-0.077575131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-1.769598104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CRMP1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0.000357715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-0.156531282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-3.536806144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BCL2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0.000367678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-0.136832562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-3.07552038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TEX14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0.000376797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-0.130535538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-2.947937127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JAK2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0.000423498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-0.152349804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-3.440118872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CXCL12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0.000446072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-0.126838734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-2.853119536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RET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0.000452523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-0.101364673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-2.300079953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PLXND1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0.000469746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-0.21808379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-4.891106139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PREX1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0.000552607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-0.095493513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-2.149655227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SSR3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0.000572144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-0.03732061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-0.83898082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OTUD7B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0.000581357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-0.036334217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-0.844827304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MYB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0.000591161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-0.119044972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-2.686186248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FUT8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0.000597525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-0.102079974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-2.300894612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MED13L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0.000599266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-0.037822349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-0.865587317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VTCN1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0.000649374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-0.108615415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-2.469524755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JAK1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0.000656342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-0.117082494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-2.641397776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THBS1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0.000667039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-0.117730474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-2.657503492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ZNF185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0.0006896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-0.110227013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-2.496634391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SLC24A3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0.000690586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-0.093807282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-2.142029916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PADI3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0.000737777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-0.072288404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-1.65515866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HAAO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0.000746458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-0.188534538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-4.247697714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TPD52L1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0.000864252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-0.084823687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-1.894064335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NRIP1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0.000913525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-0.10030492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-2.279703335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ABCA3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0.000945994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-0.081639466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-1.845814513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GAB2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0.000955123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-0.109341537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-2.481864594</a:t>
                      </a:r>
                    </a:p>
                  </a:txBody>
                  <a:tcPr marL="5893" marR="5893" marT="58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77886" y="188159"/>
            <a:ext cx="319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Arial"/>
                <a:cs typeface="Arial"/>
              </a:rPr>
              <a:t>T</a:t>
            </a:r>
            <a:r>
              <a:rPr kumimoji="1" lang="en-US" altLang="zh-CN" b="1" dirty="0" smtClean="0">
                <a:latin typeface="Arial"/>
                <a:cs typeface="Arial"/>
              </a:rPr>
              <a:t>able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r>
              <a:rPr kumimoji="1" lang="en-US" altLang="zh-CN" b="1" smtClean="0">
                <a:latin typeface="Arial"/>
                <a:cs typeface="Arial"/>
              </a:rPr>
              <a:t>S2</a:t>
            </a:r>
            <a:r>
              <a:rPr kumimoji="1" lang="zh-CN" altLang="en-US" b="1" dirty="0" smtClean="0">
                <a:latin typeface="Arial"/>
                <a:cs typeface="Arial"/>
              </a:rPr>
              <a:t> </a:t>
            </a:r>
            <a:endParaRPr kumimoji="1" lang="zh-CN" alt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099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759</Words>
  <Application>Microsoft Office PowerPoint</Application>
  <PresentationFormat>On-screen Show (4:3)</PresentationFormat>
  <Paragraphs>416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主题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Karolinska Institutet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Zhuang Ting</dc:creator>
  <cp:lastModifiedBy>JBODONZO</cp:lastModifiedBy>
  <cp:revision>18</cp:revision>
  <dcterms:created xsi:type="dcterms:W3CDTF">2017-08-17T09:55:41Z</dcterms:created>
  <dcterms:modified xsi:type="dcterms:W3CDTF">2018-01-03T11:19:42Z</dcterms:modified>
</cp:coreProperties>
</file>