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292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H:\CEDARS%20SINAI%20EXP\Statistics%20Analysis\Trascription%20Factor%20P65%20RT%20PCR%20MCF7+SKBR3%20Statistical%20Analysis%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H:\CEDARS%20SINAI%20EXP\Statistics%20Analysis\Trascription%20Factor%20P65%20RT%20PCR%20MCF7+SKBR3%20Statistical%20Analysis%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954562262312023"/>
          <c:y val="6.9568954178148609E-2"/>
          <c:w val="0.70045437737687977"/>
          <c:h val="0.709215624451694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Sheet1!$B$113</c:f>
              <c:strCache>
                <c:ptCount val="1"/>
                <c:pt idx="0">
                  <c:v>STARD10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Sheet1!$G$114:$I$114</c:f>
                <c:numCache>
                  <c:formatCode>General</c:formatCode>
                  <c:ptCount val="3"/>
                  <c:pt idx="0">
                    <c:v>0.29603152747363998</c:v>
                  </c:pt>
                  <c:pt idx="1">
                    <c:v>9.863201450526024E-2</c:v>
                  </c:pt>
                  <c:pt idx="2">
                    <c:v>2.6206896551724135E-3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Sheet1!$A$114:$A$116</c:f>
              <c:strCache>
                <c:ptCount val="3"/>
                <c:pt idx="0">
                  <c:v>EV</c:v>
                </c:pt>
                <c:pt idx="1">
                  <c:v>EtOH</c:v>
                </c:pt>
                <c:pt idx="2">
                  <c:v>p65</c:v>
                </c:pt>
              </c:strCache>
            </c:strRef>
          </c:cat>
          <c:val>
            <c:numRef>
              <c:f>Sheet1!$B$114:$B$116</c:f>
              <c:numCache>
                <c:formatCode>General</c:formatCode>
                <c:ptCount val="3"/>
                <c:pt idx="0">
                  <c:v>1</c:v>
                </c:pt>
                <c:pt idx="1">
                  <c:v>2.6544198283655116</c:v>
                </c:pt>
                <c:pt idx="2">
                  <c:v>1.727450943545831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02-4ACE-8BD0-10F3658DCEA9}"/>
            </c:ext>
          </c:extLst>
        </c:ser>
        <c:ser>
          <c:idx val="1"/>
          <c:order val="1"/>
          <c:tx>
            <c:strRef>
              <c:f>Sheet1!$C$113</c:f>
              <c:strCache>
                <c:ptCount val="1"/>
                <c:pt idx="0">
                  <c:v>ERBB2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stdErr"/>
            <c:noEndCap val="0"/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Sheet1!$A$114:$A$116</c:f>
              <c:strCache>
                <c:ptCount val="3"/>
                <c:pt idx="0">
                  <c:v>EV</c:v>
                </c:pt>
                <c:pt idx="1">
                  <c:v>EtOH</c:v>
                </c:pt>
                <c:pt idx="2">
                  <c:v>p65</c:v>
                </c:pt>
              </c:strCache>
            </c:strRef>
          </c:cat>
          <c:val>
            <c:numRef>
              <c:f>Sheet1!$C$114:$C$116</c:f>
              <c:numCache>
                <c:formatCode>General</c:formatCode>
                <c:ptCount val="3"/>
                <c:pt idx="0">
                  <c:v>1</c:v>
                </c:pt>
                <c:pt idx="1">
                  <c:v>3.1680006168144419</c:v>
                </c:pt>
                <c:pt idx="2">
                  <c:v>1.8641823900315593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02-4ACE-8BD0-10F3658DCEA9}"/>
            </c:ext>
          </c:extLst>
        </c:ser>
        <c:ser>
          <c:idx val="2"/>
          <c:order val="2"/>
          <c:tx>
            <c:strRef>
              <c:f>Sheet1!$D$113</c:f>
              <c:strCache>
                <c:ptCount val="1"/>
                <c:pt idx="0">
                  <c:v>RELA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Sheet1!$I$114:$I$116</c:f>
                <c:numCache>
                  <c:formatCode>General</c:formatCode>
                  <c:ptCount val="3"/>
                  <c:pt idx="0">
                    <c:v>2.6206896551724135E-3</c:v>
                  </c:pt>
                  <c:pt idx="1">
                    <c:v>0.16500000000000004</c:v>
                  </c:pt>
                  <c:pt idx="2">
                    <c:v>48.581500000000005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Sheet1!$A$114:$A$116</c:f>
              <c:strCache>
                <c:ptCount val="3"/>
                <c:pt idx="0">
                  <c:v>EV</c:v>
                </c:pt>
                <c:pt idx="1">
                  <c:v>EtOH</c:v>
                </c:pt>
                <c:pt idx="2">
                  <c:v>p65</c:v>
                </c:pt>
              </c:strCache>
            </c:strRef>
          </c:cat>
          <c:val>
            <c:numRef>
              <c:f>Sheet1!$D$114:$D$116</c:f>
              <c:numCache>
                <c:formatCode>General</c:formatCode>
                <c:ptCount val="3"/>
                <c:pt idx="0">
                  <c:v>1</c:v>
                </c:pt>
                <c:pt idx="1">
                  <c:v>2.5</c:v>
                </c:pt>
                <c:pt idx="2">
                  <c:v>1501.7635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02-4ACE-8BD0-10F3658DCE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-69411424"/>
        <c:axId val="-69410336"/>
      </c:barChart>
      <c:catAx>
        <c:axId val="-69411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9410336"/>
        <c:crosses val="autoZero"/>
        <c:auto val="1"/>
        <c:lblAlgn val="ctr"/>
        <c:lblOffset val="100"/>
        <c:noMultiLvlLbl val="0"/>
      </c:catAx>
      <c:valAx>
        <c:axId val="-69410336"/>
        <c:scaling>
          <c:orientation val="minMax"/>
          <c:max val="16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9411424"/>
        <c:crosses val="autoZero"/>
        <c:crossBetween val="between"/>
        <c:majorUnit val="40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4884171113304163"/>
          <c:y val="4.7731129235316659E-2"/>
          <c:w val="0.65946123650397581"/>
          <c:h val="0.370740481128130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1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557874006355331E-2"/>
          <c:y val="9.2148329127183168E-2"/>
          <c:w val="0.86065732736229428"/>
          <c:h val="0.709215624451694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Sheet1!$B$113</c:f>
              <c:strCache>
                <c:ptCount val="1"/>
                <c:pt idx="0">
                  <c:v>STARD10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Sheet1!$G$114:$G$116</c:f>
                <c:numCache>
                  <c:formatCode>General</c:formatCode>
                  <c:ptCount val="3"/>
                  <c:pt idx="0">
                    <c:v>0.29603152747363998</c:v>
                  </c:pt>
                  <c:pt idx="1">
                    <c:v>0.48923630378424715</c:v>
                  </c:pt>
                  <c:pt idx="2">
                    <c:v>0.37309863570388424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Sheet1!$A$114:$A$116</c:f>
              <c:strCache>
                <c:ptCount val="3"/>
                <c:pt idx="0">
                  <c:v>EV</c:v>
                </c:pt>
                <c:pt idx="1">
                  <c:v>EtOH</c:v>
                </c:pt>
                <c:pt idx="2">
                  <c:v>p65</c:v>
                </c:pt>
              </c:strCache>
            </c:strRef>
          </c:cat>
          <c:val>
            <c:numRef>
              <c:f>Sheet1!$B$114:$B$116</c:f>
              <c:numCache>
                <c:formatCode>General</c:formatCode>
                <c:ptCount val="3"/>
                <c:pt idx="0">
                  <c:v>1</c:v>
                </c:pt>
                <c:pt idx="1">
                  <c:v>2.6544198283655116</c:v>
                </c:pt>
                <c:pt idx="2">
                  <c:v>1.727450943545831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66-4D13-8860-C03F4811BADD}"/>
            </c:ext>
          </c:extLst>
        </c:ser>
        <c:ser>
          <c:idx val="1"/>
          <c:order val="1"/>
          <c:tx>
            <c:strRef>
              <c:f>Sheet1!$C$113</c:f>
              <c:strCache>
                <c:ptCount val="1"/>
                <c:pt idx="0">
                  <c:v>ERBB2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Sheet1!$H$114:$H$116</c:f>
                <c:numCache>
                  <c:formatCode>General</c:formatCode>
                  <c:ptCount val="3"/>
                  <c:pt idx="0">
                    <c:v>9.863201450526024E-2</c:v>
                  </c:pt>
                  <c:pt idx="1">
                    <c:v>0.27864422276735512</c:v>
                  </c:pt>
                  <c:pt idx="2">
                    <c:v>0.39904344681791443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Sheet1!$A$114:$A$116</c:f>
              <c:strCache>
                <c:ptCount val="3"/>
                <c:pt idx="0">
                  <c:v>EV</c:v>
                </c:pt>
                <c:pt idx="1">
                  <c:v>EtOH</c:v>
                </c:pt>
                <c:pt idx="2">
                  <c:v>p65</c:v>
                </c:pt>
              </c:strCache>
            </c:strRef>
          </c:cat>
          <c:val>
            <c:numRef>
              <c:f>Sheet1!$C$114:$C$116</c:f>
              <c:numCache>
                <c:formatCode>General</c:formatCode>
                <c:ptCount val="3"/>
                <c:pt idx="0">
                  <c:v>1</c:v>
                </c:pt>
                <c:pt idx="1">
                  <c:v>3.1680006168144419</c:v>
                </c:pt>
                <c:pt idx="2">
                  <c:v>1.8641823900315593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66-4D13-8860-C03F4811BADD}"/>
            </c:ext>
          </c:extLst>
        </c:ser>
        <c:ser>
          <c:idx val="2"/>
          <c:order val="2"/>
          <c:tx>
            <c:strRef>
              <c:f>Sheet1!$D$113</c:f>
              <c:strCache>
                <c:ptCount val="1"/>
                <c:pt idx="0">
                  <c:v>RELA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Sheet1!$I$114:$I$116</c:f>
                <c:numCache>
                  <c:formatCode>General</c:formatCode>
                  <c:ptCount val="3"/>
                  <c:pt idx="0">
                    <c:v>2.6206896551724135E-3</c:v>
                  </c:pt>
                  <c:pt idx="1">
                    <c:v>0.16500000000000004</c:v>
                  </c:pt>
                  <c:pt idx="2">
                    <c:v>48.581500000000005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Sheet1!$A$114:$A$116</c:f>
              <c:strCache>
                <c:ptCount val="3"/>
                <c:pt idx="0">
                  <c:v>EV</c:v>
                </c:pt>
                <c:pt idx="1">
                  <c:v>EtOH</c:v>
                </c:pt>
                <c:pt idx="2">
                  <c:v>p65</c:v>
                </c:pt>
              </c:strCache>
            </c:strRef>
          </c:cat>
          <c:val>
            <c:numRef>
              <c:f>Sheet1!$D$114:$D$116</c:f>
              <c:numCache>
                <c:formatCode>General</c:formatCode>
                <c:ptCount val="3"/>
                <c:pt idx="0">
                  <c:v>1</c:v>
                </c:pt>
                <c:pt idx="1">
                  <c:v>2.5</c:v>
                </c:pt>
                <c:pt idx="2">
                  <c:v>1501.7635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66-4D13-8860-C03F4811BA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-69405984"/>
        <c:axId val="-69407072"/>
      </c:barChart>
      <c:catAx>
        <c:axId val="-69405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9407072"/>
        <c:crosses val="autoZero"/>
        <c:auto val="1"/>
        <c:lblAlgn val="ctr"/>
        <c:lblOffset val="100"/>
        <c:noMultiLvlLbl val="0"/>
      </c:catAx>
      <c:valAx>
        <c:axId val="-69407072"/>
        <c:scaling>
          <c:orientation val="minMax"/>
          <c:max val="4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9405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A4-4994-902F-BF1AEBCECC56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A4-4994-902F-BF1AEBCECC56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A4-4994-902F-BF1AEBCECC56}"/>
              </c:ext>
            </c:extLst>
          </c:dPt>
          <c:errBars>
            <c:errBarType val="plus"/>
            <c:errValType val="cust"/>
            <c:noEndCap val="0"/>
            <c:plus>
              <c:numRef>
                <c:f>'[Promoter Activity StarD10 ErbB2  SKBR3 Statistical Analysis 08.30.2018.xlsx]Sheet1'!$C$16:$C$18</c:f>
                <c:numCache>
                  <c:formatCode>General</c:formatCode>
                  <c:ptCount val="3"/>
                  <c:pt idx="0">
                    <c:v>6.8843950853176734</c:v>
                  </c:pt>
                  <c:pt idx="1">
                    <c:v>30.64553925151845</c:v>
                  </c:pt>
                  <c:pt idx="2">
                    <c:v>11.333663870352161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'[Promoter Activity StarD10 ErbB2  SKBR3 Statistical Analysis 08.30.2018.xlsx]Sheet1'!$A$16:$A$18</c:f>
              <c:strCache>
                <c:ptCount val="3"/>
                <c:pt idx="0">
                  <c:v>EV</c:v>
                </c:pt>
                <c:pt idx="1">
                  <c:v>EtOH</c:v>
                </c:pt>
                <c:pt idx="2">
                  <c:v>p65</c:v>
                </c:pt>
              </c:strCache>
            </c:strRef>
          </c:cat>
          <c:val>
            <c:numRef>
              <c:f>'[Promoter Activity StarD10 ErbB2  SKBR3 Statistical Analysis 08.30.2018.xlsx]Sheet1'!$B$16:$B$18</c:f>
              <c:numCache>
                <c:formatCode>General</c:formatCode>
                <c:ptCount val="3"/>
                <c:pt idx="0">
                  <c:v>100</c:v>
                </c:pt>
                <c:pt idx="1">
                  <c:v>398.40293201891808</c:v>
                </c:pt>
                <c:pt idx="2">
                  <c:v>400.33346511695271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CA4-4994-902F-BF1AEBCECC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69409792"/>
        <c:axId val="-69409248"/>
      </c:barChart>
      <c:catAx>
        <c:axId val="-6940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9409248"/>
        <c:crosses val="autoZero"/>
        <c:auto val="1"/>
        <c:lblAlgn val="ctr"/>
        <c:lblOffset val="0"/>
        <c:noMultiLvlLbl val="0"/>
      </c:catAx>
      <c:valAx>
        <c:axId val="-694092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9409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'[Promoter Activity StarD10 ErbB2  SKBR3 Statistical Analysis 08.30.2018.xlsx]Sheet1'!$C$42:$C$44</c:f>
                <c:numCache>
                  <c:formatCode>General</c:formatCode>
                  <c:ptCount val="3"/>
                  <c:pt idx="0">
                    <c:v>5.3693486330083049</c:v>
                  </c:pt>
                  <c:pt idx="1">
                    <c:v>18.907956911734004</c:v>
                  </c:pt>
                  <c:pt idx="2">
                    <c:v>7.5783928808773267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'[Promoter Activity StarD10 ErbB2  SKBR3 Statistical Analysis 08.30.2018.xlsx]Sheet1'!$A$42:$A$44</c:f>
              <c:strCache>
                <c:ptCount val="3"/>
                <c:pt idx="0">
                  <c:v>EV</c:v>
                </c:pt>
                <c:pt idx="1">
                  <c:v>EtOH</c:v>
                </c:pt>
                <c:pt idx="2">
                  <c:v>p65</c:v>
                </c:pt>
              </c:strCache>
            </c:strRef>
          </c:cat>
          <c:val>
            <c:numRef>
              <c:f>'[Promoter Activity StarD10 ErbB2  SKBR3 Statistical Analysis 08.30.2018.xlsx]Sheet1'!$B$42:$B$44</c:f>
              <c:numCache>
                <c:formatCode>General</c:formatCode>
                <c:ptCount val="3"/>
                <c:pt idx="0">
                  <c:v>100</c:v>
                </c:pt>
                <c:pt idx="1">
                  <c:v>228.69834343342791</c:v>
                </c:pt>
                <c:pt idx="2">
                  <c:v>283.50274571414616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11-4A4C-9755-8B9E57DFE9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69404352"/>
        <c:axId val="-69408704"/>
      </c:barChart>
      <c:catAx>
        <c:axId val="-69404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9408704"/>
        <c:crosses val="autoZero"/>
        <c:auto val="1"/>
        <c:lblAlgn val="ctr"/>
        <c:lblOffset val="0"/>
        <c:noMultiLvlLbl val="0"/>
      </c:catAx>
      <c:valAx>
        <c:axId val="-694087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5875">
            <a:solidFill>
              <a:schemeClr val="tx1">
                <a:alpha val="9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9404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287169986104676E-2"/>
          <c:y val="6.0900977445168453E-2"/>
          <c:w val="0.91971283001389537"/>
          <c:h val="0.675067960581789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Sheet1!$M$3</c:f>
              <c:strCache>
                <c:ptCount val="1"/>
                <c:pt idx="0">
                  <c:v>STARD10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Sheet1!$P$4:$P$15</c:f>
                <c:numCache>
                  <c:formatCode>General</c:formatCode>
                  <c:ptCount val="12"/>
                  <c:pt idx="0">
                    <c:v>0.15647</c:v>
                  </c:pt>
                  <c:pt idx="1">
                    <c:v>0.16278739490105099</c:v>
                  </c:pt>
                  <c:pt idx="2">
                    <c:v>25.371175930955111</c:v>
                  </c:pt>
                  <c:pt idx="3">
                    <c:v>3.7160604990847383E-2</c:v>
                  </c:pt>
                  <c:pt idx="4">
                    <c:v>6.8402679927728846E-2</c:v>
                  </c:pt>
                  <c:pt idx="5">
                    <c:v>32.757536898506224</c:v>
                  </c:pt>
                  <c:pt idx="6">
                    <c:v>9.7805601060833247E-2</c:v>
                  </c:pt>
                  <c:pt idx="7">
                    <c:v>0.35425835186147048</c:v>
                  </c:pt>
                  <c:pt idx="8">
                    <c:v>7.0693494435538993</c:v>
                  </c:pt>
                  <c:pt idx="9">
                    <c:v>10.286914412162828</c:v>
                  </c:pt>
                  <c:pt idx="10">
                    <c:v>0.90245724267689198</c:v>
                  </c:pt>
                  <c:pt idx="11">
                    <c:v>9.7453477879170851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Sheet1!$L$4:$L$15</c:f>
              <c:strCache>
                <c:ptCount val="12"/>
                <c:pt idx="0">
                  <c:v>Sc+EV</c:v>
                </c:pt>
                <c:pt idx="1">
                  <c:v>EtOH</c:v>
                </c:pt>
                <c:pt idx="2">
                  <c:v>STARD10</c:v>
                </c:pt>
                <c:pt idx="3">
                  <c:v>siERBB2#1</c:v>
                </c:pt>
                <c:pt idx="4">
                  <c:v>siERBB2#2</c:v>
                </c:pt>
                <c:pt idx="5">
                  <c:v>STARD10+EtOH</c:v>
                </c:pt>
                <c:pt idx="6">
                  <c:v>EtOH+siERBB2#1</c:v>
                </c:pt>
                <c:pt idx="7">
                  <c:v>EtOH+siERBB2#2</c:v>
                </c:pt>
                <c:pt idx="8">
                  <c:v>STARD10+siERBB2#1</c:v>
                </c:pt>
                <c:pt idx="9">
                  <c:v>STARD10+siERBB2#2</c:v>
                </c:pt>
                <c:pt idx="10">
                  <c:v>EtOH+STARD10+siERBB2#1</c:v>
                </c:pt>
                <c:pt idx="11">
                  <c:v>EtOH+STARD10+siERBB2#2</c:v>
                </c:pt>
              </c:strCache>
            </c:strRef>
          </c:cat>
          <c:val>
            <c:numRef>
              <c:f>Sheet1!$M$4:$M$15</c:f>
              <c:numCache>
                <c:formatCode>General</c:formatCode>
                <c:ptCount val="12"/>
                <c:pt idx="0">
                  <c:v>1</c:v>
                </c:pt>
                <c:pt idx="1">
                  <c:v>2.0031626961508007</c:v>
                </c:pt>
                <c:pt idx="2">
                  <c:v>101.74466348498532</c:v>
                </c:pt>
                <c:pt idx="3">
                  <c:v>0.71546276871468395</c:v>
                </c:pt>
                <c:pt idx="4">
                  <c:v>0.56667281134166347</c:v>
                </c:pt>
                <c:pt idx="5">
                  <c:v>136.72584363210441</c:v>
                </c:pt>
                <c:pt idx="6">
                  <c:v>1.2035362543811019</c:v>
                </c:pt>
                <c:pt idx="7">
                  <c:v>0.96983055853392741</c:v>
                </c:pt>
                <c:pt idx="8">
                  <c:v>42.452730349802522</c:v>
                </c:pt>
                <c:pt idx="9">
                  <c:v>37.382764407763581</c:v>
                </c:pt>
                <c:pt idx="10">
                  <c:v>34.727034540641</c:v>
                </c:pt>
                <c:pt idx="11">
                  <c:v>27.012999571987926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34-4950-B670-D0D5601CAEBA}"/>
            </c:ext>
          </c:extLst>
        </c:ser>
        <c:ser>
          <c:idx val="1"/>
          <c:order val="1"/>
          <c:tx>
            <c:strRef>
              <c:f>Sheet1!$N$3</c:f>
              <c:strCache>
                <c:ptCount val="1"/>
                <c:pt idx="0">
                  <c:v>ERBB2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Sheet1!$Q$4:$Q$15</c:f>
                <c:numCache>
                  <c:formatCode>General</c:formatCode>
                  <c:ptCount val="12"/>
                  <c:pt idx="0">
                    <c:v>8.7940000000000004E-2</c:v>
                  </c:pt>
                  <c:pt idx="1">
                    <c:v>4.7594229793917912E-2</c:v>
                  </c:pt>
                  <c:pt idx="2">
                    <c:v>0.22117160241342601</c:v>
                  </c:pt>
                  <c:pt idx="3">
                    <c:v>8.7045244604220168E-2</c:v>
                  </c:pt>
                  <c:pt idx="4">
                    <c:v>0.18038220904456764</c:v>
                  </c:pt>
                  <c:pt idx="5">
                    <c:v>0.51907502765875835</c:v>
                  </c:pt>
                  <c:pt idx="6">
                    <c:v>0.1268903501830676</c:v>
                  </c:pt>
                  <c:pt idx="7">
                    <c:v>0.22480623875801101</c:v>
                  </c:pt>
                  <c:pt idx="8">
                    <c:v>0.39275080861633938</c:v>
                  </c:pt>
                  <c:pt idx="9">
                    <c:v>0.18744953500341505</c:v>
                  </c:pt>
                  <c:pt idx="10">
                    <c:v>0.24534312325573948</c:v>
                  </c:pt>
                  <c:pt idx="11">
                    <c:v>0.27589615865899852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Sheet1!$L$4:$L$15</c:f>
              <c:strCache>
                <c:ptCount val="12"/>
                <c:pt idx="0">
                  <c:v>Sc+EV</c:v>
                </c:pt>
                <c:pt idx="1">
                  <c:v>EtOH</c:v>
                </c:pt>
                <c:pt idx="2">
                  <c:v>STARD10</c:v>
                </c:pt>
                <c:pt idx="3">
                  <c:v>siERBB2#1</c:v>
                </c:pt>
                <c:pt idx="4">
                  <c:v>siERBB2#2</c:v>
                </c:pt>
                <c:pt idx="5">
                  <c:v>STARD10+EtOH</c:v>
                </c:pt>
                <c:pt idx="6">
                  <c:v>EtOH+siERBB2#1</c:v>
                </c:pt>
                <c:pt idx="7">
                  <c:v>EtOH+siERBB2#2</c:v>
                </c:pt>
                <c:pt idx="8">
                  <c:v>STARD10+siERBB2#1</c:v>
                </c:pt>
                <c:pt idx="9">
                  <c:v>STARD10+siERBB2#2</c:v>
                </c:pt>
                <c:pt idx="10">
                  <c:v>EtOH+STARD10+siERBB2#1</c:v>
                </c:pt>
                <c:pt idx="11">
                  <c:v>EtOH+STARD10+siERBB2#2</c:v>
                </c:pt>
              </c:strCache>
            </c:strRef>
          </c:cat>
          <c:val>
            <c:numRef>
              <c:f>Sheet1!$N$4:$N$15</c:f>
              <c:numCache>
                <c:formatCode>General</c:formatCode>
                <c:ptCount val="12"/>
                <c:pt idx="0">
                  <c:v>1</c:v>
                </c:pt>
                <c:pt idx="1">
                  <c:v>1.8314512686341047</c:v>
                </c:pt>
                <c:pt idx="2">
                  <c:v>3.5499665412595292</c:v>
                </c:pt>
                <c:pt idx="3">
                  <c:v>0.3843470233549004</c:v>
                </c:pt>
                <c:pt idx="4">
                  <c:v>0.49791995467926548</c:v>
                </c:pt>
                <c:pt idx="5">
                  <c:v>3.0859268227845655</c:v>
                </c:pt>
                <c:pt idx="6">
                  <c:v>0.5260395433613918</c:v>
                </c:pt>
                <c:pt idx="7">
                  <c:v>0.747848708654275</c:v>
                </c:pt>
                <c:pt idx="8">
                  <c:v>0.6212086711736895</c:v>
                </c:pt>
                <c:pt idx="9">
                  <c:v>0.5496850736421347</c:v>
                </c:pt>
                <c:pt idx="10">
                  <c:v>0.53652651987285394</c:v>
                </c:pt>
                <c:pt idx="11">
                  <c:v>0.78112188190238041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34-4950-B670-D0D5601CAE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78702728"/>
        <c:axId val="278703056"/>
      </c:barChart>
      <c:catAx>
        <c:axId val="278702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78703056"/>
        <c:crosses val="autoZero"/>
        <c:auto val="1"/>
        <c:lblAlgn val="ctr"/>
        <c:lblOffset val="100"/>
        <c:noMultiLvlLbl val="0"/>
      </c:catAx>
      <c:valAx>
        <c:axId val="278703056"/>
        <c:scaling>
          <c:orientation val="minMax"/>
          <c:max val="2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78702728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8803973032782674E-2"/>
          <c:y val="7.6398707925835141E-2"/>
          <c:w val="0.13459029006461501"/>
          <c:h val="0.218136839462837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1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631225018441322E-2"/>
          <c:y val="5.1222700305035951E-2"/>
          <c:w val="0.9248328272691404"/>
          <c:h val="0.89755459938992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Sheet1!$M$3</c:f>
              <c:strCache>
                <c:ptCount val="1"/>
                <c:pt idx="0">
                  <c:v>STARD10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Sheet1!$P$4:$P$15</c:f>
                <c:numCache>
                  <c:formatCode>General</c:formatCode>
                  <c:ptCount val="12"/>
                  <c:pt idx="0">
                    <c:v>0.15647</c:v>
                  </c:pt>
                  <c:pt idx="1">
                    <c:v>0.16278739490105099</c:v>
                  </c:pt>
                  <c:pt idx="2">
                    <c:v>25.371175930955111</c:v>
                  </c:pt>
                  <c:pt idx="3">
                    <c:v>3.7160604990847383E-2</c:v>
                  </c:pt>
                  <c:pt idx="4">
                    <c:v>6.8402679927728846E-2</c:v>
                  </c:pt>
                  <c:pt idx="5">
                    <c:v>32.757536898506224</c:v>
                  </c:pt>
                  <c:pt idx="6">
                    <c:v>9.7805601060833247E-2</c:v>
                  </c:pt>
                  <c:pt idx="7">
                    <c:v>0.35425835186147048</c:v>
                  </c:pt>
                  <c:pt idx="8">
                    <c:v>7.0693494435538993</c:v>
                  </c:pt>
                  <c:pt idx="9">
                    <c:v>10.286914412162828</c:v>
                  </c:pt>
                  <c:pt idx="10">
                    <c:v>0.90245724267689198</c:v>
                  </c:pt>
                  <c:pt idx="11">
                    <c:v>9.7453477879170851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Sheet1!$L$4:$L$15</c:f>
              <c:strCache>
                <c:ptCount val="12"/>
                <c:pt idx="0">
                  <c:v>Sc+EV</c:v>
                </c:pt>
                <c:pt idx="1">
                  <c:v>EtOH</c:v>
                </c:pt>
                <c:pt idx="2">
                  <c:v>STARD10</c:v>
                </c:pt>
                <c:pt idx="3">
                  <c:v>siERBB2#1</c:v>
                </c:pt>
                <c:pt idx="4">
                  <c:v>siERBB2#2</c:v>
                </c:pt>
                <c:pt idx="5">
                  <c:v>STARD10+EtOH</c:v>
                </c:pt>
                <c:pt idx="6">
                  <c:v>EtOH+siERBB2#1</c:v>
                </c:pt>
                <c:pt idx="7">
                  <c:v>EtOH+siERBB2#2</c:v>
                </c:pt>
                <c:pt idx="8">
                  <c:v>STARD10+siERBB2#1</c:v>
                </c:pt>
                <c:pt idx="9">
                  <c:v>STARD10+siERBB2#2</c:v>
                </c:pt>
                <c:pt idx="10">
                  <c:v>EtOH+STARD10+siERBB2#1</c:v>
                </c:pt>
                <c:pt idx="11">
                  <c:v>EtOH+STARD10+siERBB2#2</c:v>
                </c:pt>
              </c:strCache>
            </c:strRef>
          </c:cat>
          <c:val>
            <c:numRef>
              <c:f>Sheet1!$M$4:$M$15</c:f>
              <c:numCache>
                <c:formatCode>General</c:formatCode>
                <c:ptCount val="12"/>
                <c:pt idx="0">
                  <c:v>1</c:v>
                </c:pt>
                <c:pt idx="1">
                  <c:v>2.0031626961508007</c:v>
                </c:pt>
                <c:pt idx="2">
                  <c:v>101.74466348498532</c:v>
                </c:pt>
                <c:pt idx="3">
                  <c:v>0.71546276871468395</c:v>
                </c:pt>
                <c:pt idx="4">
                  <c:v>0.56667281134166347</c:v>
                </c:pt>
                <c:pt idx="5">
                  <c:v>136.72584363210441</c:v>
                </c:pt>
                <c:pt idx="6">
                  <c:v>1.2035362543811019</c:v>
                </c:pt>
                <c:pt idx="7">
                  <c:v>0.96983055853392741</c:v>
                </c:pt>
                <c:pt idx="8">
                  <c:v>42.452730349802522</c:v>
                </c:pt>
                <c:pt idx="9">
                  <c:v>37.382764407763581</c:v>
                </c:pt>
                <c:pt idx="10">
                  <c:v>34.727034540641</c:v>
                </c:pt>
                <c:pt idx="11">
                  <c:v>27.012999571987926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BE-43FA-90E3-E9A2FEC6E8EF}"/>
            </c:ext>
          </c:extLst>
        </c:ser>
        <c:ser>
          <c:idx val="1"/>
          <c:order val="1"/>
          <c:tx>
            <c:strRef>
              <c:f>Sheet1!$N$3</c:f>
              <c:strCache>
                <c:ptCount val="1"/>
                <c:pt idx="0">
                  <c:v>ERBB2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Sheet1!$Q$4:$Q$15</c:f>
                <c:numCache>
                  <c:formatCode>General</c:formatCode>
                  <c:ptCount val="12"/>
                  <c:pt idx="0">
                    <c:v>8.7940000000000004E-2</c:v>
                  </c:pt>
                  <c:pt idx="1">
                    <c:v>4.7594229793917912E-2</c:v>
                  </c:pt>
                  <c:pt idx="2">
                    <c:v>0.22117160241342601</c:v>
                  </c:pt>
                  <c:pt idx="3">
                    <c:v>8.7045244604220168E-2</c:v>
                  </c:pt>
                  <c:pt idx="4">
                    <c:v>0.18038220904456764</c:v>
                  </c:pt>
                  <c:pt idx="5">
                    <c:v>0.51907502765875835</c:v>
                  </c:pt>
                  <c:pt idx="6">
                    <c:v>0.1268903501830676</c:v>
                  </c:pt>
                  <c:pt idx="7">
                    <c:v>0.22480623875801101</c:v>
                  </c:pt>
                  <c:pt idx="8">
                    <c:v>0.39275080861633938</c:v>
                  </c:pt>
                  <c:pt idx="9">
                    <c:v>0.18744953500341505</c:v>
                  </c:pt>
                  <c:pt idx="10">
                    <c:v>0.24534312325573948</c:v>
                  </c:pt>
                  <c:pt idx="11">
                    <c:v>0.27589615865899852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Sheet1!$L$4:$L$15</c:f>
              <c:strCache>
                <c:ptCount val="12"/>
                <c:pt idx="0">
                  <c:v>Sc+EV</c:v>
                </c:pt>
                <c:pt idx="1">
                  <c:v>EtOH</c:v>
                </c:pt>
                <c:pt idx="2">
                  <c:v>STARD10</c:v>
                </c:pt>
                <c:pt idx="3">
                  <c:v>siERBB2#1</c:v>
                </c:pt>
                <c:pt idx="4">
                  <c:v>siERBB2#2</c:v>
                </c:pt>
                <c:pt idx="5">
                  <c:v>STARD10+EtOH</c:v>
                </c:pt>
                <c:pt idx="6">
                  <c:v>EtOH+siERBB2#1</c:v>
                </c:pt>
                <c:pt idx="7">
                  <c:v>EtOH+siERBB2#2</c:v>
                </c:pt>
                <c:pt idx="8">
                  <c:v>STARD10+siERBB2#1</c:v>
                </c:pt>
                <c:pt idx="9">
                  <c:v>STARD10+siERBB2#2</c:v>
                </c:pt>
                <c:pt idx="10">
                  <c:v>EtOH+STARD10+siERBB2#1</c:v>
                </c:pt>
                <c:pt idx="11">
                  <c:v>EtOH+STARD10+siERBB2#2</c:v>
                </c:pt>
              </c:strCache>
            </c:strRef>
          </c:cat>
          <c:val>
            <c:numRef>
              <c:f>Sheet1!$N$4:$N$15</c:f>
              <c:numCache>
                <c:formatCode>General</c:formatCode>
                <c:ptCount val="12"/>
                <c:pt idx="0">
                  <c:v>1</c:v>
                </c:pt>
                <c:pt idx="1">
                  <c:v>1.8314512686341047</c:v>
                </c:pt>
                <c:pt idx="2">
                  <c:v>3.5499665412595292</c:v>
                </c:pt>
                <c:pt idx="3">
                  <c:v>0.3843470233549004</c:v>
                </c:pt>
                <c:pt idx="4">
                  <c:v>0.49791995467926548</c:v>
                </c:pt>
                <c:pt idx="5">
                  <c:v>3.0859268227845655</c:v>
                </c:pt>
                <c:pt idx="6">
                  <c:v>0.5260395433613918</c:v>
                </c:pt>
                <c:pt idx="7">
                  <c:v>0.747848708654275</c:v>
                </c:pt>
                <c:pt idx="8">
                  <c:v>0.6212086711736895</c:v>
                </c:pt>
                <c:pt idx="9">
                  <c:v>0.5496850736421347</c:v>
                </c:pt>
                <c:pt idx="10">
                  <c:v>0.53652651987285394</c:v>
                </c:pt>
                <c:pt idx="11">
                  <c:v>0.78112188190238041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BE-43FA-90E3-E9A2FEC6E8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78702728"/>
        <c:axId val="278703056"/>
      </c:barChart>
      <c:catAx>
        <c:axId val="278702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78703056"/>
        <c:crosses val="autoZero"/>
        <c:auto val="1"/>
        <c:lblAlgn val="ctr"/>
        <c:lblOffset val="0"/>
        <c:noMultiLvlLbl val="0"/>
      </c:catAx>
      <c:valAx>
        <c:axId val="278703056"/>
        <c:scaling>
          <c:orientation val="minMax"/>
          <c:max val="4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7870272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 rot="-1500000"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F991A-D8A2-479C-8391-50932FA3DBEB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2A78-335D-41D6-8150-966B6ED1A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50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F991A-D8A2-479C-8391-50932FA3DBEB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2A78-335D-41D6-8150-966B6ED1A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73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F991A-D8A2-479C-8391-50932FA3DBEB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2A78-335D-41D6-8150-966B6ED1A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39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F991A-D8A2-479C-8391-50932FA3DBEB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2A78-335D-41D6-8150-966B6ED1A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292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F991A-D8A2-479C-8391-50932FA3DBEB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2A78-335D-41D6-8150-966B6ED1A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282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F991A-D8A2-479C-8391-50932FA3DBEB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2A78-335D-41D6-8150-966B6ED1A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896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F991A-D8A2-479C-8391-50932FA3DBEB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2A78-335D-41D6-8150-966B6ED1A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68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F991A-D8A2-479C-8391-50932FA3DBEB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2A78-335D-41D6-8150-966B6ED1A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430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F991A-D8A2-479C-8391-50932FA3DBEB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2A78-335D-41D6-8150-966B6ED1A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685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F991A-D8A2-479C-8391-50932FA3DBEB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2A78-335D-41D6-8150-966B6ED1A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828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F991A-D8A2-479C-8391-50932FA3DBEB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2A78-335D-41D6-8150-966B6ED1A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0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F991A-D8A2-479C-8391-50932FA3DBEB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C2A78-335D-41D6-8150-966B6ED1A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2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chart" Target="../charts/chart4.xml"/><Relationship Id="rId3" Type="http://schemas.microsoft.com/office/2007/relationships/hdphoto" Target="../media/hdphoto1.wdp"/><Relationship Id="rId7" Type="http://schemas.openxmlformats.org/officeDocument/2006/relationships/chart" Target="../charts/chart2.xml"/><Relationship Id="rId12" Type="http://schemas.openxmlformats.org/officeDocument/2006/relationships/chart" Target="../charts/chart3.xml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chart" Target="../charts/chart6.xml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6215" y="31616"/>
            <a:ext cx="55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902138" y="8741215"/>
            <a:ext cx="3119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S1</a:t>
            </a:r>
          </a:p>
        </p:txBody>
      </p:sp>
      <p:pic>
        <p:nvPicPr>
          <p:cNvPr id="36" name="Picture 35"/>
          <p:cNvPicPr preferRelativeResize="0">
            <a:picLocks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61" t="40510" r="57279" b="52663"/>
          <a:stretch/>
        </p:blipFill>
        <p:spPr>
          <a:xfrm>
            <a:off x="4013537" y="1993249"/>
            <a:ext cx="1828800" cy="3200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" name="TextBox 37"/>
          <p:cNvSpPr txBox="1"/>
          <p:nvPr/>
        </p:nvSpPr>
        <p:spPr>
          <a:xfrm>
            <a:off x="5805031" y="951462"/>
            <a:ext cx="886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-DDK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STARD10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805029" y="1514518"/>
            <a:ext cx="721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ERBB2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805031" y="2022417"/>
            <a:ext cx="682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ACTIN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4096080" y="77241"/>
            <a:ext cx="1668134" cy="924846"/>
            <a:chOff x="3868146" y="25727"/>
            <a:chExt cx="1668134" cy="924846"/>
          </a:xfrm>
        </p:grpSpPr>
        <p:sp>
          <p:nvSpPr>
            <p:cNvPr id="42" name="TextBox 41"/>
            <p:cNvSpPr txBox="1"/>
            <p:nvPr/>
          </p:nvSpPr>
          <p:spPr>
            <a:xfrm rot="16200000">
              <a:off x="3707858" y="463171"/>
              <a:ext cx="6978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EV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 rot="16200000">
              <a:off x="4131557" y="463171"/>
              <a:ext cx="6978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EtOH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 rot="16200000">
              <a:off x="4473173" y="356855"/>
              <a:ext cx="910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STARD10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 rot="16200000">
              <a:off x="4913895" y="342444"/>
              <a:ext cx="910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ERBB2</a:t>
              </a:r>
            </a:p>
          </p:txBody>
        </p:sp>
        <p:cxnSp>
          <p:nvCxnSpPr>
            <p:cNvPr id="47" name="Straight Connector 46"/>
            <p:cNvCxnSpPr>
              <a:cxnSpLocks/>
            </p:cNvCxnSpPr>
            <p:nvPr/>
          </p:nvCxnSpPr>
          <p:spPr>
            <a:xfrm flipV="1">
              <a:off x="3868146" y="893668"/>
              <a:ext cx="1668134" cy="96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9" name="TextBox 108"/>
          <p:cNvSpPr txBox="1"/>
          <p:nvPr/>
        </p:nvSpPr>
        <p:spPr>
          <a:xfrm>
            <a:off x="3980530" y="1285465"/>
            <a:ext cx="19833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1.0±0.2  2.3±0.3* 3.2±0.2* 3.2±0.3*  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3974380" y="1787533"/>
            <a:ext cx="20919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1.0±0.1  2.7±0.5* 1.8±0.2* 2</a:t>
            </a:r>
            <a:r>
              <a:rPr lang="en-U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.0</a:t>
            </a: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±0.5*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A76A7F-E6DD-4157-A887-014A3775BB7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/>
          <a:srcRect t="13377" r="21229" b="13667"/>
          <a:stretch/>
        </p:blipFill>
        <p:spPr>
          <a:xfrm>
            <a:off x="4013537" y="1000972"/>
            <a:ext cx="1828800" cy="3200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3DE6FE-B848-4AE2-B141-7D0C7937783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5"/>
          <a:srcRect t="540" r="22082" b="10208"/>
          <a:stretch/>
        </p:blipFill>
        <p:spPr>
          <a:xfrm>
            <a:off x="4013537" y="1489882"/>
            <a:ext cx="1828800" cy="32004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9E291CB-D9EB-4886-80C5-0FFEA0DE2CD6}"/>
              </a:ext>
            </a:extLst>
          </p:cNvPr>
          <p:cNvGrpSpPr/>
          <p:nvPr/>
        </p:nvGrpSpPr>
        <p:grpSpPr>
          <a:xfrm>
            <a:off x="2672839" y="6354482"/>
            <a:ext cx="2106931" cy="2401670"/>
            <a:chOff x="-71180" y="6215169"/>
            <a:chExt cx="3855092" cy="2401670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00000000-0008-0000-0000-00000E000000}"/>
                </a:ext>
              </a:extLst>
            </p:cNvPr>
            <p:cNvGrpSpPr/>
            <p:nvPr/>
          </p:nvGrpSpPr>
          <p:grpSpPr>
            <a:xfrm>
              <a:off x="649696" y="6342450"/>
              <a:ext cx="3093410" cy="2274389"/>
              <a:chOff x="-287864" y="-23602"/>
              <a:chExt cx="3093410" cy="2430831"/>
            </a:xfrm>
          </p:grpSpPr>
          <p:graphicFrame>
            <p:nvGraphicFramePr>
              <p:cNvPr id="77" name="Chart 76">
                <a:extLst>
                  <a:ext uri="{FF2B5EF4-FFF2-40B4-BE49-F238E27FC236}">
                    <a16:creationId xmlns:a16="http://schemas.microsoft.com/office/drawing/2014/main" id="{00000000-0008-0000-0000-00000D000000}"/>
                  </a:ext>
                </a:extLst>
              </p:cNvPr>
              <p:cNvGraphicFramePr>
                <a:graphicFrameLocks/>
              </p:cNvGraphicFramePr>
              <p:nvPr>
                <p:extLst/>
              </p:nvPr>
            </p:nvGraphicFramePr>
            <p:xfrm>
              <a:off x="-287864" y="-23602"/>
              <a:ext cx="3093410" cy="130821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graphicFrame>
            <p:nvGraphicFramePr>
              <p:cNvPr id="78" name="Chart 77">
                <a:extLst>
                  <a:ext uri="{FF2B5EF4-FFF2-40B4-BE49-F238E27FC236}">
                    <a16:creationId xmlns:a16="http://schemas.microsoft.com/office/drawing/2014/main" id="{00000000-0008-0000-0000-000002000000}"/>
                  </a:ext>
                </a:extLst>
              </p:cNvPr>
              <p:cNvGraphicFramePr/>
              <p:nvPr>
                <p:extLst/>
              </p:nvPr>
            </p:nvGraphicFramePr>
            <p:xfrm>
              <a:off x="206780" y="891195"/>
              <a:ext cx="2598766" cy="151603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</p:grp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1F955C80-ACDE-4008-A7A0-5097D57A12B2}"/>
                </a:ext>
              </a:extLst>
            </p:cNvPr>
            <p:cNvSpPr txBox="1"/>
            <p:nvPr/>
          </p:nvSpPr>
          <p:spPr>
            <a:xfrm>
              <a:off x="3095113" y="7590002"/>
              <a:ext cx="3322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8D8DBAE4-AD14-43E1-80A5-F42F89BCE9FF}"/>
                </a:ext>
              </a:extLst>
            </p:cNvPr>
            <p:cNvSpPr txBox="1"/>
            <p:nvPr/>
          </p:nvSpPr>
          <p:spPr>
            <a:xfrm>
              <a:off x="3250075" y="7520083"/>
              <a:ext cx="2372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568F5F34-34AB-4548-9F73-0AD2078546D0}"/>
                </a:ext>
              </a:extLst>
            </p:cNvPr>
            <p:cNvSpPr txBox="1"/>
            <p:nvPr/>
          </p:nvSpPr>
          <p:spPr>
            <a:xfrm>
              <a:off x="3289052" y="6215169"/>
              <a:ext cx="494860" cy="369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61B79C06-CEB5-4D1A-AF38-4403D7C456EA}"/>
                </a:ext>
              </a:extLst>
            </p:cNvPr>
            <p:cNvSpPr txBox="1"/>
            <p:nvPr/>
          </p:nvSpPr>
          <p:spPr>
            <a:xfrm rot="16200000">
              <a:off x="-455861" y="7026555"/>
              <a:ext cx="1614079" cy="8447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mRNA levels</a:t>
              </a:r>
            </a:p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(relative to EV)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21A9406E-3958-46D4-B4B1-1AC001D88287}"/>
                </a:ext>
              </a:extLst>
            </p:cNvPr>
            <p:cNvSpPr txBox="1"/>
            <p:nvPr/>
          </p:nvSpPr>
          <p:spPr>
            <a:xfrm>
              <a:off x="2664295" y="7432873"/>
              <a:ext cx="2737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A2D542FE-7003-4D3E-BAF9-72BA2C316C28}"/>
                </a:ext>
              </a:extLst>
            </p:cNvPr>
            <p:cNvSpPr txBox="1"/>
            <p:nvPr/>
          </p:nvSpPr>
          <p:spPr>
            <a:xfrm>
              <a:off x="2463686" y="7242861"/>
              <a:ext cx="4131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323F4741-1352-40BC-9E18-725E8B4BE2FE}"/>
                </a:ext>
              </a:extLst>
            </p:cNvPr>
            <p:cNvSpPr txBox="1"/>
            <p:nvPr/>
          </p:nvSpPr>
          <p:spPr>
            <a:xfrm>
              <a:off x="2383464" y="7304414"/>
              <a:ext cx="2737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9E0A021D-CD0B-4AB9-A375-420A3F4A6CDD}"/>
              </a:ext>
            </a:extLst>
          </p:cNvPr>
          <p:cNvGrpSpPr/>
          <p:nvPr/>
        </p:nvGrpSpPr>
        <p:grpSpPr>
          <a:xfrm>
            <a:off x="4780829" y="6324646"/>
            <a:ext cx="2436690" cy="2372754"/>
            <a:chOff x="2607889" y="6183194"/>
            <a:chExt cx="2634801" cy="2372754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78132730-F643-4897-A71D-933C7C5288E4}"/>
                </a:ext>
              </a:extLst>
            </p:cNvPr>
            <p:cNvSpPr txBox="1"/>
            <p:nvPr/>
          </p:nvSpPr>
          <p:spPr>
            <a:xfrm>
              <a:off x="3978324" y="6827919"/>
              <a:ext cx="1264366" cy="276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STARD10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0250A301-22AE-43F0-B059-47C9E4963030}"/>
                </a:ext>
              </a:extLst>
            </p:cNvPr>
            <p:cNvSpPr txBox="1"/>
            <p:nvPr/>
          </p:nvSpPr>
          <p:spPr>
            <a:xfrm>
              <a:off x="3978324" y="7813571"/>
              <a:ext cx="1264366" cy="276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p65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715FFAD5-F1E1-404A-8B43-4A0B02C3059D}"/>
                </a:ext>
              </a:extLst>
            </p:cNvPr>
            <p:cNvSpPr txBox="1"/>
            <p:nvPr/>
          </p:nvSpPr>
          <p:spPr>
            <a:xfrm>
              <a:off x="3978324" y="7323285"/>
              <a:ext cx="1264366" cy="276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ERBB2</a:t>
              </a:r>
            </a:p>
          </p:txBody>
        </p: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01309C10-79A2-4B13-9953-86F3826CB49D}"/>
                </a:ext>
              </a:extLst>
            </p:cNvPr>
            <p:cNvGrpSpPr/>
            <p:nvPr/>
          </p:nvGrpSpPr>
          <p:grpSpPr>
            <a:xfrm>
              <a:off x="2607889" y="6183194"/>
              <a:ext cx="2634801" cy="2372754"/>
              <a:chOff x="2607889" y="6183194"/>
              <a:chExt cx="2634801" cy="2372754"/>
            </a:xfrm>
          </p:grpSpPr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4E73A933-BB38-4042-8DB8-628F13D2C271}"/>
                  </a:ext>
                </a:extLst>
              </p:cNvPr>
              <p:cNvSpPr txBox="1"/>
              <p:nvPr/>
            </p:nvSpPr>
            <p:spPr>
              <a:xfrm rot="16200000">
                <a:off x="2605186" y="6371152"/>
                <a:ext cx="675435" cy="299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EV</a:t>
                </a: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6432F772-8608-47E1-97A3-510CFA7F0DFB}"/>
                  </a:ext>
                </a:extLst>
              </p:cNvPr>
              <p:cNvSpPr txBox="1"/>
              <p:nvPr/>
            </p:nvSpPr>
            <p:spPr>
              <a:xfrm rot="16200000">
                <a:off x="3022288" y="6371152"/>
                <a:ext cx="675435" cy="299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EtOH</a:t>
                </a:r>
                <a:endParaRPr 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6B3F588A-44BF-48F8-A828-1FB89790F265}"/>
                  </a:ext>
                </a:extLst>
              </p:cNvPr>
              <p:cNvSpPr txBox="1"/>
              <p:nvPr/>
            </p:nvSpPr>
            <p:spPr>
              <a:xfrm rot="16200000">
                <a:off x="3441065" y="6371152"/>
                <a:ext cx="675435" cy="299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p65</a:t>
                </a:r>
              </a:p>
            </p:txBody>
          </p:sp>
          <p:pic>
            <p:nvPicPr>
              <p:cNvPr id="143" name="Picture 142">
                <a:extLst>
                  <a:ext uri="{FF2B5EF4-FFF2-40B4-BE49-F238E27FC236}">
                    <a16:creationId xmlns:a16="http://schemas.microsoft.com/office/drawing/2014/main" id="{AB68BF7B-38CF-4E62-B582-5107F8E4697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t="3134" r="49057"/>
              <a:stretch/>
            </p:blipFill>
            <p:spPr>
              <a:xfrm>
                <a:off x="2709334" y="6807741"/>
                <a:ext cx="1341584" cy="31268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</a:ln>
            </p:spPr>
          </p:pic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35B940AB-AB20-423B-B8C3-DB636A074095}"/>
                  </a:ext>
                </a:extLst>
              </p:cNvPr>
              <p:cNvSpPr txBox="1"/>
              <p:nvPr/>
            </p:nvSpPr>
            <p:spPr>
              <a:xfrm>
                <a:off x="3978324" y="8250651"/>
                <a:ext cx="1264366" cy="276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ACTIN</a:t>
                </a:r>
              </a:p>
            </p:txBody>
          </p:sp>
          <p:pic>
            <p:nvPicPr>
              <p:cNvPr id="145" name="Picture 144">
                <a:extLst>
                  <a:ext uri="{FF2B5EF4-FFF2-40B4-BE49-F238E27FC236}">
                    <a16:creationId xmlns:a16="http://schemas.microsoft.com/office/drawing/2014/main" id="{EFB245A7-4A2C-4B27-BAC4-515651355A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t="23699" b="22629"/>
              <a:stretch/>
            </p:blipFill>
            <p:spPr>
              <a:xfrm>
                <a:off x="2709334" y="7783256"/>
                <a:ext cx="1341583" cy="30280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46" name="Picture 145">
                <a:extLst>
                  <a:ext uri="{FF2B5EF4-FFF2-40B4-BE49-F238E27FC236}">
                    <a16:creationId xmlns:a16="http://schemas.microsoft.com/office/drawing/2014/main" id="{B1F28E59-5004-4B67-B619-77EA4280FC4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t="5612" r="8995"/>
              <a:stretch/>
            </p:blipFill>
            <p:spPr>
              <a:xfrm>
                <a:off x="2709339" y="8245889"/>
                <a:ext cx="1341585" cy="31005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47" name="Picture 146">
                <a:extLst>
                  <a:ext uri="{FF2B5EF4-FFF2-40B4-BE49-F238E27FC236}">
                    <a16:creationId xmlns:a16="http://schemas.microsoft.com/office/drawing/2014/main" id="{A8175ACB-FBF8-4C3B-81C2-F398038F6DA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4522" b="18751"/>
              <a:stretch/>
            </p:blipFill>
            <p:spPr>
              <a:xfrm>
                <a:off x="2709334" y="7287082"/>
                <a:ext cx="1341583" cy="33569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D151514E-DA89-4B17-A793-ECA644D05AFB}"/>
                  </a:ext>
                </a:extLst>
              </p:cNvPr>
              <p:cNvSpPr txBox="1"/>
              <p:nvPr/>
            </p:nvSpPr>
            <p:spPr>
              <a:xfrm>
                <a:off x="2607889" y="7082919"/>
                <a:ext cx="1751403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1.0±0.2  2.5±0.1* 1.6±0.1*</a:t>
                </a:r>
              </a:p>
            </p:txBody>
          </p:sp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3409CE87-07E4-48FA-AC9C-8F8650B85DA3}"/>
                  </a:ext>
                </a:extLst>
              </p:cNvPr>
              <p:cNvSpPr txBox="1"/>
              <p:nvPr/>
            </p:nvSpPr>
            <p:spPr>
              <a:xfrm>
                <a:off x="2628589" y="7581048"/>
                <a:ext cx="1751403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1.0±0.1 1.9±0.1* 3.1±0.3*</a:t>
                </a:r>
              </a:p>
            </p:txBody>
          </p: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58EF0622-1B50-4008-9BAA-8F30B375970B}"/>
                  </a:ext>
                </a:extLst>
              </p:cNvPr>
              <p:cNvSpPr txBox="1"/>
              <p:nvPr/>
            </p:nvSpPr>
            <p:spPr>
              <a:xfrm>
                <a:off x="2618345" y="8055149"/>
                <a:ext cx="1751403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1.0±0.2 1.8±0.2* 3.5±0.2*</a:t>
                </a:r>
              </a:p>
            </p:txBody>
          </p:sp>
        </p:grpSp>
      </p:grpSp>
      <p:sp>
        <p:nvSpPr>
          <p:cNvPr id="154" name="TextBox 153">
            <a:extLst>
              <a:ext uri="{FF2B5EF4-FFF2-40B4-BE49-F238E27FC236}">
                <a16:creationId xmlns:a16="http://schemas.microsoft.com/office/drawing/2014/main" id="{84EE6D1A-0018-4629-AA5F-D96522056FB6}"/>
              </a:ext>
            </a:extLst>
          </p:cNvPr>
          <p:cNvSpPr txBox="1"/>
          <p:nvPr/>
        </p:nvSpPr>
        <p:spPr>
          <a:xfrm>
            <a:off x="-6215" y="2764560"/>
            <a:ext cx="55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3CDD371F-6E85-4CB3-A44C-DEA07EBC73B9}"/>
              </a:ext>
            </a:extLst>
          </p:cNvPr>
          <p:cNvSpPr txBox="1"/>
          <p:nvPr/>
        </p:nvSpPr>
        <p:spPr>
          <a:xfrm>
            <a:off x="0" y="6031636"/>
            <a:ext cx="55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77B6FBC8-14DD-4CA5-9492-BEA9378DE67C}"/>
              </a:ext>
            </a:extLst>
          </p:cNvPr>
          <p:cNvSpPr txBox="1"/>
          <p:nvPr/>
        </p:nvSpPr>
        <p:spPr>
          <a:xfrm>
            <a:off x="2625203" y="6031636"/>
            <a:ext cx="55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88581" y="6949194"/>
            <a:ext cx="1178031" cy="1875734"/>
            <a:chOff x="848986" y="3607985"/>
            <a:chExt cx="2099415" cy="2156790"/>
          </a:xfrm>
        </p:grpSpPr>
        <p:graphicFrame>
          <p:nvGraphicFramePr>
            <p:cNvPr id="79" name="Chart 78"/>
            <p:cNvGraphicFramePr>
              <a:graphicFrameLocks/>
            </p:cNvGraphicFramePr>
            <p:nvPr>
              <p:extLst/>
            </p:nvPr>
          </p:nvGraphicFramePr>
          <p:xfrm>
            <a:off x="848986" y="3607985"/>
            <a:ext cx="2099415" cy="21567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  <p:sp>
          <p:nvSpPr>
            <p:cNvPr id="80" name="TextBox 79"/>
            <p:cNvSpPr txBox="1"/>
            <p:nvPr/>
          </p:nvSpPr>
          <p:spPr>
            <a:xfrm>
              <a:off x="1950981" y="3684916"/>
              <a:ext cx="429843" cy="424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297183" y="3731191"/>
              <a:ext cx="427156" cy="424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7601" y="6360811"/>
            <a:ext cx="2624222" cy="2431333"/>
            <a:chOff x="1917038" y="2983966"/>
            <a:chExt cx="4498360" cy="2431333"/>
          </a:xfrm>
        </p:grpSpPr>
        <p:sp>
          <p:nvSpPr>
            <p:cNvPr id="153" name="TextBox 2">
              <a:extLst>
                <a:ext uri="{FF2B5EF4-FFF2-40B4-BE49-F238E27FC236}">
                  <a16:creationId xmlns:a16="http://schemas.microsoft.com/office/drawing/2014/main" id="{EEF7039C-937E-4B6E-8AC1-37EF0DF425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7038" y="2983966"/>
              <a:ext cx="4498360" cy="343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% of promoter activity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(relative to EV)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84" name="Chart 83"/>
            <p:cNvGraphicFramePr>
              <a:graphicFrameLocks/>
            </p:cNvGraphicFramePr>
            <p:nvPr>
              <p:extLst/>
            </p:nvPr>
          </p:nvGraphicFramePr>
          <p:xfrm>
            <a:off x="4064954" y="3565556"/>
            <a:ext cx="2083607" cy="18497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3"/>
            </a:graphicData>
          </a:graphic>
        </p:graphicFrame>
        <p:sp>
          <p:nvSpPr>
            <p:cNvPr id="85" name="TextBox 84"/>
            <p:cNvSpPr txBox="1"/>
            <p:nvPr/>
          </p:nvSpPr>
          <p:spPr>
            <a:xfrm>
              <a:off x="5148019" y="3919375"/>
              <a:ext cx="3638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5504605" y="3768851"/>
              <a:ext cx="5250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</p:grpSp>
      <p:sp>
        <p:nvSpPr>
          <p:cNvPr id="114" name="TextBox 2">
            <a:extLst>
              <a:ext uri="{FF2B5EF4-FFF2-40B4-BE49-F238E27FC236}">
                <a16:creationId xmlns:a16="http://schemas.microsoft.com/office/drawing/2014/main" id="{C4D084C5-04CB-4DDC-812C-9923697A9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58" y="6784768"/>
            <a:ext cx="1445946" cy="34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 fontAlgn="base"/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STARD10</a:t>
            </a:r>
            <a:endParaRPr lang="en-US" sz="12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5" name="TextBox 2">
            <a:extLst>
              <a:ext uri="{FF2B5EF4-FFF2-40B4-BE49-F238E27FC236}">
                <a16:creationId xmlns:a16="http://schemas.microsoft.com/office/drawing/2014/main" id="{7740E8A7-B3DB-4541-BCA3-C5A2573AC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2130" y="6778615"/>
            <a:ext cx="1586562" cy="34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 fontAlgn="base"/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ERBB2</a:t>
            </a:r>
            <a:endParaRPr lang="en-US" sz="12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1E30639-A407-46A2-A40A-10154FA9985C}"/>
              </a:ext>
            </a:extLst>
          </p:cNvPr>
          <p:cNvGrpSpPr/>
          <p:nvPr/>
        </p:nvGrpSpPr>
        <p:grpSpPr>
          <a:xfrm>
            <a:off x="18590" y="2917251"/>
            <a:ext cx="6444348" cy="3436536"/>
            <a:chOff x="18588" y="2917251"/>
            <a:chExt cx="6444348" cy="343653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05F33CE-19D6-43FD-B1F2-CA241C0E9CD1}"/>
                </a:ext>
              </a:extLst>
            </p:cNvPr>
            <p:cNvGrpSpPr/>
            <p:nvPr/>
          </p:nvGrpSpPr>
          <p:grpSpPr>
            <a:xfrm>
              <a:off x="396345" y="2958156"/>
              <a:ext cx="6007321" cy="2067070"/>
              <a:chOff x="374043" y="3103119"/>
              <a:chExt cx="6007321" cy="2067070"/>
            </a:xfrm>
          </p:grpSpPr>
          <p:graphicFrame>
            <p:nvGraphicFramePr>
              <p:cNvPr id="117" name="Chart 116">
                <a:extLst>
                  <a:ext uri="{FF2B5EF4-FFF2-40B4-BE49-F238E27FC236}">
                    <a16:creationId xmlns:a16="http://schemas.microsoft.com/office/drawing/2014/main" id="{B6922C14-57B9-4372-89C4-778BDBD4688C}"/>
                  </a:ext>
                </a:extLst>
              </p:cNvPr>
              <p:cNvGraphicFramePr/>
              <p:nvPr>
                <p:extLst/>
              </p:nvPr>
            </p:nvGraphicFramePr>
            <p:xfrm>
              <a:off x="374043" y="3103119"/>
              <a:ext cx="5959850" cy="139823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4"/>
              </a:graphicData>
            </a:graphic>
          </p:graphicFrame>
          <p:graphicFrame>
            <p:nvGraphicFramePr>
              <p:cNvPr id="118" name="Chart 117">
                <a:extLst>
                  <a:ext uri="{FF2B5EF4-FFF2-40B4-BE49-F238E27FC236}">
                    <a16:creationId xmlns:a16="http://schemas.microsoft.com/office/drawing/2014/main" id="{3EED8A6C-D152-44B2-9B4A-33C4E13B7EAA}"/>
                  </a:ext>
                </a:extLst>
              </p:cNvPr>
              <p:cNvGraphicFramePr>
                <a:graphicFrameLocks/>
              </p:cNvGraphicFramePr>
              <p:nvPr>
                <p:extLst/>
              </p:nvPr>
            </p:nvGraphicFramePr>
            <p:xfrm>
              <a:off x="431902" y="4050897"/>
              <a:ext cx="5949462" cy="111929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5"/>
              </a:graphicData>
            </a:graphic>
          </p:graphicFrame>
        </p:grp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9FA1DDB-7604-431B-A009-3D7301C23C67}"/>
                </a:ext>
              </a:extLst>
            </p:cNvPr>
            <p:cNvSpPr txBox="1"/>
            <p:nvPr/>
          </p:nvSpPr>
          <p:spPr>
            <a:xfrm rot="16200000">
              <a:off x="625261" y="5197913"/>
              <a:ext cx="910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Sc+EV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8BE34CB4-C50F-4C41-90DD-1F8615746EBF}"/>
                </a:ext>
              </a:extLst>
            </p:cNvPr>
            <p:cNvSpPr txBox="1"/>
            <p:nvPr/>
          </p:nvSpPr>
          <p:spPr>
            <a:xfrm rot="16200000">
              <a:off x="1078745" y="5197913"/>
              <a:ext cx="910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EtOH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187CEC10-CFAE-456A-BF9F-2B8598E20FD8}"/>
                </a:ext>
              </a:extLst>
            </p:cNvPr>
            <p:cNvSpPr txBox="1"/>
            <p:nvPr/>
          </p:nvSpPr>
          <p:spPr>
            <a:xfrm rot="16200000">
              <a:off x="1543378" y="5197913"/>
              <a:ext cx="910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STARD10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F09C3A13-D5D1-46C6-8C57-2F98491F8397}"/>
                </a:ext>
              </a:extLst>
            </p:cNvPr>
            <p:cNvSpPr txBox="1"/>
            <p:nvPr/>
          </p:nvSpPr>
          <p:spPr>
            <a:xfrm rot="16200000">
              <a:off x="1932026" y="5262747"/>
              <a:ext cx="10401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siERBB2#1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5A337B0F-82AA-4348-9B13-D76CCE06B61D}"/>
                </a:ext>
              </a:extLst>
            </p:cNvPr>
            <p:cNvSpPr txBox="1"/>
            <p:nvPr/>
          </p:nvSpPr>
          <p:spPr>
            <a:xfrm rot="16200000">
              <a:off x="2396660" y="5262747"/>
              <a:ext cx="10401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siERBB2#2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8B99DCDD-3AE2-47A8-B268-3EC87F031ADA}"/>
                </a:ext>
              </a:extLst>
            </p:cNvPr>
            <p:cNvSpPr txBox="1"/>
            <p:nvPr/>
          </p:nvSpPr>
          <p:spPr>
            <a:xfrm rot="16200000">
              <a:off x="3280581" y="5210009"/>
              <a:ext cx="1119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EtOH+</a:t>
              </a:r>
            </a:p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siERBB2#1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BE9263DC-7D83-4D92-AD0E-A6C6FC6D6E2F}"/>
                </a:ext>
              </a:extLst>
            </p:cNvPr>
            <p:cNvSpPr txBox="1"/>
            <p:nvPr/>
          </p:nvSpPr>
          <p:spPr>
            <a:xfrm rot="16200000">
              <a:off x="2926129" y="5105581"/>
              <a:ext cx="910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EtOH+ STARD10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2AB6A1C8-1C0A-4AC7-AA5C-ECD7BD7F4354}"/>
                </a:ext>
              </a:extLst>
            </p:cNvPr>
            <p:cNvSpPr txBox="1"/>
            <p:nvPr/>
          </p:nvSpPr>
          <p:spPr>
            <a:xfrm rot="16200000">
              <a:off x="3734064" y="5210009"/>
              <a:ext cx="1119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EtOH+</a:t>
              </a:r>
            </a:p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siERBB2#2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EA4C4162-CE54-453E-B25D-A8AD637B586C}"/>
                </a:ext>
              </a:extLst>
            </p:cNvPr>
            <p:cNvSpPr txBox="1"/>
            <p:nvPr/>
          </p:nvSpPr>
          <p:spPr>
            <a:xfrm rot="16200000">
              <a:off x="4202416" y="5210009"/>
              <a:ext cx="1119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STARD10+</a:t>
              </a:r>
            </a:p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siERBB2#1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065C38E4-69D0-40D9-BCB2-35346F20BB8B}"/>
                </a:ext>
              </a:extLst>
            </p:cNvPr>
            <p:cNvSpPr txBox="1"/>
            <p:nvPr/>
          </p:nvSpPr>
          <p:spPr>
            <a:xfrm rot="16200000">
              <a:off x="4655899" y="5210009"/>
              <a:ext cx="1119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STARD10+</a:t>
              </a:r>
            </a:p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siERBB2#2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09C23E5C-B912-4D66-B746-8EE968D0C9B7}"/>
                </a:ext>
              </a:extLst>
            </p:cNvPr>
            <p:cNvSpPr txBox="1"/>
            <p:nvPr/>
          </p:nvSpPr>
          <p:spPr>
            <a:xfrm rot="16200000">
              <a:off x="4943345" y="5386659"/>
              <a:ext cx="14725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EtOH+STARD10+</a:t>
              </a:r>
            </a:p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siERBB2#1</a:t>
              </a: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ED9B1B17-CD05-48CC-8A6D-B4FDE3A99D6B}"/>
                </a:ext>
              </a:extLst>
            </p:cNvPr>
            <p:cNvSpPr txBox="1"/>
            <p:nvPr/>
          </p:nvSpPr>
          <p:spPr>
            <a:xfrm rot="16200000">
              <a:off x="5396826" y="5386659"/>
              <a:ext cx="14725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EtOH+STARD10+</a:t>
              </a:r>
            </a:p>
            <a:p>
              <a:pPr algn="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siERBB2#2</a:t>
              </a:r>
            </a:p>
          </p:txBody>
        </p:sp>
        <p:sp>
          <p:nvSpPr>
            <p:cNvPr id="160" name="TextBox 2">
              <a:extLst>
                <a:ext uri="{FF2B5EF4-FFF2-40B4-BE49-F238E27FC236}">
                  <a16:creationId xmlns:a16="http://schemas.microsoft.com/office/drawing/2014/main" id="{1E8030B4-5CE6-4678-AB76-6E329D214F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-513492" y="3854649"/>
              <a:ext cx="1422162" cy="358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mRNA levels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(relative to EV)</a:t>
              </a:r>
              <a:endPara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2670FC4A-E166-4D92-9198-109F66A94897}"/>
                </a:ext>
              </a:extLst>
            </p:cNvPr>
            <p:cNvSpPr txBox="1"/>
            <p:nvPr/>
          </p:nvSpPr>
          <p:spPr>
            <a:xfrm>
              <a:off x="1336906" y="4158170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156AE8E5-D03B-4D9A-922B-3B5A84CA41D9}"/>
                </a:ext>
              </a:extLst>
            </p:cNvPr>
            <p:cNvSpPr txBox="1"/>
            <p:nvPr/>
          </p:nvSpPr>
          <p:spPr>
            <a:xfrm>
              <a:off x="1500457" y="4254815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9FE6AF97-2751-4B64-B632-D634F3A90BB4}"/>
                </a:ext>
              </a:extLst>
            </p:cNvPr>
            <p:cNvSpPr txBox="1"/>
            <p:nvPr/>
          </p:nvSpPr>
          <p:spPr>
            <a:xfrm>
              <a:off x="1808974" y="3147122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B70DE404-BDE9-4866-817B-F9BE6CC6C810}"/>
                </a:ext>
              </a:extLst>
            </p:cNvPr>
            <p:cNvSpPr txBox="1"/>
            <p:nvPr/>
          </p:nvSpPr>
          <p:spPr>
            <a:xfrm>
              <a:off x="1950223" y="3801325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E905740B-B2E5-4517-96CC-DE7BB7DBA8A8}"/>
                </a:ext>
              </a:extLst>
            </p:cNvPr>
            <p:cNvSpPr txBox="1"/>
            <p:nvPr/>
          </p:nvSpPr>
          <p:spPr>
            <a:xfrm>
              <a:off x="2269889" y="4522437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AD248310-99A6-4AE8-978C-6A9106AD05FA}"/>
                </a:ext>
              </a:extLst>
            </p:cNvPr>
            <p:cNvSpPr txBox="1"/>
            <p:nvPr/>
          </p:nvSpPr>
          <p:spPr>
            <a:xfrm>
              <a:off x="2399987" y="4574478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913BEDA6-5CCF-44D9-9A96-B8BB3AC7E2BF}"/>
                </a:ext>
              </a:extLst>
            </p:cNvPr>
            <p:cNvSpPr txBox="1"/>
            <p:nvPr/>
          </p:nvSpPr>
          <p:spPr>
            <a:xfrm>
              <a:off x="2719655" y="4570761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CCB2FEC5-CB47-46DB-81AA-4D207BF0F517}"/>
                </a:ext>
              </a:extLst>
            </p:cNvPr>
            <p:cNvSpPr txBox="1"/>
            <p:nvPr/>
          </p:nvSpPr>
          <p:spPr>
            <a:xfrm>
              <a:off x="2872055" y="4544741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7542EDEE-5BFA-4746-8C73-D56C5C5F56E9}"/>
                </a:ext>
              </a:extLst>
            </p:cNvPr>
            <p:cNvSpPr txBox="1"/>
            <p:nvPr/>
          </p:nvSpPr>
          <p:spPr>
            <a:xfrm>
              <a:off x="3113663" y="2957556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2B7955C2-AB76-4FE3-9EA8-C7EE4E272F63}"/>
                </a:ext>
              </a:extLst>
            </p:cNvPr>
            <p:cNvSpPr txBox="1"/>
            <p:nvPr/>
          </p:nvSpPr>
          <p:spPr>
            <a:xfrm>
              <a:off x="3332969" y="3834779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C4068CE0-B2D5-4CB0-84A2-C74079C9B84F}"/>
                </a:ext>
              </a:extLst>
            </p:cNvPr>
            <p:cNvSpPr txBox="1"/>
            <p:nvPr/>
          </p:nvSpPr>
          <p:spPr>
            <a:xfrm>
              <a:off x="3786456" y="4533585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0EC643C9-5D2D-4CD1-961F-D93C46807593}"/>
                </a:ext>
              </a:extLst>
            </p:cNvPr>
            <p:cNvSpPr txBox="1"/>
            <p:nvPr/>
          </p:nvSpPr>
          <p:spPr>
            <a:xfrm>
              <a:off x="4251088" y="4485263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2C1D07BB-5795-4EDB-BA08-18F0E46B88F8}"/>
                </a:ext>
              </a:extLst>
            </p:cNvPr>
            <p:cNvSpPr txBox="1"/>
            <p:nvPr/>
          </p:nvSpPr>
          <p:spPr>
            <a:xfrm>
              <a:off x="4472342" y="3500288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F3B99FF3-0124-4F3C-A5DF-0EF9349899EB}"/>
                </a:ext>
              </a:extLst>
            </p:cNvPr>
            <p:cNvSpPr txBox="1"/>
            <p:nvPr/>
          </p:nvSpPr>
          <p:spPr>
            <a:xfrm>
              <a:off x="4712003" y="4455526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BC562786-BD20-479B-813E-EF2D60B33748}"/>
                </a:ext>
              </a:extLst>
            </p:cNvPr>
            <p:cNvSpPr txBox="1"/>
            <p:nvPr/>
          </p:nvSpPr>
          <p:spPr>
            <a:xfrm>
              <a:off x="4934409" y="3514971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8808DBA2-D280-4762-83B9-8060109160BB}"/>
                </a:ext>
              </a:extLst>
            </p:cNvPr>
            <p:cNvSpPr txBox="1"/>
            <p:nvPr/>
          </p:nvSpPr>
          <p:spPr>
            <a:xfrm>
              <a:off x="5161769" y="4537298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AB839918-2A77-437D-95E8-F2D6C17EA547}"/>
                </a:ext>
              </a:extLst>
            </p:cNvPr>
            <p:cNvSpPr txBox="1"/>
            <p:nvPr/>
          </p:nvSpPr>
          <p:spPr>
            <a:xfrm>
              <a:off x="5403204" y="3551289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F73DCFB9-2E00-4F1B-BA1E-1B091EABCF07}"/>
                </a:ext>
              </a:extLst>
            </p:cNvPr>
            <p:cNvSpPr txBox="1"/>
            <p:nvPr/>
          </p:nvSpPr>
          <p:spPr>
            <a:xfrm>
              <a:off x="5622685" y="4496410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53F80D91-D401-4646-A71F-CB593B6F2987}"/>
                </a:ext>
              </a:extLst>
            </p:cNvPr>
            <p:cNvSpPr txBox="1"/>
            <p:nvPr/>
          </p:nvSpPr>
          <p:spPr>
            <a:xfrm>
              <a:off x="5853005" y="3591471"/>
              <a:ext cx="248212" cy="378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412F943B-44F9-40CE-96C0-2C5F198532DD}"/>
                </a:ext>
              </a:extLst>
            </p:cNvPr>
            <p:cNvSpPr txBox="1"/>
            <p:nvPr/>
          </p:nvSpPr>
          <p:spPr>
            <a:xfrm>
              <a:off x="6083602" y="4444365"/>
              <a:ext cx="1811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7BECBDF1-D283-4D51-8C29-95BA4FB5A6E7}"/>
                </a:ext>
              </a:extLst>
            </p:cNvPr>
            <p:cNvSpPr txBox="1"/>
            <p:nvPr/>
          </p:nvSpPr>
          <p:spPr>
            <a:xfrm>
              <a:off x="3140719" y="2917251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†</a:t>
              </a: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4D9A4838-5B74-49A2-AC0C-B761AF167E84}"/>
                </a:ext>
              </a:extLst>
            </p:cNvPr>
            <p:cNvSpPr txBox="1"/>
            <p:nvPr/>
          </p:nvSpPr>
          <p:spPr>
            <a:xfrm>
              <a:off x="3211839" y="3563668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†</a:t>
              </a: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62D6FF5F-49A0-417F-B940-4041A05E340C}"/>
                </a:ext>
              </a:extLst>
            </p:cNvPr>
            <p:cNvSpPr txBox="1"/>
            <p:nvPr/>
          </p:nvSpPr>
          <p:spPr>
            <a:xfrm>
              <a:off x="5039261" y="4277021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†</a:t>
              </a: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C7CDEE8B-68CA-4B43-9BF4-DBAE5C1270BF}"/>
                </a:ext>
              </a:extLst>
            </p:cNvPr>
            <p:cNvSpPr txBox="1"/>
            <p:nvPr/>
          </p:nvSpPr>
          <p:spPr>
            <a:xfrm>
              <a:off x="4589681" y="4206359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†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693748CB-6D30-440E-90F4-1C98357B50E7}"/>
                </a:ext>
              </a:extLst>
            </p:cNvPr>
            <p:cNvSpPr txBox="1"/>
            <p:nvPr/>
          </p:nvSpPr>
          <p:spPr>
            <a:xfrm>
              <a:off x="5504736" y="4222762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†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BF7F2183-CBAB-4EF4-AB4D-EA402D4134AF}"/>
                </a:ext>
              </a:extLst>
            </p:cNvPr>
            <p:cNvSpPr txBox="1"/>
            <p:nvPr/>
          </p:nvSpPr>
          <p:spPr>
            <a:xfrm>
              <a:off x="5960553" y="4196564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†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11D77415-2091-4609-A708-1CD087CE534C}"/>
                </a:ext>
              </a:extLst>
            </p:cNvPr>
            <p:cNvSpPr txBox="1"/>
            <p:nvPr/>
          </p:nvSpPr>
          <p:spPr>
            <a:xfrm>
              <a:off x="4515760" y="3410219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†</a:t>
              </a: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F4981308-76F5-4FCC-A848-9ADD8574555F}"/>
                </a:ext>
              </a:extLst>
            </p:cNvPr>
            <p:cNvSpPr txBox="1"/>
            <p:nvPr/>
          </p:nvSpPr>
          <p:spPr>
            <a:xfrm>
              <a:off x="4970662" y="3416588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†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65922152-978F-4799-9671-53DC60BCE4F8}"/>
                </a:ext>
              </a:extLst>
            </p:cNvPr>
            <p:cNvSpPr txBox="1"/>
            <p:nvPr/>
          </p:nvSpPr>
          <p:spPr>
            <a:xfrm>
              <a:off x="5502308" y="3481316"/>
              <a:ext cx="3659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†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F57200E6-8410-431C-AC5B-0CD7DC5A314D}"/>
                </a:ext>
              </a:extLst>
            </p:cNvPr>
            <p:cNvSpPr txBox="1"/>
            <p:nvPr/>
          </p:nvSpPr>
          <p:spPr>
            <a:xfrm>
              <a:off x="5898641" y="3523053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†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FFBFC850-4F0B-472D-A4D5-860F1ABBADB6}"/>
                </a:ext>
              </a:extLst>
            </p:cNvPr>
            <p:cNvSpPr txBox="1"/>
            <p:nvPr/>
          </p:nvSpPr>
          <p:spPr>
            <a:xfrm>
              <a:off x="3512827" y="4253801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‡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C5D1B06E-0CEA-45C1-AB35-FF5B56EB1760}"/>
                </a:ext>
              </a:extLst>
            </p:cNvPr>
            <p:cNvSpPr txBox="1"/>
            <p:nvPr/>
          </p:nvSpPr>
          <p:spPr>
            <a:xfrm>
              <a:off x="3662669" y="4284578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‡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75B645F3-7545-47BA-BFAD-08F3DE8A8376}"/>
                </a:ext>
              </a:extLst>
            </p:cNvPr>
            <p:cNvSpPr txBox="1"/>
            <p:nvPr/>
          </p:nvSpPr>
          <p:spPr>
            <a:xfrm>
              <a:off x="3973741" y="4246369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‡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A9F261CC-D802-4F84-A069-3E12F2B39539}"/>
                </a:ext>
              </a:extLst>
            </p:cNvPr>
            <p:cNvSpPr txBox="1"/>
            <p:nvPr/>
          </p:nvSpPr>
          <p:spPr>
            <a:xfrm>
              <a:off x="4126187" y="4232452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‡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21C9C6A7-9B6F-4D61-A371-18B23A99C311}"/>
                </a:ext>
              </a:extLst>
            </p:cNvPr>
            <p:cNvSpPr txBox="1"/>
            <p:nvPr/>
          </p:nvSpPr>
          <p:spPr>
            <a:xfrm>
              <a:off x="5501647" y="3964504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‡</a:t>
              </a: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C7BE5AAE-B905-48DF-AAF6-8603FF5DD2CB}"/>
                </a:ext>
              </a:extLst>
            </p:cNvPr>
            <p:cNvSpPr txBox="1"/>
            <p:nvPr/>
          </p:nvSpPr>
          <p:spPr>
            <a:xfrm>
              <a:off x="5961964" y="3937834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‡</a:t>
              </a: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F1881579-9E81-457D-85DE-0A7EBDFFA9E2}"/>
                </a:ext>
              </a:extLst>
            </p:cNvPr>
            <p:cNvSpPr txBox="1"/>
            <p:nvPr/>
          </p:nvSpPr>
          <p:spPr>
            <a:xfrm>
              <a:off x="5341618" y="3281379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‡</a:t>
              </a: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D4AFE30C-90C1-4E2D-9837-85DB4A1BC3A8}"/>
                </a:ext>
              </a:extLst>
            </p:cNvPr>
            <p:cNvSpPr txBox="1"/>
            <p:nvPr/>
          </p:nvSpPr>
          <p:spPr>
            <a:xfrm>
              <a:off x="5803219" y="3299632"/>
              <a:ext cx="500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‡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A5281E6D-61E2-4AB6-B7C8-B7B4C3234619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r="18837"/>
          <a:stretch/>
        </p:blipFill>
        <p:spPr>
          <a:xfrm>
            <a:off x="212794" y="61600"/>
            <a:ext cx="3057934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450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161</Words>
  <Application>Microsoft Office PowerPoint</Application>
  <PresentationFormat>On-screen Show (4:3)</PresentationFormat>
  <Paragraphs>99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Tomasi, Maria Lauda</dc:creator>
  <cp:lastModifiedBy>Tomasi, Maria Lauda</cp:lastModifiedBy>
  <cp:revision>8</cp:revision>
  <dcterms:created xsi:type="dcterms:W3CDTF">2018-10-11T22:59:38Z</dcterms:created>
  <dcterms:modified xsi:type="dcterms:W3CDTF">2018-12-05T20:06:20Z</dcterms:modified>
</cp:coreProperties>
</file>