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9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'[Promoter Activity StarD10 ERBB2 StatisticsAnalysis 09.01.2018.xlsx]Sheet1'!$L$51:$L$56</c:f>
                <c:numCache>
                  <c:formatCode>General</c:formatCode>
                  <c:ptCount val="6"/>
                  <c:pt idx="0">
                    <c:v>20.794907463764417</c:v>
                  </c:pt>
                  <c:pt idx="1">
                    <c:v>48.593940549313217</c:v>
                  </c:pt>
                  <c:pt idx="2">
                    <c:v>27.117866529573924</c:v>
                  </c:pt>
                  <c:pt idx="3">
                    <c:v>43.179760283602135</c:v>
                  </c:pt>
                  <c:pt idx="4">
                    <c:v>18.575642854393831</c:v>
                  </c:pt>
                  <c:pt idx="5">
                    <c:v>26.038016228604281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'[Promoter Activity StarD10 ERBB2 StatisticsAnalysis 09.01.2018.xlsx]Sheet1'!$J$51:$J$56</c:f>
              <c:strCache>
                <c:ptCount val="6"/>
                <c:pt idx="0">
                  <c:v>Sc</c:v>
                </c:pt>
                <c:pt idx="1">
                  <c:v>EtOH</c:v>
                </c:pt>
                <c:pt idx="2">
                  <c:v>sip65#1</c:v>
                </c:pt>
                <c:pt idx="3">
                  <c:v>sip65#2</c:v>
                </c:pt>
                <c:pt idx="4">
                  <c:v>sip65#1+EtOH</c:v>
                </c:pt>
                <c:pt idx="5">
                  <c:v>sip65#2+EtOH</c:v>
                </c:pt>
              </c:strCache>
            </c:strRef>
          </c:cat>
          <c:val>
            <c:numRef>
              <c:f>'[Promoter Activity StarD10 ERBB2 StatisticsAnalysis 09.01.2018.xlsx]Sheet1'!$K$51:$K$56</c:f>
              <c:numCache>
                <c:formatCode>General</c:formatCode>
                <c:ptCount val="6"/>
                <c:pt idx="0">
                  <c:v>100</c:v>
                </c:pt>
                <c:pt idx="1">
                  <c:v>465.48108770925</c:v>
                </c:pt>
                <c:pt idx="2">
                  <c:v>124.34566885982701</c:v>
                </c:pt>
                <c:pt idx="3">
                  <c:v>139.01476764934478</c:v>
                </c:pt>
                <c:pt idx="4">
                  <c:v>106.85554270191913</c:v>
                </c:pt>
                <c:pt idx="5">
                  <c:v>104.09886592096773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AA-4A58-8DBF-9C5B1EBDD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65378032"/>
        <c:axId val="-65379664"/>
      </c:barChart>
      <c:catAx>
        <c:axId val="-6537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79664"/>
        <c:crosses val="autoZero"/>
        <c:auto val="1"/>
        <c:lblAlgn val="ctr"/>
        <c:lblOffset val="100"/>
        <c:noMultiLvlLbl val="0"/>
      </c:catAx>
      <c:valAx>
        <c:axId val="-653796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78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'[Promoter Activity StarD10 ERBB2 StatisticsAnalysis 09.01.2018.xlsx]Sheet1'!$L$73:$L$78</c:f>
                <c:numCache>
                  <c:formatCode>General</c:formatCode>
                  <c:ptCount val="6"/>
                  <c:pt idx="0">
                    <c:v>16.028153099012115</c:v>
                  </c:pt>
                  <c:pt idx="1">
                    <c:v>151.54791849905268</c:v>
                  </c:pt>
                  <c:pt idx="2">
                    <c:v>2.7781393764060951</c:v>
                  </c:pt>
                  <c:pt idx="3">
                    <c:v>7.2657090560096966</c:v>
                  </c:pt>
                  <c:pt idx="4">
                    <c:v>10.159895989138656</c:v>
                  </c:pt>
                  <c:pt idx="5">
                    <c:v>15.151285543841061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'[Promoter Activity StarD10 ERBB2 StatisticsAnalysis 09.01.2018.xlsx]Sheet1'!$J$73:$J$78</c:f>
              <c:strCache>
                <c:ptCount val="6"/>
                <c:pt idx="0">
                  <c:v>Sc</c:v>
                </c:pt>
                <c:pt idx="1">
                  <c:v>EtOH</c:v>
                </c:pt>
                <c:pt idx="2">
                  <c:v>sip65#1</c:v>
                </c:pt>
                <c:pt idx="3">
                  <c:v>sip65#2</c:v>
                </c:pt>
                <c:pt idx="4">
                  <c:v>sip65#1+EtOH</c:v>
                </c:pt>
                <c:pt idx="5">
                  <c:v>sip65#2+EtOH</c:v>
                </c:pt>
              </c:strCache>
            </c:strRef>
          </c:cat>
          <c:val>
            <c:numRef>
              <c:f>'[Promoter Activity StarD10 ERBB2 StatisticsAnalysis 09.01.2018.xlsx]Sheet1'!$K$73:$K$78</c:f>
              <c:numCache>
                <c:formatCode>General</c:formatCode>
                <c:ptCount val="6"/>
                <c:pt idx="0">
                  <c:v>100</c:v>
                </c:pt>
                <c:pt idx="1">
                  <c:v>530.35019077371487</c:v>
                </c:pt>
                <c:pt idx="2">
                  <c:v>94.18830245153714</c:v>
                </c:pt>
                <c:pt idx="3">
                  <c:v>80.47453555668686</c:v>
                </c:pt>
                <c:pt idx="4">
                  <c:v>99.852343095962965</c:v>
                </c:pt>
                <c:pt idx="5">
                  <c:v>89.280375878243674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77-43F6-BEB6-3F9D9DD577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65373136"/>
        <c:axId val="-65373680"/>
      </c:barChart>
      <c:catAx>
        <c:axId val="-6537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73680"/>
        <c:crosses val="autoZero"/>
        <c:auto val="1"/>
        <c:lblAlgn val="ctr"/>
        <c:lblOffset val="100"/>
        <c:noMultiLvlLbl val="0"/>
      </c:catAx>
      <c:valAx>
        <c:axId val="-653736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7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86482939632541E-2"/>
          <c:y val="4.6296296296296294E-2"/>
          <c:w val="0.89655796150481193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'[Statistical Analysis RT PCR siP65 MCF7 SKBR3 .xlsx]Sheet1'!$L$66</c:f>
              <c:strCache>
                <c:ptCount val="1"/>
                <c:pt idx="0">
                  <c:v>STARD10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'[Statistical Analysis RT PCR siP65 MCF7 SKBR3 .xlsx]Sheet1'!$Q$67:$Q$70</c:f>
                <c:numCache>
                  <c:formatCode>General</c:formatCode>
                  <c:ptCount val="4"/>
                  <c:pt idx="0">
                    <c:v>5.5796367426545881E-2</c:v>
                  </c:pt>
                  <c:pt idx="1">
                    <c:v>0.3010439794755056</c:v>
                  </c:pt>
                  <c:pt idx="2">
                    <c:v>4.0396216622517828E-2</c:v>
                  </c:pt>
                  <c:pt idx="3">
                    <c:v>8.8210331598700467E-2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'[Statistical Analysis RT PCR siP65 MCF7 SKBR3 .xlsx]Sheet1'!$K$67:$K$70</c:f>
              <c:strCache>
                <c:ptCount val="4"/>
                <c:pt idx="0">
                  <c:v>Sc</c:v>
                </c:pt>
                <c:pt idx="1">
                  <c:v>EtOH</c:v>
                </c:pt>
                <c:pt idx="2">
                  <c:v>sip65#1+EtOH</c:v>
                </c:pt>
                <c:pt idx="3">
                  <c:v>sip65#2+EtOH</c:v>
                </c:pt>
              </c:strCache>
            </c:strRef>
          </c:cat>
          <c:val>
            <c:numRef>
              <c:f>'[Statistical Analysis RT PCR siP65 MCF7 SKBR3 .xlsx]Sheet1'!$L$67:$L$70</c:f>
              <c:numCache>
                <c:formatCode>General</c:formatCode>
                <c:ptCount val="4"/>
                <c:pt idx="0">
                  <c:v>1</c:v>
                </c:pt>
                <c:pt idx="1">
                  <c:v>1.7903843942270716</c:v>
                </c:pt>
                <c:pt idx="2">
                  <c:v>1.035264923841378</c:v>
                </c:pt>
                <c:pt idx="3">
                  <c:v>0.78730797656920004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37-43E4-800A-5233182F04B2}"/>
            </c:ext>
          </c:extLst>
        </c:ser>
        <c:ser>
          <c:idx val="1"/>
          <c:order val="1"/>
          <c:tx>
            <c:strRef>
              <c:f>'[Statistical Analysis RT PCR siP65 MCF7 SKBR3 .xlsx]Sheet1'!$M$66</c:f>
              <c:strCache>
                <c:ptCount val="1"/>
                <c:pt idx="0">
                  <c:v>ERBB2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'[Statistical Analysis RT PCR siP65 MCF7 SKBR3 .xlsx]Sheet1'!$R$67:$R$70</c:f>
                <c:numCache>
                  <c:formatCode>General</c:formatCode>
                  <c:ptCount val="4"/>
                  <c:pt idx="0">
                    <c:v>0.11261691334246672</c:v>
                  </c:pt>
                  <c:pt idx="1">
                    <c:v>9.2532912832223854E-2</c:v>
                  </c:pt>
                  <c:pt idx="2">
                    <c:v>8.4798970721109299E-2</c:v>
                  </c:pt>
                  <c:pt idx="3">
                    <c:v>8.7386100465535327E-2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'[Statistical Analysis RT PCR siP65 MCF7 SKBR3 .xlsx]Sheet1'!$K$67:$K$70</c:f>
              <c:strCache>
                <c:ptCount val="4"/>
                <c:pt idx="0">
                  <c:v>Sc</c:v>
                </c:pt>
                <c:pt idx="1">
                  <c:v>EtOH</c:v>
                </c:pt>
                <c:pt idx="2">
                  <c:v>sip65#1+EtOH</c:v>
                </c:pt>
                <c:pt idx="3">
                  <c:v>sip65#2+EtOH</c:v>
                </c:pt>
              </c:strCache>
            </c:strRef>
          </c:cat>
          <c:val>
            <c:numRef>
              <c:f>'[Statistical Analysis RT PCR siP65 MCF7 SKBR3 .xlsx]Sheet1'!$M$67:$M$70</c:f>
              <c:numCache>
                <c:formatCode>General</c:formatCode>
                <c:ptCount val="4"/>
                <c:pt idx="0">
                  <c:v>1</c:v>
                </c:pt>
                <c:pt idx="1">
                  <c:v>1.7045239852425202</c:v>
                </c:pt>
                <c:pt idx="2">
                  <c:v>0.90270102927889073</c:v>
                </c:pt>
                <c:pt idx="3">
                  <c:v>0.69448354266305845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37-43E4-800A-5233182F04B2}"/>
            </c:ext>
          </c:extLst>
        </c:ser>
        <c:ser>
          <c:idx val="2"/>
          <c:order val="2"/>
          <c:tx>
            <c:strRef>
              <c:f>'[Statistical Analysis RT PCR siP65 MCF7 SKBR3 .xlsx]Sheet1'!$N$66</c:f>
              <c:strCache>
                <c:ptCount val="1"/>
                <c:pt idx="0">
                  <c:v>RELA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'[Statistical Analysis RT PCR siP65 MCF7 SKBR3 .xlsx]Sheet1'!$S$67:$S$70</c:f>
                <c:numCache>
                  <c:formatCode>General</c:formatCode>
                  <c:ptCount val="4"/>
                  <c:pt idx="0">
                    <c:v>1.2552301255230103E-2</c:v>
                  </c:pt>
                  <c:pt idx="1">
                    <c:v>3.5417462266804978E-2</c:v>
                  </c:pt>
                  <c:pt idx="2">
                    <c:v>3.616594555094238E-2</c:v>
                  </c:pt>
                  <c:pt idx="3">
                    <c:v>8.9651760854697823E-3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'[Statistical Analysis RT PCR siP65 MCF7 SKBR3 .xlsx]Sheet1'!$K$67:$K$70</c:f>
              <c:strCache>
                <c:ptCount val="4"/>
                <c:pt idx="0">
                  <c:v>Sc</c:v>
                </c:pt>
                <c:pt idx="1">
                  <c:v>EtOH</c:v>
                </c:pt>
                <c:pt idx="2">
                  <c:v>sip65#1+EtOH</c:v>
                </c:pt>
                <c:pt idx="3">
                  <c:v>sip65#2+EtOH</c:v>
                </c:pt>
              </c:strCache>
            </c:strRef>
          </c:cat>
          <c:val>
            <c:numRef>
              <c:f>'[Statistical Analysis RT PCR siP65 MCF7 SKBR3 .xlsx]Sheet1'!$N$67:$N$70</c:f>
              <c:numCache>
                <c:formatCode>General</c:formatCode>
                <c:ptCount val="4"/>
                <c:pt idx="0">
                  <c:v>1</c:v>
                </c:pt>
                <c:pt idx="1">
                  <c:v>1.901457719021205</c:v>
                </c:pt>
                <c:pt idx="2">
                  <c:v>9.7058609375130098E-2</c:v>
                </c:pt>
                <c:pt idx="3">
                  <c:v>7.1248942512211463E-2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37-43E4-800A-5233182F04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-65387824"/>
        <c:axId val="-24371600"/>
      </c:barChart>
      <c:catAx>
        <c:axId val="-65387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4371600"/>
        <c:crosses val="autoZero"/>
        <c:auto val="1"/>
        <c:lblAlgn val="ctr"/>
        <c:lblOffset val="100"/>
        <c:noMultiLvlLbl val="0"/>
      </c:catAx>
      <c:valAx>
        <c:axId val="-24371600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6538782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295267267067299"/>
          <c:y val="1.2498987626546686E-2"/>
          <c:w val="0.26704732732932696"/>
          <c:h val="0.1819165949488036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1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F471-8D88-4A85-9A5F-8A4AF867B6AC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24C5B-F360-4285-A149-A27F80408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09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F471-8D88-4A85-9A5F-8A4AF867B6AC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24C5B-F360-4285-A149-A27F80408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F471-8D88-4A85-9A5F-8A4AF867B6AC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24C5B-F360-4285-A149-A27F80408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043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F471-8D88-4A85-9A5F-8A4AF867B6AC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24C5B-F360-4285-A149-A27F80408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72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F471-8D88-4A85-9A5F-8A4AF867B6AC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24C5B-F360-4285-A149-A27F80408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307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F471-8D88-4A85-9A5F-8A4AF867B6AC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24C5B-F360-4285-A149-A27F80408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187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F471-8D88-4A85-9A5F-8A4AF867B6AC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24C5B-F360-4285-A149-A27F80408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581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F471-8D88-4A85-9A5F-8A4AF867B6AC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24C5B-F360-4285-A149-A27F80408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38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F471-8D88-4A85-9A5F-8A4AF867B6AC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24C5B-F360-4285-A149-A27F80408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28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F471-8D88-4A85-9A5F-8A4AF867B6AC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24C5B-F360-4285-A149-A27F80408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860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5F471-8D88-4A85-9A5F-8A4AF867B6AC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24C5B-F360-4285-A149-A27F80408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03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5F471-8D88-4A85-9A5F-8A4AF867B6AC}" type="datetimeFigureOut">
              <a:rPr lang="en-US" smtClean="0"/>
              <a:t>10/12/2018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24C5B-F360-4285-A149-A27F80408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21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chart" Target="../charts/chart3.xml"/><Relationship Id="rId4" Type="http://schemas.microsoft.com/office/2007/relationships/hdphoto" Target="../media/hdphoto1.wdp"/><Relationship Id="rId9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3A5C9EF-39D1-48EF-B800-9A8574B4DDF6}"/>
              </a:ext>
            </a:extLst>
          </p:cNvPr>
          <p:cNvGrpSpPr/>
          <p:nvPr/>
        </p:nvGrpSpPr>
        <p:grpSpPr>
          <a:xfrm>
            <a:off x="2258001" y="6132928"/>
            <a:ext cx="2641773" cy="2511632"/>
            <a:chOff x="4025622" y="423961"/>
            <a:chExt cx="2641773" cy="25116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7BCBB9D-B8FC-4EAA-A8CD-93A9AFA70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06533" y="1120702"/>
              <a:ext cx="1297837" cy="2448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56173D9-8068-4395-9316-610FB0C6B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06533" y="671023"/>
              <a:ext cx="1303153" cy="30376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D05411-3042-473E-96D2-1CA60F2B2898}"/>
                </a:ext>
              </a:extLst>
            </p:cNvPr>
            <p:cNvSpPr txBox="1"/>
            <p:nvPr/>
          </p:nvSpPr>
          <p:spPr>
            <a:xfrm>
              <a:off x="4649108" y="423961"/>
              <a:ext cx="14917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          EtOH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3ACE5D-89F5-4B6E-9FBA-5BAE59EE4211}"/>
                </a:ext>
              </a:extLst>
            </p:cNvPr>
            <p:cNvSpPr txBox="1"/>
            <p:nvPr/>
          </p:nvSpPr>
          <p:spPr>
            <a:xfrm>
              <a:off x="5807864" y="1099572"/>
              <a:ext cx="3802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H3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9894213-C286-446A-98A9-F6BC2FDC9210}"/>
                </a:ext>
              </a:extLst>
            </p:cNvPr>
            <p:cNvSpPr txBox="1"/>
            <p:nvPr/>
          </p:nvSpPr>
          <p:spPr>
            <a:xfrm>
              <a:off x="5807864" y="674093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p65 </a:t>
              </a:r>
            </a:p>
            <a:p>
              <a:r>
                <a:rPr lang="it-IT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B66504-70A1-41D6-ACD8-E84D96B44A9E}"/>
                </a:ext>
              </a:extLst>
            </p:cNvPr>
            <p:cNvSpPr txBox="1"/>
            <p:nvPr/>
          </p:nvSpPr>
          <p:spPr>
            <a:xfrm>
              <a:off x="4406613" y="929249"/>
              <a:ext cx="149174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 1.0±0.1          </a:t>
              </a:r>
              <a:r>
                <a:rPr lang="en-US" sz="9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1.6±0.2*</a:t>
              </a:r>
              <a:r>
                <a:rPr lang="en-US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F850E0-90F3-4D20-84E4-8447E2D9E9F9}"/>
                </a:ext>
              </a:extLst>
            </p:cNvPr>
            <p:cNvSpPr txBox="1"/>
            <p:nvPr/>
          </p:nvSpPr>
          <p:spPr>
            <a:xfrm rot="16200000">
              <a:off x="3612855" y="1052079"/>
              <a:ext cx="11025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Nuclear</a:t>
              </a:r>
            </a:p>
          </p:txBody>
        </p:sp>
        <p:sp>
          <p:nvSpPr>
            <p:cNvPr id="13" name="Left Brace 12">
              <a:extLst>
                <a:ext uri="{FF2B5EF4-FFF2-40B4-BE49-F238E27FC236}">
                  <a16:creationId xmlns:a16="http://schemas.microsoft.com/office/drawing/2014/main" id="{A853F917-155F-451D-B9DC-FEA0061C6BC0}"/>
                </a:ext>
              </a:extLst>
            </p:cNvPr>
            <p:cNvSpPr/>
            <p:nvPr/>
          </p:nvSpPr>
          <p:spPr>
            <a:xfrm>
              <a:off x="4326675" y="1886003"/>
              <a:ext cx="113492" cy="953869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959553-10FA-4DDE-986D-F566B64030BE}"/>
                </a:ext>
              </a:extLst>
            </p:cNvPr>
            <p:cNvSpPr txBox="1"/>
            <p:nvPr/>
          </p:nvSpPr>
          <p:spPr>
            <a:xfrm rot="16200000">
              <a:off x="3612855" y="2245827"/>
              <a:ext cx="11025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Cytoplasmic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9FDFC2E-6917-48D1-8D84-F5E3BB130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7097" y="1966260"/>
              <a:ext cx="1297837" cy="30001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DD11F3-9988-43B3-B534-7C151773DA23}"/>
                </a:ext>
              </a:extLst>
            </p:cNvPr>
            <p:cNvSpPr txBox="1"/>
            <p:nvPr/>
          </p:nvSpPr>
          <p:spPr>
            <a:xfrm>
              <a:off x="5807864" y="1966260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p65 </a:t>
              </a:r>
            </a:p>
            <a:p>
              <a:r>
                <a:rPr lang="it-IT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1E674E7-9AB3-42AC-BA8E-8947C0669E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0240" t="5181" b="1"/>
            <a:stretch/>
          </p:blipFill>
          <p:spPr>
            <a:xfrm>
              <a:off x="4517098" y="1464317"/>
              <a:ext cx="1292688" cy="27672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F021EDB-BB3B-403A-8221-B02EC84ECCE0}"/>
                </a:ext>
              </a:extLst>
            </p:cNvPr>
            <p:cNvSpPr txBox="1"/>
            <p:nvPr/>
          </p:nvSpPr>
          <p:spPr>
            <a:xfrm>
              <a:off x="5807864" y="1456070"/>
              <a:ext cx="8595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TUBULIN</a:t>
              </a:r>
            </a:p>
          </p:txBody>
        </p:sp>
        <p:sp>
          <p:nvSpPr>
            <p:cNvPr id="20" name="Left Brace 19">
              <a:extLst>
                <a:ext uri="{FF2B5EF4-FFF2-40B4-BE49-F238E27FC236}">
                  <a16:creationId xmlns:a16="http://schemas.microsoft.com/office/drawing/2014/main" id="{5CE03CDC-EBE0-490C-A0DF-F86BA24D0F0D}"/>
                </a:ext>
              </a:extLst>
            </p:cNvPr>
            <p:cNvSpPr/>
            <p:nvPr/>
          </p:nvSpPr>
          <p:spPr>
            <a:xfrm>
              <a:off x="4359601" y="525239"/>
              <a:ext cx="62754" cy="1277601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D8FA4A5-C146-4050-AAA9-6F1B62EF1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17097" y="2400020"/>
              <a:ext cx="1308401" cy="29489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FFCAA57-FE1A-4889-A382-F8E77D856271}"/>
                </a:ext>
              </a:extLst>
            </p:cNvPr>
            <p:cNvSpPr txBox="1"/>
            <p:nvPr/>
          </p:nvSpPr>
          <p:spPr>
            <a:xfrm>
              <a:off x="5807864" y="2447782"/>
              <a:ext cx="6543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ACTIN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5361FF0-6CD5-4CDF-AB88-8F7C4CB70985}"/>
              </a:ext>
            </a:extLst>
          </p:cNvPr>
          <p:cNvSpPr txBox="1"/>
          <p:nvPr/>
        </p:nvSpPr>
        <p:spPr>
          <a:xfrm>
            <a:off x="11158" y="-1024"/>
            <a:ext cx="5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E4E2C1-BC6B-4943-8805-69049FFAC24A}"/>
              </a:ext>
            </a:extLst>
          </p:cNvPr>
          <p:cNvSpPr txBox="1"/>
          <p:nvPr/>
        </p:nvSpPr>
        <p:spPr>
          <a:xfrm>
            <a:off x="11158" y="3008170"/>
            <a:ext cx="5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5AC95F4-9C5B-435D-9FA9-6FD122EA5F34}"/>
              </a:ext>
            </a:extLst>
          </p:cNvPr>
          <p:cNvSpPr txBox="1"/>
          <p:nvPr/>
        </p:nvSpPr>
        <p:spPr>
          <a:xfrm>
            <a:off x="1864989" y="5902643"/>
            <a:ext cx="55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</a:p>
        </p:txBody>
      </p:sp>
      <p:sp>
        <p:nvSpPr>
          <p:cNvPr id="31" name="Text Box 2">
            <a:extLst>
              <a:ext uri="{FF2B5EF4-FFF2-40B4-BE49-F238E27FC236}">
                <a16:creationId xmlns:a16="http://schemas.microsoft.com/office/drawing/2014/main" id="{677EE22E-2E36-47DF-913D-4F8C8A0FE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7080" y="8713472"/>
            <a:ext cx="3030220" cy="478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S3        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4" name="Chart 33"/>
          <p:cNvGraphicFramePr>
            <a:graphicFrameLocks/>
          </p:cNvGraphicFramePr>
          <p:nvPr>
            <p:extLst/>
          </p:nvPr>
        </p:nvGraphicFramePr>
        <p:xfrm>
          <a:off x="869394" y="602690"/>
          <a:ext cx="2592486" cy="2547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5" name="TextBox 2">
            <a:extLst>
              <a:ext uri="{FF2B5EF4-FFF2-40B4-BE49-F238E27FC236}">
                <a16:creationId xmlns:a16="http://schemas.microsoft.com/office/drawing/2014/main" id="{93E201C9-1763-4996-9362-46C0E93FA55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728907" y="1271243"/>
            <a:ext cx="2555656" cy="292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 fontAlgn="base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 of 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STARD10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promoter activity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fontAlgn="base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(relative to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6" name="TextBox 2">
            <a:extLst>
              <a:ext uri="{FF2B5EF4-FFF2-40B4-BE49-F238E27FC236}">
                <a16:creationId xmlns:a16="http://schemas.microsoft.com/office/drawing/2014/main" id="{93E201C9-1763-4996-9362-46C0E93FA55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457678" y="1271242"/>
            <a:ext cx="2555656" cy="292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 fontAlgn="base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 of 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ERBB2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promoter activity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fontAlgn="base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(relative to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37" name="Chart 36"/>
          <p:cNvGraphicFramePr>
            <a:graphicFrameLocks/>
          </p:cNvGraphicFramePr>
          <p:nvPr>
            <p:extLst/>
          </p:nvPr>
        </p:nvGraphicFramePr>
        <p:xfrm>
          <a:off x="4074317" y="559607"/>
          <a:ext cx="2695749" cy="2590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0" name="Chart 39"/>
          <p:cNvGraphicFramePr>
            <a:graphicFrameLocks/>
          </p:cNvGraphicFramePr>
          <p:nvPr>
            <p:extLst/>
          </p:nvPr>
        </p:nvGraphicFramePr>
        <p:xfrm>
          <a:off x="1880289" y="3308371"/>
          <a:ext cx="3156488" cy="2361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1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624" y="767514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2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936" y="1544007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†</a:t>
            </a:r>
            <a:endParaRPr lang="en-U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3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6143" y="1523304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†</a:t>
            </a:r>
            <a:endParaRPr lang="en-U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4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0833" y="1649877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†</a:t>
            </a:r>
            <a:endParaRPr lang="en-U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5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5146" y="1655520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†</a:t>
            </a:r>
            <a:endParaRPr lang="en-U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6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9774" y="718223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7" name="TextBox 2">
            <a:extLst>
              <a:ext uri="{FF2B5EF4-FFF2-40B4-BE49-F238E27FC236}">
                <a16:creationId xmlns:a16="http://schemas.microsoft.com/office/drawing/2014/main" id="{93E201C9-1763-4996-9362-46C0E93FA55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91918" y="3942221"/>
            <a:ext cx="2555656" cy="292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 fontAlgn="base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mRNA levels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fontAlgn="base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(relative to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8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6397" y="4191112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†</a:t>
            </a:r>
            <a:endParaRPr lang="en-U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9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0143" y="3594017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0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7615" y="3702650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1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3798" y="3645059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2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6397" y="4441796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3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1952" y="4492595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4" name="TextBox 2">
            <a:extLst>
              <a:ext uri="{FF2B5EF4-FFF2-40B4-BE49-F238E27FC236}">
                <a16:creationId xmlns:a16="http://schemas.microsoft.com/office/drawing/2014/main" id="{1F0D9F30-7442-42C3-B73D-92B8835A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1956" y="4241911"/>
            <a:ext cx="331999" cy="2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Autofit/>
          </a:bodyPr>
          <a:lstStyle/>
          <a:p>
            <a:pPr algn="ctr" fontAlgn="base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†</a:t>
            </a:r>
            <a:endParaRPr lang="en-US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B2A246A-C99E-4C57-9929-96FB830C858F}"/>
              </a:ext>
            </a:extLst>
          </p:cNvPr>
          <p:cNvSpPr txBox="1"/>
          <p:nvPr/>
        </p:nvSpPr>
        <p:spPr>
          <a:xfrm>
            <a:off x="2692025" y="7928381"/>
            <a:ext cx="14917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  1.0±0.1         </a:t>
            </a:r>
            <a:r>
              <a:rPr lang="en-US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1.3±0.1*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2904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68</Words>
  <Application>Microsoft Office PowerPoint</Application>
  <PresentationFormat>On-screen Show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Tomasi, Maria Lauda</dc:creator>
  <cp:lastModifiedBy>Tomasi, Maria Lauda</cp:lastModifiedBy>
  <cp:revision>2</cp:revision>
  <dcterms:created xsi:type="dcterms:W3CDTF">2018-10-11T23:01:14Z</dcterms:created>
  <dcterms:modified xsi:type="dcterms:W3CDTF">2018-10-12T22:24:52Z</dcterms:modified>
</cp:coreProperties>
</file>