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87" r:id="rId2"/>
  </p:sldIdLst>
  <p:sldSz cx="6858000" cy="9906000" type="A4"/>
  <p:notesSz cx="6797675" cy="9926638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D5D5D"/>
    <a:srgbClr val="00CCFF"/>
    <a:srgbClr val="EAEF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浅色样式 3 - 强调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26" autoAdjust="0"/>
    <p:restoredTop sz="94424" autoAdjust="0"/>
  </p:normalViewPr>
  <p:slideViewPr>
    <p:cSldViewPr snapToGrid="0">
      <p:cViewPr>
        <p:scale>
          <a:sx n="200" d="100"/>
          <a:sy n="200" d="100"/>
        </p:scale>
        <p:origin x="-978" y="-30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4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19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4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190"/>
            </a:lvl1pPr>
          </a:lstStyle>
          <a:p>
            <a:fld id="{0F9B84EA-7D68-4D60-9CB1-D50884785D1C}" type="datetimeFigureOut">
              <a:rPr lang="zh-CN" altLang="en-US" smtClean="0"/>
              <a:t>2019/4/18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28281"/>
            <a:ext cx="2945659" cy="498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9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0443" y="9428281"/>
            <a:ext cx="2945659" cy="498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19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55401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8167BA-00AE-4330-A90C-0A71427533EC}" type="datetimeFigureOut">
              <a:rPr lang="zh-CN" altLang="en-US" smtClean="0"/>
              <a:t>2019/4/18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77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E3AC74-90A7-43DF-A71E-EA7C84960C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079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50B31-F62E-4A24-B055-04F35EF6EE19}" type="datetimeFigureOut">
              <a:rPr lang="zh-CN" altLang="en-US" smtClean="0"/>
              <a:t>2019/4/18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6738C-CB6A-46A9-B03A-383A76EF2AC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50B31-F62E-4A24-B055-04F35EF6EE19}" type="datetimeFigureOut">
              <a:rPr lang="zh-CN" altLang="en-US" smtClean="0"/>
              <a:t>2019/4/18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6738C-CB6A-46A9-B03A-383A76EF2AC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50B31-F62E-4A24-B055-04F35EF6EE19}" type="datetimeFigureOut">
              <a:rPr lang="zh-CN" altLang="en-US" smtClean="0"/>
              <a:t>2019/4/18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6738C-CB6A-46A9-B03A-383A76EF2AC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50B31-F62E-4A24-B055-04F35EF6EE19}" type="datetimeFigureOut">
              <a:rPr lang="zh-CN" altLang="en-US" smtClean="0"/>
              <a:t>2019/4/18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6738C-CB6A-46A9-B03A-383A76EF2AC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50B31-F62E-4A24-B055-04F35EF6EE19}" type="datetimeFigureOut">
              <a:rPr lang="zh-CN" altLang="en-US" smtClean="0"/>
              <a:t>2019/4/18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6738C-CB6A-46A9-B03A-383A76EF2AC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50B31-F62E-4A24-B055-04F35EF6EE19}" type="datetimeFigureOut">
              <a:rPr lang="zh-CN" altLang="en-US" smtClean="0"/>
              <a:t>2019/4/18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6738C-CB6A-46A9-B03A-383A76EF2AC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50B31-F62E-4A24-B055-04F35EF6EE19}" type="datetimeFigureOut">
              <a:rPr lang="zh-CN" altLang="en-US" smtClean="0"/>
              <a:t>2019/4/18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6738C-CB6A-46A9-B03A-383A76EF2AC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50B31-F62E-4A24-B055-04F35EF6EE19}" type="datetimeFigureOut">
              <a:rPr lang="zh-CN" altLang="en-US" smtClean="0"/>
              <a:t>2019/4/18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6738C-CB6A-46A9-B03A-383A76EF2AC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50B31-F62E-4A24-B055-04F35EF6EE19}" type="datetimeFigureOut">
              <a:rPr lang="zh-CN" altLang="en-US" smtClean="0"/>
              <a:t>2019/4/18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6738C-CB6A-46A9-B03A-383A76EF2AC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50B31-F62E-4A24-B055-04F35EF6EE19}" type="datetimeFigureOut">
              <a:rPr lang="zh-CN" altLang="en-US" smtClean="0"/>
              <a:t>2019/4/18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6738C-CB6A-46A9-B03A-383A76EF2AC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50B31-F62E-4A24-B055-04F35EF6EE19}" type="datetimeFigureOut">
              <a:rPr lang="zh-CN" altLang="en-US" smtClean="0"/>
              <a:t>2019/4/18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6738C-CB6A-46A9-B03A-383A76EF2AC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F50B31-F62E-4A24-B055-04F35EF6EE19}" type="datetimeFigureOut">
              <a:rPr lang="zh-CN" altLang="en-US" smtClean="0"/>
              <a:t>2019/4/18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6738C-CB6A-46A9-B03A-383A76EF2AC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9181944"/>
              </p:ext>
            </p:extLst>
          </p:nvPr>
        </p:nvGraphicFramePr>
        <p:xfrm>
          <a:off x="499745" y="331470"/>
          <a:ext cx="3553833" cy="29451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92910"/>
                <a:gridCol w="457200"/>
                <a:gridCol w="472440"/>
                <a:gridCol w="441960"/>
                <a:gridCol w="489323"/>
              </a:tblGrid>
              <a:tr h="495300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Table S5 </a:t>
                      </a:r>
                      <a:r>
                        <a:rPr lang="en-US" sz="11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Clinical </a:t>
                      </a:r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characteristics of 238 RCC patients according to P2RX6 expression levels.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21907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Variable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P2RX6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 smtClean="0">
                          <a:effectLst/>
                        </a:rPr>
                        <a:t>X</a:t>
                      </a:r>
                      <a:r>
                        <a:rPr lang="en-US" sz="1100" b="1" u="none" strike="noStrike" baseline="30000" dirty="0" smtClean="0">
                          <a:effectLst/>
                        </a:rPr>
                        <a:t>2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effectLst/>
                        </a:rPr>
                        <a:t>P</a:t>
                      </a:r>
                      <a:r>
                        <a:rPr lang="en-US" sz="1100" b="1" u="none" strike="noStrike" dirty="0">
                          <a:effectLst/>
                        </a:rPr>
                        <a:t> </a:t>
                      </a:r>
                      <a:r>
                        <a:rPr lang="en-US" sz="1100" b="1" u="none" strike="noStrike" dirty="0" smtClean="0">
                          <a:effectLst/>
                        </a:rPr>
                        <a:t>value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Low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High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zh-CN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All cases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u="none" strike="noStrike" dirty="0">
                          <a:effectLst/>
                        </a:rPr>
                        <a:t>119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u="none" strike="noStrike" dirty="0">
                          <a:effectLst/>
                        </a:rPr>
                        <a:t>119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Age, years, &gt;60:&gt;=60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u="none" strike="noStrike" dirty="0">
                          <a:effectLst/>
                        </a:rPr>
                        <a:t>49:70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u="none" strike="noStrike" dirty="0">
                          <a:effectLst/>
                        </a:rPr>
                        <a:t>44:75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u="none" strike="noStrike">
                          <a:effectLst/>
                        </a:rPr>
                        <a:t>0.441 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u="none" strike="noStrike" dirty="0">
                          <a:effectLst/>
                        </a:rPr>
                        <a:t>0.507 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Gender, male/female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u="none" strike="noStrike" dirty="0">
                          <a:effectLst/>
                        </a:rPr>
                        <a:t>83:36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u="none" strike="noStrike" dirty="0">
                          <a:effectLst/>
                        </a:rPr>
                        <a:t>71:48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u="none" strike="noStrike" dirty="0">
                          <a:effectLst/>
                        </a:rPr>
                        <a:t>2.649 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u="none" strike="noStrike" dirty="0">
                          <a:effectLst/>
                        </a:rPr>
                        <a:t>0.135 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Tumor Size(cm), &lt;=4:&gt;4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u="none" strike="noStrike" dirty="0">
                          <a:effectLst/>
                        </a:rPr>
                        <a:t>92:27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u="none" strike="noStrike" dirty="0">
                          <a:effectLst/>
                        </a:rPr>
                        <a:t>81:38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u="none" strike="noStrike" dirty="0">
                          <a:effectLst/>
                        </a:rPr>
                        <a:t>2.561 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u="none" strike="noStrike" dirty="0">
                          <a:effectLst/>
                        </a:rPr>
                        <a:t>0.110 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10096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 Stage, T1-2/T3-4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u="none" strike="noStrike" dirty="0" smtClean="0">
                          <a:effectLst/>
                        </a:rPr>
                        <a:t>96:23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u="none" strike="noStrike" dirty="0" smtClean="0">
                          <a:effectLst/>
                        </a:rPr>
                        <a:t>76:43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u="none" strike="noStrike" dirty="0" smtClean="0">
                          <a:effectLst/>
                        </a:rPr>
                        <a:t>8.386 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u="none" strike="noStrike" dirty="0" smtClean="0">
                          <a:effectLst/>
                        </a:rPr>
                        <a:t>0.004**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Tumor Side, Left/Right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u="none" strike="noStrike" dirty="0">
                          <a:effectLst/>
                        </a:rPr>
                        <a:t>53:66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u="none" strike="noStrike">
                          <a:effectLst/>
                        </a:rPr>
                        <a:t>54:65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u="none" strike="noStrike">
                          <a:effectLst/>
                        </a:rPr>
                        <a:t>0.017 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u="none" strike="noStrike" dirty="0">
                          <a:effectLst/>
                        </a:rPr>
                        <a:t>0.896 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Fuhrman, I-II/III-IV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u="none" strike="noStrike" dirty="0">
                          <a:effectLst/>
                        </a:rPr>
                        <a:t>95:24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u="none" strike="noStrike" dirty="0" smtClean="0">
                          <a:effectLst/>
                        </a:rPr>
                        <a:t>81:38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u="none" strike="noStrike" dirty="0">
                          <a:effectLst/>
                        </a:rPr>
                        <a:t>4.275 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u="none" strike="noStrike" dirty="0">
                          <a:effectLst/>
                        </a:rPr>
                        <a:t>0.039*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Metastasis, Negative/Positive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u="none" strike="noStrike" dirty="0">
                          <a:effectLst/>
                        </a:rPr>
                        <a:t>103:16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u="none" strike="noStrike" dirty="0">
                          <a:effectLst/>
                        </a:rPr>
                        <a:t>89:30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u="none" strike="noStrike" dirty="0">
                          <a:effectLst/>
                        </a:rPr>
                        <a:t>5.282 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u="none" strike="noStrike" dirty="0">
                          <a:effectLst/>
                        </a:rPr>
                        <a:t>0.022*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61975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</a:rPr>
                        <a:t>For P2RX6 expression, median values were used as the cut-off point for definition of subgroups (low expression and high expression groups, detail data could be seen in Table </a:t>
                      </a:r>
                      <a:r>
                        <a:rPr lang="en-US" altLang="zh-CN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</a:rPr>
                        <a:t>S4). </a:t>
                      </a:r>
                      <a:r>
                        <a:rPr lang="en-US" altLang="zh-CN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</a:rPr>
                        <a:t>P value from Chi-square test. (* P &lt; 0.05, ** P &lt; 0.01).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0046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8141</TotalTime>
  <Words>137</Words>
  <Application>Microsoft Office PowerPoint</Application>
  <PresentationFormat>A4 纸张(210x297 毫米)</PresentationFormat>
  <Paragraphs>46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宋体</vt:lpstr>
      <vt:lpstr>Arial</vt:lpstr>
      <vt:lpstr>Calibri</vt:lpstr>
      <vt:lpstr>Calibri Light</vt:lpstr>
      <vt:lpstr>Office 主题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dk gong</dc:creator>
  <cp:lastModifiedBy>Gong DK</cp:lastModifiedBy>
  <cp:revision>420</cp:revision>
  <cp:lastPrinted>2018-09-03T11:38:00Z</cp:lastPrinted>
  <dcterms:created xsi:type="dcterms:W3CDTF">2018-03-11T20:34:00Z</dcterms:created>
  <dcterms:modified xsi:type="dcterms:W3CDTF">2019-04-18T03:34:54Z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2052-11.1.0.7849</vt:lpwstr>
  </property>
</Properties>
</file>