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906000" cy="6858000" type="A4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81" userDrawn="1">
          <p15:clr>
            <a:srgbClr val="A4A3A4"/>
          </p15:clr>
        </p15:guide>
        <p15:guide id="3" orient="horz" pos="20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488" y="60"/>
      </p:cViewPr>
      <p:guideLst>
        <p:guide orient="horz" pos="2183"/>
        <p:guide pos="81"/>
        <p:guide orient="horz" pos="20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2F3F5-0ECE-4623-8A46-209D33A92747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D8DD9-1C24-4B35-9623-BDD78EDCC87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461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259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01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320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157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44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583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83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990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10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46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25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5023D-AECD-43F7-94A0-F5EDDB772F70}" type="datetimeFigureOut">
              <a:rPr lang="en-GB" smtClean="0"/>
              <a:t>30/12/2020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54A8F-97B0-4F12-9C28-12F863ABAC4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072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Rectangle 342"/>
          <p:cNvSpPr/>
          <p:nvPr/>
        </p:nvSpPr>
        <p:spPr>
          <a:xfrm>
            <a:off x="453000" y="6110642"/>
            <a:ext cx="900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/>
              <a:t>Supplementary Figure 1 </a:t>
            </a:r>
            <a:r>
              <a:rPr lang="en-US" sz="1200" dirty="0"/>
              <a:t>- </a:t>
            </a:r>
            <a:r>
              <a:rPr lang="en-US" sz="1200" dirty="0" smtClean="0"/>
              <a:t>IVIS </a:t>
            </a:r>
            <a:r>
              <a:rPr lang="en-US" sz="1200" dirty="0"/>
              <a:t>analysis of primary tumors excised from mice </a:t>
            </a:r>
            <a:r>
              <a:rPr lang="en-US" sz="1200" dirty="0" smtClean="0"/>
              <a:t>that </a:t>
            </a:r>
            <a:r>
              <a:rPr lang="en-US" sz="1200" dirty="0"/>
              <a:t>received intra-pancreatic injections of </a:t>
            </a:r>
            <a:r>
              <a:rPr lang="en-US" sz="1200" dirty="0" smtClean="0"/>
              <a:t>Capan-1 </a:t>
            </a:r>
            <a:r>
              <a:rPr lang="en-US" sz="1200" dirty="0"/>
              <a:t>(</a:t>
            </a:r>
            <a:r>
              <a:rPr lang="en-US" sz="1200" b="1" dirty="0"/>
              <a:t>A-B</a:t>
            </a:r>
            <a:r>
              <a:rPr lang="en-US" sz="1200" dirty="0"/>
              <a:t>) or HPAF-II (</a:t>
            </a:r>
            <a:r>
              <a:rPr lang="en-US" sz="1200" b="1" dirty="0"/>
              <a:t>C-D</a:t>
            </a:r>
            <a:r>
              <a:rPr lang="en-US" sz="1200" dirty="0"/>
              <a:t>) </a:t>
            </a:r>
            <a:r>
              <a:rPr lang="en-US" sz="1200" dirty="0" smtClean="0"/>
              <a:t>pancreatic cancer cells, and were treated by intraperitoneal injection of VEHICLE or the indicated molecules. COMBO: MvDN30 + decoyMET</a:t>
            </a:r>
            <a:r>
              <a:rPr lang="en-US" sz="1200" baseline="30000" dirty="0" smtClean="0"/>
              <a:t>K842E</a:t>
            </a:r>
            <a:r>
              <a:rPr lang="en-US" sz="1200" dirty="0" smtClean="0"/>
              <a:t>. </a:t>
            </a:r>
            <a:r>
              <a:rPr lang="en-US" sz="1200" dirty="0"/>
              <a:t>Each dot in the graph represents the </a:t>
            </a:r>
            <a:r>
              <a:rPr lang="en-US" sz="1200" dirty="0" smtClean="0"/>
              <a:t>IVIS </a:t>
            </a:r>
            <a:r>
              <a:rPr lang="en-US" sz="1200" dirty="0" smtClean="0"/>
              <a:t>signal of </a:t>
            </a:r>
            <a:r>
              <a:rPr lang="en-US" sz="1200" dirty="0"/>
              <a:t>the tumor excised from one mouse. 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grpSp>
        <p:nvGrpSpPr>
          <p:cNvPr id="3189" name="Gruppo 3188"/>
          <p:cNvGrpSpPr/>
          <p:nvPr/>
        </p:nvGrpSpPr>
        <p:grpSpPr>
          <a:xfrm>
            <a:off x="235848" y="199004"/>
            <a:ext cx="3946976" cy="2778197"/>
            <a:chOff x="235848" y="199004"/>
            <a:chExt cx="3946976" cy="2778197"/>
          </a:xfrm>
        </p:grpSpPr>
        <p:sp>
          <p:nvSpPr>
            <p:cNvPr id="348" name="CasellaDiTesto 347"/>
            <p:cNvSpPr txBox="1"/>
            <p:nvPr/>
          </p:nvSpPr>
          <p:spPr>
            <a:xfrm>
              <a:off x="235848" y="199004"/>
              <a:ext cx="365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 smtClean="0"/>
                <a:t>A</a:t>
              </a:r>
              <a:endParaRPr lang="it-IT" sz="1600" dirty="0"/>
            </a:p>
          </p:txBody>
        </p:sp>
        <p:grpSp>
          <p:nvGrpSpPr>
            <p:cNvPr id="3188" name="Gruppo 3187"/>
            <p:cNvGrpSpPr/>
            <p:nvPr/>
          </p:nvGrpSpPr>
          <p:grpSpPr>
            <a:xfrm>
              <a:off x="699733" y="633820"/>
              <a:ext cx="3483091" cy="2343381"/>
              <a:chOff x="699733" y="633820"/>
              <a:chExt cx="3483091" cy="2343381"/>
            </a:xfrm>
          </p:grpSpPr>
          <p:sp>
            <p:nvSpPr>
              <p:cNvPr id="3247" name="Rectangle 104"/>
              <p:cNvSpPr>
                <a:spLocks noChangeArrowheads="1"/>
              </p:cNvSpPr>
              <p:nvPr/>
            </p:nvSpPr>
            <p:spPr bwMode="auto">
              <a:xfrm>
                <a:off x="1498292" y="2823313"/>
                <a:ext cx="432811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VEHICLE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48" name="Rectangle 105"/>
              <p:cNvSpPr>
                <a:spLocks noChangeArrowheads="1"/>
              </p:cNvSpPr>
              <p:nvPr/>
            </p:nvSpPr>
            <p:spPr bwMode="auto">
              <a:xfrm>
                <a:off x="2167454" y="2823313"/>
                <a:ext cx="41838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COMBO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49" name="Rectangle 106"/>
              <p:cNvSpPr>
                <a:spLocks noChangeArrowheads="1"/>
              </p:cNvSpPr>
              <p:nvPr/>
            </p:nvSpPr>
            <p:spPr bwMode="auto">
              <a:xfrm>
                <a:off x="2803435" y="2823313"/>
                <a:ext cx="52578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DecAb-L1 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50" name="Rectangle 107"/>
              <p:cNvSpPr>
                <a:spLocks noChangeArrowheads="1"/>
              </p:cNvSpPr>
              <p:nvPr/>
            </p:nvSpPr>
            <p:spPr bwMode="auto">
              <a:xfrm>
                <a:off x="3492287" y="2823313"/>
                <a:ext cx="496931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AbDec-</a:t>
                </a:r>
                <a:r>
                  <a:rPr lang="it-IT" altLang="it-IT" sz="1000" dirty="0" smtClean="0">
                    <a:solidFill>
                      <a:srgbClr val="000000"/>
                    </a:solidFill>
                    <a:latin typeface="+mn-lt"/>
                  </a:rPr>
                  <a:t>L1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51" name="Freeform 108"/>
              <p:cNvSpPr>
                <a:spLocks noEditPoints="1"/>
              </p:cNvSpPr>
              <p:nvPr/>
            </p:nvSpPr>
            <p:spPr bwMode="auto">
              <a:xfrm>
                <a:off x="1266824" y="2749550"/>
                <a:ext cx="2916000" cy="55562"/>
              </a:xfrm>
              <a:custGeom>
                <a:avLst/>
                <a:gdLst>
                  <a:gd name="T0" fmla="*/ 0 w 1637"/>
                  <a:gd name="T1" fmla="*/ 0 h 35"/>
                  <a:gd name="T2" fmla="*/ 1637 w 1637"/>
                  <a:gd name="T3" fmla="*/ 0 h 35"/>
                  <a:gd name="T4" fmla="*/ 252 w 1637"/>
                  <a:gd name="T5" fmla="*/ 35 h 35"/>
                  <a:gd name="T6" fmla="*/ 252 w 1637"/>
                  <a:gd name="T7" fmla="*/ 0 h 35"/>
                  <a:gd name="T8" fmla="*/ 629 w 1637"/>
                  <a:gd name="T9" fmla="*/ 35 h 35"/>
                  <a:gd name="T10" fmla="*/ 629 w 1637"/>
                  <a:gd name="T11" fmla="*/ 0 h 35"/>
                  <a:gd name="T12" fmla="*/ 1006 w 1637"/>
                  <a:gd name="T13" fmla="*/ 35 h 35"/>
                  <a:gd name="T14" fmla="*/ 1006 w 1637"/>
                  <a:gd name="T15" fmla="*/ 0 h 35"/>
                  <a:gd name="T16" fmla="*/ 1383 w 1637"/>
                  <a:gd name="T17" fmla="*/ 35 h 35"/>
                  <a:gd name="T18" fmla="*/ 1383 w 1637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7" h="35">
                    <a:moveTo>
                      <a:pt x="0" y="0"/>
                    </a:moveTo>
                    <a:lnTo>
                      <a:pt x="1637" y="0"/>
                    </a:lnTo>
                    <a:moveTo>
                      <a:pt x="252" y="35"/>
                    </a:moveTo>
                    <a:lnTo>
                      <a:pt x="252" y="0"/>
                    </a:lnTo>
                    <a:moveTo>
                      <a:pt x="629" y="35"/>
                    </a:moveTo>
                    <a:lnTo>
                      <a:pt x="629" y="0"/>
                    </a:lnTo>
                    <a:moveTo>
                      <a:pt x="1006" y="35"/>
                    </a:moveTo>
                    <a:lnTo>
                      <a:pt x="1006" y="0"/>
                    </a:lnTo>
                    <a:moveTo>
                      <a:pt x="1383" y="35"/>
                    </a:moveTo>
                    <a:lnTo>
                      <a:pt x="1383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3253" name="Rectangle 109"/>
              <p:cNvSpPr>
                <a:spLocks noChangeArrowheads="1"/>
              </p:cNvSpPr>
              <p:nvPr/>
            </p:nvSpPr>
            <p:spPr bwMode="auto">
              <a:xfrm>
                <a:off x="1008155" y="2668699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54" name="Rectangle 110"/>
              <p:cNvSpPr>
                <a:spLocks noChangeArrowheads="1"/>
              </p:cNvSpPr>
              <p:nvPr/>
            </p:nvSpPr>
            <p:spPr bwMode="auto">
              <a:xfrm>
                <a:off x="1163726" y="2656295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0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55" name="Rectangle 111"/>
              <p:cNvSpPr>
                <a:spLocks noChangeArrowheads="1"/>
              </p:cNvSpPr>
              <p:nvPr/>
            </p:nvSpPr>
            <p:spPr bwMode="auto">
              <a:xfrm>
                <a:off x="1008155" y="2516299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56" name="Rectangle 112"/>
              <p:cNvSpPr>
                <a:spLocks noChangeArrowheads="1"/>
              </p:cNvSpPr>
              <p:nvPr/>
            </p:nvSpPr>
            <p:spPr bwMode="auto">
              <a:xfrm>
                <a:off x="1163726" y="2503895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2</a:t>
                </a:r>
                <a:endParaRPr kumimoji="0" lang="it-IT" altLang="it-IT" sz="7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57" name="Rectangle 113"/>
              <p:cNvSpPr>
                <a:spLocks noChangeArrowheads="1"/>
              </p:cNvSpPr>
              <p:nvPr/>
            </p:nvSpPr>
            <p:spPr bwMode="auto">
              <a:xfrm>
                <a:off x="1008155" y="2363899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59" name="Rectangle 114"/>
              <p:cNvSpPr>
                <a:spLocks noChangeArrowheads="1"/>
              </p:cNvSpPr>
              <p:nvPr/>
            </p:nvSpPr>
            <p:spPr bwMode="auto">
              <a:xfrm>
                <a:off x="1163726" y="2351495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4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60" name="Freeform 115"/>
              <p:cNvSpPr>
                <a:spLocks noEditPoints="1"/>
              </p:cNvSpPr>
              <p:nvPr/>
            </p:nvSpPr>
            <p:spPr bwMode="auto">
              <a:xfrm>
                <a:off x="1212850" y="2330450"/>
                <a:ext cx="92075" cy="419100"/>
              </a:xfrm>
              <a:custGeom>
                <a:avLst/>
                <a:gdLst>
                  <a:gd name="T0" fmla="*/ 35 w 58"/>
                  <a:gd name="T1" fmla="*/ 264 h 264"/>
                  <a:gd name="T2" fmla="*/ 35 w 58"/>
                  <a:gd name="T3" fmla="*/ 23 h 264"/>
                  <a:gd name="T4" fmla="*/ 12 w 58"/>
                  <a:gd name="T5" fmla="*/ 0 h 264"/>
                  <a:gd name="T6" fmla="*/ 58 w 58"/>
                  <a:gd name="T7" fmla="*/ 46 h 264"/>
                  <a:gd name="T8" fmla="*/ 35 w 58"/>
                  <a:gd name="T9" fmla="*/ 264 h 264"/>
                  <a:gd name="T10" fmla="*/ 0 w 58"/>
                  <a:gd name="T11" fmla="*/ 264 h 264"/>
                  <a:gd name="T12" fmla="*/ 35 w 58"/>
                  <a:gd name="T13" fmla="*/ 168 h 264"/>
                  <a:gd name="T14" fmla="*/ 0 w 58"/>
                  <a:gd name="T15" fmla="*/ 168 h 264"/>
                  <a:gd name="T16" fmla="*/ 35 w 58"/>
                  <a:gd name="T17" fmla="*/ 72 h 264"/>
                  <a:gd name="T18" fmla="*/ 0 w 58"/>
                  <a:gd name="T19" fmla="*/ 7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264">
                    <a:moveTo>
                      <a:pt x="35" y="264"/>
                    </a:moveTo>
                    <a:lnTo>
                      <a:pt x="35" y="23"/>
                    </a:lnTo>
                    <a:moveTo>
                      <a:pt x="12" y="0"/>
                    </a:moveTo>
                    <a:lnTo>
                      <a:pt x="58" y="46"/>
                    </a:lnTo>
                    <a:moveTo>
                      <a:pt x="35" y="264"/>
                    </a:moveTo>
                    <a:lnTo>
                      <a:pt x="0" y="264"/>
                    </a:lnTo>
                    <a:moveTo>
                      <a:pt x="35" y="168"/>
                    </a:moveTo>
                    <a:lnTo>
                      <a:pt x="0" y="168"/>
                    </a:lnTo>
                    <a:moveTo>
                      <a:pt x="35" y="72"/>
                    </a:moveTo>
                    <a:lnTo>
                      <a:pt x="0" y="72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3261" name="Rectangle 116"/>
              <p:cNvSpPr>
                <a:spLocks noChangeArrowheads="1"/>
              </p:cNvSpPr>
              <p:nvPr/>
            </p:nvSpPr>
            <p:spPr bwMode="auto">
              <a:xfrm>
                <a:off x="1008155" y="2038462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62" name="Rectangle 117"/>
              <p:cNvSpPr>
                <a:spLocks noChangeArrowheads="1"/>
              </p:cNvSpPr>
              <p:nvPr/>
            </p:nvSpPr>
            <p:spPr bwMode="auto">
              <a:xfrm>
                <a:off x="1163726" y="2024470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6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63" name="Rectangle 118"/>
              <p:cNvSpPr>
                <a:spLocks noChangeArrowheads="1"/>
              </p:cNvSpPr>
              <p:nvPr/>
            </p:nvSpPr>
            <p:spPr bwMode="auto">
              <a:xfrm>
                <a:off x="1008155" y="1574912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4" name="Rectangle 119"/>
              <p:cNvSpPr>
                <a:spLocks noChangeArrowheads="1"/>
              </p:cNvSpPr>
              <p:nvPr/>
            </p:nvSpPr>
            <p:spPr bwMode="auto">
              <a:xfrm>
                <a:off x="1163726" y="1560920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7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5" name="Rectangle 120"/>
              <p:cNvSpPr>
                <a:spLocks noChangeArrowheads="1"/>
              </p:cNvSpPr>
              <p:nvPr/>
            </p:nvSpPr>
            <p:spPr bwMode="auto">
              <a:xfrm>
                <a:off x="1008155" y="1116124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6" name="Rectangle 121"/>
              <p:cNvSpPr>
                <a:spLocks noChangeArrowheads="1"/>
              </p:cNvSpPr>
              <p:nvPr/>
            </p:nvSpPr>
            <p:spPr bwMode="auto">
              <a:xfrm>
                <a:off x="1163726" y="1097370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8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7" name="Rectangle 122"/>
              <p:cNvSpPr>
                <a:spLocks noChangeArrowheads="1"/>
              </p:cNvSpPr>
              <p:nvPr/>
            </p:nvSpPr>
            <p:spPr bwMode="auto">
              <a:xfrm>
                <a:off x="1008155" y="652574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1" name="Rectangle 123"/>
              <p:cNvSpPr>
                <a:spLocks noChangeArrowheads="1"/>
              </p:cNvSpPr>
              <p:nvPr/>
            </p:nvSpPr>
            <p:spPr bwMode="auto">
              <a:xfrm>
                <a:off x="1163726" y="633820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9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6" name="Freeform 124"/>
              <p:cNvSpPr>
                <a:spLocks noEditPoints="1"/>
              </p:cNvSpPr>
              <p:nvPr/>
            </p:nvSpPr>
            <p:spPr bwMode="auto">
              <a:xfrm>
                <a:off x="1212850" y="728663"/>
                <a:ext cx="92075" cy="1566862"/>
              </a:xfrm>
              <a:custGeom>
                <a:avLst/>
                <a:gdLst>
                  <a:gd name="T0" fmla="*/ 35 w 58"/>
                  <a:gd name="T1" fmla="*/ 964 h 987"/>
                  <a:gd name="T2" fmla="*/ 35 w 58"/>
                  <a:gd name="T3" fmla="*/ 0 h 987"/>
                  <a:gd name="T4" fmla="*/ 12 w 58"/>
                  <a:gd name="T5" fmla="*/ 941 h 987"/>
                  <a:gd name="T6" fmla="*/ 58 w 58"/>
                  <a:gd name="T7" fmla="*/ 987 h 987"/>
                  <a:gd name="T8" fmla="*/ 35 w 58"/>
                  <a:gd name="T9" fmla="*/ 876 h 987"/>
                  <a:gd name="T10" fmla="*/ 0 w 58"/>
                  <a:gd name="T11" fmla="*/ 876 h 987"/>
                  <a:gd name="T12" fmla="*/ 35 w 58"/>
                  <a:gd name="T13" fmla="*/ 584 h 987"/>
                  <a:gd name="T14" fmla="*/ 0 w 58"/>
                  <a:gd name="T15" fmla="*/ 584 h 987"/>
                  <a:gd name="T16" fmla="*/ 35 w 58"/>
                  <a:gd name="T17" fmla="*/ 292 h 987"/>
                  <a:gd name="T18" fmla="*/ 0 w 58"/>
                  <a:gd name="T19" fmla="*/ 292 h 987"/>
                  <a:gd name="T20" fmla="*/ 35 w 58"/>
                  <a:gd name="T21" fmla="*/ 0 h 987"/>
                  <a:gd name="T22" fmla="*/ 0 w 58"/>
                  <a:gd name="T23" fmla="*/ 0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87">
                    <a:moveTo>
                      <a:pt x="35" y="964"/>
                    </a:moveTo>
                    <a:lnTo>
                      <a:pt x="35" y="0"/>
                    </a:lnTo>
                    <a:moveTo>
                      <a:pt x="12" y="941"/>
                    </a:moveTo>
                    <a:lnTo>
                      <a:pt x="58" y="987"/>
                    </a:lnTo>
                    <a:moveTo>
                      <a:pt x="35" y="876"/>
                    </a:moveTo>
                    <a:lnTo>
                      <a:pt x="0" y="876"/>
                    </a:lnTo>
                    <a:moveTo>
                      <a:pt x="35" y="584"/>
                    </a:moveTo>
                    <a:lnTo>
                      <a:pt x="0" y="584"/>
                    </a:lnTo>
                    <a:moveTo>
                      <a:pt x="35" y="292"/>
                    </a:moveTo>
                    <a:lnTo>
                      <a:pt x="0" y="292"/>
                    </a:lnTo>
                    <a:moveTo>
                      <a:pt x="35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grpSp>
            <p:nvGrpSpPr>
              <p:cNvPr id="22" name="Gruppo 21"/>
              <p:cNvGrpSpPr/>
              <p:nvPr/>
            </p:nvGrpSpPr>
            <p:grpSpPr>
              <a:xfrm>
                <a:off x="3544079" y="1176338"/>
                <a:ext cx="398462" cy="1033462"/>
                <a:chOff x="3544079" y="1176338"/>
                <a:chExt cx="398462" cy="1033462"/>
              </a:xfrm>
            </p:grpSpPr>
            <p:sp>
              <p:nvSpPr>
                <p:cNvPr id="103" name="Line 125"/>
                <p:cNvSpPr>
                  <a:spLocks noChangeShapeType="1"/>
                </p:cNvSpPr>
                <p:nvPr/>
              </p:nvSpPr>
              <p:spPr bwMode="auto">
                <a:xfrm>
                  <a:off x="3744104" y="1277938"/>
                  <a:ext cx="0" cy="163512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04" name="Line 126"/>
                <p:cNvSpPr>
                  <a:spLocks noChangeShapeType="1"/>
                </p:cNvSpPr>
                <p:nvPr/>
              </p:nvSpPr>
              <p:spPr bwMode="auto">
                <a:xfrm>
                  <a:off x="3644091" y="1277938"/>
                  <a:ext cx="198437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05" name="Line 127"/>
                <p:cNvSpPr>
                  <a:spLocks noChangeShapeType="1"/>
                </p:cNvSpPr>
                <p:nvPr/>
              </p:nvSpPr>
              <p:spPr bwMode="auto">
                <a:xfrm>
                  <a:off x="3544079" y="1441450"/>
                  <a:ext cx="398462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06" name="Freeform 128"/>
                <p:cNvSpPr>
                  <a:spLocks/>
                </p:cNvSpPr>
                <p:nvPr/>
              </p:nvSpPr>
              <p:spPr bwMode="auto">
                <a:xfrm>
                  <a:off x="3707591" y="213677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46 h 46"/>
                    <a:gd name="T4" fmla="*/ 0 w 46"/>
                    <a:gd name="T5" fmla="*/ 46 h 46"/>
                    <a:gd name="T6" fmla="*/ 23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46"/>
                      </a:lnTo>
                      <a:lnTo>
                        <a:pt x="0" y="4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C0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07" name="Freeform 129"/>
                <p:cNvSpPr>
                  <a:spLocks/>
                </p:cNvSpPr>
                <p:nvPr/>
              </p:nvSpPr>
              <p:spPr bwMode="auto">
                <a:xfrm>
                  <a:off x="3707591" y="213677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46 h 46"/>
                    <a:gd name="T4" fmla="*/ 0 w 46"/>
                    <a:gd name="T5" fmla="*/ 46 h 46"/>
                    <a:gd name="T6" fmla="*/ 23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46"/>
                      </a:lnTo>
                      <a:lnTo>
                        <a:pt x="0" y="4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08" name="Freeform 130"/>
                <p:cNvSpPr>
                  <a:spLocks/>
                </p:cNvSpPr>
                <p:nvPr/>
              </p:nvSpPr>
              <p:spPr bwMode="auto">
                <a:xfrm>
                  <a:off x="3732308" y="1484313"/>
                  <a:ext cx="73025" cy="72000"/>
                </a:xfrm>
                <a:custGeom>
                  <a:avLst/>
                  <a:gdLst>
                    <a:gd name="T0" fmla="*/ 23 w 46"/>
                    <a:gd name="T1" fmla="*/ 0 h 47"/>
                    <a:gd name="T2" fmla="*/ 46 w 46"/>
                    <a:gd name="T3" fmla="*/ 47 h 47"/>
                    <a:gd name="T4" fmla="*/ 0 w 46"/>
                    <a:gd name="T5" fmla="*/ 47 h 47"/>
                    <a:gd name="T6" fmla="*/ 23 w 46"/>
                    <a:gd name="T7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7">
                      <a:moveTo>
                        <a:pt x="23" y="0"/>
                      </a:moveTo>
                      <a:lnTo>
                        <a:pt x="46" y="47"/>
                      </a:lnTo>
                      <a:lnTo>
                        <a:pt x="0" y="47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C0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09" name="Freeform 131"/>
                <p:cNvSpPr>
                  <a:spLocks/>
                </p:cNvSpPr>
                <p:nvPr/>
              </p:nvSpPr>
              <p:spPr bwMode="auto">
                <a:xfrm>
                  <a:off x="3732308" y="1484313"/>
                  <a:ext cx="73025" cy="72000"/>
                </a:xfrm>
                <a:custGeom>
                  <a:avLst/>
                  <a:gdLst>
                    <a:gd name="T0" fmla="*/ 23 w 46"/>
                    <a:gd name="T1" fmla="*/ 0 h 47"/>
                    <a:gd name="T2" fmla="*/ 46 w 46"/>
                    <a:gd name="T3" fmla="*/ 47 h 47"/>
                    <a:gd name="T4" fmla="*/ 0 w 46"/>
                    <a:gd name="T5" fmla="*/ 47 h 47"/>
                    <a:gd name="T6" fmla="*/ 23 w 46"/>
                    <a:gd name="T7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7">
                      <a:moveTo>
                        <a:pt x="23" y="0"/>
                      </a:moveTo>
                      <a:lnTo>
                        <a:pt x="46" y="47"/>
                      </a:lnTo>
                      <a:lnTo>
                        <a:pt x="0" y="47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0" name="Freeform 132"/>
                <p:cNvSpPr>
                  <a:spLocks/>
                </p:cNvSpPr>
                <p:nvPr/>
              </p:nvSpPr>
              <p:spPr bwMode="auto">
                <a:xfrm>
                  <a:off x="3707591" y="1855788"/>
                  <a:ext cx="73025" cy="74612"/>
                </a:xfrm>
                <a:custGeom>
                  <a:avLst/>
                  <a:gdLst>
                    <a:gd name="T0" fmla="*/ 23 w 46"/>
                    <a:gd name="T1" fmla="*/ 0 h 47"/>
                    <a:gd name="T2" fmla="*/ 46 w 46"/>
                    <a:gd name="T3" fmla="*/ 47 h 47"/>
                    <a:gd name="T4" fmla="*/ 0 w 46"/>
                    <a:gd name="T5" fmla="*/ 47 h 47"/>
                    <a:gd name="T6" fmla="*/ 23 w 46"/>
                    <a:gd name="T7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7">
                      <a:moveTo>
                        <a:pt x="23" y="0"/>
                      </a:moveTo>
                      <a:lnTo>
                        <a:pt x="46" y="47"/>
                      </a:lnTo>
                      <a:lnTo>
                        <a:pt x="0" y="47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C0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1" name="Freeform 133"/>
                <p:cNvSpPr>
                  <a:spLocks/>
                </p:cNvSpPr>
                <p:nvPr/>
              </p:nvSpPr>
              <p:spPr bwMode="auto">
                <a:xfrm>
                  <a:off x="3707591" y="1855788"/>
                  <a:ext cx="73025" cy="72000"/>
                </a:xfrm>
                <a:custGeom>
                  <a:avLst/>
                  <a:gdLst>
                    <a:gd name="T0" fmla="*/ 23 w 46"/>
                    <a:gd name="T1" fmla="*/ 0 h 47"/>
                    <a:gd name="T2" fmla="*/ 46 w 46"/>
                    <a:gd name="T3" fmla="*/ 47 h 47"/>
                    <a:gd name="T4" fmla="*/ 0 w 46"/>
                    <a:gd name="T5" fmla="*/ 47 h 47"/>
                    <a:gd name="T6" fmla="*/ 23 w 46"/>
                    <a:gd name="T7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7">
                      <a:moveTo>
                        <a:pt x="23" y="0"/>
                      </a:moveTo>
                      <a:lnTo>
                        <a:pt x="46" y="47"/>
                      </a:lnTo>
                      <a:lnTo>
                        <a:pt x="0" y="47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2" name="Freeform 134"/>
                <p:cNvSpPr>
                  <a:spLocks/>
                </p:cNvSpPr>
                <p:nvPr/>
              </p:nvSpPr>
              <p:spPr bwMode="auto">
                <a:xfrm>
                  <a:off x="3707591" y="1176338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46 h 46"/>
                    <a:gd name="T4" fmla="*/ 0 w 46"/>
                    <a:gd name="T5" fmla="*/ 46 h 46"/>
                    <a:gd name="T6" fmla="*/ 23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46"/>
                      </a:lnTo>
                      <a:lnTo>
                        <a:pt x="0" y="4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C0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3" name="Freeform 135"/>
                <p:cNvSpPr>
                  <a:spLocks/>
                </p:cNvSpPr>
                <p:nvPr/>
              </p:nvSpPr>
              <p:spPr bwMode="auto">
                <a:xfrm>
                  <a:off x="3707591" y="1176338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46 h 46"/>
                    <a:gd name="T4" fmla="*/ 0 w 46"/>
                    <a:gd name="T5" fmla="*/ 46 h 46"/>
                    <a:gd name="T6" fmla="*/ 23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46"/>
                      </a:lnTo>
                      <a:lnTo>
                        <a:pt x="0" y="4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4" name="Freeform 136"/>
                <p:cNvSpPr>
                  <a:spLocks/>
                </p:cNvSpPr>
                <p:nvPr/>
              </p:nvSpPr>
              <p:spPr bwMode="auto">
                <a:xfrm>
                  <a:off x="3661688" y="138747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46 h 46"/>
                    <a:gd name="T4" fmla="*/ 0 w 46"/>
                    <a:gd name="T5" fmla="*/ 46 h 46"/>
                    <a:gd name="T6" fmla="*/ 23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46"/>
                      </a:lnTo>
                      <a:lnTo>
                        <a:pt x="0" y="4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C0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5" name="Freeform 137"/>
                <p:cNvSpPr>
                  <a:spLocks/>
                </p:cNvSpPr>
                <p:nvPr/>
              </p:nvSpPr>
              <p:spPr bwMode="auto">
                <a:xfrm>
                  <a:off x="3661688" y="138747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46 h 46"/>
                    <a:gd name="T4" fmla="*/ 0 w 46"/>
                    <a:gd name="T5" fmla="*/ 46 h 46"/>
                    <a:gd name="T6" fmla="*/ 23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46"/>
                      </a:lnTo>
                      <a:lnTo>
                        <a:pt x="0" y="4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</p:grpSp>
          <p:grpSp>
            <p:nvGrpSpPr>
              <p:cNvPr id="3187" name="Gruppo 3186"/>
              <p:cNvGrpSpPr/>
              <p:nvPr/>
            </p:nvGrpSpPr>
            <p:grpSpPr>
              <a:xfrm>
                <a:off x="2187613" y="1335088"/>
                <a:ext cx="398462" cy="620712"/>
                <a:chOff x="2187613" y="1335088"/>
                <a:chExt cx="398462" cy="620712"/>
              </a:xfrm>
            </p:grpSpPr>
            <p:sp>
              <p:nvSpPr>
                <p:cNvPr id="129" name="Line 151"/>
                <p:cNvSpPr>
                  <a:spLocks noChangeShapeType="1"/>
                </p:cNvSpPr>
                <p:nvPr/>
              </p:nvSpPr>
              <p:spPr bwMode="auto">
                <a:xfrm>
                  <a:off x="2387638" y="1357313"/>
                  <a:ext cx="0" cy="100012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31" name="Line 153"/>
                <p:cNvSpPr>
                  <a:spLocks noChangeShapeType="1"/>
                </p:cNvSpPr>
                <p:nvPr/>
              </p:nvSpPr>
              <p:spPr bwMode="auto">
                <a:xfrm>
                  <a:off x="2289213" y="1357313"/>
                  <a:ext cx="196850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33" name="Line 155"/>
                <p:cNvSpPr>
                  <a:spLocks noChangeShapeType="1"/>
                </p:cNvSpPr>
                <p:nvPr/>
              </p:nvSpPr>
              <p:spPr bwMode="auto">
                <a:xfrm>
                  <a:off x="2187613" y="1457325"/>
                  <a:ext cx="398462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34" name="Freeform 156"/>
                <p:cNvSpPr>
                  <a:spLocks/>
                </p:cNvSpPr>
                <p:nvPr/>
              </p:nvSpPr>
              <p:spPr bwMode="auto">
                <a:xfrm>
                  <a:off x="2318400" y="1893888"/>
                  <a:ext cx="73025" cy="61912"/>
                </a:xfrm>
                <a:custGeom>
                  <a:avLst/>
                  <a:gdLst>
                    <a:gd name="T0" fmla="*/ 11 w 46"/>
                    <a:gd name="T1" fmla="*/ 0 h 39"/>
                    <a:gd name="T2" fmla="*/ 35 w 46"/>
                    <a:gd name="T3" fmla="*/ 0 h 39"/>
                    <a:gd name="T4" fmla="*/ 46 w 46"/>
                    <a:gd name="T5" fmla="*/ 20 h 39"/>
                    <a:gd name="T6" fmla="*/ 35 w 46"/>
                    <a:gd name="T7" fmla="*/ 39 h 39"/>
                    <a:gd name="T8" fmla="*/ 11 w 46"/>
                    <a:gd name="T9" fmla="*/ 39 h 39"/>
                    <a:gd name="T10" fmla="*/ 0 w 46"/>
                    <a:gd name="T11" fmla="*/ 20 h 39"/>
                    <a:gd name="T12" fmla="*/ 11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1" y="0"/>
                      </a:moveTo>
                      <a:lnTo>
                        <a:pt x="35" y="0"/>
                      </a:lnTo>
                      <a:lnTo>
                        <a:pt x="46" y="20"/>
                      </a:lnTo>
                      <a:lnTo>
                        <a:pt x="35" y="39"/>
                      </a:lnTo>
                      <a:lnTo>
                        <a:pt x="11" y="39"/>
                      </a:lnTo>
                      <a:lnTo>
                        <a:pt x="0" y="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35" name="Freeform 157"/>
                <p:cNvSpPr>
                  <a:spLocks/>
                </p:cNvSpPr>
                <p:nvPr/>
              </p:nvSpPr>
              <p:spPr bwMode="auto">
                <a:xfrm>
                  <a:off x="2318400" y="1893888"/>
                  <a:ext cx="73025" cy="61912"/>
                </a:xfrm>
                <a:custGeom>
                  <a:avLst/>
                  <a:gdLst>
                    <a:gd name="T0" fmla="*/ 11 w 46"/>
                    <a:gd name="T1" fmla="*/ 0 h 39"/>
                    <a:gd name="T2" fmla="*/ 35 w 46"/>
                    <a:gd name="T3" fmla="*/ 0 h 39"/>
                    <a:gd name="T4" fmla="*/ 46 w 46"/>
                    <a:gd name="T5" fmla="*/ 20 h 39"/>
                    <a:gd name="T6" fmla="*/ 35 w 46"/>
                    <a:gd name="T7" fmla="*/ 39 h 39"/>
                    <a:gd name="T8" fmla="*/ 11 w 46"/>
                    <a:gd name="T9" fmla="*/ 39 h 39"/>
                    <a:gd name="T10" fmla="*/ 0 w 46"/>
                    <a:gd name="T11" fmla="*/ 20 h 39"/>
                    <a:gd name="T12" fmla="*/ 11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1" y="0"/>
                      </a:moveTo>
                      <a:lnTo>
                        <a:pt x="35" y="0"/>
                      </a:lnTo>
                      <a:lnTo>
                        <a:pt x="46" y="20"/>
                      </a:lnTo>
                      <a:lnTo>
                        <a:pt x="35" y="39"/>
                      </a:lnTo>
                      <a:lnTo>
                        <a:pt x="11" y="39"/>
                      </a:lnTo>
                      <a:lnTo>
                        <a:pt x="0" y="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36" name="Freeform 158"/>
                <p:cNvSpPr>
                  <a:spLocks/>
                </p:cNvSpPr>
                <p:nvPr/>
              </p:nvSpPr>
              <p:spPr bwMode="auto">
                <a:xfrm>
                  <a:off x="2370250" y="1335088"/>
                  <a:ext cx="73025" cy="60325"/>
                </a:xfrm>
                <a:custGeom>
                  <a:avLst/>
                  <a:gdLst>
                    <a:gd name="T0" fmla="*/ 12 w 46"/>
                    <a:gd name="T1" fmla="*/ 0 h 38"/>
                    <a:gd name="T2" fmla="*/ 35 w 46"/>
                    <a:gd name="T3" fmla="*/ 0 h 38"/>
                    <a:gd name="T4" fmla="*/ 46 w 46"/>
                    <a:gd name="T5" fmla="*/ 19 h 38"/>
                    <a:gd name="T6" fmla="*/ 35 w 46"/>
                    <a:gd name="T7" fmla="*/ 38 h 38"/>
                    <a:gd name="T8" fmla="*/ 12 w 46"/>
                    <a:gd name="T9" fmla="*/ 38 h 38"/>
                    <a:gd name="T10" fmla="*/ 0 w 46"/>
                    <a:gd name="T11" fmla="*/ 19 h 38"/>
                    <a:gd name="T12" fmla="*/ 12 w 46"/>
                    <a:gd name="T1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8">
                      <a:moveTo>
                        <a:pt x="12" y="0"/>
                      </a:moveTo>
                      <a:lnTo>
                        <a:pt x="35" y="0"/>
                      </a:lnTo>
                      <a:lnTo>
                        <a:pt x="46" y="19"/>
                      </a:lnTo>
                      <a:lnTo>
                        <a:pt x="35" y="38"/>
                      </a:lnTo>
                      <a:lnTo>
                        <a:pt x="12" y="38"/>
                      </a:lnTo>
                      <a:lnTo>
                        <a:pt x="0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37" name="Freeform 159"/>
                <p:cNvSpPr>
                  <a:spLocks/>
                </p:cNvSpPr>
                <p:nvPr/>
              </p:nvSpPr>
              <p:spPr bwMode="auto">
                <a:xfrm>
                  <a:off x="2370250" y="1335088"/>
                  <a:ext cx="73025" cy="60325"/>
                </a:xfrm>
                <a:custGeom>
                  <a:avLst/>
                  <a:gdLst>
                    <a:gd name="T0" fmla="*/ 12 w 46"/>
                    <a:gd name="T1" fmla="*/ 0 h 38"/>
                    <a:gd name="T2" fmla="*/ 35 w 46"/>
                    <a:gd name="T3" fmla="*/ 0 h 38"/>
                    <a:gd name="T4" fmla="*/ 46 w 46"/>
                    <a:gd name="T5" fmla="*/ 19 h 38"/>
                    <a:gd name="T6" fmla="*/ 35 w 46"/>
                    <a:gd name="T7" fmla="*/ 38 h 38"/>
                    <a:gd name="T8" fmla="*/ 12 w 46"/>
                    <a:gd name="T9" fmla="*/ 38 h 38"/>
                    <a:gd name="T10" fmla="*/ 0 w 46"/>
                    <a:gd name="T11" fmla="*/ 19 h 38"/>
                    <a:gd name="T12" fmla="*/ 12 w 46"/>
                    <a:gd name="T1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8">
                      <a:moveTo>
                        <a:pt x="12" y="0"/>
                      </a:moveTo>
                      <a:lnTo>
                        <a:pt x="35" y="0"/>
                      </a:lnTo>
                      <a:lnTo>
                        <a:pt x="46" y="19"/>
                      </a:lnTo>
                      <a:lnTo>
                        <a:pt x="35" y="38"/>
                      </a:lnTo>
                      <a:lnTo>
                        <a:pt x="12" y="38"/>
                      </a:lnTo>
                      <a:lnTo>
                        <a:pt x="0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38" name="Freeform 160"/>
                <p:cNvSpPr>
                  <a:spLocks/>
                </p:cNvSpPr>
                <p:nvPr/>
              </p:nvSpPr>
              <p:spPr bwMode="auto">
                <a:xfrm>
                  <a:off x="2229041" y="1409868"/>
                  <a:ext cx="73025" cy="61912"/>
                </a:xfrm>
                <a:custGeom>
                  <a:avLst/>
                  <a:gdLst>
                    <a:gd name="T0" fmla="*/ 12 w 46"/>
                    <a:gd name="T1" fmla="*/ 0 h 39"/>
                    <a:gd name="T2" fmla="*/ 35 w 46"/>
                    <a:gd name="T3" fmla="*/ 0 h 39"/>
                    <a:gd name="T4" fmla="*/ 46 w 46"/>
                    <a:gd name="T5" fmla="*/ 20 h 39"/>
                    <a:gd name="T6" fmla="*/ 35 w 46"/>
                    <a:gd name="T7" fmla="*/ 39 h 39"/>
                    <a:gd name="T8" fmla="*/ 12 w 46"/>
                    <a:gd name="T9" fmla="*/ 39 h 39"/>
                    <a:gd name="T10" fmla="*/ 0 w 46"/>
                    <a:gd name="T11" fmla="*/ 20 h 39"/>
                    <a:gd name="T12" fmla="*/ 12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2" y="0"/>
                      </a:moveTo>
                      <a:lnTo>
                        <a:pt x="35" y="0"/>
                      </a:lnTo>
                      <a:lnTo>
                        <a:pt x="46" y="20"/>
                      </a:lnTo>
                      <a:lnTo>
                        <a:pt x="35" y="39"/>
                      </a:lnTo>
                      <a:lnTo>
                        <a:pt x="12" y="39"/>
                      </a:lnTo>
                      <a:lnTo>
                        <a:pt x="0" y="2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39" name="Freeform 161"/>
                <p:cNvSpPr>
                  <a:spLocks/>
                </p:cNvSpPr>
                <p:nvPr/>
              </p:nvSpPr>
              <p:spPr bwMode="auto">
                <a:xfrm>
                  <a:off x="2225878" y="1409700"/>
                  <a:ext cx="73025" cy="61912"/>
                </a:xfrm>
                <a:custGeom>
                  <a:avLst/>
                  <a:gdLst>
                    <a:gd name="T0" fmla="*/ 12 w 46"/>
                    <a:gd name="T1" fmla="*/ 0 h 39"/>
                    <a:gd name="T2" fmla="*/ 35 w 46"/>
                    <a:gd name="T3" fmla="*/ 0 h 39"/>
                    <a:gd name="T4" fmla="*/ 46 w 46"/>
                    <a:gd name="T5" fmla="*/ 20 h 39"/>
                    <a:gd name="T6" fmla="*/ 35 w 46"/>
                    <a:gd name="T7" fmla="*/ 39 h 39"/>
                    <a:gd name="T8" fmla="*/ 12 w 46"/>
                    <a:gd name="T9" fmla="*/ 39 h 39"/>
                    <a:gd name="T10" fmla="*/ 0 w 46"/>
                    <a:gd name="T11" fmla="*/ 20 h 39"/>
                    <a:gd name="T12" fmla="*/ 12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2" y="0"/>
                      </a:moveTo>
                      <a:lnTo>
                        <a:pt x="35" y="0"/>
                      </a:lnTo>
                      <a:lnTo>
                        <a:pt x="46" y="20"/>
                      </a:lnTo>
                      <a:lnTo>
                        <a:pt x="35" y="39"/>
                      </a:lnTo>
                      <a:lnTo>
                        <a:pt x="12" y="39"/>
                      </a:lnTo>
                      <a:lnTo>
                        <a:pt x="0" y="2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40" name="Freeform 162"/>
                <p:cNvSpPr>
                  <a:spLocks/>
                </p:cNvSpPr>
                <p:nvPr/>
              </p:nvSpPr>
              <p:spPr bwMode="auto">
                <a:xfrm>
                  <a:off x="2457034" y="1385888"/>
                  <a:ext cx="73025" cy="60325"/>
                </a:xfrm>
                <a:custGeom>
                  <a:avLst/>
                  <a:gdLst>
                    <a:gd name="T0" fmla="*/ 11 w 46"/>
                    <a:gd name="T1" fmla="*/ 0 h 38"/>
                    <a:gd name="T2" fmla="*/ 34 w 46"/>
                    <a:gd name="T3" fmla="*/ 0 h 38"/>
                    <a:gd name="T4" fmla="*/ 46 w 46"/>
                    <a:gd name="T5" fmla="*/ 19 h 38"/>
                    <a:gd name="T6" fmla="*/ 34 w 46"/>
                    <a:gd name="T7" fmla="*/ 38 h 38"/>
                    <a:gd name="T8" fmla="*/ 11 w 46"/>
                    <a:gd name="T9" fmla="*/ 38 h 38"/>
                    <a:gd name="T10" fmla="*/ 0 w 46"/>
                    <a:gd name="T11" fmla="*/ 19 h 38"/>
                    <a:gd name="T12" fmla="*/ 11 w 46"/>
                    <a:gd name="T1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8">
                      <a:moveTo>
                        <a:pt x="11" y="0"/>
                      </a:moveTo>
                      <a:lnTo>
                        <a:pt x="34" y="0"/>
                      </a:lnTo>
                      <a:lnTo>
                        <a:pt x="46" y="19"/>
                      </a:lnTo>
                      <a:lnTo>
                        <a:pt x="34" y="38"/>
                      </a:lnTo>
                      <a:lnTo>
                        <a:pt x="11" y="38"/>
                      </a:lnTo>
                      <a:lnTo>
                        <a:pt x="0" y="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41" name="Freeform 163"/>
                <p:cNvSpPr>
                  <a:spLocks/>
                </p:cNvSpPr>
                <p:nvPr/>
              </p:nvSpPr>
              <p:spPr bwMode="auto">
                <a:xfrm>
                  <a:off x="2457034" y="1385888"/>
                  <a:ext cx="73025" cy="60325"/>
                </a:xfrm>
                <a:custGeom>
                  <a:avLst/>
                  <a:gdLst>
                    <a:gd name="T0" fmla="*/ 11 w 46"/>
                    <a:gd name="T1" fmla="*/ 0 h 38"/>
                    <a:gd name="T2" fmla="*/ 34 w 46"/>
                    <a:gd name="T3" fmla="*/ 0 h 38"/>
                    <a:gd name="T4" fmla="*/ 46 w 46"/>
                    <a:gd name="T5" fmla="*/ 19 h 38"/>
                    <a:gd name="T6" fmla="*/ 34 w 46"/>
                    <a:gd name="T7" fmla="*/ 38 h 38"/>
                    <a:gd name="T8" fmla="*/ 11 w 46"/>
                    <a:gd name="T9" fmla="*/ 38 h 38"/>
                    <a:gd name="T10" fmla="*/ 0 w 46"/>
                    <a:gd name="T11" fmla="*/ 19 h 38"/>
                    <a:gd name="T12" fmla="*/ 11 w 46"/>
                    <a:gd name="T1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8">
                      <a:moveTo>
                        <a:pt x="11" y="0"/>
                      </a:moveTo>
                      <a:lnTo>
                        <a:pt x="34" y="0"/>
                      </a:lnTo>
                      <a:lnTo>
                        <a:pt x="46" y="19"/>
                      </a:lnTo>
                      <a:lnTo>
                        <a:pt x="34" y="38"/>
                      </a:lnTo>
                      <a:lnTo>
                        <a:pt x="11" y="38"/>
                      </a:lnTo>
                      <a:lnTo>
                        <a:pt x="0" y="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</p:grpSp>
          <p:grpSp>
            <p:nvGrpSpPr>
              <p:cNvPr id="19" name="Gruppo 18"/>
              <p:cNvGrpSpPr/>
              <p:nvPr/>
            </p:nvGrpSpPr>
            <p:grpSpPr>
              <a:xfrm>
                <a:off x="1510966" y="1090613"/>
                <a:ext cx="396875" cy="490537"/>
                <a:chOff x="1510966" y="1090613"/>
                <a:chExt cx="396875" cy="490537"/>
              </a:xfrm>
            </p:grpSpPr>
            <p:sp>
              <p:nvSpPr>
                <p:cNvPr id="142" name="Line 164"/>
                <p:cNvSpPr>
                  <a:spLocks noChangeShapeType="1"/>
                </p:cNvSpPr>
                <p:nvPr/>
              </p:nvSpPr>
              <p:spPr bwMode="auto">
                <a:xfrm>
                  <a:off x="1709403" y="1168400"/>
                  <a:ext cx="0" cy="10160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43" name="Line 165"/>
                <p:cNvSpPr>
                  <a:spLocks noChangeShapeType="1"/>
                </p:cNvSpPr>
                <p:nvPr/>
              </p:nvSpPr>
              <p:spPr bwMode="auto">
                <a:xfrm>
                  <a:off x="1610978" y="1168400"/>
                  <a:ext cx="196850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44" name="Line 166"/>
                <p:cNvSpPr>
                  <a:spLocks noChangeShapeType="1"/>
                </p:cNvSpPr>
                <p:nvPr/>
              </p:nvSpPr>
              <p:spPr bwMode="auto">
                <a:xfrm>
                  <a:off x="1510966" y="1270000"/>
                  <a:ext cx="396875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45" name="Rectangle 167"/>
                <p:cNvSpPr>
                  <a:spLocks noChangeArrowheads="1"/>
                </p:cNvSpPr>
                <p:nvPr/>
              </p:nvSpPr>
              <p:spPr bwMode="auto">
                <a:xfrm>
                  <a:off x="1713889" y="1522413"/>
                  <a:ext cx="57150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46" name="Rectangle 168"/>
                <p:cNvSpPr>
                  <a:spLocks noChangeArrowheads="1"/>
                </p:cNvSpPr>
                <p:nvPr/>
              </p:nvSpPr>
              <p:spPr bwMode="auto">
                <a:xfrm>
                  <a:off x="1713889" y="1522413"/>
                  <a:ext cx="57150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47" name="Rectangle 169"/>
                <p:cNvSpPr>
                  <a:spLocks noChangeArrowheads="1"/>
                </p:cNvSpPr>
                <p:nvPr/>
              </p:nvSpPr>
              <p:spPr bwMode="auto">
                <a:xfrm>
                  <a:off x="1646808" y="1192213"/>
                  <a:ext cx="57150" cy="5715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48" name="Rectangle 170"/>
                <p:cNvSpPr>
                  <a:spLocks noChangeArrowheads="1"/>
                </p:cNvSpPr>
                <p:nvPr/>
              </p:nvSpPr>
              <p:spPr bwMode="auto">
                <a:xfrm>
                  <a:off x="1646808" y="1192213"/>
                  <a:ext cx="57150" cy="57150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69" name="Rectangle 171"/>
                <p:cNvSpPr>
                  <a:spLocks noChangeArrowheads="1"/>
                </p:cNvSpPr>
                <p:nvPr/>
              </p:nvSpPr>
              <p:spPr bwMode="auto">
                <a:xfrm>
                  <a:off x="1646180" y="1270000"/>
                  <a:ext cx="58737" cy="5760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73" name="Rectangle 172"/>
                <p:cNvSpPr>
                  <a:spLocks noChangeArrowheads="1"/>
                </p:cNvSpPr>
                <p:nvPr/>
              </p:nvSpPr>
              <p:spPr bwMode="auto">
                <a:xfrm>
                  <a:off x="1646180" y="1270000"/>
                  <a:ext cx="58737" cy="57600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78" name="Rectangle 173"/>
                <p:cNvSpPr>
                  <a:spLocks noChangeArrowheads="1"/>
                </p:cNvSpPr>
                <p:nvPr/>
              </p:nvSpPr>
              <p:spPr bwMode="auto">
                <a:xfrm>
                  <a:off x="1717399" y="1303338"/>
                  <a:ext cx="57150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85" name="Rectangle 174"/>
                <p:cNvSpPr>
                  <a:spLocks noChangeArrowheads="1"/>
                </p:cNvSpPr>
                <p:nvPr/>
              </p:nvSpPr>
              <p:spPr bwMode="auto">
                <a:xfrm>
                  <a:off x="1717399" y="1303338"/>
                  <a:ext cx="57150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86" name="Rectangle 175"/>
                <p:cNvSpPr>
                  <a:spLocks noChangeArrowheads="1"/>
                </p:cNvSpPr>
                <p:nvPr/>
              </p:nvSpPr>
              <p:spPr bwMode="auto">
                <a:xfrm>
                  <a:off x="1642651" y="1489075"/>
                  <a:ext cx="58737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87" name="Rectangle 176"/>
                <p:cNvSpPr>
                  <a:spLocks noChangeArrowheads="1"/>
                </p:cNvSpPr>
                <p:nvPr/>
              </p:nvSpPr>
              <p:spPr bwMode="auto">
                <a:xfrm>
                  <a:off x="1642651" y="1489075"/>
                  <a:ext cx="58737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88" name="Rectangle 177"/>
                <p:cNvSpPr>
                  <a:spLocks noChangeArrowheads="1"/>
                </p:cNvSpPr>
                <p:nvPr/>
              </p:nvSpPr>
              <p:spPr bwMode="auto">
                <a:xfrm>
                  <a:off x="1679241" y="1090613"/>
                  <a:ext cx="58737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89" name="Rectangle 178"/>
                <p:cNvSpPr>
                  <a:spLocks noChangeArrowheads="1"/>
                </p:cNvSpPr>
                <p:nvPr/>
              </p:nvSpPr>
              <p:spPr bwMode="auto">
                <a:xfrm>
                  <a:off x="1679241" y="1090613"/>
                  <a:ext cx="58737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90" name="Rectangle 179"/>
                <p:cNvSpPr>
                  <a:spLocks noChangeArrowheads="1"/>
                </p:cNvSpPr>
                <p:nvPr/>
              </p:nvSpPr>
              <p:spPr bwMode="auto">
                <a:xfrm>
                  <a:off x="1709730" y="1165225"/>
                  <a:ext cx="58737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91" name="Rectangle 180"/>
                <p:cNvSpPr>
                  <a:spLocks noChangeArrowheads="1"/>
                </p:cNvSpPr>
                <p:nvPr/>
              </p:nvSpPr>
              <p:spPr bwMode="auto">
                <a:xfrm>
                  <a:off x="1709730" y="1165225"/>
                  <a:ext cx="58737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</p:grpSp>
          <p:grpSp>
            <p:nvGrpSpPr>
              <p:cNvPr id="21" name="Gruppo 20"/>
              <p:cNvGrpSpPr/>
              <p:nvPr/>
            </p:nvGrpSpPr>
            <p:grpSpPr>
              <a:xfrm>
                <a:off x="2867427" y="1196975"/>
                <a:ext cx="396875" cy="766763"/>
                <a:chOff x="2867427" y="1196975"/>
                <a:chExt cx="396875" cy="766763"/>
              </a:xfrm>
            </p:grpSpPr>
            <p:sp>
              <p:nvSpPr>
                <p:cNvPr id="117" name="Line 139"/>
                <p:cNvSpPr>
                  <a:spLocks noChangeShapeType="1"/>
                </p:cNvSpPr>
                <p:nvPr/>
              </p:nvSpPr>
              <p:spPr bwMode="auto">
                <a:xfrm>
                  <a:off x="2967439" y="1270000"/>
                  <a:ext cx="196850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6" name="Line 138"/>
                <p:cNvSpPr>
                  <a:spLocks noChangeShapeType="1"/>
                </p:cNvSpPr>
                <p:nvPr/>
              </p:nvSpPr>
              <p:spPr bwMode="auto">
                <a:xfrm>
                  <a:off x="3065864" y="1270000"/>
                  <a:ext cx="0" cy="13970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8" name="Line 140"/>
                <p:cNvSpPr>
                  <a:spLocks noChangeShapeType="1"/>
                </p:cNvSpPr>
                <p:nvPr/>
              </p:nvSpPr>
              <p:spPr bwMode="auto">
                <a:xfrm>
                  <a:off x="2867427" y="1409700"/>
                  <a:ext cx="396875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19" name="Freeform 141"/>
                <p:cNvSpPr>
                  <a:spLocks/>
                </p:cNvSpPr>
                <p:nvPr/>
              </p:nvSpPr>
              <p:spPr bwMode="auto">
                <a:xfrm>
                  <a:off x="2984575" y="1524000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6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0" name="Freeform 142"/>
                <p:cNvSpPr>
                  <a:spLocks/>
                </p:cNvSpPr>
                <p:nvPr/>
              </p:nvSpPr>
              <p:spPr bwMode="auto">
                <a:xfrm>
                  <a:off x="2984575" y="1524000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3" name="Freeform 145"/>
                <p:cNvSpPr>
                  <a:spLocks/>
                </p:cNvSpPr>
                <p:nvPr/>
              </p:nvSpPr>
              <p:spPr bwMode="auto">
                <a:xfrm>
                  <a:off x="3029352" y="1890713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6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4" name="Freeform 146"/>
                <p:cNvSpPr>
                  <a:spLocks/>
                </p:cNvSpPr>
                <p:nvPr/>
              </p:nvSpPr>
              <p:spPr bwMode="auto">
                <a:xfrm>
                  <a:off x="3029352" y="1890713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5" name="Freeform 147"/>
                <p:cNvSpPr>
                  <a:spLocks/>
                </p:cNvSpPr>
                <p:nvPr/>
              </p:nvSpPr>
              <p:spPr bwMode="auto">
                <a:xfrm>
                  <a:off x="3081191" y="1573213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6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6" name="Freeform 148"/>
                <p:cNvSpPr>
                  <a:spLocks/>
                </p:cNvSpPr>
                <p:nvPr/>
              </p:nvSpPr>
              <p:spPr bwMode="auto">
                <a:xfrm>
                  <a:off x="3081191" y="1573213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7" name="Freeform 149"/>
                <p:cNvSpPr>
                  <a:spLocks/>
                </p:cNvSpPr>
                <p:nvPr/>
              </p:nvSpPr>
              <p:spPr bwMode="auto">
                <a:xfrm>
                  <a:off x="2988106" y="1196975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6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8" name="Freeform 150"/>
                <p:cNvSpPr>
                  <a:spLocks/>
                </p:cNvSpPr>
                <p:nvPr/>
              </p:nvSpPr>
              <p:spPr bwMode="auto">
                <a:xfrm>
                  <a:off x="2988106" y="1196975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1" name="Freeform 143"/>
                <p:cNvSpPr>
                  <a:spLocks/>
                </p:cNvSpPr>
                <p:nvPr/>
              </p:nvSpPr>
              <p:spPr bwMode="auto">
                <a:xfrm>
                  <a:off x="3070598" y="1267181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6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122" name="Freeform 144"/>
                <p:cNvSpPr>
                  <a:spLocks/>
                </p:cNvSpPr>
                <p:nvPr/>
              </p:nvSpPr>
              <p:spPr bwMode="auto">
                <a:xfrm>
                  <a:off x="3070598" y="1267181"/>
                  <a:ext cx="73025" cy="73025"/>
                </a:xfrm>
                <a:custGeom>
                  <a:avLst/>
                  <a:gdLst>
                    <a:gd name="T0" fmla="*/ 0 w 46"/>
                    <a:gd name="T1" fmla="*/ 0 h 46"/>
                    <a:gd name="T2" fmla="*/ 46 w 46"/>
                    <a:gd name="T3" fmla="*/ 0 h 46"/>
                    <a:gd name="T4" fmla="*/ 23 w 46"/>
                    <a:gd name="T5" fmla="*/ 46 h 46"/>
                    <a:gd name="T6" fmla="*/ 0 w 46"/>
                    <a:gd name="T7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6" h="4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23" y="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</p:grpSp>
          <p:sp>
            <p:nvSpPr>
              <p:cNvPr id="3173" name="CasellaDiTesto 3172"/>
              <p:cNvSpPr txBox="1"/>
              <p:nvPr/>
            </p:nvSpPr>
            <p:spPr>
              <a:xfrm>
                <a:off x="699733" y="1256667"/>
                <a:ext cx="338554" cy="1014060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it-IT" sz="1000" dirty="0" smtClean="0"/>
                  <a:t>Total </a:t>
                </a:r>
                <a:r>
                  <a:rPr lang="it-IT" sz="1000" dirty="0" err="1" smtClean="0"/>
                  <a:t>flux</a:t>
                </a:r>
                <a:r>
                  <a:rPr lang="it-IT" sz="1000" dirty="0" smtClean="0"/>
                  <a:t>, Log p/s</a:t>
                </a:r>
                <a:endParaRPr lang="it-IT" sz="1000" dirty="0"/>
              </a:p>
            </p:txBody>
          </p:sp>
        </p:grpSp>
      </p:grpSp>
      <p:grpSp>
        <p:nvGrpSpPr>
          <p:cNvPr id="3191" name="Gruppo 3190"/>
          <p:cNvGrpSpPr/>
          <p:nvPr/>
        </p:nvGrpSpPr>
        <p:grpSpPr>
          <a:xfrm>
            <a:off x="4397574" y="199004"/>
            <a:ext cx="3881000" cy="2785285"/>
            <a:chOff x="4397574" y="199004"/>
            <a:chExt cx="3881000" cy="2785285"/>
          </a:xfrm>
        </p:grpSpPr>
        <p:sp>
          <p:nvSpPr>
            <p:cNvPr id="347" name="CasellaDiTesto 346"/>
            <p:cNvSpPr txBox="1"/>
            <p:nvPr/>
          </p:nvSpPr>
          <p:spPr>
            <a:xfrm>
              <a:off x="4397574" y="199004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/>
                <a:t>B</a:t>
              </a:r>
              <a:endParaRPr lang="en-GB" sz="1600" dirty="0"/>
            </a:p>
          </p:txBody>
        </p:sp>
        <p:grpSp>
          <p:nvGrpSpPr>
            <p:cNvPr id="3190" name="Gruppo 3189"/>
            <p:cNvGrpSpPr/>
            <p:nvPr/>
          </p:nvGrpSpPr>
          <p:grpSpPr>
            <a:xfrm>
              <a:off x="4795619" y="622304"/>
              <a:ext cx="3482955" cy="2361985"/>
              <a:chOff x="4795619" y="622304"/>
              <a:chExt cx="3482955" cy="2361985"/>
            </a:xfrm>
          </p:grpSpPr>
          <p:sp>
            <p:nvSpPr>
              <p:cNvPr id="24" name="Rectangle 5"/>
              <p:cNvSpPr>
                <a:spLocks noChangeArrowheads="1"/>
              </p:cNvSpPr>
              <p:nvPr/>
            </p:nvSpPr>
            <p:spPr bwMode="auto">
              <a:xfrm>
                <a:off x="5597230" y="2830401"/>
                <a:ext cx="432811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VEHICLE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25" name="Rectangle 6"/>
              <p:cNvSpPr>
                <a:spLocks noChangeArrowheads="1"/>
              </p:cNvSpPr>
              <p:nvPr/>
            </p:nvSpPr>
            <p:spPr bwMode="auto">
              <a:xfrm>
                <a:off x="6277433" y="2830401"/>
                <a:ext cx="41838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COMBO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26" name="Rectangle 7"/>
              <p:cNvSpPr>
                <a:spLocks noChangeArrowheads="1"/>
              </p:cNvSpPr>
              <p:nvPr/>
            </p:nvSpPr>
            <p:spPr bwMode="auto">
              <a:xfrm>
                <a:off x="6917417" y="2830401"/>
                <a:ext cx="496931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DecAb-L6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27" name="Rectangle 8"/>
              <p:cNvSpPr>
                <a:spLocks noChangeArrowheads="1"/>
              </p:cNvSpPr>
              <p:nvPr/>
            </p:nvSpPr>
            <p:spPr bwMode="auto">
              <a:xfrm>
                <a:off x="7586605" y="2830401"/>
                <a:ext cx="496931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AbDec</a:t>
                </a:r>
                <a:r>
                  <a:rPr lang="it-IT" altLang="it-IT" sz="1000" dirty="0">
                    <a:solidFill>
                      <a:srgbClr val="000000"/>
                    </a:solidFill>
                    <a:latin typeface="+mn-lt"/>
                  </a:rPr>
                  <a:t>-</a:t>
                </a: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L6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28" name="Freeform 9"/>
              <p:cNvSpPr>
                <a:spLocks noEditPoints="1"/>
              </p:cNvSpPr>
              <p:nvPr/>
            </p:nvSpPr>
            <p:spPr bwMode="auto">
              <a:xfrm>
                <a:off x="5362574" y="2749550"/>
                <a:ext cx="2916000" cy="55562"/>
              </a:xfrm>
              <a:custGeom>
                <a:avLst/>
                <a:gdLst>
                  <a:gd name="T0" fmla="*/ 0 w 1637"/>
                  <a:gd name="T1" fmla="*/ 0 h 35"/>
                  <a:gd name="T2" fmla="*/ 1637 w 1637"/>
                  <a:gd name="T3" fmla="*/ 0 h 35"/>
                  <a:gd name="T4" fmla="*/ 252 w 1637"/>
                  <a:gd name="T5" fmla="*/ 35 h 35"/>
                  <a:gd name="T6" fmla="*/ 252 w 1637"/>
                  <a:gd name="T7" fmla="*/ 0 h 35"/>
                  <a:gd name="T8" fmla="*/ 629 w 1637"/>
                  <a:gd name="T9" fmla="*/ 35 h 35"/>
                  <a:gd name="T10" fmla="*/ 629 w 1637"/>
                  <a:gd name="T11" fmla="*/ 0 h 35"/>
                  <a:gd name="T12" fmla="*/ 1006 w 1637"/>
                  <a:gd name="T13" fmla="*/ 35 h 35"/>
                  <a:gd name="T14" fmla="*/ 1006 w 1637"/>
                  <a:gd name="T15" fmla="*/ 0 h 35"/>
                  <a:gd name="T16" fmla="*/ 1383 w 1637"/>
                  <a:gd name="T17" fmla="*/ 35 h 35"/>
                  <a:gd name="T18" fmla="*/ 1383 w 1637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37" h="35">
                    <a:moveTo>
                      <a:pt x="0" y="0"/>
                    </a:moveTo>
                    <a:lnTo>
                      <a:pt x="1637" y="0"/>
                    </a:lnTo>
                    <a:moveTo>
                      <a:pt x="252" y="35"/>
                    </a:moveTo>
                    <a:lnTo>
                      <a:pt x="252" y="0"/>
                    </a:lnTo>
                    <a:moveTo>
                      <a:pt x="629" y="35"/>
                    </a:moveTo>
                    <a:lnTo>
                      <a:pt x="629" y="0"/>
                    </a:lnTo>
                    <a:moveTo>
                      <a:pt x="1006" y="35"/>
                    </a:moveTo>
                    <a:lnTo>
                      <a:pt x="1006" y="0"/>
                    </a:lnTo>
                    <a:moveTo>
                      <a:pt x="1383" y="35"/>
                    </a:moveTo>
                    <a:lnTo>
                      <a:pt x="1383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29" name="Rectangle 10"/>
              <p:cNvSpPr>
                <a:spLocks noChangeArrowheads="1"/>
              </p:cNvSpPr>
              <p:nvPr/>
            </p:nvSpPr>
            <p:spPr bwMode="auto">
              <a:xfrm>
                <a:off x="5101512" y="2660332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0" name="Rectangle 11"/>
              <p:cNvSpPr>
                <a:spLocks noChangeArrowheads="1"/>
              </p:cNvSpPr>
              <p:nvPr/>
            </p:nvSpPr>
            <p:spPr bwMode="auto">
              <a:xfrm>
                <a:off x="5240228" y="2644779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0</a:t>
                </a:r>
                <a:endParaRPr kumimoji="0" lang="it-IT" altLang="it-IT" sz="7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1" name="Rectangle 12"/>
              <p:cNvSpPr>
                <a:spLocks noChangeArrowheads="1"/>
              </p:cNvSpPr>
              <p:nvPr/>
            </p:nvSpPr>
            <p:spPr bwMode="auto">
              <a:xfrm>
                <a:off x="5101512" y="2346007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2" name="Rectangle 13"/>
              <p:cNvSpPr>
                <a:spLocks noChangeArrowheads="1"/>
              </p:cNvSpPr>
              <p:nvPr/>
            </p:nvSpPr>
            <p:spPr bwMode="auto">
              <a:xfrm>
                <a:off x="5240228" y="2324104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5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3" name="Freeform 14"/>
              <p:cNvSpPr>
                <a:spLocks noEditPoints="1"/>
              </p:cNvSpPr>
              <p:nvPr/>
            </p:nvSpPr>
            <p:spPr bwMode="auto">
              <a:xfrm>
                <a:off x="5308600" y="2330450"/>
                <a:ext cx="92075" cy="419100"/>
              </a:xfrm>
              <a:custGeom>
                <a:avLst/>
                <a:gdLst>
                  <a:gd name="T0" fmla="*/ 35 w 58"/>
                  <a:gd name="T1" fmla="*/ 264 h 264"/>
                  <a:gd name="T2" fmla="*/ 35 w 58"/>
                  <a:gd name="T3" fmla="*/ 23 h 264"/>
                  <a:gd name="T4" fmla="*/ 12 w 58"/>
                  <a:gd name="T5" fmla="*/ 0 h 264"/>
                  <a:gd name="T6" fmla="*/ 58 w 58"/>
                  <a:gd name="T7" fmla="*/ 46 h 264"/>
                  <a:gd name="T8" fmla="*/ 35 w 58"/>
                  <a:gd name="T9" fmla="*/ 264 h 264"/>
                  <a:gd name="T10" fmla="*/ 0 w 58"/>
                  <a:gd name="T11" fmla="*/ 264 h 264"/>
                  <a:gd name="T12" fmla="*/ 35 w 58"/>
                  <a:gd name="T13" fmla="*/ 63 h 264"/>
                  <a:gd name="T14" fmla="*/ 0 w 58"/>
                  <a:gd name="T15" fmla="*/ 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264">
                    <a:moveTo>
                      <a:pt x="35" y="264"/>
                    </a:moveTo>
                    <a:lnTo>
                      <a:pt x="35" y="23"/>
                    </a:lnTo>
                    <a:moveTo>
                      <a:pt x="12" y="0"/>
                    </a:moveTo>
                    <a:lnTo>
                      <a:pt x="58" y="46"/>
                    </a:lnTo>
                    <a:moveTo>
                      <a:pt x="35" y="264"/>
                    </a:moveTo>
                    <a:lnTo>
                      <a:pt x="0" y="264"/>
                    </a:lnTo>
                    <a:moveTo>
                      <a:pt x="35" y="63"/>
                    </a:moveTo>
                    <a:lnTo>
                      <a:pt x="0" y="63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34" name="Rectangle 15"/>
              <p:cNvSpPr>
                <a:spLocks noChangeArrowheads="1"/>
              </p:cNvSpPr>
              <p:nvPr/>
            </p:nvSpPr>
            <p:spPr bwMode="auto">
              <a:xfrm>
                <a:off x="5101512" y="2171382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5" name="Rectangle 16"/>
              <p:cNvSpPr>
                <a:spLocks noChangeArrowheads="1"/>
              </p:cNvSpPr>
              <p:nvPr/>
            </p:nvSpPr>
            <p:spPr bwMode="auto">
              <a:xfrm>
                <a:off x="5240228" y="2151067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7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6" name="Rectangle 17"/>
              <p:cNvSpPr>
                <a:spLocks noChangeArrowheads="1"/>
              </p:cNvSpPr>
              <p:nvPr/>
            </p:nvSpPr>
            <p:spPr bwMode="auto">
              <a:xfrm>
                <a:off x="5101512" y="1407795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7" name="Rectangle 18"/>
              <p:cNvSpPr>
                <a:spLocks noChangeArrowheads="1"/>
              </p:cNvSpPr>
              <p:nvPr/>
            </p:nvSpPr>
            <p:spPr bwMode="auto">
              <a:xfrm>
                <a:off x="5240228" y="1387479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8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8" name="Rectangle 19"/>
              <p:cNvSpPr>
                <a:spLocks noChangeArrowheads="1"/>
              </p:cNvSpPr>
              <p:nvPr/>
            </p:nvSpPr>
            <p:spPr bwMode="auto">
              <a:xfrm>
                <a:off x="5101512" y="644207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10</a:t>
                </a:r>
                <a:endParaRPr kumimoji="0" lang="it-IT" alt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9" name="Rectangle 20"/>
              <p:cNvSpPr>
                <a:spLocks noChangeArrowheads="1"/>
              </p:cNvSpPr>
              <p:nvPr/>
            </p:nvSpPr>
            <p:spPr bwMode="auto">
              <a:xfrm>
                <a:off x="5240228" y="622304"/>
                <a:ext cx="4488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9</a:t>
                </a:r>
                <a:endParaRPr kumimoji="0" lang="it-IT" altLang="it-IT" sz="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40" name="Freeform 21"/>
              <p:cNvSpPr>
                <a:spLocks noEditPoints="1"/>
              </p:cNvSpPr>
              <p:nvPr/>
            </p:nvSpPr>
            <p:spPr bwMode="auto">
              <a:xfrm>
                <a:off x="5308600" y="728663"/>
                <a:ext cx="92075" cy="1566862"/>
              </a:xfrm>
              <a:custGeom>
                <a:avLst/>
                <a:gdLst>
                  <a:gd name="T0" fmla="*/ 35 w 58"/>
                  <a:gd name="T1" fmla="*/ 964 h 987"/>
                  <a:gd name="T2" fmla="*/ 35 w 58"/>
                  <a:gd name="T3" fmla="*/ 0 h 987"/>
                  <a:gd name="T4" fmla="*/ 12 w 58"/>
                  <a:gd name="T5" fmla="*/ 941 h 987"/>
                  <a:gd name="T6" fmla="*/ 58 w 58"/>
                  <a:gd name="T7" fmla="*/ 987 h 987"/>
                  <a:gd name="T8" fmla="*/ 35 w 58"/>
                  <a:gd name="T9" fmla="*/ 482 h 987"/>
                  <a:gd name="T10" fmla="*/ 0 w 58"/>
                  <a:gd name="T11" fmla="*/ 482 h 987"/>
                  <a:gd name="T12" fmla="*/ 35 w 58"/>
                  <a:gd name="T13" fmla="*/ 0 h 987"/>
                  <a:gd name="T14" fmla="*/ 0 w 58"/>
                  <a:gd name="T15" fmla="*/ 0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987">
                    <a:moveTo>
                      <a:pt x="35" y="964"/>
                    </a:moveTo>
                    <a:lnTo>
                      <a:pt x="35" y="0"/>
                    </a:lnTo>
                    <a:moveTo>
                      <a:pt x="12" y="941"/>
                    </a:moveTo>
                    <a:lnTo>
                      <a:pt x="58" y="987"/>
                    </a:lnTo>
                    <a:moveTo>
                      <a:pt x="35" y="482"/>
                    </a:moveTo>
                    <a:lnTo>
                      <a:pt x="0" y="482"/>
                    </a:lnTo>
                    <a:moveTo>
                      <a:pt x="35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grpSp>
            <p:nvGrpSpPr>
              <p:cNvPr id="3165" name="Gruppo 3164"/>
              <p:cNvGrpSpPr/>
              <p:nvPr/>
            </p:nvGrpSpPr>
            <p:grpSpPr>
              <a:xfrm>
                <a:off x="7623879" y="1139825"/>
                <a:ext cx="398462" cy="638175"/>
                <a:chOff x="7623879" y="1139825"/>
                <a:chExt cx="398462" cy="638175"/>
              </a:xfrm>
            </p:grpSpPr>
            <p:sp>
              <p:nvSpPr>
                <p:cNvPr id="41" name="Line 22"/>
                <p:cNvSpPr>
                  <a:spLocks noChangeShapeType="1"/>
                </p:cNvSpPr>
                <p:nvPr/>
              </p:nvSpPr>
              <p:spPr bwMode="auto">
                <a:xfrm>
                  <a:off x="7823904" y="1193800"/>
                  <a:ext cx="0" cy="142875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42" name="Line 23"/>
                <p:cNvSpPr>
                  <a:spLocks noChangeShapeType="1"/>
                </p:cNvSpPr>
                <p:nvPr/>
              </p:nvSpPr>
              <p:spPr bwMode="auto">
                <a:xfrm>
                  <a:off x="7723891" y="1193800"/>
                  <a:ext cx="198437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43" name="Line 24"/>
                <p:cNvSpPr>
                  <a:spLocks noChangeShapeType="1"/>
                </p:cNvSpPr>
                <p:nvPr/>
              </p:nvSpPr>
              <p:spPr bwMode="auto">
                <a:xfrm>
                  <a:off x="7623879" y="1336675"/>
                  <a:ext cx="398462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44" name="Freeform 25"/>
                <p:cNvSpPr>
                  <a:spLocks/>
                </p:cNvSpPr>
                <p:nvPr/>
              </p:nvSpPr>
              <p:spPr bwMode="auto">
                <a:xfrm>
                  <a:off x="7786270" y="1227138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55A0F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45" name="Freeform 26"/>
                <p:cNvSpPr>
                  <a:spLocks/>
                </p:cNvSpPr>
                <p:nvPr/>
              </p:nvSpPr>
              <p:spPr bwMode="auto">
                <a:xfrm>
                  <a:off x="7786270" y="1227138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46" name="Freeform 27"/>
                <p:cNvSpPr>
                  <a:spLocks/>
                </p:cNvSpPr>
                <p:nvPr/>
              </p:nvSpPr>
              <p:spPr bwMode="auto">
                <a:xfrm>
                  <a:off x="7787391" y="1592263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55A0F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47" name="Freeform 28"/>
                <p:cNvSpPr>
                  <a:spLocks/>
                </p:cNvSpPr>
                <p:nvPr/>
              </p:nvSpPr>
              <p:spPr bwMode="auto">
                <a:xfrm>
                  <a:off x="7787391" y="1592263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48" name="Freeform 29"/>
                <p:cNvSpPr>
                  <a:spLocks/>
                </p:cNvSpPr>
                <p:nvPr/>
              </p:nvSpPr>
              <p:spPr bwMode="auto">
                <a:xfrm>
                  <a:off x="7787391" y="170497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55A0F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49" name="Freeform 30"/>
                <p:cNvSpPr>
                  <a:spLocks/>
                </p:cNvSpPr>
                <p:nvPr/>
              </p:nvSpPr>
              <p:spPr bwMode="auto">
                <a:xfrm>
                  <a:off x="7787391" y="170497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0" name="Freeform 31"/>
                <p:cNvSpPr>
                  <a:spLocks/>
                </p:cNvSpPr>
                <p:nvPr/>
              </p:nvSpPr>
              <p:spPr bwMode="auto">
                <a:xfrm>
                  <a:off x="7661403" y="119062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1" name="Freeform 32"/>
                <p:cNvSpPr>
                  <a:spLocks/>
                </p:cNvSpPr>
                <p:nvPr/>
              </p:nvSpPr>
              <p:spPr bwMode="auto">
                <a:xfrm>
                  <a:off x="7661403" y="119062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2" name="Freeform 33"/>
                <p:cNvSpPr>
                  <a:spLocks/>
                </p:cNvSpPr>
                <p:nvPr/>
              </p:nvSpPr>
              <p:spPr bwMode="auto">
                <a:xfrm>
                  <a:off x="7786270" y="113982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3" name="Freeform 34"/>
                <p:cNvSpPr>
                  <a:spLocks/>
                </p:cNvSpPr>
                <p:nvPr/>
              </p:nvSpPr>
              <p:spPr bwMode="auto">
                <a:xfrm>
                  <a:off x="7786270" y="113982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4" name="Freeform 35"/>
                <p:cNvSpPr>
                  <a:spLocks/>
                </p:cNvSpPr>
                <p:nvPr/>
              </p:nvSpPr>
              <p:spPr bwMode="auto">
                <a:xfrm>
                  <a:off x="7922679" y="129222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55A0F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5" name="Freeform 36"/>
                <p:cNvSpPr>
                  <a:spLocks/>
                </p:cNvSpPr>
                <p:nvPr/>
              </p:nvSpPr>
              <p:spPr bwMode="auto">
                <a:xfrm>
                  <a:off x="7922679" y="1292225"/>
                  <a:ext cx="73025" cy="73025"/>
                </a:xfrm>
                <a:custGeom>
                  <a:avLst/>
                  <a:gdLst>
                    <a:gd name="T0" fmla="*/ 23 w 46"/>
                    <a:gd name="T1" fmla="*/ 0 h 46"/>
                    <a:gd name="T2" fmla="*/ 46 w 46"/>
                    <a:gd name="T3" fmla="*/ 23 h 46"/>
                    <a:gd name="T4" fmla="*/ 23 w 46"/>
                    <a:gd name="T5" fmla="*/ 46 h 46"/>
                    <a:gd name="T6" fmla="*/ 0 w 46"/>
                    <a:gd name="T7" fmla="*/ 23 h 46"/>
                    <a:gd name="T8" fmla="*/ 23 w 46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lnTo>
                        <a:pt x="46" y="23"/>
                      </a:lnTo>
                      <a:lnTo>
                        <a:pt x="23" y="46"/>
                      </a:lnTo>
                      <a:lnTo>
                        <a:pt x="0" y="2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</p:grpSp>
          <p:grpSp>
            <p:nvGrpSpPr>
              <p:cNvPr id="3159" name="Gruppo 3158"/>
              <p:cNvGrpSpPr/>
              <p:nvPr/>
            </p:nvGrpSpPr>
            <p:grpSpPr>
              <a:xfrm>
                <a:off x="6957863" y="1039813"/>
                <a:ext cx="396875" cy="1423987"/>
                <a:chOff x="6957863" y="1039813"/>
                <a:chExt cx="396875" cy="1423987"/>
              </a:xfrm>
            </p:grpSpPr>
            <p:sp>
              <p:nvSpPr>
                <p:cNvPr id="56" name="Oval 37"/>
                <p:cNvSpPr>
                  <a:spLocks noChangeArrowheads="1"/>
                </p:cNvSpPr>
                <p:nvPr/>
              </p:nvSpPr>
              <p:spPr bwMode="auto">
                <a:xfrm>
                  <a:off x="7119788" y="2390775"/>
                  <a:ext cx="73025" cy="73025"/>
                </a:xfrm>
                <a:prstGeom prst="ellipse">
                  <a:avLst/>
                </a:prstGeom>
                <a:solidFill>
                  <a:srgbClr val="0000CC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7" name="Oval 38"/>
                <p:cNvSpPr>
                  <a:spLocks noChangeArrowheads="1"/>
                </p:cNvSpPr>
                <p:nvPr/>
              </p:nvSpPr>
              <p:spPr bwMode="auto">
                <a:xfrm>
                  <a:off x="7119788" y="2390775"/>
                  <a:ext cx="73025" cy="73025"/>
                </a:xfrm>
                <a:prstGeom prst="ellips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8" name="Line 39"/>
                <p:cNvSpPr>
                  <a:spLocks noChangeShapeType="1"/>
                </p:cNvSpPr>
                <p:nvPr/>
              </p:nvSpPr>
              <p:spPr bwMode="auto">
                <a:xfrm>
                  <a:off x="7156300" y="1154113"/>
                  <a:ext cx="0" cy="246062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59" name="Line 40"/>
                <p:cNvSpPr>
                  <a:spLocks noChangeShapeType="1"/>
                </p:cNvSpPr>
                <p:nvPr/>
              </p:nvSpPr>
              <p:spPr bwMode="auto">
                <a:xfrm>
                  <a:off x="7057875" y="1154113"/>
                  <a:ext cx="196850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60" name="Line 41"/>
                <p:cNvSpPr>
                  <a:spLocks noChangeShapeType="1"/>
                </p:cNvSpPr>
                <p:nvPr/>
              </p:nvSpPr>
              <p:spPr bwMode="auto">
                <a:xfrm>
                  <a:off x="6957863" y="1400175"/>
                  <a:ext cx="396875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61" name="Oval 42"/>
                <p:cNvSpPr>
                  <a:spLocks noChangeArrowheads="1"/>
                </p:cNvSpPr>
                <p:nvPr/>
              </p:nvSpPr>
              <p:spPr bwMode="auto">
                <a:xfrm>
                  <a:off x="7119788" y="2101850"/>
                  <a:ext cx="73025" cy="73025"/>
                </a:xfrm>
                <a:prstGeom prst="ellipse">
                  <a:avLst/>
                </a:prstGeom>
                <a:solidFill>
                  <a:srgbClr val="0000CC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62" name="Oval 43"/>
                <p:cNvSpPr>
                  <a:spLocks noChangeArrowheads="1"/>
                </p:cNvSpPr>
                <p:nvPr/>
              </p:nvSpPr>
              <p:spPr bwMode="auto">
                <a:xfrm>
                  <a:off x="7119788" y="2101850"/>
                  <a:ext cx="73025" cy="73025"/>
                </a:xfrm>
                <a:prstGeom prst="ellips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63" name="Oval 44"/>
                <p:cNvSpPr>
                  <a:spLocks noChangeArrowheads="1"/>
                </p:cNvSpPr>
                <p:nvPr/>
              </p:nvSpPr>
              <p:spPr bwMode="auto">
                <a:xfrm>
                  <a:off x="7119788" y="1477963"/>
                  <a:ext cx="73025" cy="73025"/>
                </a:xfrm>
                <a:prstGeom prst="ellipse">
                  <a:avLst/>
                </a:prstGeom>
                <a:solidFill>
                  <a:srgbClr val="0000CC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39" name="Oval 45"/>
                <p:cNvSpPr>
                  <a:spLocks noChangeArrowheads="1"/>
                </p:cNvSpPr>
                <p:nvPr/>
              </p:nvSpPr>
              <p:spPr bwMode="auto">
                <a:xfrm>
                  <a:off x="7119788" y="1477963"/>
                  <a:ext cx="73025" cy="73025"/>
                </a:xfrm>
                <a:prstGeom prst="ellips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40" name="Oval 46"/>
                <p:cNvSpPr>
                  <a:spLocks noChangeArrowheads="1"/>
                </p:cNvSpPr>
                <p:nvPr/>
              </p:nvSpPr>
              <p:spPr bwMode="auto">
                <a:xfrm>
                  <a:off x="7119788" y="1223963"/>
                  <a:ext cx="73025" cy="74612"/>
                </a:xfrm>
                <a:prstGeom prst="ellipse">
                  <a:avLst/>
                </a:prstGeom>
                <a:solidFill>
                  <a:srgbClr val="000099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41" name="Oval 47"/>
                <p:cNvSpPr>
                  <a:spLocks noChangeArrowheads="1"/>
                </p:cNvSpPr>
                <p:nvPr/>
              </p:nvSpPr>
              <p:spPr bwMode="auto">
                <a:xfrm>
                  <a:off x="7119788" y="1223963"/>
                  <a:ext cx="73025" cy="72000"/>
                </a:xfrm>
                <a:prstGeom prst="ellipse">
                  <a:avLst/>
                </a:prstGeom>
                <a:solidFill>
                  <a:srgbClr val="0000CC"/>
                </a:solidFill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42" name="Oval 48"/>
                <p:cNvSpPr>
                  <a:spLocks noChangeArrowheads="1"/>
                </p:cNvSpPr>
                <p:nvPr/>
              </p:nvSpPr>
              <p:spPr bwMode="auto">
                <a:xfrm>
                  <a:off x="7119788" y="1039813"/>
                  <a:ext cx="73025" cy="73025"/>
                </a:xfrm>
                <a:prstGeom prst="ellipse">
                  <a:avLst/>
                </a:prstGeom>
                <a:solidFill>
                  <a:srgbClr val="0000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43" name="Oval 49"/>
                <p:cNvSpPr>
                  <a:spLocks noChangeArrowheads="1"/>
                </p:cNvSpPr>
                <p:nvPr/>
              </p:nvSpPr>
              <p:spPr bwMode="auto">
                <a:xfrm>
                  <a:off x="7119788" y="1039813"/>
                  <a:ext cx="73025" cy="73025"/>
                </a:xfrm>
                <a:prstGeom prst="ellipse">
                  <a:avLst/>
                </a:prstGeom>
                <a:solidFill>
                  <a:srgbClr val="0000CC"/>
                </a:solidFill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</p:grpSp>
          <p:grpSp>
            <p:nvGrpSpPr>
              <p:cNvPr id="3158" name="Gruppo 3157"/>
              <p:cNvGrpSpPr/>
              <p:nvPr/>
            </p:nvGrpSpPr>
            <p:grpSpPr>
              <a:xfrm>
                <a:off x="6288676" y="1116013"/>
                <a:ext cx="398462" cy="796924"/>
                <a:chOff x="6288676" y="1116013"/>
                <a:chExt cx="398462" cy="796924"/>
              </a:xfrm>
            </p:grpSpPr>
            <p:sp>
              <p:nvSpPr>
                <p:cNvPr id="3144" name="Line 50"/>
                <p:cNvSpPr>
                  <a:spLocks noChangeShapeType="1"/>
                </p:cNvSpPr>
                <p:nvPr/>
              </p:nvSpPr>
              <p:spPr bwMode="auto">
                <a:xfrm>
                  <a:off x="6488701" y="1196975"/>
                  <a:ext cx="0" cy="153987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46" name="Line 52"/>
                <p:cNvSpPr>
                  <a:spLocks noChangeShapeType="1"/>
                </p:cNvSpPr>
                <p:nvPr/>
              </p:nvSpPr>
              <p:spPr bwMode="auto">
                <a:xfrm>
                  <a:off x="6390276" y="1196975"/>
                  <a:ext cx="196850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48" name="Line 54"/>
                <p:cNvSpPr>
                  <a:spLocks noChangeShapeType="1"/>
                </p:cNvSpPr>
                <p:nvPr/>
              </p:nvSpPr>
              <p:spPr bwMode="auto">
                <a:xfrm>
                  <a:off x="6288676" y="1350963"/>
                  <a:ext cx="398462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49" name="Freeform 55"/>
                <p:cNvSpPr>
                  <a:spLocks/>
                </p:cNvSpPr>
                <p:nvPr/>
              </p:nvSpPr>
              <p:spPr bwMode="auto">
                <a:xfrm>
                  <a:off x="6525213" y="1363663"/>
                  <a:ext cx="73025" cy="61912"/>
                </a:xfrm>
                <a:custGeom>
                  <a:avLst/>
                  <a:gdLst>
                    <a:gd name="T0" fmla="*/ 12 w 46"/>
                    <a:gd name="T1" fmla="*/ 0 h 39"/>
                    <a:gd name="T2" fmla="*/ 35 w 46"/>
                    <a:gd name="T3" fmla="*/ 0 h 39"/>
                    <a:gd name="T4" fmla="*/ 46 w 46"/>
                    <a:gd name="T5" fmla="*/ 19 h 39"/>
                    <a:gd name="T6" fmla="*/ 35 w 46"/>
                    <a:gd name="T7" fmla="*/ 39 h 39"/>
                    <a:gd name="T8" fmla="*/ 12 w 46"/>
                    <a:gd name="T9" fmla="*/ 39 h 39"/>
                    <a:gd name="T10" fmla="*/ 0 w 46"/>
                    <a:gd name="T11" fmla="*/ 19 h 39"/>
                    <a:gd name="T12" fmla="*/ 12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2" y="0"/>
                      </a:moveTo>
                      <a:lnTo>
                        <a:pt x="35" y="0"/>
                      </a:lnTo>
                      <a:lnTo>
                        <a:pt x="46" y="19"/>
                      </a:lnTo>
                      <a:lnTo>
                        <a:pt x="35" y="39"/>
                      </a:lnTo>
                      <a:lnTo>
                        <a:pt x="12" y="39"/>
                      </a:lnTo>
                      <a:lnTo>
                        <a:pt x="0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50" name="Freeform 56"/>
                <p:cNvSpPr>
                  <a:spLocks/>
                </p:cNvSpPr>
                <p:nvPr/>
              </p:nvSpPr>
              <p:spPr bwMode="auto">
                <a:xfrm>
                  <a:off x="6525213" y="1363663"/>
                  <a:ext cx="73025" cy="61912"/>
                </a:xfrm>
                <a:custGeom>
                  <a:avLst/>
                  <a:gdLst>
                    <a:gd name="T0" fmla="*/ 12 w 46"/>
                    <a:gd name="T1" fmla="*/ 0 h 39"/>
                    <a:gd name="T2" fmla="*/ 35 w 46"/>
                    <a:gd name="T3" fmla="*/ 0 h 39"/>
                    <a:gd name="T4" fmla="*/ 46 w 46"/>
                    <a:gd name="T5" fmla="*/ 19 h 39"/>
                    <a:gd name="T6" fmla="*/ 35 w 46"/>
                    <a:gd name="T7" fmla="*/ 39 h 39"/>
                    <a:gd name="T8" fmla="*/ 12 w 46"/>
                    <a:gd name="T9" fmla="*/ 39 h 39"/>
                    <a:gd name="T10" fmla="*/ 0 w 46"/>
                    <a:gd name="T11" fmla="*/ 19 h 39"/>
                    <a:gd name="T12" fmla="*/ 12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2" y="0"/>
                      </a:moveTo>
                      <a:lnTo>
                        <a:pt x="35" y="0"/>
                      </a:lnTo>
                      <a:lnTo>
                        <a:pt x="46" y="19"/>
                      </a:lnTo>
                      <a:lnTo>
                        <a:pt x="35" y="39"/>
                      </a:lnTo>
                      <a:lnTo>
                        <a:pt x="12" y="39"/>
                      </a:lnTo>
                      <a:lnTo>
                        <a:pt x="0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51" name="Freeform 57"/>
                <p:cNvSpPr>
                  <a:spLocks/>
                </p:cNvSpPr>
                <p:nvPr/>
              </p:nvSpPr>
              <p:spPr bwMode="auto">
                <a:xfrm>
                  <a:off x="6452188" y="1271588"/>
                  <a:ext cx="73025" cy="61912"/>
                </a:xfrm>
                <a:custGeom>
                  <a:avLst/>
                  <a:gdLst>
                    <a:gd name="T0" fmla="*/ 11 w 46"/>
                    <a:gd name="T1" fmla="*/ 0 h 39"/>
                    <a:gd name="T2" fmla="*/ 35 w 46"/>
                    <a:gd name="T3" fmla="*/ 0 h 39"/>
                    <a:gd name="T4" fmla="*/ 46 w 46"/>
                    <a:gd name="T5" fmla="*/ 20 h 39"/>
                    <a:gd name="T6" fmla="*/ 35 w 46"/>
                    <a:gd name="T7" fmla="*/ 39 h 39"/>
                    <a:gd name="T8" fmla="*/ 11 w 46"/>
                    <a:gd name="T9" fmla="*/ 39 h 39"/>
                    <a:gd name="T10" fmla="*/ 0 w 46"/>
                    <a:gd name="T11" fmla="*/ 20 h 39"/>
                    <a:gd name="T12" fmla="*/ 11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1" y="0"/>
                      </a:moveTo>
                      <a:lnTo>
                        <a:pt x="35" y="0"/>
                      </a:lnTo>
                      <a:lnTo>
                        <a:pt x="46" y="20"/>
                      </a:lnTo>
                      <a:lnTo>
                        <a:pt x="35" y="39"/>
                      </a:lnTo>
                      <a:lnTo>
                        <a:pt x="11" y="39"/>
                      </a:lnTo>
                      <a:lnTo>
                        <a:pt x="0" y="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52" name="Freeform 58"/>
                <p:cNvSpPr>
                  <a:spLocks/>
                </p:cNvSpPr>
                <p:nvPr/>
              </p:nvSpPr>
              <p:spPr bwMode="auto">
                <a:xfrm>
                  <a:off x="6452188" y="1271588"/>
                  <a:ext cx="73025" cy="61912"/>
                </a:xfrm>
                <a:custGeom>
                  <a:avLst/>
                  <a:gdLst>
                    <a:gd name="T0" fmla="*/ 11 w 46"/>
                    <a:gd name="T1" fmla="*/ 0 h 39"/>
                    <a:gd name="T2" fmla="*/ 35 w 46"/>
                    <a:gd name="T3" fmla="*/ 0 h 39"/>
                    <a:gd name="T4" fmla="*/ 46 w 46"/>
                    <a:gd name="T5" fmla="*/ 20 h 39"/>
                    <a:gd name="T6" fmla="*/ 35 w 46"/>
                    <a:gd name="T7" fmla="*/ 39 h 39"/>
                    <a:gd name="T8" fmla="*/ 11 w 46"/>
                    <a:gd name="T9" fmla="*/ 39 h 39"/>
                    <a:gd name="T10" fmla="*/ 0 w 46"/>
                    <a:gd name="T11" fmla="*/ 20 h 39"/>
                    <a:gd name="T12" fmla="*/ 11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1" y="0"/>
                      </a:moveTo>
                      <a:lnTo>
                        <a:pt x="35" y="0"/>
                      </a:lnTo>
                      <a:lnTo>
                        <a:pt x="46" y="20"/>
                      </a:lnTo>
                      <a:lnTo>
                        <a:pt x="35" y="39"/>
                      </a:lnTo>
                      <a:lnTo>
                        <a:pt x="11" y="39"/>
                      </a:lnTo>
                      <a:lnTo>
                        <a:pt x="0" y="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53" name="Freeform 59"/>
                <p:cNvSpPr>
                  <a:spLocks/>
                </p:cNvSpPr>
                <p:nvPr/>
              </p:nvSpPr>
              <p:spPr bwMode="auto">
                <a:xfrm>
                  <a:off x="6452188" y="1116013"/>
                  <a:ext cx="73025" cy="60325"/>
                </a:xfrm>
                <a:custGeom>
                  <a:avLst/>
                  <a:gdLst>
                    <a:gd name="T0" fmla="*/ 11 w 46"/>
                    <a:gd name="T1" fmla="*/ 0 h 38"/>
                    <a:gd name="T2" fmla="*/ 35 w 46"/>
                    <a:gd name="T3" fmla="*/ 0 h 38"/>
                    <a:gd name="T4" fmla="*/ 46 w 46"/>
                    <a:gd name="T5" fmla="*/ 19 h 38"/>
                    <a:gd name="T6" fmla="*/ 35 w 46"/>
                    <a:gd name="T7" fmla="*/ 38 h 38"/>
                    <a:gd name="T8" fmla="*/ 11 w 46"/>
                    <a:gd name="T9" fmla="*/ 38 h 38"/>
                    <a:gd name="T10" fmla="*/ 0 w 46"/>
                    <a:gd name="T11" fmla="*/ 19 h 38"/>
                    <a:gd name="T12" fmla="*/ 11 w 46"/>
                    <a:gd name="T1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8">
                      <a:moveTo>
                        <a:pt x="11" y="0"/>
                      </a:moveTo>
                      <a:lnTo>
                        <a:pt x="35" y="0"/>
                      </a:lnTo>
                      <a:lnTo>
                        <a:pt x="46" y="19"/>
                      </a:lnTo>
                      <a:lnTo>
                        <a:pt x="35" y="38"/>
                      </a:lnTo>
                      <a:lnTo>
                        <a:pt x="11" y="38"/>
                      </a:lnTo>
                      <a:lnTo>
                        <a:pt x="0" y="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54" name="Freeform 60"/>
                <p:cNvSpPr>
                  <a:spLocks/>
                </p:cNvSpPr>
                <p:nvPr/>
              </p:nvSpPr>
              <p:spPr bwMode="auto">
                <a:xfrm>
                  <a:off x="6452188" y="1116013"/>
                  <a:ext cx="73025" cy="60325"/>
                </a:xfrm>
                <a:custGeom>
                  <a:avLst/>
                  <a:gdLst>
                    <a:gd name="T0" fmla="*/ 11 w 46"/>
                    <a:gd name="T1" fmla="*/ 0 h 38"/>
                    <a:gd name="T2" fmla="*/ 35 w 46"/>
                    <a:gd name="T3" fmla="*/ 0 h 38"/>
                    <a:gd name="T4" fmla="*/ 46 w 46"/>
                    <a:gd name="T5" fmla="*/ 19 h 38"/>
                    <a:gd name="T6" fmla="*/ 35 w 46"/>
                    <a:gd name="T7" fmla="*/ 38 h 38"/>
                    <a:gd name="T8" fmla="*/ 11 w 46"/>
                    <a:gd name="T9" fmla="*/ 38 h 38"/>
                    <a:gd name="T10" fmla="*/ 0 w 46"/>
                    <a:gd name="T11" fmla="*/ 19 h 38"/>
                    <a:gd name="T12" fmla="*/ 11 w 46"/>
                    <a:gd name="T1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8">
                      <a:moveTo>
                        <a:pt x="11" y="0"/>
                      </a:moveTo>
                      <a:lnTo>
                        <a:pt x="35" y="0"/>
                      </a:lnTo>
                      <a:lnTo>
                        <a:pt x="46" y="19"/>
                      </a:lnTo>
                      <a:lnTo>
                        <a:pt x="35" y="38"/>
                      </a:lnTo>
                      <a:lnTo>
                        <a:pt x="11" y="38"/>
                      </a:lnTo>
                      <a:lnTo>
                        <a:pt x="0" y="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55" name="Freeform 61"/>
                <p:cNvSpPr>
                  <a:spLocks/>
                </p:cNvSpPr>
                <p:nvPr/>
              </p:nvSpPr>
              <p:spPr bwMode="auto">
                <a:xfrm>
                  <a:off x="6452188" y="1851025"/>
                  <a:ext cx="73025" cy="61912"/>
                </a:xfrm>
                <a:custGeom>
                  <a:avLst/>
                  <a:gdLst>
                    <a:gd name="T0" fmla="*/ 11 w 46"/>
                    <a:gd name="T1" fmla="*/ 0 h 39"/>
                    <a:gd name="T2" fmla="*/ 35 w 46"/>
                    <a:gd name="T3" fmla="*/ 0 h 39"/>
                    <a:gd name="T4" fmla="*/ 46 w 46"/>
                    <a:gd name="T5" fmla="*/ 20 h 39"/>
                    <a:gd name="T6" fmla="*/ 35 w 46"/>
                    <a:gd name="T7" fmla="*/ 39 h 39"/>
                    <a:gd name="T8" fmla="*/ 11 w 46"/>
                    <a:gd name="T9" fmla="*/ 39 h 39"/>
                    <a:gd name="T10" fmla="*/ 0 w 46"/>
                    <a:gd name="T11" fmla="*/ 20 h 39"/>
                    <a:gd name="T12" fmla="*/ 11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1" y="0"/>
                      </a:moveTo>
                      <a:lnTo>
                        <a:pt x="35" y="0"/>
                      </a:lnTo>
                      <a:lnTo>
                        <a:pt x="46" y="20"/>
                      </a:lnTo>
                      <a:lnTo>
                        <a:pt x="35" y="39"/>
                      </a:lnTo>
                      <a:lnTo>
                        <a:pt x="11" y="39"/>
                      </a:lnTo>
                      <a:lnTo>
                        <a:pt x="0" y="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56" name="Freeform 62"/>
                <p:cNvSpPr>
                  <a:spLocks/>
                </p:cNvSpPr>
                <p:nvPr/>
              </p:nvSpPr>
              <p:spPr bwMode="auto">
                <a:xfrm>
                  <a:off x="6452188" y="1851025"/>
                  <a:ext cx="73025" cy="61912"/>
                </a:xfrm>
                <a:custGeom>
                  <a:avLst/>
                  <a:gdLst>
                    <a:gd name="T0" fmla="*/ 11 w 46"/>
                    <a:gd name="T1" fmla="*/ 0 h 39"/>
                    <a:gd name="T2" fmla="*/ 35 w 46"/>
                    <a:gd name="T3" fmla="*/ 0 h 39"/>
                    <a:gd name="T4" fmla="*/ 46 w 46"/>
                    <a:gd name="T5" fmla="*/ 20 h 39"/>
                    <a:gd name="T6" fmla="*/ 35 w 46"/>
                    <a:gd name="T7" fmla="*/ 39 h 39"/>
                    <a:gd name="T8" fmla="*/ 11 w 46"/>
                    <a:gd name="T9" fmla="*/ 39 h 39"/>
                    <a:gd name="T10" fmla="*/ 0 w 46"/>
                    <a:gd name="T11" fmla="*/ 20 h 39"/>
                    <a:gd name="T12" fmla="*/ 11 w 4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9">
                      <a:moveTo>
                        <a:pt x="11" y="0"/>
                      </a:moveTo>
                      <a:lnTo>
                        <a:pt x="35" y="0"/>
                      </a:lnTo>
                      <a:lnTo>
                        <a:pt x="46" y="20"/>
                      </a:lnTo>
                      <a:lnTo>
                        <a:pt x="35" y="39"/>
                      </a:lnTo>
                      <a:lnTo>
                        <a:pt x="11" y="39"/>
                      </a:lnTo>
                      <a:lnTo>
                        <a:pt x="0" y="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57" name="Freeform 63"/>
                <p:cNvSpPr>
                  <a:spLocks/>
                </p:cNvSpPr>
                <p:nvPr/>
              </p:nvSpPr>
              <p:spPr bwMode="auto">
                <a:xfrm>
                  <a:off x="6379163" y="1354138"/>
                  <a:ext cx="73025" cy="60325"/>
                </a:xfrm>
                <a:custGeom>
                  <a:avLst/>
                  <a:gdLst>
                    <a:gd name="T0" fmla="*/ 11 w 46"/>
                    <a:gd name="T1" fmla="*/ 0 h 38"/>
                    <a:gd name="T2" fmla="*/ 34 w 46"/>
                    <a:gd name="T3" fmla="*/ 0 h 38"/>
                    <a:gd name="T4" fmla="*/ 46 w 46"/>
                    <a:gd name="T5" fmla="*/ 19 h 38"/>
                    <a:gd name="T6" fmla="*/ 34 w 46"/>
                    <a:gd name="T7" fmla="*/ 38 h 38"/>
                    <a:gd name="T8" fmla="*/ 11 w 46"/>
                    <a:gd name="T9" fmla="*/ 38 h 38"/>
                    <a:gd name="T10" fmla="*/ 0 w 46"/>
                    <a:gd name="T11" fmla="*/ 19 h 38"/>
                    <a:gd name="T12" fmla="*/ 11 w 46"/>
                    <a:gd name="T1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8">
                      <a:moveTo>
                        <a:pt x="11" y="0"/>
                      </a:moveTo>
                      <a:lnTo>
                        <a:pt x="34" y="0"/>
                      </a:lnTo>
                      <a:lnTo>
                        <a:pt x="46" y="19"/>
                      </a:lnTo>
                      <a:lnTo>
                        <a:pt x="34" y="38"/>
                      </a:lnTo>
                      <a:lnTo>
                        <a:pt x="11" y="38"/>
                      </a:lnTo>
                      <a:lnTo>
                        <a:pt x="0" y="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60" name="Freeform 64"/>
                <p:cNvSpPr>
                  <a:spLocks/>
                </p:cNvSpPr>
                <p:nvPr/>
              </p:nvSpPr>
              <p:spPr bwMode="auto">
                <a:xfrm>
                  <a:off x="6379163" y="1354138"/>
                  <a:ext cx="73025" cy="60325"/>
                </a:xfrm>
                <a:custGeom>
                  <a:avLst/>
                  <a:gdLst>
                    <a:gd name="T0" fmla="*/ 11 w 46"/>
                    <a:gd name="T1" fmla="*/ 0 h 38"/>
                    <a:gd name="T2" fmla="*/ 34 w 46"/>
                    <a:gd name="T3" fmla="*/ 0 h 38"/>
                    <a:gd name="T4" fmla="*/ 46 w 46"/>
                    <a:gd name="T5" fmla="*/ 19 h 38"/>
                    <a:gd name="T6" fmla="*/ 34 w 46"/>
                    <a:gd name="T7" fmla="*/ 38 h 38"/>
                    <a:gd name="T8" fmla="*/ 11 w 46"/>
                    <a:gd name="T9" fmla="*/ 38 h 38"/>
                    <a:gd name="T10" fmla="*/ 0 w 46"/>
                    <a:gd name="T11" fmla="*/ 19 h 38"/>
                    <a:gd name="T12" fmla="*/ 11 w 46"/>
                    <a:gd name="T1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38">
                      <a:moveTo>
                        <a:pt x="11" y="0"/>
                      </a:moveTo>
                      <a:lnTo>
                        <a:pt x="34" y="0"/>
                      </a:lnTo>
                      <a:lnTo>
                        <a:pt x="46" y="19"/>
                      </a:lnTo>
                      <a:lnTo>
                        <a:pt x="34" y="38"/>
                      </a:lnTo>
                      <a:lnTo>
                        <a:pt x="11" y="38"/>
                      </a:lnTo>
                      <a:lnTo>
                        <a:pt x="0" y="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</p:grpSp>
          <p:grpSp>
            <p:nvGrpSpPr>
              <p:cNvPr id="23" name="Gruppo 22"/>
              <p:cNvGrpSpPr/>
              <p:nvPr/>
            </p:nvGrpSpPr>
            <p:grpSpPr>
              <a:xfrm>
                <a:off x="5617348" y="1139825"/>
                <a:ext cx="396875" cy="885825"/>
                <a:chOff x="5617348" y="1139825"/>
                <a:chExt cx="396875" cy="885825"/>
              </a:xfrm>
            </p:grpSpPr>
            <p:sp>
              <p:nvSpPr>
                <p:cNvPr id="3161" name="Line 65"/>
                <p:cNvSpPr>
                  <a:spLocks noChangeShapeType="1"/>
                </p:cNvSpPr>
                <p:nvPr/>
              </p:nvSpPr>
              <p:spPr bwMode="auto">
                <a:xfrm>
                  <a:off x="5815785" y="1244600"/>
                  <a:ext cx="0" cy="23495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62" name="Line 66"/>
                <p:cNvSpPr>
                  <a:spLocks noChangeShapeType="1"/>
                </p:cNvSpPr>
                <p:nvPr/>
              </p:nvSpPr>
              <p:spPr bwMode="auto">
                <a:xfrm>
                  <a:off x="5717360" y="1244600"/>
                  <a:ext cx="196850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63" name="Line 67"/>
                <p:cNvSpPr>
                  <a:spLocks noChangeShapeType="1"/>
                </p:cNvSpPr>
                <p:nvPr/>
              </p:nvSpPr>
              <p:spPr bwMode="auto">
                <a:xfrm>
                  <a:off x="5617348" y="1479550"/>
                  <a:ext cx="396875" cy="0"/>
                </a:xfrm>
                <a:prstGeom prst="line">
                  <a:avLst/>
                </a:prstGeom>
                <a:noFill/>
                <a:ln w="317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64" name="Rectangle 68"/>
                <p:cNvSpPr>
                  <a:spLocks noChangeArrowheads="1"/>
                </p:cNvSpPr>
                <p:nvPr/>
              </p:nvSpPr>
              <p:spPr bwMode="auto">
                <a:xfrm>
                  <a:off x="5785623" y="1535113"/>
                  <a:ext cx="58737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66" name="Rectangle 69"/>
                <p:cNvSpPr>
                  <a:spLocks noChangeArrowheads="1"/>
                </p:cNvSpPr>
                <p:nvPr/>
              </p:nvSpPr>
              <p:spPr bwMode="auto">
                <a:xfrm>
                  <a:off x="5785623" y="1535113"/>
                  <a:ext cx="58737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67" name="Rectangle 70"/>
                <p:cNvSpPr>
                  <a:spLocks noChangeArrowheads="1"/>
                </p:cNvSpPr>
                <p:nvPr/>
              </p:nvSpPr>
              <p:spPr bwMode="auto">
                <a:xfrm>
                  <a:off x="5770215" y="1157288"/>
                  <a:ext cx="58737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68" name="Rectangle 71"/>
                <p:cNvSpPr>
                  <a:spLocks noChangeArrowheads="1"/>
                </p:cNvSpPr>
                <p:nvPr/>
              </p:nvSpPr>
              <p:spPr bwMode="auto">
                <a:xfrm>
                  <a:off x="5770215" y="1157288"/>
                  <a:ext cx="58737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69" name="Rectangle 72"/>
                <p:cNvSpPr>
                  <a:spLocks noChangeArrowheads="1"/>
                </p:cNvSpPr>
                <p:nvPr/>
              </p:nvSpPr>
              <p:spPr bwMode="auto">
                <a:xfrm>
                  <a:off x="5785623" y="1673225"/>
                  <a:ext cx="58737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0" name="Rectangle 73"/>
                <p:cNvSpPr>
                  <a:spLocks noChangeArrowheads="1"/>
                </p:cNvSpPr>
                <p:nvPr/>
              </p:nvSpPr>
              <p:spPr bwMode="auto">
                <a:xfrm>
                  <a:off x="5785623" y="1673225"/>
                  <a:ext cx="58737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1" name="Rectangle 74"/>
                <p:cNvSpPr>
                  <a:spLocks noChangeArrowheads="1"/>
                </p:cNvSpPr>
                <p:nvPr/>
              </p:nvSpPr>
              <p:spPr bwMode="auto">
                <a:xfrm>
                  <a:off x="5841443" y="1139825"/>
                  <a:ext cx="57150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2" name="Rectangle 75"/>
                <p:cNvSpPr>
                  <a:spLocks noChangeArrowheads="1"/>
                </p:cNvSpPr>
                <p:nvPr/>
              </p:nvSpPr>
              <p:spPr bwMode="auto">
                <a:xfrm>
                  <a:off x="5841443" y="1139825"/>
                  <a:ext cx="57150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4" name="Rectangle 76"/>
                <p:cNvSpPr>
                  <a:spLocks noChangeArrowheads="1"/>
                </p:cNvSpPr>
                <p:nvPr/>
              </p:nvSpPr>
              <p:spPr bwMode="auto">
                <a:xfrm>
                  <a:off x="5785623" y="1857375"/>
                  <a:ext cx="58737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5" name="Rectangle 77"/>
                <p:cNvSpPr>
                  <a:spLocks noChangeArrowheads="1"/>
                </p:cNvSpPr>
                <p:nvPr/>
              </p:nvSpPr>
              <p:spPr bwMode="auto">
                <a:xfrm>
                  <a:off x="5785623" y="1857375"/>
                  <a:ext cx="58737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6" name="Rectangle 78"/>
                <p:cNvSpPr>
                  <a:spLocks noChangeArrowheads="1"/>
                </p:cNvSpPr>
                <p:nvPr/>
              </p:nvSpPr>
              <p:spPr bwMode="auto">
                <a:xfrm>
                  <a:off x="5741973" y="1920875"/>
                  <a:ext cx="58737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7" name="Rectangle 79"/>
                <p:cNvSpPr>
                  <a:spLocks noChangeArrowheads="1"/>
                </p:cNvSpPr>
                <p:nvPr/>
              </p:nvSpPr>
              <p:spPr bwMode="auto">
                <a:xfrm>
                  <a:off x="5741973" y="1920875"/>
                  <a:ext cx="58737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8" name="Rectangle 80"/>
                <p:cNvSpPr>
                  <a:spLocks noChangeArrowheads="1"/>
                </p:cNvSpPr>
                <p:nvPr/>
              </p:nvSpPr>
              <p:spPr bwMode="auto">
                <a:xfrm>
                  <a:off x="5816734" y="1966913"/>
                  <a:ext cx="57150" cy="58737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  <p:sp>
              <p:nvSpPr>
                <p:cNvPr id="3179" name="Rectangle 81"/>
                <p:cNvSpPr>
                  <a:spLocks noChangeArrowheads="1"/>
                </p:cNvSpPr>
                <p:nvPr/>
              </p:nvSpPr>
              <p:spPr bwMode="auto">
                <a:xfrm>
                  <a:off x="5816734" y="1966913"/>
                  <a:ext cx="57150" cy="58737"/>
                </a:xfrm>
                <a:prstGeom prst="rect">
                  <a:avLst/>
                </a:prstGeom>
                <a:noFill/>
                <a:ln w="15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IT"/>
                </a:p>
              </p:txBody>
            </p:sp>
          </p:grpSp>
          <p:sp>
            <p:nvSpPr>
              <p:cNvPr id="391" name="CasellaDiTesto 390"/>
              <p:cNvSpPr txBox="1"/>
              <p:nvPr/>
            </p:nvSpPr>
            <p:spPr>
              <a:xfrm>
                <a:off x="4795619" y="1256667"/>
                <a:ext cx="338554" cy="1014060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it-IT" sz="1000" dirty="0" smtClean="0"/>
                  <a:t>Total </a:t>
                </a:r>
                <a:r>
                  <a:rPr lang="it-IT" sz="1000" dirty="0" err="1" smtClean="0"/>
                  <a:t>flux</a:t>
                </a:r>
                <a:r>
                  <a:rPr lang="it-IT" sz="1000" dirty="0" smtClean="0"/>
                  <a:t>, Log p/s</a:t>
                </a:r>
                <a:endParaRPr lang="it-IT" sz="1000" dirty="0"/>
              </a:p>
            </p:txBody>
          </p:sp>
        </p:grpSp>
      </p:grpSp>
      <p:sp>
        <p:nvSpPr>
          <p:cNvPr id="350" name="CasellaDiTesto 349"/>
          <p:cNvSpPr txBox="1"/>
          <p:nvPr/>
        </p:nvSpPr>
        <p:spPr>
          <a:xfrm>
            <a:off x="235848" y="3068960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C</a:t>
            </a:r>
            <a:endParaRPr lang="en-GB" sz="1600" dirty="0"/>
          </a:p>
        </p:txBody>
      </p:sp>
      <p:grpSp>
        <p:nvGrpSpPr>
          <p:cNvPr id="2" name="Gruppo 1"/>
          <p:cNvGrpSpPr/>
          <p:nvPr/>
        </p:nvGrpSpPr>
        <p:grpSpPr>
          <a:xfrm>
            <a:off x="721267" y="3454963"/>
            <a:ext cx="3453210" cy="2354348"/>
            <a:chOff x="721267" y="3454963"/>
            <a:chExt cx="3453210" cy="2354348"/>
          </a:xfrm>
        </p:grpSpPr>
        <p:sp>
          <p:nvSpPr>
            <p:cNvPr id="261" name="Rectangle 268"/>
            <p:cNvSpPr>
              <a:spLocks noChangeArrowheads="1"/>
            </p:cNvSpPr>
            <p:nvPr/>
          </p:nvSpPr>
          <p:spPr bwMode="auto">
            <a:xfrm>
              <a:off x="1631196" y="5655423"/>
              <a:ext cx="43281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VEHICLE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Rectangle 269"/>
            <p:cNvSpPr>
              <a:spLocks noChangeArrowheads="1"/>
            </p:cNvSpPr>
            <p:nvPr/>
          </p:nvSpPr>
          <p:spPr bwMode="auto">
            <a:xfrm>
              <a:off x="2474045" y="5655423"/>
              <a:ext cx="49693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DecAb-L1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Rectangle 270"/>
            <p:cNvSpPr>
              <a:spLocks noChangeArrowheads="1"/>
            </p:cNvSpPr>
            <p:nvPr/>
          </p:nvSpPr>
          <p:spPr bwMode="auto">
            <a:xfrm>
              <a:off x="3341739" y="5655423"/>
              <a:ext cx="49693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AbDec-L1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Rectangle 272"/>
            <p:cNvSpPr>
              <a:spLocks noChangeArrowheads="1"/>
            </p:cNvSpPr>
            <p:nvPr/>
          </p:nvSpPr>
          <p:spPr bwMode="auto">
            <a:xfrm>
              <a:off x="1018281" y="5518771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</a:t>
              </a:r>
              <a:endParaRPr kumimoji="0" 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66" name="Rectangle 273"/>
            <p:cNvSpPr>
              <a:spLocks noChangeArrowheads="1"/>
            </p:cNvSpPr>
            <p:nvPr/>
          </p:nvSpPr>
          <p:spPr bwMode="auto">
            <a:xfrm>
              <a:off x="1169923" y="5488565"/>
              <a:ext cx="4488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0</a:t>
              </a:r>
              <a:endParaRPr kumimoji="0" lang="en-US" sz="7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67" name="Rectangle 274"/>
            <p:cNvSpPr>
              <a:spLocks noChangeArrowheads="1"/>
            </p:cNvSpPr>
            <p:nvPr/>
          </p:nvSpPr>
          <p:spPr bwMode="auto">
            <a:xfrm>
              <a:off x="1018281" y="524889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</a:t>
              </a:r>
              <a:endParaRPr kumimoji="0" 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68" name="Rectangle 275"/>
            <p:cNvSpPr>
              <a:spLocks noChangeArrowheads="1"/>
            </p:cNvSpPr>
            <p:nvPr/>
          </p:nvSpPr>
          <p:spPr bwMode="auto">
            <a:xfrm>
              <a:off x="1165947" y="5209442"/>
              <a:ext cx="4488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5</a:t>
              </a:r>
              <a:endParaRPr kumimoji="0" lang="en-US" sz="7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70" name="Rectangle 277"/>
            <p:cNvSpPr>
              <a:spLocks noChangeArrowheads="1"/>
            </p:cNvSpPr>
            <p:nvPr/>
          </p:nvSpPr>
          <p:spPr bwMode="auto">
            <a:xfrm>
              <a:off x="1018281" y="501394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</a:t>
              </a:r>
              <a:endParaRPr kumimoji="0" lang="en-US" sz="10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71" name="Rectangle 278"/>
            <p:cNvSpPr>
              <a:spLocks noChangeArrowheads="1"/>
            </p:cNvSpPr>
            <p:nvPr/>
          </p:nvSpPr>
          <p:spPr bwMode="auto">
            <a:xfrm>
              <a:off x="1169923" y="4989442"/>
              <a:ext cx="4488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8</a:t>
              </a:r>
              <a:endParaRPr kumimoji="0" lang="en-US" sz="7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72" name="Rectangle 279"/>
            <p:cNvSpPr>
              <a:spLocks noChangeArrowheads="1"/>
            </p:cNvSpPr>
            <p:nvPr/>
          </p:nvSpPr>
          <p:spPr bwMode="auto">
            <a:xfrm>
              <a:off x="1018281" y="4250358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</a:t>
              </a:r>
              <a:endParaRPr kumimoji="0" lang="en-US" sz="10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73" name="Rectangle 280"/>
            <p:cNvSpPr>
              <a:spLocks noChangeArrowheads="1"/>
            </p:cNvSpPr>
            <p:nvPr/>
          </p:nvSpPr>
          <p:spPr bwMode="auto">
            <a:xfrm>
              <a:off x="1169923" y="4230478"/>
              <a:ext cx="4488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9</a:t>
              </a:r>
              <a:endParaRPr kumimoji="0" lang="en-US" sz="7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74" name="Rectangle 281"/>
            <p:cNvSpPr>
              <a:spLocks noChangeArrowheads="1"/>
            </p:cNvSpPr>
            <p:nvPr/>
          </p:nvSpPr>
          <p:spPr bwMode="auto">
            <a:xfrm>
              <a:off x="978593" y="3486771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</a:t>
              </a:r>
              <a:endParaRPr kumimoji="0" lang="en-US" sz="10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275" name="Rectangle 282"/>
            <p:cNvSpPr>
              <a:spLocks noChangeArrowheads="1"/>
            </p:cNvSpPr>
            <p:nvPr/>
          </p:nvSpPr>
          <p:spPr bwMode="auto">
            <a:xfrm>
              <a:off x="1118308" y="3454963"/>
              <a:ext cx="89768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itchFamily="34" charset="0"/>
                </a:rPr>
                <a:t>10</a:t>
              </a:r>
              <a:endParaRPr kumimoji="0" lang="en-US" sz="7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3079" name="Freeform 103"/>
            <p:cNvSpPr>
              <a:spLocks noEditPoints="1"/>
            </p:cNvSpPr>
            <p:nvPr/>
          </p:nvSpPr>
          <p:spPr bwMode="auto">
            <a:xfrm>
              <a:off x="1258477" y="5595938"/>
              <a:ext cx="2916000" cy="58738"/>
            </a:xfrm>
            <a:custGeom>
              <a:avLst/>
              <a:gdLst>
                <a:gd name="T0" fmla="*/ 0 w 1641"/>
                <a:gd name="T1" fmla="*/ 0 h 37"/>
                <a:gd name="T2" fmla="*/ 1641 w 1641"/>
                <a:gd name="T3" fmla="*/ 0 h 37"/>
                <a:gd name="T4" fmla="*/ 329 w 1641"/>
                <a:gd name="T5" fmla="*/ 37 h 37"/>
                <a:gd name="T6" fmla="*/ 329 w 1641"/>
                <a:gd name="T7" fmla="*/ 0 h 37"/>
                <a:gd name="T8" fmla="*/ 820 w 1641"/>
                <a:gd name="T9" fmla="*/ 37 h 37"/>
                <a:gd name="T10" fmla="*/ 820 w 1641"/>
                <a:gd name="T11" fmla="*/ 0 h 37"/>
                <a:gd name="T12" fmla="*/ 1311 w 1641"/>
                <a:gd name="T13" fmla="*/ 37 h 37"/>
                <a:gd name="T14" fmla="*/ 1311 w 16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1" h="37">
                  <a:moveTo>
                    <a:pt x="0" y="0"/>
                  </a:moveTo>
                  <a:lnTo>
                    <a:pt x="1641" y="0"/>
                  </a:lnTo>
                  <a:moveTo>
                    <a:pt x="329" y="37"/>
                  </a:moveTo>
                  <a:lnTo>
                    <a:pt x="329" y="0"/>
                  </a:lnTo>
                  <a:moveTo>
                    <a:pt x="820" y="37"/>
                  </a:moveTo>
                  <a:lnTo>
                    <a:pt x="820" y="0"/>
                  </a:lnTo>
                  <a:moveTo>
                    <a:pt x="1311" y="37"/>
                  </a:moveTo>
                  <a:lnTo>
                    <a:pt x="1311" y="0"/>
                  </a:ln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Freeform 108"/>
            <p:cNvSpPr>
              <a:spLocks noEditPoints="1"/>
            </p:cNvSpPr>
            <p:nvPr/>
          </p:nvSpPr>
          <p:spPr bwMode="auto">
            <a:xfrm>
              <a:off x="1202915" y="5175250"/>
              <a:ext cx="95250" cy="425450"/>
            </a:xfrm>
            <a:custGeom>
              <a:avLst/>
              <a:gdLst>
                <a:gd name="T0" fmla="*/ 37 w 60"/>
                <a:gd name="T1" fmla="*/ 268 h 268"/>
                <a:gd name="T2" fmla="*/ 37 w 60"/>
                <a:gd name="T3" fmla="*/ 23 h 268"/>
                <a:gd name="T4" fmla="*/ 14 w 60"/>
                <a:gd name="T5" fmla="*/ 0 h 268"/>
                <a:gd name="T6" fmla="*/ 60 w 60"/>
                <a:gd name="T7" fmla="*/ 46 h 268"/>
                <a:gd name="T8" fmla="*/ 37 w 60"/>
                <a:gd name="T9" fmla="*/ 265 h 268"/>
                <a:gd name="T10" fmla="*/ 0 w 60"/>
                <a:gd name="T11" fmla="*/ 265 h 268"/>
                <a:gd name="T12" fmla="*/ 37 w 60"/>
                <a:gd name="T13" fmla="*/ 95 h 268"/>
                <a:gd name="T14" fmla="*/ 0 w 60"/>
                <a:gd name="T15" fmla="*/ 95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68">
                  <a:moveTo>
                    <a:pt x="37" y="268"/>
                  </a:moveTo>
                  <a:lnTo>
                    <a:pt x="37" y="23"/>
                  </a:lnTo>
                  <a:moveTo>
                    <a:pt x="14" y="0"/>
                  </a:moveTo>
                  <a:lnTo>
                    <a:pt x="60" y="46"/>
                  </a:lnTo>
                  <a:moveTo>
                    <a:pt x="37" y="265"/>
                  </a:moveTo>
                  <a:lnTo>
                    <a:pt x="0" y="265"/>
                  </a:lnTo>
                  <a:moveTo>
                    <a:pt x="37" y="95"/>
                  </a:moveTo>
                  <a:lnTo>
                    <a:pt x="0" y="95"/>
                  </a:ln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Freeform 115"/>
            <p:cNvSpPr>
              <a:spLocks noEditPoints="1"/>
            </p:cNvSpPr>
            <p:nvPr/>
          </p:nvSpPr>
          <p:spPr bwMode="auto">
            <a:xfrm>
              <a:off x="1202915" y="3575050"/>
              <a:ext cx="95250" cy="1571625"/>
            </a:xfrm>
            <a:custGeom>
              <a:avLst/>
              <a:gdLst>
                <a:gd name="T0" fmla="*/ 37 w 60"/>
                <a:gd name="T1" fmla="*/ 967 h 990"/>
                <a:gd name="T2" fmla="*/ 37 w 60"/>
                <a:gd name="T3" fmla="*/ 0 h 990"/>
                <a:gd name="T4" fmla="*/ 14 w 60"/>
                <a:gd name="T5" fmla="*/ 943 h 990"/>
                <a:gd name="T6" fmla="*/ 60 w 60"/>
                <a:gd name="T7" fmla="*/ 990 h 990"/>
                <a:gd name="T8" fmla="*/ 37 w 60"/>
                <a:gd name="T9" fmla="*/ 483 h 990"/>
                <a:gd name="T10" fmla="*/ 0 w 60"/>
                <a:gd name="T11" fmla="*/ 483 h 990"/>
                <a:gd name="T12" fmla="*/ 37 w 60"/>
                <a:gd name="T13" fmla="*/ 3 h 990"/>
                <a:gd name="T14" fmla="*/ 0 w 60"/>
                <a:gd name="T15" fmla="*/ 3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990">
                  <a:moveTo>
                    <a:pt x="37" y="967"/>
                  </a:moveTo>
                  <a:lnTo>
                    <a:pt x="37" y="0"/>
                  </a:lnTo>
                  <a:moveTo>
                    <a:pt x="14" y="943"/>
                  </a:moveTo>
                  <a:lnTo>
                    <a:pt x="60" y="990"/>
                  </a:lnTo>
                  <a:moveTo>
                    <a:pt x="37" y="483"/>
                  </a:moveTo>
                  <a:lnTo>
                    <a:pt x="0" y="483"/>
                  </a:lnTo>
                  <a:moveTo>
                    <a:pt x="37" y="3"/>
                  </a:moveTo>
                  <a:lnTo>
                    <a:pt x="0" y="3"/>
                  </a:ln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116"/>
            <p:cNvSpPr>
              <a:spLocks noChangeShapeType="1"/>
            </p:cNvSpPr>
            <p:nvPr/>
          </p:nvSpPr>
          <p:spPr bwMode="auto">
            <a:xfrm>
              <a:off x="3587963" y="3960813"/>
              <a:ext cx="0" cy="198438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118"/>
            <p:cNvSpPr>
              <a:spLocks noChangeShapeType="1"/>
            </p:cNvSpPr>
            <p:nvPr/>
          </p:nvSpPr>
          <p:spPr bwMode="auto">
            <a:xfrm>
              <a:off x="3459376" y="3960813"/>
              <a:ext cx="258763" cy="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120"/>
            <p:cNvSpPr>
              <a:spLocks noChangeShapeType="1"/>
            </p:cNvSpPr>
            <p:nvPr/>
          </p:nvSpPr>
          <p:spPr bwMode="auto">
            <a:xfrm>
              <a:off x="3329201" y="4159250"/>
              <a:ext cx="519113" cy="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Freeform 121"/>
            <p:cNvSpPr>
              <a:spLocks/>
            </p:cNvSpPr>
            <p:nvPr/>
          </p:nvSpPr>
          <p:spPr bwMode="auto">
            <a:xfrm>
              <a:off x="3545101" y="4432300"/>
              <a:ext cx="72000" cy="72000"/>
            </a:xfrm>
            <a:custGeom>
              <a:avLst/>
              <a:gdLst>
                <a:gd name="T0" fmla="*/ 27 w 55"/>
                <a:gd name="T1" fmla="*/ 0 h 56"/>
                <a:gd name="T2" fmla="*/ 55 w 55"/>
                <a:gd name="T3" fmla="*/ 56 h 56"/>
                <a:gd name="T4" fmla="*/ 0 w 55"/>
                <a:gd name="T5" fmla="*/ 56 h 56"/>
                <a:gd name="T6" fmla="*/ 27 w 55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6">
                  <a:moveTo>
                    <a:pt x="27" y="0"/>
                  </a:moveTo>
                  <a:lnTo>
                    <a:pt x="55" y="56"/>
                  </a:lnTo>
                  <a:lnTo>
                    <a:pt x="0" y="56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C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Freeform 122"/>
            <p:cNvSpPr>
              <a:spLocks/>
            </p:cNvSpPr>
            <p:nvPr/>
          </p:nvSpPr>
          <p:spPr bwMode="auto">
            <a:xfrm>
              <a:off x="3545101" y="4432300"/>
              <a:ext cx="72000" cy="72000"/>
            </a:xfrm>
            <a:custGeom>
              <a:avLst/>
              <a:gdLst>
                <a:gd name="T0" fmla="*/ 27 w 55"/>
                <a:gd name="T1" fmla="*/ 0 h 56"/>
                <a:gd name="T2" fmla="*/ 55 w 55"/>
                <a:gd name="T3" fmla="*/ 56 h 56"/>
                <a:gd name="T4" fmla="*/ 0 w 55"/>
                <a:gd name="T5" fmla="*/ 56 h 56"/>
                <a:gd name="T6" fmla="*/ 27 w 55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6">
                  <a:moveTo>
                    <a:pt x="27" y="0"/>
                  </a:moveTo>
                  <a:lnTo>
                    <a:pt x="55" y="56"/>
                  </a:lnTo>
                  <a:lnTo>
                    <a:pt x="0" y="56"/>
                  </a:lnTo>
                  <a:lnTo>
                    <a:pt x="27" y="0"/>
                  </a:lnTo>
                  <a:close/>
                </a:path>
              </a:pathLst>
            </a:custGeom>
            <a:noFill/>
            <a:ln w="31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Freeform 123"/>
            <p:cNvSpPr>
              <a:spLocks/>
            </p:cNvSpPr>
            <p:nvPr/>
          </p:nvSpPr>
          <p:spPr bwMode="auto">
            <a:xfrm>
              <a:off x="3673688" y="4140200"/>
              <a:ext cx="72000" cy="72000"/>
            </a:xfrm>
            <a:custGeom>
              <a:avLst/>
              <a:gdLst>
                <a:gd name="T0" fmla="*/ 28 w 56"/>
                <a:gd name="T1" fmla="*/ 0 h 55"/>
                <a:gd name="T2" fmla="*/ 56 w 56"/>
                <a:gd name="T3" fmla="*/ 55 h 55"/>
                <a:gd name="T4" fmla="*/ 0 w 56"/>
                <a:gd name="T5" fmla="*/ 55 h 55"/>
                <a:gd name="T6" fmla="*/ 28 w 56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5">
                  <a:moveTo>
                    <a:pt x="28" y="0"/>
                  </a:moveTo>
                  <a:lnTo>
                    <a:pt x="56" y="55"/>
                  </a:lnTo>
                  <a:lnTo>
                    <a:pt x="0" y="5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C0C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Freeform 124"/>
            <p:cNvSpPr>
              <a:spLocks/>
            </p:cNvSpPr>
            <p:nvPr/>
          </p:nvSpPr>
          <p:spPr bwMode="auto">
            <a:xfrm>
              <a:off x="3673688" y="4140200"/>
              <a:ext cx="72000" cy="72000"/>
            </a:xfrm>
            <a:custGeom>
              <a:avLst/>
              <a:gdLst>
                <a:gd name="T0" fmla="*/ 28 w 56"/>
                <a:gd name="T1" fmla="*/ 0 h 55"/>
                <a:gd name="T2" fmla="*/ 56 w 56"/>
                <a:gd name="T3" fmla="*/ 55 h 55"/>
                <a:gd name="T4" fmla="*/ 0 w 56"/>
                <a:gd name="T5" fmla="*/ 55 h 55"/>
                <a:gd name="T6" fmla="*/ 28 w 56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5">
                  <a:moveTo>
                    <a:pt x="28" y="0"/>
                  </a:moveTo>
                  <a:lnTo>
                    <a:pt x="56" y="55"/>
                  </a:lnTo>
                  <a:lnTo>
                    <a:pt x="0" y="55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Freeform 125"/>
            <p:cNvSpPr>
              <a:spLocks/>
            </p:cNvSpPr>
            <p:nvPr/>
          </p:nvSpPr>
          <p:spPr bwMode="auto">
            <a:xfrm>
              <a:off x="3414926" y="4008438"/>
              <a:ext cx="72000" cy="72000"/>
            </a:xfrm>
            <a:custGeom>
              <a:avLst/>
              <a:gdLst>
                <a:gd name="T0" fmla="*/ 28 w 56"/>
                <a:gd name="T1" fmla="*/ 0 h 56"/>
                <a:gd name="T2" fmla="*/ 56 w 56"/>
                <a:gd name="T3" fmla="*/ 56 h 56"/>
                <a:gd name="T4" fmla="*/ 0 w 56"/>
                <a:gd name="T5" fmla="*/ 56 h 56"/>
                <a:gd name="T6" fmla="*/ 28 w 56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lnTo>
                    <a:pt x="56" y="56"/>
                  </a:lnTo>
                  <a:lnTo>
                    <a:pt x="0" y="5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C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Freeform 126"/>
            <p:cNvSpPr>
              <a:spLocks/>
            </p:cNvSpPr>
            <p:nvPr/>
          </p:nvSpPr>
          <p:spPr bwMode="auto">
            <a:xfrm>
              <a:off x="3414926" y="4008438"/>
              <a:ext cx="72000" cy="72000"/>
            </a:xfrm>
            <a:custGeom>
              <a:avLst/>
              <a:gdLst>
                <a:gd name="T0" fmla="*/ 28 w 56"/>
                <a:gd name="T1" fmla="*/ 0 h 56"/>
                <a:gd name="T2" fmla="*/ 56 w 56"/>
                <a:gd name="T3" fmla="*/ 56 h 56"/>
                <a:gd name="T4" fmla="*/ 0 w 56"/>
                <a:gd name="T5" fmla="*/ 56 h 56"/>
                <a:gd name="T6" fmla="*/ 28 w 56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lnTo>
                    <a:pt x="56" y="56"/>
                  </a:lnTo>
                  <a:lnTo>
                    <a:pt x="0" y="56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Freeform 127"/>
            <p:cNvSpPr>
              <a:spLocks/>
            </p:cNvSpPr>
            <p:nvPr/>
          </p:nvSpPr>
          <p:spPr bwMode="auto">
            <a:xfrm>
              <a:off x="3545101" y="4835525"/>
              <a:ext cx="72000" cy="72000"/>
            </a:xfrm>
            <a:custGeom>
              <a:avLst/>
              <a:gdLst>
                <a:gd name="T0" fmla="*/ 27 w 55"/>
                <a:gd name="T1" fmla="*/ 0 h 55"/>
                <a:gd name="T2" fmla="*/ 55 w 55"/>
                <a:gd name="T3" fmla="*/ 55 h 55"/>
                <a:gd name="T4" fmla="*/ 0 w 55"/>
                <a:gd name="T5" fmla="*/ 55 h 55"/>
                <a:gd name="T6" fmla="*/ 27 w 5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lnTo>
                    <a:pt x="55" y="55"/>
                  </a:lnTo>
                  <a:lnTo>
                    <a:pt x="0" y="5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C0C000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Freeform 128"/>
            <p:cNvSpPr>
              <a:spLocks/>
            </p:cNvSpPr>
            <p:nvPr/>
          </p:nvSpPr>
          <p:spPr bwMode="auto">
            <a:xfrm>
              <a:off x="3545101" y="4835525"/>
              <a:ext cx="72000" cy="72000"/>
            </a:xfrm>
            <a:custGeom>
              <a:avLst/>
              <a:gdLst>
                <a:gd name="T0" fmla="*/ 27 w 55"/>
                <a:gd name="T1" fmla="*/ 0 h 55"/>
                <a:gd name="T2" fmla="*/ 55 w 55"/>
                <a:gd name="T3" fmla="*/ 55 h 55"/>
                <a:gd name="T4" fmla="*/ 0 w 55"/>
                <a:gd name="T5" fmla="*/ 55 h 55"/>
                <a:gd name="T6" fmla="*/ 27 w 5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lnTo>
                    <a:pt x="55" y="55"/>
                  </a:lnTo>
                  <a:lnTo>
                    <a:pt x="0" y="55"/>
                  </a:lnTo>
                  <a:lnTo>
                    <a:pt x="27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Freeform 129"/>
            <p:cNvSpPr>
              <a:spLocks/>
            </p:cNvSpPr>
            <p:nvPr/>
          </p:nvSpPr>
          <p:spPr bwMode="auto">
            <a:xfrm>
              <a:off x="3545101" y="3856038"/>
              <a:ext cx="72000" cy="72000"/>
            </a:xfrm>
            <a:custGeom>
              <a:avLst/>
              <a:gdLst>
                <a:gd name="T0" fmla="*/ 27 w 55"/>
                <a:gd name="T1" fmla="*/ 0 h 55"/>
                <a:gd name="T2" fmla="*/ 55 w 55"/>
                <a:gd name="T3" fmla="*/ 55 h 55"/>
                <a:gd name="T4" fmla="*/ 0 w 55"/>
                <a:gd name="T5" fmla="*/ 55 h 55"/>
                <a:gd name="T6" fmla="*/ 27 w 5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lnTo>
                    <a:pt x="55" y="55"/>
                  </a:lnTo>
                  <a:lnTo>
                    <a:pt x="0" y="5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C0C000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Freeform 130"/>
            <p:cNvSpPr>
              <a:spLocks/>
            </p:cNvSpPr>
            <p:nvPr/>
          </p:nvSpPr>
          <p:spPr bwMode="auto">
            <a:xfrm>
              <a:off x="3545101" y="3856038"/>
              <a:ext cx="72000" cy="72000"/>
            </a:xfrm>
            <a:custGeom>
              <a:avLst/>
              <a:gdLst>
                <a:gd name="T0" fmla="*/ 27 w 55"/>
                <a:gd name="T1" fmla="*/ 0 h 55"/>
                <a:gd name="T2" fmla="*/ 55 w 55"/>
                <a:gd name="T3" fmla="*/ 55 h 55"/>
                <a:gd name="T4" fmla="*/ 0 w 55"/>
                <a:gd name="T5" fmla="*/ 55 h 55"/>
                <a:gd name="T6" fmla="*/ 27 w 5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lnTo>
                    <a:pt x="55" y="55"/>
                  </a:lnTo>
                  <a:lnTo>
                    <a:pt x="0" y="55"/>
                  </a:lnTo>
                  <a:lnTo>
                    <a:pt x="27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131"/>
            <p:cNvSpPr>
              <a:spLocks noChangeShapeType="1"/>
            </p:cNvSpPr>
            <p:nvPr/>
          </p:nvSpPr>
          <p:spPr bwMode="auto">
            <a:xfrm>
              <a:off x="2723444" y="3732213"/>
              <a:ext cx="0" cy="195263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Line 133"/>
            <p:cNvSpPr>
              <a:spLocks noChangeShapeType="1"/>
            </p:cNvSpPr>
            <p:nvPr/>
          </p:nvSpPr>
          <p:spPr bwMode="auto">
            <a:xfrm>
              <a:off x="2594856" y="3732213"/>
              <a:ext cx="258763" cy="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Line 135"/>
            <p:cNvSpPr>
              <a:spLocks noChangeShapeType="1"/>
            </p:cNvSpPr>
            <p:nvPr/>
          </p:nvSpPr>
          <p:spPr bwMode="auto">
            <a:xfrm>
              <a:off x="2464681" y="3927475"/>
              <a:ext cx="519113" cy="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2" name="Freeform 136"/>
            <p:cNvSpPr>
              <a:spLocks/>
            </p:cNvSpPr>
            <p:nvPr/>
          </p:nvSpPr>
          <p:spPr bwMode="auto">
            <a:xfrm>
              <a:off x="2732969" y="3808413"/>
              <a:ext cx="72000" cy="73025"/>
            </a:xfrm>
            <a:custGeom>
              <a:avLst/>
              <a:gdLst>
                <a:gd name="T0" fmla="*/ 0 w 47"/>
                <a:gd name="T1" fmla="*/ 0 h 46"/>
                <a:gd name="T2" fmla="*/ 47 w 47"/>
                <a:gd name="T3" fmla="*/ 0 h 46"/>
                <a:gd name="T4" fmla="*/ 24 w 47"/>
                <a:gd name="T5" fmla="*/ 46 h 46"/>
                <a:gd name="T6" fmla="*/ 0 w 47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lnTo>
                    <a:pt x="47" y="0"/>
                  </a:lnTo>
                  <a:lnTo>
                    <a:pt x="2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6000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Freeform 137"/>
            <p:cNvSpPr>
              <a:spLocks/>
            </p:cNvSpPr>
            <p:nvPr/>
          </p:nvSpPr>
          <p:spPr bwMode="auto">
            <a:xfrm>
              <a:off x="2732969" y="3808413"/>
              <a:ext cx="74613" cy="73025"/>
            </a:xfrm>
            <a:custGeom>
              <a:avLst/>
              <a:gdLst>
                <a:gd name="T0" fmla="*/ 0 w 47"/>
                <a:gd name="T1" fmla="*/ 0 h 46"/>
                <a:gd name="T2" fmla="*/ 47 w 47"/>
                <a:gd name="T3" fmla="*/ 0 h 46"/>
                <a:gd name="T4" fmla="*/ 24 w 47"/>
                <a:gd name="T5" fmla="*/ 46 h 46"/>
                <a:gd name="T6" fmla="*/ 0 w 47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lnTo>
                    <a:pt x="47" y="0"/>
                  </a:lnTo>
                  <a:lnTo>
                    <a:pt x="24" y="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4" name="Freeform 138"/>
            <p:cNvSpPr>
              <a:spLocks/>
            </p:cNvSpPr>
            <p:nvPr/>
          </p:nvSpPr>
          <p:spPr bwMode="auto">
            <a:xfrm>
              <a:off x="2732969" y="4476750"/>
              <a:ext cx="72000" cy="73025"/>
            </a:xfrm>
            <a:custGeom>
              <a:avLst/>
              <a:gdLst>
                <a:gd name="T0" fmla="*/ 0 w 47"/>
                <a:gd name="T1" fmla="*/ 0 h 46"/>
                <a:gd name="T2" fmla="*/ 47 w 47"/>
                <a:gd name="T3" fmla="*/ 0 h 46"/>
                <a:gd name="T4" fmla="*/ 24 w 47"/>
                <a:gd name="T5" fmla="*/ 46 h 46"/>
                <a:gd name="T6" fmla="*/ 0 w 47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lnTo>
                    <a:pt x="47" y="0"/>
                  </a:lnTo>
                  <a:lnTo>
                    <a:pt x="24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Freeform 139"/>
            <p:cNvSpPr>
              <a:spLocks/>
            </p:cNvSpPr>
            <p:nvPr/>
          </p:nvSpPr>
          <p:spPr bwMode="auto">
            <a:xfrm>
              <a:off x="2732969" y="4476750"/>
              <a:ext cx="72000" cy="73025"/>
            </a:xfrm>
            <a:custGeom>
              <a:avLst/>
              <a:gdLst>
                <a:gd name="T0" fmla="*/ 0 w 47"/>
                <a:gd name="T1" fmla="*/ 0 h 46"/>
                <a:gd name="T2" fmla="*/ 47 w 47"/>
                <a:gd name="T3" fmla="*/ 0 h 46"/>
                <a:gd name="T4" fmla="*/ 24 w 47"/>
                <a:gd name="T5" fmla="*/ 46 h 46"/>
                <a:gd name="T6" fmla="*/ 0 w 47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lnTo>
                    <a:pt x="47" y="0"/>
                  </a:lnTo>
                  <a:lnTo>
                    <a:pt x="24" y="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6" name="Freeform 140"/>
            <p:cNvSpPr>
              <a:spLocks/>
            </p:cNvSpPr>
            <p:nvPr/>
          </p:nvSpPr>
          <p:spPr bwMode="auto">
            <a:xfrm>
              <a:off x="2642481" y="3792538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23 w 46"/>
                <a:gd name="T5" fmla="*/ 46 h 46"/>
                <a:gd name="T6" fmla="*/ 0 w 4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23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Freeform 141"/>
            <p:cNvSpPr>
              <a:spLocks/>
            </p:cNvSpPr>
            <p:nvPr/>
          </p:nvSpPr>
          <p:spPr bwMode="auto">
            <a:xfrm>
              <a:off x="2642481" y="3792538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23 w 46"/>
                <a:gd name="T5" fmla="*/ 46 h 46"/>
                <a:gd name="T6" fmla="*/ 0 w 4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23" y="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Freeform 142"/>
            <p:cNvSpPr>
              <a:spLocks/>
            </p:cNvSpPr>
            <p:nvPr/>
          </p:nvSpPr>
          <p:spPr bwMode="auto">
            <a:xfrm>
              <a:off x="2686931" y="3659188"/>
              <a:ext cx="72000" cy="73025"/>
            </a:xfrm>
            <a:custGeom>
              <a:avLst/>
              <a:gdLst>
                <a:gd name="T0" fmla="*/ 0 w 47"/>
                <a:gd name="T1" fmla="*/ 0 h 46"/>
                <a:gd name="T2" fmla="*/ 47 w 47"/>
                <a:gd name="T3" fmla="*/ 0 h 46"/>
                <a:gd name="T4" fmla="*/ 23 w 47"/>
                <a:gd name="T5" fmla="*/ 46 h 46"/>
                <a:gd name="T6" fmla="*/ 0 w 47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lnTo>
                    <a:pt x="47" y="0"/>
                  </a:lnTo>
                  <a:lnTo>
                    <a:pt x="23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6000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Freeform 143"/>
            <p:cNvSpPr>
              <a:spLocks/>
            </p:cNvSpPr>
            <p:nvPr/>
          </p:nvSpPr>
          <p:spPr bwMode="auto">
            <a:xfrm>
              <a:off x="2686931" y="3659188"/>
              <a:ext cx="74613" cy="73025"/>
            </a:xfrm>
            <a:custGeom>
              <a:avLst/>
              <a:gdLst>
                <a:gd name="T0" fmla="*/ 0 w 47"/>
                <a:gd name="T1" fmla="*/ 0 h 46"/>
                <a:gd name="T2" fmla="*/ 47 w 47"/>
                <a:gd name="T3" fmla="*/ 0 h 46"/>
                <a:gd name="T4" fmla="*/ 23 w 47"/>
                <a:gd name="T5" fmla="*/ 46 h 46"/>
                <a:gd name="T6" fmla="*/ 0 w 47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lnTo>
                    <a:pt x="47" y="0"/>
                  </a:lnTo>
                  <a:lnTo>
                    <a:pt x="23" y="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0" name="Freeform 144"/>
            <p:cNvSpPr>
              <a:spLocks/>
            </p:cNvSpPr>
            <p:nvPr/>
          </p:nvSpPr>
          <p:spPr bwMode="auto">
            <a:xfrm>
              <a:off x="2642481" y="4443413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23 w 46"/>
                <a:gd name="T5" fmla="*/ 46 h 46"/>
                <a:gd name="T6" fmla="*/ 0 w 4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23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Freeform 145"/>
            <p:cNvSpPr>
              <a:spLocks/>
            </p:cNvSpPr>
            <p:nvPr/>
          </p:nvSpPr>
          <p:spPr bwMode="auto">
            <a:xfrm>
              <a:off x="2642481" y="4443413"/>
              <a:ext cx="73025" cy="73025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23 w 46"/>
                <a:gd name="T5" fmla="*/ 46 h 46"/>
                <a:gd name="T6" fmla="*/ 0 w 4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23" y="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2" name="Line 146"/>
            <p:cNvSpPr>
              <a:spLocks noChangeShapeType="1"/>
            </p:cNvSpPr>
            <p:nvPr/>
          </p:nvSpPr>
          <p:spPr bwMode="auto">
            <a:xfrm>
              <a:off x="1848290" y="4114800"/>
              <a:ext cx="0" cy="161925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4" name="Line 148"/>
            <p:cNvSpPr>
              <a:spLocks noChangeShapeType="1"/>
            </p:cNvSpPr>
            <p:nvPr/>
          </p:nvSpPr>
          <p:spPr bwMode="auto">
            <a:xfrm>
              <a:off x="1719703" y="4114800"/>
              <a:ext cx="258763" cy="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6" name="Line 150"/>
            <p:cNvSpPr>
              <a:spLocks noChangeShapeType="1"/>
            </p:cNvSpPr>
            <p:nvPr/>
          </p:nvSpPr>
          <p:spPr bwMode="auto">
            <a:xfrm>
              <a:off x="1589528" y="4276725"/>
              <a:ext cx="517525" cy="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Rectangle 151"/>
            <p:cNvSpPr>
              <a:spLocks noChangeArrowheads="1"/>
            </p:cNvSpPr>
            <p:nvPr/>
          </p:nvSpPr>
          <p:spPr bwMode="auto">
            <a:xfrm>
              <a:off x="1819715" y="4013200"/>
              <a:ext cx="58738" cy="587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8" name="Rectangle 152"/>
            <p:cNvSpPr>
              <a:spLocks noChangeArrowheads="1"/>
            </p:cNvSpPr>
            <p:nvPr/>
          </p:nvSpPr>
          <p:spPr bwMode="auto">
            <a:xfrm>
              <a:off x="1819715" y="4013200"/>
              <a:ext cx="58738" cy="58738"/>
            </a:xfrm>
            <a:prstGeom prst="rect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Rectangle 153"/>
            <p:cNvSpPr>
              <a:spLocks noChangeArrowheads="1"/>
            </p:cNvSpPr>
            <p:nvPr/>
          </p:nvSpPr>
          <p:spPr bwMode="auto">
            <a:xfrm>
              <a:off x="1819715" y="4552950"/>
              <a:ext cx="58738" cy="587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0" name="Rectangle 154"/>
            <p:cNvSpPr>
              <a:spLocks noChangeArrowheads="1"/>
            </p:cNvSpPr>
            <p:nvPr/>
          </p:nvSpPr>
          <p:spPr bwMode="auto">
            <a:xfrm>
              <a:off x="1819715" y="4552950"/>
              <a:ext cx="58738" cy="58738"/>
            </a:xfrm>
            <a:prstGeom prst="rect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Rectangle 155"/>
            <p:cNvSpPr>
              <a:spLocks noChangeArrowheads="1"/>
            </p:cNvSpPr>
            <p:nvPr/>
          </p:nvSpPr>
          <p:spPr bwMode="auto">
            <a:xfrm>
              <a:off x="1991165" y="4262438"/>
              <a:ext cx="58738" cy="587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Rectangle 156"/>
            <p:cNvSpPr>
              <a:spLocks noChangeArrowheads="1"/>
            </p:cNvSpPr>
            <p:nvPr/>
          </p:nvSpPr>
          <p:spPr bwMode="auto">
            <a:xfrm>
              <a:off x="1991165" y="4262438"/>
              <a:ext cx="58738" cy="58738"/>
            </a:xfrm>
            <a:prstGeom prst="rect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3" name="Rectangle 157"/>
            <p:cNvSpPr>
              <a:spLocks noChangeArrowheads="1"/>
            </p:cNvSpPr>
            <p:nvPr/>
          </p:nvSpPr>
          <p:spPr bwMode="auto">
            <a:xfrm>
              <a:off x="1819715" y="4676775"/>
              <a:ext cx="58738" cy="587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4" name="Rectangle 158"/>
            <p:cNvSpPr>
              <a:spLocks noChangeArrowheads="1"/>
            </p:cNvSpPr>
            <p:nvPr/>
          </p:nvSpPr>
          <p:spPr bwMode="auto">
            <a:xfrm>
              <a:off x="1819715" y="4676775"/>
              <a:ext cx="58738" cy="58738"/>
            </a:xfrm>
            <a:prstGeom prst="rect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5" name="Rectangle 159"/>
            <p:cNvSpPr>
              <a:spLocks noChangeArrowheads="1"/>
            </p:cNvSpPr>
            <p:nvPr/>
          </p:nvSpPr>
          <p:spPr bwMode="auto">
            <a:xfrm>
              <a:off x="1646678" y="4178300"/>
              <a:ext cx="58738" cy="587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6" name="Rectangle 160"/>
            <p:cNvSpPr>
              <a:spLocks noChangeArrowheads="1"/>
            </p:cNvSpPr>
            <p:nvPr/>
          </p:nvSpPr>
          <p:spPr bwMode="auto">
            <a:xfrm>
              <a:off x="1646678" y="4178300"/>
              <a:ext cx="58738" cy="58738"/>
            </a:xfrm>
            <a:prstGeom prst="rect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7" name="Rectangle 161"/>
            <p:cNvSpPr>
              <a:spLocks noChangeArrowheads="1"/>
            </p:cNvSpPr>
            <p:nvPr/>
          </p:nvSpPr>
          <p:spPr bwMode="auto">
            <a:xfrm>
              <a:off x="1819715" y="4214813"/>
              <a:ext cx="58738" cy="587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8" name="Rectangle 162"/>
            <p:cNvSpPr>
              <a:spLocks noChangeArrowheads="1"/>
            </p:cNvSpPr>
            <p:nvPr/>
          </p:nvSpPr>
          <p:spPr bwMode="auto">
            <a:xfrm>
              <a:off x="1819715" y="4214813"/>
              <a:ext cx="58738" cy="58738"/>
            </a:xfrm>
            <a:prstGeom prst="rect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CasellaDiTesto 391"/>
            <p:cNvSpPr txBox="1"/>
            <p:nvPr/>
          </p:nvSpPr>
          <p:spPr>
            <a:xfrm>
              <a:off x="721267" y="4035051"/>
              <a:ext cx="338554" cy="1014060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it-IT" sz="1000" dirty="0" smtClean="0"/>
                <a:t>Total </a:t>
              </a:r>
              <a:r>
                <a:rPr lang="it-IT" sz="1000" dirty="0" err="1" smtClean="0"/>
                <a:t>flux</a:t>
              </a:r>
              <a:r>
                <a:rPr lang="it-IT" sz="1000" dirty="0" smtClean="0"/>
                <a:t>, Log p/s</a:t>
              </a:r>
              <a:endParaRPr lang="it-IT" sz="1000" dirty="0"/>
            </a:p>
          </p:txBody>
        </p:sp>
      </p:grpSp>
      <p:sp>
        <p:nvSpPr>
          <p:cNvPr id="349" name="CasellaDiTesto 348"/>
          <p:cNvSpPr txBox="1"/>
          <p:nvPr/>
        </p:nvSpPr>
        <p:spPr>
          <a:xfrm>
            <a:off x="4397574" y="3068960"/>
            <a:ext cx="311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D</a:t>
            </a:r>
            <a:endParaRPr lang="en-GB" sz="1600" dirty="0"/>
          </a:p>
        </p:txBody>
      </p:sp>
      <p:sp>
        <p:nvSpPr>
          <p:cNvPr id="170" name="Rectangle 174"/>
          <p:cNvSpPr>
            <a:spLocks noChangeArrowheads="1"/>
          </p:cNvSpPr>
          <p:nvPr/>
        </p:nvSpPr>
        <p:spPr bwMode="auto">
          <a:xfrm>
            <a:off x="5730655" y="5646414"/>
            <a:ext cx="43281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VEHICLE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1" name="Rectangle 175"/>
          <p:cNvSpPr>
            <a:spLocks noChangeArrowheads="1"/>
          </p:cNvSpPr>
          <p:nvPr/>
        </p:nvSpPr>
        <p:spPr bwMode="auto">
          <a:xfrm>
            <a:off x="6574663" y="5646414"/>
            <a:ext cx="49693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DecAb-L6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Rectangle 176"/>
          <p:cNvSpPr>
            <a:spLocks noChangeArrowheads="1"/>
          </p:cNvSpPr>
          <p:nvPr/>
        </p:nvSpPr>
        <p:spPr bwMode="auto">
          <a:xfrm>
            <a:off x="7443464" y="5646414"/>
            <a:ext cx="49693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AbDec-L6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" name="Rectangle 178"/>
          <p:cNvSpPr>
            <a:spLocks noChangeArrowheads="1"/>
          </p:cNvSpPr>
          <p:nvPr/>
        </p:nvSpPr>
        <p:spPr bwMode="auto">
          <a:xfrm>
            <a:off x="5144269" y="5498777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</a:t>
            </a:r>
            <a:endParaRPr kumimoji="0" 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5" name="Rectangle 179"/>
          <p:cNvSpPr>
            <a:spLocks noChangeArrowheads="1"/>
          </p:cNvSpPr>
          <p:nvPr/>
        </p:nvSpPr>
        <p:spPr bwMode="auto">
          <a:xfrm>
            <a:off x="5269170" y="5473379"/>
            <a:ext cx="448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0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6" name="Rectangle 180"/>
          <p:cNvSpPr>
            <a:spLocks noChangeArrowheads="1"/>
          </p:cNvSpPr>
          <p:nvPr/>
        </p:nvSpPr>
        <p:spPr bwMode="auto">
          <a:xfrm>
            <a:off x="5144269" y="5259064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</a:t>
            </a:r>
            <a:endParaRPr kumimoji="0" 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7" name="Rectangle 181"/>
          <p:cNvSpPr>
            <a:spLocks noChangeArrowheads="1"/>
          </p:cNvSpPr>
          <p:nvPr/>
        </p:nvSpPr>
        <p:spPr bwMode="auto">
          <a:xfrm>
            <a:off x="5273403" y="5227735"/>
            <a:ext cx="448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5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9" name="Rectangle 183"/>
          <p:cNvSpPr>
            <a:spLocks noChangeArrowheads="1"/>
          </p:cNvSpPr>
          <p:nvPr/>
        </p:nvSpPr>
        <p:spPr bwMode="auto">
          <a:xfrm>
            <a:off x="5144269" y="5009827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0" name="Rectangle 184"/>
          <p:cNvSpPr>
            <a:spLocks noChangeArrowheads="1"/>
          </p:cNvSpPr>
          <p:nvPr/>
        </p:nvSpPr>
        <p:spPr bwMode="auto">
          <a:xfrm>
            <a:off x="5273403" y="4960868"/>
            <a:ext cx="448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9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1" name="Rectangle 185"/>
          <p:cNvSpPr>
            <a:spLocks noChangeArrowheads="1"/>
          </p:cNvSpPr>
          <p:nvPr/>
        </p:nvSpPr>
        <p:spPr bwMode="auto">
          <a:xfrm>
            <a:off x="5102994" y="4246239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2" name="Rectangle 186"/>
          <p:cNvSpPr>
            <a:spLocks noChangeArrowheads="1"/>
          </p:cNvSpPr>
          <p:nvPr/>
        </p:nvSpPr>
        <p:spPr bwMode="auto">
          <a:xfrm>
            <a:off x="5219429" y="4211157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3" name="Rectangle 187"/>
          <p:cNvSpPr>
            <a:spLocks noChangeArrowheads="1"/>
          </p:cNvSpPr>
          <p:nvPr/>
        </p:nvSpPr>
        <p:spPr bwMode="auto">
          <a:xfrm>
            <a:off x="5102994" y="3482652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4" name="Rectangle 188"/>
          <p:cNvSpPr>
            <a:spLocks noChangeArrowheads="1"/>
          </p:cNvSpPr>
          <p:nvPr/>
        </p:nvSpPr>
        <p:spPr bwMode="auto">
          <a:xfrm>
            <a:off x="5227895" y="3448700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11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44" name="Freeform 9"/>
          <p:cNvSpPr>
            <a:spLocks noEditPoints="1"/>
          </p:cNvSpPr>
          <p:nvPr/>
        </p:nvSpPr>
        <p:spPr bwMode="auto">
          <a:xfrm>
            <a:off x="5363795" y="5589601"/>
            <a:ext cx="2916000" cy="58737"/>
          </a:xfrm>
          <a:custGeom>
            <a:avLst/>
            <a:gdLst>
              <a:gd name="T0" fmla="*/ 0 w 1639"/>
              <a:gd name="T1" fmla="*/ 0 h 37"/>
              <a:gd name="T2" fmla="*/ 1639 w 1639"/>
              <a:gd name="T3" fmla="*/ 0 h 37"/>
              <a:gd name="T4" fmla="*/ 328 w 1639"/>
              <a:gd name="T5" fmla="*/ 37 h 37"/>
              <a:gd name="T6" fmla="*/ 328 w 1639"/>
              <a:gd name="T7" fmla="*/ 0 h 37"/>
              <a:gd name="T8" fmla="*/ 818 w 1639"/>
              <a:gd name="T9" fmla="*/ 37 h 37"/>
              <a:gd name="T10" fmla="*/ 818 w 1639"/>
              <a:gd name="T11" fmla="*/ 0 h 37"/>
              <a:gd name="T12" fmla="*/ 1308 w 1639"/>
              <a:gd name="T13" fmla="*/ 37 h 37"/>
              <a:gd name="T14" fmla="*/ 1308 w 1639"/>
              <a:gd name="T1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39" h="37">
                <a:moveTo>
                  <a:pt x="0" y="0"/>
                </a:moveTo>
                <a:lnTo>
                  <a:pt x="1639" y="0"/>
                </a:lnTo>
                <a:moveTo>
                  <a:pt x="328" y="37"/>
                </a:moveTo>
                <a:lnTo>
                  <a:pt x="328" y="0"/>
                </a:lnTo>
                <a:moveTo>
                  <a:pt x="818" y="37"/>
                </a:moveTo>
                <a:lnTo>
                  <a:pt x="818" y="0"/>
                </a:lnTo>
                <a:moveTo>
                  <a:pt x="1308" y="37"/>
                </a:moveTo>
                <a:lnTo>
                  <a:pt x="1308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" name="Freeform 14"/>
          <p:cNvSpPr>
            <a:spLocks noEditPoints="1"/>
          </p:cNvSpPr>
          <p:nvPr/>
        </p:nvSpPr>
        <p:spPr bwMode="auto">
          <a:xfrm>
            <a:off x="5308233" y="5168914"/>
            <a:ext cx="95250" cy="425450"/>
          </a:xfrm>
          <a:custGeom>
            <a:avLst/>
            <a:gdLst>
              <a:gd name="T0" fmla="*/ 37 w 60"/>
              <a:gd name="T1" fmla="*/ 268 h 268"/>
              <a:gd name="T2" fmla="*/ 37 w 60"/>
              <a:gd name="T3" fmla="*/ 23 h 268"/>
              <a:gd name="T4" fmla="*/ 14 w 60"/>
              <a:gd name="T5" fmla="*/ 0 h 268"/>
              <a:gd name="T6" fmla="*/ 60 w 60"/>
              <a:gd name="T7" fmla="*/ 46 h 268"/>
              <a:gd name="T8" fmla="*/ 37 w 60"/>
              <a:gd name="T9" fmla="*/ 265 h 268"/>
              <a:gd name="T10" fmla="*/ 0 w 60"/>
              <a:gd name="T11" fmla="*/ 265 h 268"/>
              <a:gd name="T12" fmla="*/ 37 w 60"/>
              <a:gd name="T13" fmla="*/ 115 h 268"/>
              <a:gd name="T14" fmla="*/ 0 w 60"/>
              <a:gd name="T15" fmla="*/ 115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" h="268">
                <a:moveTo>
                  <a:pt x="37" y="268"/>
                </a:moveTo>
                <a:lnTo>
                  <a:pt x="37" y="23"/>
                </a:lnTo>
                <a:moveTo>
                  <a:pt x="14" y="0"/>
                </a:moveTo>
                <a:lnTo>
                  <a:pt x="60" y="46"/>
                </a:lnTo>
                <a:moveTo>
                  <a:pt x="37" y="265"/>
                </a:moveTo>
                <a:lnTo>
                  <a:pt x="0" y="265"/>
                </a:lnTo>
                <a:moveTo>
                  <a:pt x="37" y="115"/>
                </a:moveTo>
                <a:lnTo>
                  <a:pt x="0" y="115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" name="Freeform 21"/>
          <p:cNvSpPr>
            <a:spLocks noEditPoints="1"/>
          </p:cNvSpPr>
          <p:nvPr/>
        </p:nvSpPr>
        <p:spPr bwMode="auto">
          <a:xfrm>
            <a:off x="5308233" y="3568714"/>
            <a:ext cx="95250" cy="1571625"/>
          </a:xfrm>
          <a:custGeom>
            <a:avLst/>
            <a:gdLst>
              <a:gd name="T0" fmla="*/ 37 w 60"/>
              <a:gd name="T1" fmla="*/ 967 h 990"/>
              <a:gd name="T2" fmla="*/ 37 w 60"/>
              <a:gd name="T3" fmla="*/ 0 h 990"/>
              <a:gd name="T4" fmla="*/ 14 w 60"/>
              <a:gd name="T5" fmla="*/ 943 h 990"/>
              <a:gd name="T6" fmla="*/ 60 w 60"/>
              <a:gd name="T7" fmla="*/ 990 h 990"/>
              <a:gd name="T8" fmla="*/ 37 w 60"/>
              <a:gd name="T9" fmla="*/ 483 h 990"/>
              <a:gd name="T10" fmla="*/ 0 w 60"/>
              <a:gd name="T11" fmla="*/ 483 h 990"/>
              <a:gd name="T12" fmla="*/ 37 w 60"/>
              <a:gd name="T13" fmla="*/ 3 h 990"/>
              <a:gd name="T14" fmla="*/ 0 w 60"/>
              <a:gd name="T15" fmla="*/ 3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0" h="990">
                <a:moveTo>
                  <a:pt x="37" y="967"/>
                </a:moveTo>
                <a:lnTo>
                  <a:pt x="37" y="0"/>
                </a:lnTo>
                <a:moveTo>
                  <a:pt x="14" y="943"/>
                </a:moveTo>
                <a:lnTo>
                  <a:pt x="60" y="990"/>
                </a:lnTo>
                <a:moveTo>
                  <a:pt x="37" y="483"/>
                </a:moveTo>
                <a:lnTo>
                  <a:pt x="0" y="483"/>
                </a:lnTo>
                <a:moveTo>
                  <a:pt x="37" y="3"/>
                </a:moveTo>
                <a:lnTo>
                  <a:pt x="0" y="3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" name="Line 22"/>
          <p:cNvSpPr>
            <a:spLocks noChangeShapeType="1"/>
          </p:cNvSpPr>
          <p:nvPr/>
        </p:nvSpPr>
        <p:spPr bwMode="auto">
          <a:xfrm>
            <a:off x="7690108" y="4271976"/>
            <a:ext cx="0" cy="100012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Line 24"/>
          <p:cNvSpPr>
            <a:spLocks noChangeShapeType="1"/>
          </p:cNvSpPr>
          <p:nvPr/>
        </p:nvSpPr>
        <p:spPr bwMode="auto">
          <a:xfrm>
            <a:off x="7559933" y="4271976"/>
            <a:ext cx="260350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" name="Line 26"/>
          <p:cNvSpPr>
            <a:spLocks noChangeShapeType="1"/>
          </p:cNvSpPr>
          <p:nvPr/>
        </p:nvSpPr>
        <p:spPr bwMode="auto">
          <a:xfrm>
            <a:off x="7431346" y="4371989"/>
            <a:ext cx="517525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" name="Freeform 27"/>
          <p:cNvSpPr>
            <a:spLocks/>
          </p:cNvSpPr>
          <p:nvPr/>
        </p:nvSpPr>
        <p:spPr bwMode="auto">
          <a:xfrm>
            <a:off x="7653596" y="4218001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55A0FB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" name="Freeform 28"/>
          <p:cNvSpPr>
            <a:spLocks/>
          </p:cNvSpPr>
          <p:nvPr/>
        </p:nvSpPr>
        <p:spPr bwMode="auto">
          <a:xfrm>
            <a:off x="7653596" y="4218001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" name="Freeform 29"/>
          <p:cNvSpPr>
            <a:spLocks/>
          </p:cNvSpPr>
          <p:nvPr/>
        </p:nvSpPr>
        <p:spPr bwMode="auto">
          <a:xfrm>
            <a:off x="7588508" y="4287851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55A0FB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" name="Freeform 30"/>
          <p:cNvSpPr>
            <a:spLocks/>
          </p:cNvSpPr>
          <p:nvPr/>
        </p:nvSpPr>
        <p:spPr bwMode="auto">
          <a:xfrm>
            <a:off x="7588508" y="4287851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" name="Freeform 31"/>
          <p:cNvSpPr>
            <a:spLocks/>
          </p:cNvSpPr>
          <p:nvPr/>
        </p:nvSpPr>
        <p:spPr bwMode="auto">
          <a:xfrm>
            <a:off x="7847271" y="4370401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55A0FB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" name="Freeform 32"/>
          <p:cNvSpPr>
            <a:spLocks/>
          </p:cNvSpPr>
          <p:nvPr/>
        </p:nvSpPr>
        <p:spPr bwMode="auto">
          <a:xfrm>
            <a:off x="7847271" y="4370401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" name="Freeform 33"/>
          <p:cNvSpPr>
            <a:spLocks/>
          </p:cNvSpPr>
          <p:nvPr/>
        </p:nvSpPr>
        <p:spPr bwMode="auto">
          <a:xfrm>
            <a:off x="7718683" y="4346589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" name="Freeform 34"/>
          <p:cNvSpPr>
            <a:spLocks/>
          </p:cNvSpPr>
          <p:nvPr/>
        </p:nvSpPr>
        <p:spPr bwMode="auto">
          <a:xfrm>
            <a:off x="7718683" y="4346589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3" name="Freeform 35"/>
          <p:cNvSpPr>
            <a:spLocks/>
          </p:cNvSpPr>
          <p:nvPr/>
        </p:nvSpPr>
        <p:spPr bwMode="auto">
          <a:xfrm>
            <a:off x="7653596" y="4648214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55A0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4" name="Freeform 36"/>
          <p:cNvSpPr>
            <a:spLocks/>
          </p:cNvSpPr>
          <p:nvPr/>
        </p:nvSpPr>
        <p:spPr bwMode="auto">
          <a:xfrm>
            <a:off x="7653596" y="4648214"/>
            <a:ext cx="73025" cy="73025"/>
          </a:xfrm>
          <a:custGeom>
            <a:avLst/>
            <a:gdLst>
              <a:gd name="T0" fmla="*/ 23 w 46"/>
              <a:gd name="T1" fmla="*/ 0 h 46"/>
              <a:gd name="T2" fmla="*/ 46 w 46"/>
              <a:gd name="T3" fmla="*/ 23 h 46"/>
              <a:gd name="T4" fmla="*/ 23 w 46"/>
              <a:gd name="T5" fmla="*/ 46 h 46"/>
              <a:gd name="T6" fmla="*/ 0 w 46"/>
              <a:gd name="T7" fmla="*/ 23 h 46"/>
              <a:gd name="T8" fmla="*/ 23 w 46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5" name="Freeform 37"/>
          <p:cNvSpPr>
            <a:spLocks/>
          </p:cNvSpPr>
          <p:nvPr/>
        </p:nvSpPr>
        <p:spPr bwMode="auto">
          <a:xfrm>
            <a:off x="7458333" y="4283089"/>
            <a:ext cx="74612" cy="74612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3 h 47"/>
              <a:gd name="T4" fmla="*/ 24 w 47"/>
              <a:gd name="T5" fmla="*/ 47 h 47"/>
              <a:gd name="T6" fmla="*/ 0 w 47"/>
              <a:gd name="T7" fmla="*/ 23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47" y="23"/>
                </a:lnTo>
                <a:lnTo>
                  <a:pt x="24" y="47"/>
                </a:lnTo>
                <a:lnTo>
                  <a:pt x="0" y="23"/>
                </a:lnTo>
                <a:lnTo>
                  <a:pt x="24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6" name="Freeform 38"/>
          <p:cNvSpPr>
            <a:spLocks/>
          </p:cNvSpPr>
          <p:nvPr/>
        </p:nvSpPr>
        <p:spPr bwMode="auto">
          <a:xfrm>
            <a:off x="7458333" y="4283089"/>
            <a:ext cx="74612" cy="74612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3 h 47"/>
              <a:gd name="T4" fmla="*/ 24 w 47"/>
              <a:gd name="T5" fmla="*/ 47 h 47"/>
              <a:gd name="T6" fmla="*/ 0 w 47"/>
              <a:gd name="T7" fmla="*/ 23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47" y="23"/>
                </a:lnTo>
                <a:lnTo>
                  <a:pt x="24" y="47"/>
                </a:lnTo>
                <a:lnTo>
                  <a:pt x="0" y="23"/>
                </a:lnTo>
                <a:lnTo>
                  <a:pt x="24" y="0"/>
                </a:lnTo>
                <a:close/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" name="Line 39"/>
          <p:cNvSpPr>
            <a:spLocks noChangeShapeType="1"/>
          </p:cNvSpPr>
          <p:nvPr/>
        </p:nvSpPr>
        <p:spPr bwMode="auto">
          <a:xfrm>
            <a:off x="6821855" y="4213239"/>
            <a:ext cx="0" cy="10160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" name="Line 41"/>
          <p:cNvSpPr>
            <a:spLocks noChangeShapeType="1"/>
          </p:cNvSpPr>
          <p:nvPr/>
        </p:nvSpPr>
        <p:spPr bwMode="auto">
          <a:xfrm>
            <a:off x="6691680" y="4213239"/>
            <a:ext cx="260350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1" name="Line 43"/>
          <p:cNvSpPr>
            <a:spLocks noChangeShapeType="1"/>
          </p:cNvSpPr>
          <p:nvPr/>
        </p:nvSpPr>
        <p:spPr bwMode="auto">
          <a:xfrm>
            <a:off x="6563093" y="4314839"/>
            <a:ext cx="517525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2" name="Oval 44"/>
          <p:cNvSpPr>
            <a:spLocks noChangeArrowheads="1"/>
          </p:cNvSpPr>
          <p:nvPr/>
        </p:nvSpPr>
        <p:spPr bwMode="auto">
          <a:xfrm>
            <a:off x="6613893" y="4210064"/>
            <a:ext cx="71437" cy="73025"/>
          </a:xfrm>
          <a:prstGeom prst="ellipse">
            <a:avLst/>
          </a:prstGeom>
          <a:solidFill>
            <a:srgbClr val="0000FF"/>
          </a:solidFill>
          <a:ln w="317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7" name="Oval 45"/>
          <p:cNvSpPr>
            <a:spLocks noChangeArrowheads="1"/>
          </p:cNvSpPr>
          <p:nvPr/>
        </p:nvSpPr>
        <p:spPr bwMode="auto">
          <a:xfrm>
            <a:off x="6613893" y="4210064"/>
            <a:ext cx="71437" cy="73025"/>
          </a:xfrm>
          <a:prstGeom prst="ellipse">
            <a:avLst/>
          </a:prstGeom>
          <a:solidFill>
            <a:srgbClr val="0000CC"/>
          </a:solidFill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8" name="Oval 46"/>
          <p:cNvSpPr>
            <a:spLocks noChangeArrowheads="1"/>
          </p:cNvSpPr>
          <p:nvPr/>
        </p:nvSpPr>
        <p:spPr bwMode="auto">
          <a:xfrm>
            <a:off x="6956793" y="4265626"/>
            <a:ext cx="73025" cy="73025"/>
          </a:xfrm>
          <a:prstGeom prst="ellipse">
            <a:avLst/>
          </a:prstGeom>
          <a:solidFill>
            <a:srgbClr val="0000CC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" name="Oval 47"/>
          <p:cNvSpPr>
            <a:spLocks noChangeArrowheads="1"/>
          </p:cNvSpPr>
          <p:nvPr/>
        </p:nvSpPr>
        <p:spPr bwMode="auto">
          <a:xfrm>
            <a:off x="6956793" y="4265626"/>
            <a:ext cx="73025" cy="73025"/>
          </a:xfrm>
          <a:prstGeom prst="ellips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0" name="Oval 48"/>
          <p:cNvSpPr>
            <a:spLocks noChangeArrowheads="1"/>
          </p:cNvSpPr>
          <p:nvPr/>
        </p:nvSpPr>
        <p:spPr bwMode="auto">
          <a:xfrm>
            <a:off x="6785343" y="4235464"/>
            <a:ext cx="73025" cy="73025"/>
          </a:xfrm>
          <a:prstGeom prst="ellipse">
            <a:avLst/>
          </a:prstGeom>
          <a:solidFill>
            <a:srgbClr val="0000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1" name="Oval 49"/>
          <p:cNvSpPr>
            <a:spLocks noChangeArrowheads="1"/>
          </p:cNvSpPr>
          <p:nvPr/>
        </p:nvSpPr>
        <p:spPr bwMode="auto">
          <a:xfrm>
            <a:off x="6785343" y="4235464"/>
            <a:ext cx="73025" cy="73025"/>
          </a:xfrm>
          <a:prstGeom prst="ellipse">
            <a:avLst/>
          </a:prstGeom>
          <a:solidFill>
            <a:srgbClr val="0000CC"/>
          </a:solidFill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2" name="Oval 50"/>
          <p:cNvSpPr>
            <a:spLocks noChangeArrowheads="1"/>
          </p:cNvSpPr>
          <p:nvPr/>
        </p:nvSpPr>
        <p:spPr bwMode="auto">
          <a:xfrm>
            <a:off x="6699618" y="4418026"/>
            <a:ext cx="73025" cy="73025"/>
          </a:xfrm>
          <a:prstGeom prst="ellipse">
            <a:avLst/>
          </a:prstGeom>
          <a:solidFill>
            <a:srgbClr val="0000C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3" name="Oval 51"/>
          <p:cNvSpPr>
            <a:spLocks noChangeArrowheads="1"/>
          </p:cNvSpPr>
          <p:nvPr/>
        </p:nvSpPr>
        <p:spPr bwMode="auto">
          <a:xfrm>
            <a:off x="6699618" y="4418026"/>
            <a:ext cx="73025" cy="73025"/>
          </a:xfrm>
          <a:prstGeom prst="ellips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4" name="Oval 52"/>
          <p:cNvSpPr>
            <a:spLocks noChangeArrowheads="1"/>
          </p:cNvSpPr>
          <p:nvPr/>
        </p:nvSpPr>
        <p:spPr bwMode="auto">
          <a:xfrm>
            <a:off x="6872655" y="4516451"/>
            <a:ext cx="73025" cy="73025"/>
          </a:xfrm>
          <a:prstGeom prst="ellipse">
            <a:avLst/>
          </a:prstGeom>
          <a:solidFill>
            <a:srgbClr val="0000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" name="Oval 53"/>
          <p:cNvSpPr>
            <a:spLocks noChangeArrowheads="1"/>
          </p:cNvSpPr>
          <p:nvPr/>
        </p:nvSpPr>
        <p:spPr bwMode="auto">
          <a:xfrm>
            <a:off x="6872655" y="4516451"/>
            <a:ext cx="73025" cy="73025"/>
          </a:xfrm>
          <a:prstGeom prst="ellipse">
            <a:avLst/>
          </a:prstGeom>
          <a:solidFill>
            <a:srgbClr val="0000CC"/>
          </a:solidFill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6" name="Oval 54"/>
          <p:cNvSpPr>
            <a:spLocks noChangeArrowheads="1"/>
          </p:cNvSpPr>
          <p:nvPr/>
        </p:nvSpPr>
        <p:spPr bwMode="auto">
          <a:xfrm>
            <a:off x="6785343" y="4156089"/>
            <a:ext cx="73025" cy="73025"/>
          </a:xfrm>
          <a:prstGeom prst="ellipse">
            <a:avLst/>
          </a:prstGeom>
          <a:solidFill>
            <a:srgbClr val="0000CC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7" name="Oval 55"/>
          <p:cNvSpPr>
            <a:spLocks noChangeArrowheads="1"/>
          </p:cNvSpPr>
          <p:nvPr/>
        </p:nvSpPr>
        <p:spPr bwMode="auto">
          <a:xfrm>
            <a:off x="6785343" y="4156089"/>
            <a:ext cx="73025" cy="73025"/>
          </a:xfrm>
          <a:prstGeom prst="ellips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8" name="Line 56"/>
          <p:cNvSpPr>
            <a:spLocks noChangeShapeType="1"/>
          </p:cNvSpPr>
          <p:nvPr/>
        </p:nvSpPr>
        <p:spPr bwMode="auto">
          <a:xfrm>
            <a:off x="5948287" y="4297376"/>
            <a:ext cx="0" cy="123825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" name="Line 58"/>
          <p:cNvSpPr>
            <a:spLocks noChangeShapeType="1"/>
          </p:cNvSpPr>
          <p:nvPr/>
        </p:nvSpPr>
        <p:spPr bwMode="auto">
          <a:xfrm>
            <a:off x="5819700" y="4297376"/>
            <a:ext cx="258762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2" name="Line 60"/>
          <p:cNvSpPr>
            <a:spLocks noChangeShapeType="1"/>
          </p:cNvSpPr>
          <p:nvPr/>
        </p:nvSpPr>
        <p:spPr bwMode="auto">
          <a:xfrm>
            <a:off x="5689525" y="4421201"/>
            <a:ext cx="517525" cy="0"/>
          </a:xfrm>
          <a:prstGeom prst="line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" name="Rectangle 61"/>
          <p:cNvSpPr>
            <a:spLocks noChangeArrowheads="1"/>
          </p:cNvSpPr>
          <p:nvPr/>
        </p:nvSpPr>
        <p:spPr bwMode="auto">
          <a:xfrm>
            <a:off x="6113387" y="4316426"/>
            <a:ext cx="58737" cy="58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4" name="Rectangle 62"/>
          <p:cNvSpPr>
            <a:spLocks noChangeArrowheads="1"/>
          </p:cNvSpPr>
          <p:nvPr/>
        </p:nvSpPr>
        <p:spPr bwMode="auto">
          <a:xfrm>
            <a:off x="6113387" y="4316426"/>
            <a:ext cx="58737" cy="5873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5" name="Rectangle 63"/>
          <p:cNvSpPr>
            <a:spLocks noChangeArrowheads="1"/>
          </p:cNvSpPr>
          <p:nvPr/>
        </p:nvSpPr>
        <p:spPr bwMode="auto">
          <a:xfrm>
            <a:off x="5983212" y="4389451"/>
            <a:ext cx="58737" cy="58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6" name="Rectangle 64"/>
          <p:cNvSpPr>
            <a:spLocks noChangeArrowheads="1"/>
          </p:cNvSpPr>
          <p:nvPr/>
        </p:nvSpPr>
        <p:spPr bwMode="auto">
          <a:xfrm>
            <a:off x="5983212" y="4389451"/>
            <a:ext cx="58737" cy="5873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7" name="Rectangle 65"/>
          <p:cNvSpPr>
            <a:spLocks noChangeArrowheads="1"/>
          </p:cNvSpPr>
          <p:nvPr/>
        </p:nvSpPr>
        <p:spPr bwMode="auto">
          <a:xfrm>
            <a:off x="5983212" y="4294201"/>
            <a:ext cx="58737" cy="58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8" name="Rectangle 66"/>
          <p:cNvSpPr>
            <a:spLocks noChangeArrowheads="1"/>
          </p:cNvSpPr>
          <p:nvPr/>
        </p:nvSpPr>
        <p:spPr bwMode="auto">
          <a:xfrm>
            <a:off x="5983212" y="4294201"/>
            <a:ext cx="58737" cy="5873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" name="Rectangle 67"/>
          <p:cNvSpPr>
            <a:spLocks noChangeArrowheads="1"/>
          </p:cNvSpPr>
          <p:nvPr/>
        </p:nvSpPr>
        <p:spPr bwMode="auto">
          <a:xfrm>
            <a:off x="5919712" y="4659326"/>
            <a:ext cx="57150" cy="58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" name="Rectangle 68"/>
          <p:cNvSpPr>
            <a:spLocks noChangeArrowheads="1"/>
          </p:cNvSpPr>
          <p:nvPr/>
        </p:nvSpPr>
        <p:spPr bwMode="auto">
          <a:xfrm>
            <a:off x="5919712" y="4659326"/>
            <a:ext cx="57150" cy="5873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1" name="Rectangle 69"/>
          <p:cNvSpPr>
            <a:spLocks noChangeArrowheads="1"/>
          </p:cNvSpPr>
          <p:nvPr/>
        </p:nvSpPr>
        <p:spPr bwMode="auto">
          <a:xfrm>
            <a:off x="5724450" y="4354526"/>
            <a:ext cx="58737" cy="58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2" name="Rectangle 70"/>
          <p:cNvSpPr>
            <a:spLocks noChangeArrowheads="1"/>
          </p:cNvSpPr>
          <p:nvPr/>
        </p:nvSpPr>
        <p:spPr bwMode="auto">
          <a:xfrm>
            <a:off x="5724450" y="4354526"/>
            <a:ext cx="58737" cy="5873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3" name="Rectangle 71"/>
          <p:cNvSpPr>
            <a:spLocks noChangeArrowheads="1"/>
          </p:cNvSpPr>
          <p:nvPr/>
        </p:nvSpPr>
        <p:spPr bwMode="auto">
          <a:xfrm>
            <a:off x="5854625" y="4238639"/>
            <a:ext cx="58737" cy="58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4" name="Rectangle 72"/>
          <p:cNvSpPr>
            <a:spLocks noChangeArrowheads="1"/>
          </p:cNvSpPr>
          <p:nvPr/>
        </p:nvSpPr>
        <p:spPr bwMode="auto">
          <a:xfrm>
            <a:off x="5854625" y="4238639"/>
            <a:ext cx="58737" cy="5873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5" name="Rectangle 73"/>
          <p:cNvSpPr>
            <a:spLocks noChangeArrowheads="1"/>
          </p:cNvSpPr>
          <p:nvPr/>
        </p:nvSpPr>
        <p:spPr bwMode="auto">
          <a:xfrm>
            <a:off x="5854625" y="4383101"/>
            <a:ext cx="58737" cy="58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6" name="Rectangle 74"/>
          <p:cNvSpPr>
            <a:spLocks noChangeArrowheads="1"/>
          </p:cNvSpPr>
          <p:nvPr/>
        </p:nvSpPr>
        <p:spPr bwMode="auto">
          <a:xfrm>
            <a:off x="5854625" y="4383101"/>
            <a:ext cx="58737" cy="5873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7" name="Rectangle 75"/>
          <p:cNvSpPr>
            <a:spLocks noChangeArrowheads="1"/>
          </p:cNvSpPr>
          <p:nvPr/>
        </p:nvSpPr>
        <p:spPr bwMode="auto">
          <a:xfrm>
            <a:off x="5919712" y="4870464"/>
            <a:ext cx="57150" cy="587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8" name="Rectangle 76"/>
          <p:cNvSpPr>
            <a:spLocks noChangeArrowheads="1"/>
          </p:cNvSpPr>
          <p:nvPr/>
        </p:nvSpPr>
        <p:spPr bwMode="auto">
          <a:xfrm>
            <a:off x="5919712" y="4870464"/>
            <a:ext cx="57150" cy="58737"/>
          </a:xfrm>
          <a:prstGeom prst="rect">
            <a:avLst/>
          </a:prstGeom>
          <a:noFill/>
          <a:ln w="15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3" name="CasellaDiTesto 392"/>
          <p:cNvSpPr txBox="1"/>
          <p:nvPr/>
        </p:nvSpPr>
        <p:spPr>
          <a:xfrm>
            <a:off x="4794729" y="4035051"/>
            <a:ext cx="338554" cy="101406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it-IT" sz="1000" dirty="0" smtClean="0"/>
              <a:t>Total </a:t>
            </a:r>
            <a:r>
              <a:rPr lang="it-IT" sz="1000" dirty="0" err="1" smtClean="0"/>
              <a:t>flux</a:t>
            </a:r>
            <a:r>
              <a:rPr lang="it-IT" sz="1000" dirty="0" smtClean="0"/>
              <a:t>, Log p/s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358845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2979</TotalTime>
  <Words>148</Words>
  <Application>Microsoft Office PowerPoint</Application>
  <PresentationFormat>A4 (21x29,7 cm)</PresentationFormat>
  <Paragraphs>67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bourl</dc:creator>
  <cp:lastModifiedBy>Cristina Basilico</cp:lastModifiedBy>
  <cp:revision>251</cp:revision>
  <cp:lastPrinted>2020-07-16T13:47:19Z</cp:lastPrinted>
  <dcterms:created xsi:type="dcterms:W3CDTF">2020-06-04T13:45:57Z</dcterms:created>
  <dcterms:modified xsi:type="dcterms:W3CDTF">2020-12-30T17:13:37Z</dcterms:modified>
</cp:coreProperties>
</file>