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4" d="100"/>
          <a:sy n="74" d="100"/>
        </p:scale>
        <p:origin x="1545" y="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Classeur1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Classeur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Classeur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Classeur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Classeur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7"/>
    </mc:Choice>
    <mc:Fallback>
      <c:style val="1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747296661622438"/>
          <c:y val="4.1102108595881343E-2"/>
          <c:w val="0.75558274844480944"/>
          <c:h val="0.82626031925898391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Feuil1!$B$4</c:f>
              <c:strCache>
                <c:ptCount val="1"/>
                <c:pt idx="0">
                  <c:v>shCtrl</c:v>
                </c:pt>
              </c:strCache>
            </c:strRef>
          </c:tx>
          <c:spPr>
            <a:ln w="15875">
              <a:solidFill>
                <a:schemeClr val="tx1"/>
              </a:solidFill>
            </a:ln>
            <a:effectLst/>
          </c:spPr>
          <c:marker>
            <c:symbol val="diamond"/>
            <c:size val="5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Feuil1!$C$8:$R$8</c:f>
                <c:numCache>
                  <c:formatCode>General</c:formatCode>
                  <c:ptCount val="16"/>
                  <c:pt idx="0">
                    <c:v>3.458387064569675</c:v>
                  </c:pt>
                  <c:pt idx="1">
                    <c:v>4.2194656711703278</c:v>
                  </c:pt>
                  <c:pt idx="2">
                    <c:v>5.5601316032295776</c:v>
                  </c:pt>
                  <c:pt idx="3">
                    <c:v>6.4574640633625364</c:v>
                  </c:pt>
                  <c:pt idx="4">
                    <c:v>7.8874558879426706</c:v>
                  </c:pt>
                  <c:pt idx="5">
                    <c:v>7.3532519068829956</c:v>
                  </c:pt>
                  <c:pt idx="6">
                    <c:v>9.8268353521670608</c:v>
                  </c:pt>
                  <c:pt idx="7">
                    <c:v>10.193849302403001</c:v>
                  </c:pt>
                  <c:pt idx="8">
                    <c:v>11.02873291439141</c:v>
                  </c:pt>
                  <c:pt idx="9">
                    <c:v>8.013290931642512</c:v>
                  </c:pt>
                  <c:pt idx="10">
                    <c:v>6.5914495811309024</c:v>
                  </c:pt>
                  <c:pt idx="11">
                    <c:v>5.6807114275297357</c:v>
                  </c:pt>
                  <c:pt idx="12">
                    <c:v>5.0582015794071324</c:v>
                  </c:pt>
                  <c:pt idx="13">
                    <c:v>3.3584865046534271</c:v>
                  </c:pt>
                  <c:pt idx="14">
                    <c:v>2.525346479975203</c:v>
                  </c:pt>
                  <c:pt idx="15">
                    <c:v>4.2109034732572459</c:v>
                  </c:pt>
                </c:numCache>
              </c:numRef>
            </c:plus>
            <c:minus>
              <c:numRef>
                <c:f>Feuil1!$C$8:$R$8</c:f>
                <c:numCache>
                  <c:formatCode>General</c:formatCode>
                  <c:ptCount val="16"/>
                  <c:pt idx="0">
                    <c:v>3.458387064569675</c:v>
                  </c:pt>
                  <c:pt idx="1">
                    <c:v>4.2194656711703278</c:v>
                  </c:pt>
                  <c:pt idx="2">
                    <c:v>5.5601316032295776</c:v>
                  </c:pt>
                  <c:pt idx="3">
                    <c:v>6.4574640633625364</c:v>
                  </c:pt>
                  <c:pt idx="4">
                    <c:v>7.8874558879426706</c:v>
                  </c:pt>
                  <c:pt idx="5">
                    <c:v>7.3532519068829956</c:v>
                  </c:pt>
                  <c:pt idx="6">
                    <c:v>9.8268353521670608</c:v>
                  </c:pt>
                  <c:pt idx="7">
                    <c:v>10.193849302403001</c:v>
                  </c:pt>
                  <c:pt idx="8">
                    <c:v>11.02873291439141</c:v>
                  </c:pt>
                  <c:pt idx="9">
                    <c:v>8.013290931642512</c:v>
                  </c:pt>
                  <c:pt idx="10">
                    <c:v>6.5914495811309024</c:v>
                  </c:pt>
                  <c:pt idx="11">
                    <c:v>5.6807114275297357</c:v>
                  </c:pt>
                  <c:pt idx="12">
                    <c:v>5.0582015794071324</c:v>
                  </c:pt>
                  <c:pt idx="13">
                    <c:v>3.3584865046534271</c:v>
                  </c:pt>
                  <c:pt idx="14">
                    <c:v>2.525346479975203</c:v>
                  </c:pt>
                  <c:pt idx="15">
                    <c:v>4.2109034732572459</c:v>
                  </c:pt>
                </c:numCache>
              </c:numRef>
            </c:minus>
          </c:errBars>
          <c:xVal>
            <c:numRef>
              <c:f>Feuil1!$C$3:$R$3</c:f>
              <c:numCache>
                <c:formatCode>General</c:formatCode>
                <c:ptCount val="16"/>
                <c:pt idx="0">
                  <c:v>5.2824675000000001</c:v>
                </c:pt>
                <c:pt idx="1">
                  <c:v>9.0395683333333334</c:v>
                </c:pt>
                <c:pt idx="2">
                  <c:v>13.085660833333341</c:v>
                </c:pt>
                <c:pt idx="3">
                  <c:v>17.131277499999999</c:v>
                </c:pt>
                <c:pt idx="4">
                  <c:v>21.178174722222231</c:v>
                </c:pt>
                <c:pt idx="5">
                  <c:v>24.069141388888891</c:v>
                </c:pt>
                <c:pt idx="6">
                  <c:v>28.11837972222223</c:v>
                </c:pt>
                <c:pt idx="7">
                  <c:v>32.167207500000004</c:v>
                </c:pt>
                <c:pt idx="8">
                  <c:v>36.216425555555553</c:v>
                </c:pt>
                <c:pt idx="9">
                  <c:v>40.264873055555547</c:v>
                </c:pt>
                <c:pt idx="10">
                  <c:v>48.064395833333329</c:v>
                </c:pt>
                <c:pt idx="11">
                  <c:v>52.101171666666211</c:v>
                </c:pt>
                <c:pt idx="12">
                  <c:v>56.130659722222212</c:v>
                </c:pt>
                <c:pt idx="13">
                  <c:v>60.149881388888879</c:v>
                </c:pt>
                <c:pt idx="14">
                  <c:v>64.15480472222221</c:v>
                </c:pt>
                <c:pt idx="15">
                  <c:v>67.579853611111105</c:v>
                </c:pt>
              </c:numCache>
            </c:numRef>
          </c:xVal>
          <c:yVal>
            <c:numRef>
              <c:f>Feuil1!$C$4:$R$4</c:f>
              <c:numCache>
                <c:formatCode>General</c:formatCode>
                <c:ptCount val="16"/>
                <c:pt idx="0">
                  <c:v>100</c:v>
                </c:pt>
                <c:pt idx="1">
                  <c:v>105.42354004219619</c:v>
                </c:pt>
                <c:pt idx="2">
                  <c:v>111.1883857082511</c:v>
                </c:pt>
                <c:pt idx="3">
                  <c:v>116.76788533998671</c:v>
                </c:pt>
                <c:pt idx="4">
                  <c:v>123.2725810030756</c:v>
                </c:pt>
                <c:pt idx="5">
                  <c:v>127.2573131624476</c:v>
                </c:pt>
                <c:pt idx="6">
                  <c:v>146.91465849384011</c:v>
                </c:pt>
                <c:pt idx="7">
                  <c:v>162.17893428483831</c:v>
                </c:pt>
                <c:pt idx="8">
                  <c:v>173.59784911823519</c:v>
                </c:pt>
                <c:pt idx="9">
                  <c:v>187.32408051413921</c:v>
                </c:pt>
                <c:pt idx="10">
                  <c:v>204.68088542131841</c:v>
                </c:pt>
                <c:pt idx="11">
                  <c:v>212.35725514255131</c:v>
                </c:pt>
                <c:pt idx="12">
                  <c:v>223.86999271498539</c:v>
                </c:pt>
                <c:pt idx="13">
                  <c:v>232.671975632981</c:v>
                </c:pt>
                <c:pt idx="14">
                  <c:v>236.1001634876101</c:v>
                </c:pt>
                <c:pt idx="15">
                  <c:v>239.45314921915241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F70-43E1-B94B-A2A535C53331}"/>
            </c:ext>
          </c:extLst>
        </c:ser>
        <c:ser>
          <c:idx val="1"/>
          <c:order val="1"/>
          <c:tx>
            <c:strRef>
              <c:f>Feuil1!$B$5</c:f>
              <c:strCache>
                <c:ptCount val="1"/>
                <c:pt idx="0">
                  <c:v>shNRP1</c:v>
                </c:pt>
              </c:strCache>
            </c:strRef>
          </c:tx>
          <c:spPr>
            <a:ln w="12700">
              <a:solidFill>
                <a:schemeClr val="tx1">
                  <a:lumMod val="50000"/>
                  <a:lumOff val="50000"/>
                  <a:alpha val="85000"/>
                </a:schemeClr>
              </a:solidFill>
            </a:ln>
            <a:effectLst/>
          </c:spPr>
          <c:marker>
            <c:symbol val="square"/>
            <c:size val="5"/>
            <c:spPr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Feuil1!$C$9:$R$9</c:f>
                <c:numCache>
                  <c:formatCode>General</c:formatCode>
                  <c:ptCount val="16"/>
                  <c:pt idx="0">
                    <c:v>6.1733880385296942</c:v>
                  </c:pt>
                  <c:pt idx="1">
                    <c:v>8.4081598223554153</c:v>
                  </c:pt>
                  <c:pt idx="2">
                    <c:v>13.397245929210589</c:v>
                  </c:pt>
                  <c:pt idx="3">
                    <c:v>16.29795050461415</c:v>
                  </c:pt>
                  <c:pt idx="4">
                    <c:v>20.915247330313779</c:v>
                  </c:pt>
                  <c:pt idx="5">
                    <c:v>22.827472434534219</c:v>
                  </c:pt>
                  <c:pt idx="6">
                    <c:v>26.634716799671811</c:v>
                  </c:pt>
                  <c:pt idx="7">
                    <c:v>27.113840410933332</c:v>
                  </c:pt>
                  <c:pt idx="8">
                    <c:v>27.22297494761974</c:v>
                  </c:pt>
                  <c:pt idx="9">
                    <c:v>25.357687248091828</c:v>
                  </c:pt>
                  <c:pt idx="10">
                    <c:v>21.477165165924841</c:v>
                  </c:pt>
                  <c:pt idx="11">
                    <c:v>22.502963479083199</c:v>
                  </c:pt>
                  <c:pt idx="12">
                    <c:v>21.977939222682259</c:v>
                  </c:pt>
                  <c:pt idx="13">
                    <c:v>20.794744718799191</c:v>
                  </c:pt>
                  <c:pt idx="14">
                    <c:v>17.17906559353457</c:v>
                  </c:pt>
                  <c:pt idx="15">
                    <c:v>13.55480242851063</c:v>
                  </c:pt>
                </c:numCache>
              </c:numRef>
            </c:plus>
            <c:minus>
              <c:numRef>
                <c:f>Feuil1!$C$9:$R$9</c:f>
                <c:numCache>
                  <c:formatCode>General</c:formatCode>
                  <c:ptCount val="16"/>
                  <c:pt idx="0">
                    <c:v>6.1733880385296942</c:v>
                  </c:pt>
                  <c:pt idx="1">
                    <c:v>8.4081598223554153</c:v>
                  </c:pt>
                  <c:pt idx="2">
                    <c:v>13.397245929210589</c:v>
                  </c:pt>
                  <c:pt idx="3">
                    <c:v>16.29795050461415</c:v>
                  </c:pt>
                  <c:pt idx="4">
                    <c:v>20.915247330313779</c:v>
                  </c:pt>
                  <c:pt idx="5">
                    <c:v>22.827472434534219</c:v>
                  </c:pt>
                  <c:pt idx="6">
                    <c:v>26.634716799671811</c:v>
                  </c:pt>
                  <c:pt idx="7">
                    <c:v>27.113840410933332</c:v>
                  </c:pt>
                  <c:pt idx="8">
                    <c:v>27.22297494761974</c:v>
                  </c:pt>
                  <c:pt idx="9">
                    <c:v>25.357687248091828</c:v>
                  </c:pt>
                  <c:pt idx="10">
                    <c:v>21.477165165924841</c:v>
                  </c:pt>
                  <c:pt idx="11">
                    <c:v>22.502963479083199</c:v>
                  </c:pt>
                  <c:pt idx="12">
                    <c:v>21.977939222682259</c:v>
                  </c:pt>
                  <c:pt idx="13">
                    <c:v>20.794744718799191</c:v>
                  </c:pt>
                  <c:pt idx="14">
                    <c:v>17.17906559353457</c:v>
                  </c:pt>
                  <c:pt idx="15">
                    <c:v>13.55480242851063</c:v>
                  </c:pt>
                </c:numCache>
              </c:numRef>
            </c:minus>
            <c:spPr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</c:errBars>
          <c:xVal>
            <c:numRef>
              <c:f>Feuil1!$C$3:$R$3</c:f>
              <c:numCache>
                <c:formatCode>General</c:formatCode>
                <c:ptCount val="16"/>
                <c:pt idx="0">
                  <c:v>5.2824675000000001</c:v>
                </c:pt>
                <c:pt idx="1">
                  <c:v>9.0395683333333334</c:v>
                </c:pt>
                <c:pt idx="2">
                  <c:v>13.085660833333341</c:v>
                </c:pt>
                <c:pt idx="3">
                  <c:v>17.131277499999999</c:v>
                </c:pt>
                <c:pt idx="4">
                  <c:v>21.178174722222231</c:v>
                </c:pt>
                <c:pt idx="5">
                  <c:v>24.069141388888891</c:v>
                </c:pt>
                <c:pt idx="6">
                  <c:v>28.11837972222223</c:v>
                </c:pt>
                <c:pt idx="7">
                  <c:v>32.167207500000004</c:v>
                </c:pt>
                <c:pt idx="8">
                  <c:v>36.216425555555553</c:v>
                </c:pt>
                <c:pt idx="9">
                  <c:v>40.264873055555547</c:v>
                </c:pt>
                <c:pt idx="10">
                  <c:v>48.064395833333329</c:v>
                </c:pt>
                <c:pt idx="11">
                  <c:v>52.101171666666211</c:v>
                </c:pt>
                <c:pt idx="12">
                  <c:v>56.130659722222212</c:v>
                </c:pt>
                <c:pt idx="13">
                  <c:v>60.149881388888879</c:v>
                </c:pt>
                <c:pt idx="14">
                  <c:v>64.15480472222221</c:v>
                </c:pt>
                <c:pt idx="15">
                  <c:v>67.579853611111105</c:v>
                </c:pt>
              </c:numCache>
            </c:numRef>
          </c:xVal>
          <c:yVal>
            <c:numRef>
              <c:f>Feuil1!$C$5:$R$5</c:f>
              <c:numCache>
                <c:formatCode>General</c:formatCode>
                <c:ptCount val="16"/>
                <c:pt idx="0">
                  <c:v>100</c:v>
                </c:pt>
                <c:pt idx="1">
                  <c:v>105.03265855613991</c:v>
                </c:pt>
                <c:pt idx="2">
                  <c:v>110.7194393750712</c:v>
                </c:pt>
                <c:pt idx="3">
                  <c:v>115.1752031223557</c:v>
                </c:pt>
                <c:pt idx="4">
                  <c:v>121.20926067828729</c:v>
                </c:pt>
                <c:pt idx="5">
                  <c:v>125.63812468286611</c:v>
                </c:pt>
                <c:pt idx="6">
                  <c:v>138.76172122930089</c:v>
                </c:pt>
                <c:pt idx="7">
                  <c:v>151.3463871263273</c:v>
                </c:pt>
                <c:pt idx="8">
                  <c:v>165.63660240930511</c:v>
                </c:pt>
                <c:pt idx="9">
                  <c:v>175.13073707880281</c:v>
                </c:pt>
                <c:pt idx="10">
                  <c:v>192.83915562847841</c:v>
                </c:pt>
                <c:pt idx="11">
                  <c:v>201.99953422434621</c:v>
                </c:pt>
                <c:pt idx="12">
                  <c:v>212.96406856003861</c:v>
                </c:pt>
                <c:pt idx="13">
                  <c:v>221.23637311026849</c:v>
                </c:pt>
                <c:pt idx="14">
                  <c:v>225.79660462375111</c:v>
                </c:pt>
                <c:pt idx="15">
                  <c:v>230.24389407249001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7F70-43E1-B94B-A2A535C53331}"/>
            </c:ext>
          </c:extLst>
        </c:ser>
        <c:ser>
          <c:idx val="2"/>
          <c:order val="2"/>
          <c:tx>
            <c:strRef>
              <c:f>Feuil1!$B$6</c:f>
              <c:strCache>
                <c:ptCount val="1"/>
                <c:pt idx="0">
                  <c:v>shNRP2</c:v>
                </c:pt>
              </c:strCache>
            </c:strRef>
          </c:tx>
          <c:spPr>
            <a:ln w="12700">
              <a:solidFill>
                <a:schemeClr val="bg1">
                  <a:lumMod val="75000"/>
                </a:schemeClr>
              </a:solidFill>
            </a:ln>
            <a:effectLst/>
          </c:spPr>
          <c:marker>
            <c:symbol val="triangle"/>
            <c:size val="5"/>
            <c:spPr>
              <a:solidFill>
                <a:schemeClr val="bg1">
                  <a:lumMod val="75000"/>
                </a:schemeClr>
              </a:solidFill>
              <a:ln w="3175">
                <a:solidFill>
                  <a:schemeClr val="bg1">
                    <a:lumMod val="75000"/>
                  </a:schemeClr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Feuil1!$C$10:$R$10</c:f>
                <c:numCache>
                  <c:formatCode>General</c:formatCode>
                  <c:ptCount val="16"/>
                  <c:pt idx="0">
                    <c:v>4.3475487324798188</c:v>
                  </c:pt>
                  <c:pt idx="1">
                    <c:v>10.0697213465565</c:v>
                  </c:pt>
                  <c:pt idx="2">
                    <c:v>14.022394340029059</c:v>
                  </c:pt>
                  <c:pt idx="3">
                    <c:v>17.207647206663179</c:v>
                  </c:pt>
                  <c:pt idx="4">
                    <c:v>22.742998788288421</c:v>
                  </c:pt>
                  <c:pt idx="5">
                    <c:v>27.341918511143131</c:v>
                  </c:pt>
                  <c:pt idx="6">
                    <c:v>36.365402109932823</c:v>
                  </c:pt>
                  <c:pt idx="7">
                    <c:v>40.537498472205122</c:v>
                  </c:pt>
                  <c:pt idx="8">
                    <c:v>42.593387763641992</c:v>
                  </c:pt>
                  <c:pt idx="9">
                    <c:v>41.784088711991799</c:v>
                  </c:pt>
                  <c:pt idx="10">
                    <c:v>36.510108447092783</c:v>
                  </c:pt>
                  <c:pt idx="11">
                    <c:v>32.681616124405103</c:v>
                  </c:pt>
                  <c:pt idx="12">
                    <c:v>25.515898415050351</c:v>
                  </c:pt>
                  <c:pt idx="13">
                    <c:v>17.379326480530491</c:v>
                  </c:pt>
                  <c:pt idx="14">
                    <c:v>10.92408224520457</c:v>
                  </c:pt>
                  <c:pt idx="15">
                    <c:v>8.4628172322479696</c:v>
                  </c:pt>
                </c:numCache>
              </c:numRef>
            </c:plus>
            <c:minus>
              <c:numRef>
                <c:f>Feuil1!$C$10:$R$10</c:f>
                <c:numCache>
                  <c:formatCode>General</c:formatCode>
                  <c:ptCount val="16"/>
                  <c:pt idx="0">
                    <c:v>4.3475487324798188</c:v>
                  </c:pt>
                  <c:pt idx="1">
                    <c:v>10.0697213465565</c:v>
                  </c:pt>
                  <c:pt idx="2">
                    <c:v>14.022394340029059</c:v>
                  </c:pt>
                  <c:pt idx="3">
                    <c:v>17.207647206663179</c:v>
                  </c:pt>
                  <c:pt idx="4">
                    <c:v>22.742998788288421</c:v>
                  </c:pt>
                  <c:pt idx="5">
                    <c:v>27.341918511143131</c:v>
                  </c:pt>
                  <c:pt idx="6">
                    <c:v>36.365402109932823</c:v>
                  </c:pt>
                  <c:pt idx="7">
                    <c:v>40.537498472205122</c:v>
                  </c:pt>
                  <c:pt idx="8">
                    <c:v>42.593387763641992</c:v>
                  </c:pt>
                  <c:pt idx="9">
                    <c:v>41.784088711991799</c:v>
                  </c:pt>
                  <c:pt idx="10">
                    <c:v>36.510108447092783</c:v>
                  </c:pt>
                  <c:pt idx="11">
                    <c:v>32.681616124405103</c:v>
                  </c:pt>
                  <c:pt idx="12">
                    <c:v>25.515898415050351</c:v>
                  </c:pt>
                  <c:pt idx="13">
                    <c:v>17.379326480530491</c:v>
                  </c:pt>
                  <c:pt idx="14">
                    <c:v>10.92408224520457</c:v>
                  </c:pt>
                  <c:pt idx="15">
                    <c:v>8.4628172322479696</c:v>
                  </c:pt>
                </c:numCache>
              </c:numRef>
            </c:minus>
            <c:spPr>
              <a:ln w="12700">
                <a:solidFill>
                  <a:schemeClr val="bg1">
                    <a:lumMod val="75000"/>
                  </a:schemeClr>
                </a:solidFill>
              </a:ln>
            </c:spPr>
          </c:errBars>
          <c:xVal>
            <c:numRef>
              <c:f>Feuil1!$C$3:$R$3</c:f>
              <c:numCache>
                <c:formatCode>General</c:formatCode>
                <c:ptCount val="16"/>
                <c:pt idx="0">
                  <c:v>5.2824675000000001</c:v>
                </c:pt>
                <c:pt idx="1">
                  <c:v>9.0395683333333334</c:v>
                </c:pt>
                <c:pt idx="2">
                  <c:v>13.085660833333341</c:v>
                </c:pt>
                <c:pt idx="3">
                  <c:v>17.131277499999999</c:v>
                </c:pt>
                <c:pt idx="4">
                  <c:v>21.178174722222231</c:v>
                </c:pt>
                <c:pt idx="5">
                  <c:v>24.069141388888891</c:v>
                </c:pt>
                <c:pt idx="6">
                  <c:v>28.11837972222223</c:v>
                </c:pt>
                <c:pt idx="7">
                  <c:v>32.167207500000004</c:v>
                </c:pt>
                <c:pt idx="8">
                  <c:v>36.216425555555553</c:v>
                </c:pt>
                <c:pt idx="9">
                  <c:v>40.264873055555547</c:v>
                </c:pt>
                <c:pt idx="10">
                  <c:v>48.064395833333329</c:v>
                </c:pt>
                <c:pt idx="11">
                  <c:v>52.101171666666211</c:v>
                </c:pt>
                <c:pt idx="12">
                  <c:v>56.130659722222212</c:v>
                </c:pt>
                <c:pt idx="13">
                  <c:v>60.149881388888879</c:v>
                </c:pt>
                <c:pt idx="14">
                  <c:v>64.15480472222221</c:v>
                </c:pt>
                <c:pt idx="15">
                  <c:v>67.579853611111105</c:v>
                </c:pt>
              </c:numCache>
            </c:numRef>
          </c:xVal>
          <c:yVal>
            <c:numRef>
              <c:f>Feuil1!$C$6:$R$6</c:f>
              <c:numCache>
                <c:formatCode>General</c:formatCode>
                <c:ptCount val="16"/>
                <c:pt idx="0">
                  <c:v>100</c:v>
                </c:pt>
                <c:pt idx="1">
                  <c:v>110.0300192035393</c:v>
                </c:pt>
                <c:pt idx="2">
                  <c:v>117.9776072889748</c:v>
                </c:pt>
                <c:pt idx="3">
                  <c:v>124.45882801303119</c:v>
                </c:pt>
                <c:pt idx="4">
                  <c:v>132.91383637836881</c:v>
                </c:pt>
                <c:pt idx="5">
                  <c:v>141.46991855972919</c:v>
                </c:pt>
                <c:pt idx="6">
                  <c:v>156.40047330770801</c:v>
                </c:pt>
                <c:pt idx="7">
                  <c:v>177.1897357865785</c:v>
                </c:pt>
                <c:pt idx="8">
                  <c:v>197.68784712720881</c:v>
                </c:pt>
                <c:pt idx="9">
                  <c:v>217.61038148253641</c:v>
                </c:pt>
                <c:pt idx="10">
                  <c:v>256.20169241087711</c:v>
                </c:pt>
                <c:pt idx="11">
                  <c:v>277.47497882321602</c:v>
                </c:pt>
                <c:pt idx="12">
                  <c:v>294.1892830098746</c:v>
                </c:pt>
                <c:pt idx="13">
                  <c:v>304.14989941710809</c:v>
                </c:pt>
                <c:pt idx="14">
                  <c:v>311.91454364123962</c:v>
                </c:pt>
                <c:pt idx="15">
                  <c:v>315.48210349582502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7F70-43E1-B94B-A2A535C533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1817472"/>
        <c:axId val="201827840"/>
      </c:scatterChart>
      <c:valAx>
        <c:axId val="201817472"/>
        <c:scaling>
          <c:orientation val="minMax"/>
          <c:max val="72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2700">
            <a:solidFill>
              <a:schemeClr val="tx1"/>
            </a:solidFill>
          </a:ln>
        </c:spPr>
        <c:txPr>
          <a:bodyPr/>
          <a:lstStyle/>
          <a:p>
            <a:pPr>
              <a:defRPr sz="1200"/>
            </a:pPr>
            <a:endParaRPr lang="fr-FR"/>
          </a:p>
        </c:txPr>
        <c:crossAx val="201827840"/>
        <c:crosses val="autoZero"/>
        <c:crossBetween val="midCat"/>
        <c:majorUnit val="24"/>
      </c:valAx>
      <c:valAx>
        <c:axId val="201827840"/>
        <c:scaling>
          <c:orientation val="minMax"/>
          <c:min val="8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>
            <a:solidFill>
              <a:schemeClr val="tx1"/>
            </a:solidFill>
          </a:ln>
        </c:spPr>
        <c:txPr>
          <a:bodyPr/>
          <a:lstStyle/>
          <a:p>
            <a:pPr>
              <a:defRPr sz="1200"/>
            </a:pPr>
            <a:endParaRPr lang="fr-FR"/>
          </a:p>
        </c:txPr>
        <c:crossAx val="201817472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23260091192098228"/>
          <c:y val="3.2054352685699679E-2"/>
          <c:w val="0.36261815030091854"/>
          <c:h val="0.23773018685762073"/>
        </c:manualLayout>
      </c:layout>
      <c:overlay val="0"/>
      <c:txPr>
        <a:bodyPr/>
        <a:lstStyle/>
        <a:p>
          <a:pPr>
            <a:defRPr sz="1400"/>
          </a:pPr>
          <a:endParaRPr lang="fr-FR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 algn="ctr">
        <a:defRPr sz="1200" b="1" i="0">
          <a:latin typeface="Arial"/>
          <a:cs typeface="Arial"/>
        </a:defRPr>
      </a:pPr>
      <a:endParaRPr lang="fr-F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60C-4844-8515-28B3457EB6A0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60C-4844-8515-28B3457EB6A0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60C-4844-8515-28B3457EB6A0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60C-4844-8515-28B3457EB6A0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60C-4844-8515-28B3457EB6A0}"/>
              </c:ext>
            </c:extLst>
          </c:dPt>
          <c:errBars>
            <c:errBarType val="both"/>
            <c:errValType val="cust"/>
            <c:noEndCap val="0"/>
            <c:plus>
              <c:numRef>
                <c:f>'shRNA expression'!$B$4:$F$4</c:f>
                <c:numCache>
                  <c:formatCode>General</c:formatCode>
                  <c:ptCount val="5"/>
                  <c:pt idx="0">
                    <c:v>5</c:v>
                  </c:pt>
                  <c:pt idx="1">
                    <c:v>2</c:v>
                  </c:pt>
                  <c:pt idx="2">
                    <c:v>2</c:v>
                  </c:pt>
                  <c:pt idx="3">
                    <c:v>8</c:v>
                  </c:pt>
                  <c:pt idx="4">
                    <c:v>10</c:v>
                  </c:pt>
                </c:numCache>
              </c:numRef>
            </c:plus>
            <c:minus>
              <c:numRef>
                <c:f>'shRNA expression'!$B$4:$F$4</c:f>
                <c:numCache>
                  <c:formatCode>General</c:formatCode>
                  <c:ptCount val="5"/>
                  <c:pt idx="0">
                    <c:v>5</c:v>
                  </c:pt>
                  <c:pt idx="1">
                    <c:v>2</c:v>
                  </c:pt>
                  <c:pt idx="2">
                    <c:v>2</c:v>
                  </c:pt>
                  <c:pt idx="3">
                    <c:v>8</c:v>
                  </c:pt>
                  <c:pt idx="4">
                    <c:v>10</c:v>
                  </c:pt>
                </c:numCache>
              </c:numRef>
            </c:minus>
            <c:spPr>
              <a:noFill/>
              <a:ln w="1270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'shRNA expression'!$B$2:$F$2</c:f>
              <c:strCache>
                <c:ptCount val="5"/>
                <c:pt idx="0">
                  <c:v>shCtrl</c:v>
                </c:pt>
                <c:pt idx="1">
                  <c:v>shNRP1</c:v>
                </c:pt>
                <c:pt idx="2">
                  <c:v>shNRP1bis</c:v>
                </c:pt>
                <c:pt idx="3">
                  <c:v>shNRP2</c:v>
                </c:pt>
                <c:pt idx="4">
                  <c:v>shNRP2bis</c:v>
                </c:pt>
              </c:strCache>
            </c:strRef>
          </c:cat>
          <c:val>
            <c:numRef>
              <c:f>'shRNA expression'!$B$3:$F$3</c:f>
              <c:numCache>
                <c:formatCode>General</c:formatCode>
                <c:ptCount val="5"/>
                <c:pt idx="0">
                  <c:v>100</c:v>
                </c:pt>
                <c:pt idx="1">
                  <c:v>20</c:v>
                </c:pt>
                <c:pt idx="2">
                  <c:v>30</c:v>
                </c:pt>
                <c:pt idx="3">
                  <c:v>110</c:v>
                </c:pt>
                <c:pt idx="4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60C-4844-8515-28B3457EB6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20140848"/>
        <c:axId val="648947880"/>
      </c:barChart>
      <c:catAx>
        <c:axId val="520140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r-FR"/>
          </a:p>
        </c:txPr>
        <c:crossAx val="648947880"/>
        <c:crosses val="autoZero"/>
        <c:auto val="1"/>
        <c:lblAlgn val="ctr"/>
        <c:lblOffset val="100"/>
        <c:noMultiLvlLbl val="0"/>
      </c:catAx>
      <c:valAx>
        <c:axId val="64894788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r-FR"/>
          </a:p>
        </c:txPr>
        <c:crossAx val="5201408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1EF-4E9C-9316-4F9DF71E93D4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1EF-4E9C-9316-4F9DF71E93D4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1EF-4E9C-9316-4F9DF71E93D4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1EF-4E9C-9316-4F9DF71E93D4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1EF-4E9C-9316-4F9DF71E93D4}"/>
              </c:ext>
            </c:extLst>
          </c:dPt>
          <c:errBars>
            <c:errBarType val="both"/>
            <c:errValType val="cust"/>
            <c:noEndCap val="0"/>
            <c:plus>
              <c:numRef>
                <c:f>'shRNA expression'!$H$4:$L$4</c:f>
                <c:numCache>
                  <c:formatCode>General</c:formatCode>
                  <c:ptCount val="5"/>
                  <c:pt idx="0">
                    <c:v>5</c:v>
                  </c:pt>
                  <c:pt idx="1">
                    <c:v>5</c:v>
                  </c:pt>
                  <c:pt idx="2">
                    <c:v>2</c:v>
                  </c:pt>
                  <c:pt idx="3">
                    <c:v>2</c:v>
                  </c:pt>
                  <c:pt idx="4">
                    <c:v>5</c:v>
                  </c:pt>
                </c:numCache>
              </c:numRef>
            </c:plus>
            <c:minus>
              <c:numRef>
                <c:f>'shRNA expression'!$H$4:$L$4</c:f>
                <c:numCache>
                  <c:formatCode>General</c:formatCode>
                  <c:ptCount val="5"/>
                  <c:pt idx="0">
                    <c:v>5</c:v>
                  </c:pt>
                  <c:pt idx="1">
                    <c:v>5</c:v>
                  </c:pt>
                  <c:pt idx="2">
                    <c:v>2</c:v>
                  </c:pt>
                  <c:pt idx="3">
                    <c:v>2</c:v>
                  </c:pt>
                  <c:pt idx="4">
                    <c:v>5</c:v>
                  </c:pt>
                </c:numCache>
              </c:numRef>
            </c:minus>
            <c:spPr>
              <a:noFill/>
              <a:ln w="1270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'shRNA expression'!$H$2:$L$2</c:f>
              <c:strCache>
                <c:ptCount val="5"/>
                <c:pt idx="0">
                  <c:v>shCtrl</c:v>
                </c:pt>
                <c:pt idx="1">
                  <c:v>shNRP1</c:v>
                </c:pt>
                <c:pt idx="2">
                  <c:v>shNRP1bis</c:v>
                </c:pt>
                <c:pt idx="3">
                  <c:v>shNRP2</c:v>
                </c:pt>
                <c:pt idx="4">
                  <c:v>shNRP2bis</c:v>
                </c:pt>
              </c:strCache>
            </c:strRef>
          </c:cat>
          <c:val>
            <c:numRef>
              <c:f>'shRNA expression'!$H$3:$L$3</c:f>
              <c:numCache>
                <c:formatCode>General</c:formatCode>
                <c:ptCount val="5"/>
                <c:pt idx="0">
                  <c:v>100</c:v>
                </c:pt>
                <c:pt idx="1">
                  <c:v>70</c:v>
                </c:pt>
                <c:pt idx="2">
                  <c:v>80</c:v>
                </c:pt>
                <c:pt idx="3">
                  <c:v>30</c:v>
                </c:pt>
                <c:pt idx="4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1EF-4E9C-9316-4F9DF71E93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57715352"/>
        <c:axId val="757711416"/>
      </c:barChart>
      <c:catAx>
        <c:axId val="757715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r-FR"/>
          </a:p>
        </c:txPr>
        <c:crossAx val="757711416"/>
        <c:crosses val="autoZero"/>
        <c:auto val="1"/>
        <c:lblAlgn val="ctr"/>
        <c:lblOffset val="100"/>
        <c:noMultiLvlLbl val="0"/>
      </c:catAx>
      <c:valAx>
        <c:axId val="75771141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r-FR"/>
          </a:p>
        </c:txPr>
        <c:crossAx val="75771535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875-4210-AC1C-ACF7A498E87F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875-4210-AC1C-ACF7A498E87F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875-4210-AC1C-ACF7A498E87F}"/>
              </c:ext>
            </c:extLst>
          </c:dPt>
          <c:errBars>
            <c:errBarType val="both"/>
            <c:errValType val="cust"/>
            <c:noEndCap val="0"/>
            <c:plus>
              <c:numRef>
                <c:f>'shRNA migration'!$B$5:$D$5</c:f>
                <c:numCache>
                  <c:formatCode>General</c:formatCode>
                  <c:ptCount val="3"/>
                  <c:pt idx="0">
                    <c:v>2</c:v>
                  </c:pt>
                  <c:pt idx="1">
                    <c:v>3</c:v>
                  </c:pt>
                  <c:pt idx="2">
                    <c:v>2</c:v>
                  </c:pt>
                </c:numCache>
              </c:numRef>
            </c:plus>
            <c:minus>
              <c:numRef>
                <c:f>'shRNA migration'!$B$5:$D$5</c:f>
                <c:numCache>
                  <c:formatCode>General</c:formatCode>
                  <c:ptCount val="3"/>
                  <c:pt idx="0">
                    <c:v>2</c:v>
                  </c:pt>
                  <c:pt idx="1">
                    <c:v>3</c:v>
                  </c:pt>
                  <c:pt idx="2">
                    <c:v>2</c:v>
                  </c:pt>
                </c:numCache>
              </c:numRef>
            </c:minus>
            <c:spPr>
              <a:noFill/>
              <a:ln w="1270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'shRNA migration'!$B$3:$D$3</c:f>
              <c:strCache>
                <c:ptCount val="3"/>
                <c:pt idx="0">
                  <c:v>shCtrl</c:v>
                </c:pt>
                <c:pt idx="1">
                  <c:v>shNRP1</c:v>
                </c:pt>
                <c:pt idx="2">
                  <c:v>shNRP2</c:v>
                </c:pt>
              </c:strCache>
            </c:strRef>
          </c:cat>
          <c:val>
            <c:numRef>
              <c:f>'shRNA migration'!$B$4:$D$4</c:f>
              <c:numCache>
                <c:formatCode>General</c:formatCode>
                <c:ptCount val="3"/>
                <c:pt idx="0">
                  <c:v>53</c:v>
                </c:pt>
                <c:pt idx="1">
                  <c:v>37</c:v>
                </c:pt>
                <c:pt idx="2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875-4210-AC1C-ACF7A498E8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39135464"/>
        <c:axId val="939136776"/>
      </c:barChart>
      <c:catAx>
        <c:axId val="939135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r-FR"/>
          </a:p>
        </c:txPr>
        <c:crossAx val="939136776"/>
        <c:crosses val="autoZero"/>
        <c:auto val="1"/>
        <c:lblAlgn val="ctr"/>
        <c:lblOffset val="100"/>
        <c:noMultiLvlLbl val="0"/>
      </c:catAx>
      <c:valAx>
        <c:axId val="939136776"/>
        <c:scaling>
          <c:orientation val="minMax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r-FR"/>
          </a:p>
        </c:txPr>
        <c:crossAx val="939135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C06-44B8-9E43-D7E1127124C2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C06-44B8-9E43-D7E1127124C2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C06-44B8-9E43-D7E1127124C2}"/>
              </c:ext>
            </c:extLst>
          </c:dPt>
          <c:dPt>
            <c:idx val="4"/>
            <c:invertIfNegative val="0"/>
            <c:bubble3D val="0"/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C06-44B8-9E43-D7E1127124C2}"/>
              </c:ext>
            </c:extLst>
          </c:dPt>
          <c:dPt>
            <c:idx val="5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C06-44B8-9E43-D7E1127124C2}"/>
              </c:ext>
            </c:extLst>
          </c:dPt>
          <c:dPt>
            <c:idx val="6"/>
            <c:invertIfNegative val="0"/>
            <c:bubble3D val="0"/>
            <c:spPr>
              <a:solidFill>
                <a:schemeClr val="bg1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FC06-44B8-9E43-D7E1127124C2}"/>
              </c:ext>
            </c:extLst>
          </c:dPt>
          <c:errBars>
            <c:errBarType val="both"/>
            <c:errValType val="cust"/>
            <c:noEndCap val="0"/>
            <c:plus>
              <c:numRef>
                <c:f>'shRNA VEGFAC'!$C$4:$I$4</c:f>
                <c:numCache>
                  <c:formatCode>General</c:formatCode>
                  <c:ptCount val="7"/>
                  <c:pt idx="0">
                    <c:v>5</c:v>
                  </c:pt>
                  <c:pt idx="1">
                    <c:v>2</c:v>
                  </c:pt>
                  <c:pt idx="2">
                    <c:v>2</c:v>
                  </c:pt>
                  <c:pt idx="4">
                    <c:v>5</c:v>
                  </c:pt>
                  <c:pt idx="5">
                    <c:v>2</c:v>
                  </c:pt>
                  <c:pt idx="6">
                    <c:v>2</c:v>
                  </c:pt>
                </c:numCache>
              </c:numRef>
            </c:plus>
            <c:minus>
              <c:numRef>
                <c:f>'shRNA VEGFAC'!$C$4:$I$4</c:f>
                <c:numCache>
                  <c:formatCode>General</c:formatCode>
                  <c:ptCount val="7"/>
                  <c:pt idx="0">
                    <c:v>5</c:v>
                  </c:pt>
                  <c:pt idx="1">
                    <c:v>2</c:v>
                  </c:pt>
                  <c:pt idx="2">
                    <c:v>2</c:v>
                  </c:pt>
                  <c:pt idx="4">
                    <c:v>5</c:v>
                  </c:pt>
                  <c:pt idx="5">
                    <c:v>2</c:v>
                  </c:pt>
                  <c:pt idx="6">
                    <c:v>2</c:v>
                  </c:pt>
                </c:numCache>
              </c:numRef>
            </c:minus>
            <c:spPr>
              <a:noFill/>
              <a:ln w="1270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'shRNA VEGFAC'!$C$2:$I$2</c:f>
              <c:strCache>
                <c:ptCount val="7"/>
                <c:pt idx="0">
                  <c:v>shCtrl</c:v>
                </c:pt>
                <c:pt idx="1">
                  <c:v>shNRP1</c:v>
                </c:pt>
                <c:pt idx="2">
                  <c:v>shNRP2</c:v>
                </c:pt>
                <c:pt idx="4">
                  <c:v>shCtrl</c:v>
                </c:pt>
                <c:pt idx="5">
                  <c:v>shNRP1</c:v>
                </c:pt>
                <c:pt idx="6">
                  <c:v>shNRP2</c:v>
                </c:pt>
              </c:strCache>
            </c:strRef>
          </c:cat>
          <c:val>
            <c:numRef>
              <c:f>'shRNA VEGFAC'!$C$3:$I$3</c:f>
              <c:numCache>
                <c:formatCode>General</c:formatCode>
                <c:ptCount val="7"/>
                <c:pt idx="0">
                  <c:v>100</c:v>
                </c:pt>
                <c:pt idx="1">
                  <c:v>80</c:v>
                </c:pt>
                <c:pt idx="2">
                  <c:v>108</c:v>
                </c:pt>
                <c:pt idx="4">
                  <c:v>100</c:v>
                </c:pt>
                <c:pt idx="5">
                  <c:v>80</c:v>
                </c:pt>
                <c:pt idx="6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FC06-44B8-9E43-D7E1127124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25356304"/>
        <c:axId val="525357944"/>
      </c:barChart>
      <c:catAx>
        <c:axId val="525356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r-FR"/>
          </a:p>
        </c:txPr>
        <c:crossAx val="525357944"/>
        <c:crosses val="autoZero"/>
        <c:auto val="1"/>
        <c:lblAlgn val="ctr"/>
        <c:lblOffset val="100"/>
        <c:noMultiLvlLbl val="0"/>
      </c:catAx>
      <c:valAx>
        <c:axId val="5253579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12700"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r-FR"/>
          </a:p>
        </c:txPr>
        <c:crossAx val="5253563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7F141-32C6-4B25-9A67-40C27B7595AB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462BB-8F6B-4BFC-B724-24431395C44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037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7F141-32C6-4B25-9A67-40C27B7595AB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462BB-8F6B-4BFC-B724-24431395C44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9204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7F141-32C6-4B25-9A67-40C27B7595AB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462BB-8F6B-4BFC-B724-24431395C44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6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7F141-32C6-4B25-9A67-40C27B7595AB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462BB-8F6B-4BFC-B724-24431395C44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8379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7F141-32C6-4B25-9A67-40C27B7595AB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462BB-8F6B-4BFC-B724-24431395C44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291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7F141-32C6-4B25-9A67-40C27B7595AB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462BB-8F6B-4BFC-B724-24431395C44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206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7F141-32C6-4B25-9A67-40C27B7595AB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462BB-8F6B-4BFC-B724-24431395C44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084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7F141-32C6-4B25-9A67-40C27B7595AB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462BB-8F6B-4BFC-B724-24431395C44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8939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7F141-32C6-4B25-9A67-40C27B7595AB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462BB-8F6B-4BFC-B724-24431395C44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3947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7F141-32C6-4B25-9A67-40C27B7595AB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462BB-8F6B-4BFC-B724-24431395C44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9258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7F141-32C6-4B25-9A67-40C27B7595AB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462BB-8F6B-4BFC-B724-24431395C44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2870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77F141-32C6-4B25-9A67-40C27B7595AB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462BB-8F6B-4BFC-B724-24431395C44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8123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3A1E23B-2F02-405F-9AB2-E65A17A26E9D}"/>
              </a:ext>
            </a:extLst>
          </p:cNvPr>
          <p:cNvSpPr txBox="1"/>
          <p:nvPr/>
        </p:nvSpPr>
        <p:spPr>
          <a:xfrm>
            <a:off x="1421003" y="11706654"/>
            <a:ext cx="4847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>
                <a:latin typeface="Arial" pitchFamily="34" charset="0"/>
                <a:cs typeface="Arial" pitchFamily="34" charset="0"/>
              </a:rPr>
              <a:t>Supplemental</a:t>
            </a:r>
            <a:r>
              <a:rPr lang="fr-FR" b="1" dirty="0">
                <a:latin typeface="Arial" pitchFamily="34" charset="0"/>
                <a:cs typeface="Arial" pitchFamily="34" charset="0"/>
              </a:rPr>
              <a:t> Figure S1: Dumond </a:t>
            </a:r>
            <a:r>
              <a:rPr lang="fr-FR" b="1" i="1" dirty="0">
                <a:latin typeface="Arial" pitchFamily="34" charset="0"/>
                <a:cs typeface="Arial" pitchFamily="34" charset="0"/>
              </a:rPr>
              <a:t>et al</a:t>
            </a:r>
            <a:endParaRPr lang="fr-FR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2E66F5C-9869-4D95-BDD7-7CF27439E3F3}"/>
              </a:ext>
            </a:extLst>
          </p:cNvPr>
          <p:cNvSpPr txBox="1"/>
          <p:nvPr/>
        </p:nvSpPr>
        <p:spPr>
          <a:xfrm>
            <a:off x="-39458" y="7749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0" name="Graphique 19">
            <a:extLst>
              <a:ext uri="{FF2B5EF4-FFF2-40B4-BE49-F238E27FC236}">
                <a16:creationId xmlns:a16="http://schemas.microsoft.com/office/drawing/2014/main" id="{7B6C09F2-86C8-4BD1-B4C8-938F4F2873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5875562"/>
              </p:ext>
            </p:extLst>
          </p:nvPr>
        </p:nvGraphicFramePr>
        <p:xfrm>
          <a:off x="136187" y="4387550"/>
          <a:ext cx="3279752" cy="27251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B87B3498-3EFC-4175-A168-7316C4BE2CD3}"/>
              </a:ext>
            </a:extLst>
          </p:cNvPr>
          <p:cNvCxnSpPr>
            <a:cxnSpLocks/>
          </p:cNvCxnSpPr>
          <p:nvPr/>
        </p:nvCxnSpPr>
        <p:spPr>
          <a:xfrm>
            <a:off x="3210211" y="4920865"/>
            <a:ext cx="0" cy="448591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899C0D1F-35E4-47FA-954E-CC70D555B384}"/>
              </a:ext>
            </a:extLst>
          </p:cNvPr>
          <p:cNvCxnSpPr>
            <a:cxnSpLocks/>
          </p:cNvCxnSpPr>
          <p:nvPr/>
        </p:nvCxnSpPr>
        <p:spPr>
          <a:xfrm>
            <a:off x="3220943" y="5444602"/>
            <a:ext cx="0" cy="193438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5D89A87A-C7EC-4CEE-B33F-38E484F0DB62}"/>
              </a:ext>
            </a:extLst>
          </p:cNvPr>
          <p:cNvSpPr txBox="1"/>
          <p:nvPr/>
        </p:nvSpPr>
        <p:spPr>
          <a:xfrm>
            <a:off x="3277708" y="2986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1F21E0DF-C9D7-43A8-B54C-82B8F6933D1B}"/>
              </a:ext>
            </a:extLst>
          </p:cNvPr>
          <p:cNvSpPr txBox="1"/>
          <p:nvPr/>
        </p:nvSpPr>
        <p:spPr>
          <a:xfrm>
            <a:off x="-39458" y="4124222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740D3559-C0BB-4AC9-9ABE-4B1280873FD0}"/>
              </a:ext>
            </a:extLst>
          </p:cNvPr>
          <p:cNvSpPr txBox="1"/>
          <p:nvPr/>
        </p:nvSpPr>
        <p:spPr>
          <a:xfrm>
            <a:off x="3251763" y="4129423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F6847D3-BDD3-4009-AFAA-D97497F053CF}"/>
              </a:ext>
            </a:extLst>
          </p:cNvPr>
          <p:cNvSpPr txBox="1"/>
          <p:nvPr/>
        </p:nvSpPr>
        <p:spPr>
          <a:xfrm>
            <a:off x="-26634" y="7645909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A0662F3-F06A-4B2F-B4EC-DF5C61EF690E}"/>
              </a:ext>
            </a:extLst>
          </p:cNvPr>
          <p:cNvSpPr txBox="1"/>
          <p:nvPr/>
        </p:nvSpPr>
        <p:spPr>
          <a:xfrm>
            <a:off x="4927600" y="6822745"/>
            <a:ext cx="1016000" cy="468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6615FED4-9C46-4ED8-AE9B-F795D4EF3E2F}"/>
              </a:ext>
            </a:extLst>
          </p:cNvPr>
          <p:cNvSpPr txBox="1"/>
          <p:nvPr/>
        </p:nvSpPr>
        <p:spPr>
          <a:xfrm rot="16200000">
            <a:off x="-884265" y="1652762"/>
            <a:ext cx="22984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000" b="1" i="0" u="none" strike="noStrike" kern="1200" baseline="0">
                <a:solidFill>
                  <a:prstClr val="black"/>
                </a:solidFill>
                <a:latin typeface="Arial"/>
                <a:ea typeface="+mn-ea"/>
                <a:cs typeface="Arial"/>
              </a:defRPr>
            </a:pPr>
            <a:r>
              <a:rPr lang="fr-FR" sz="1400" dirty="0"/>
              <a:t>NRP1 </a:t>
            </a:r>
            <a:r>
              <a:rPr lang="fr-FR" sz="1400" dirty="0" err="1"/>
              <a:t>mRNA</a:t>
            </a:r>
            <a:r>
              <a:rPr lang="fr-FR" sz="1400" dirty="0"/>
              <a:t> </a:t>
            </a:r>
            <a:r>
              <a:rPr lang="fr-FR" sz="1400" dirty="0" err="1"/>
              <a:t>levels</a:t>
            </a:r>
            <a:endParaRPr lang="fr-FR" sz="1400" dirty="0"/>
          </a:p>
          <a:p>
            <a:pPr algn="ctr" rtl="0">
              <a:defRPr sz="1000" b="1" i="0" u="none" strike="noStrike" kern="1200" baseline="0">
                <a:solidFill>
                  <a:prstClr val="black"/>
                </a:solidFill>
                <a:latin typeface="Arial"/>
                <a:ea typeface="+mn-ea"/>
                <a:cs typeface="Arial"/>
              </a:defRPr>
            </a:pPr>
            <a:r>
              <a:rPr lang="fr-FR" sz="1400" dirty="0"/>
              <a:t>(%</a:t>
            </a:r>
            <a:r>
              <a:rPr lang="fr-FR" sz="1400" baseline="0" dirty="0"/>
              <a:t> of control)</a:t>
            </a:r>
            <a:endParaRPr lang="fr-FR" sz="1400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4F3734CD-56A5-46E0-BD1D-4F2A0F77FE66}"/>
              </a:ext>
            </a:extLst>
          </p:cNvPr>
          <p:cNvSpPr txBox="1"/>
          <p:nvPr/>
        </p:nvSpPr>
        <p:spPr>
          <a:xfrm rot="16200000">
            <a:off x="2779081" y="1652762"/>
            <a:ext cx="19336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000" b="1" i="0" u="none" strike="noStrike" kern="1200" baseline="0">
                <a:solidFill>
                  <a:prstClr val="black"/>
                </a:solidFill>
                <a:latin typeface="Arial"/>
                <a:ea typeface="+mn-ea"/>
                <a:cs typeface="Arial"/>
              </a:defRPr>
            </a:pPr>
            <a:r>
              <a:rPr lang="fr-FR" sz="1400" dirty="0"/>
              <a:t>NRP2 </a:t>
            </a:r>
            <a:r>
              <a:rPr lang="fr-FR" sz="1400" dirty="0" err="1"/>
              <a:t>mRNA</a:t>
            </a:r>
            <a:r>
              <a:rPr lang="fr-FR" sz="1400" dirty="0"/>
              <a:t> </a:t>
            </a:r>
            <a:r>
              <a:rPr lang="fr-FR" sz="1400" dirty="0" err="1"/>
              <a:t>levels</a:t>
            </a:r>
            <a:endParaRPr lang="fr-FR" sz="1400" dirty="0"/>
          </a:p>
          <a:p>
            <a:pPr algn="ctr" rtl="0">
              <a:defRPr sz="1000" b="1" i="0" u="none" strike="noStrike" kern="1200" baseline="0">
                <a:solidFill>
                  <a:prstClr val="black"/>
                </a:solidFill>
                <a:latin typeface="Arial"/>
                <a:ea typeface="+mn-ea"/>
                <a:cs typeface="Arial"/>
              </a:defRPr>
            </a:pPr>
            <a:r>
              <a:rPr lang="fr-FR" sz="1400" dirty="0"/>
              <a:t>(%</a:t>
            </a:r>
            <a:r>
              <a:rPr lang="fr-FR" sz="1400" baseline="0" dirty="0"/>
              <a:t> of control)</a:t>
            </a:r>
            <a:endParaRPr lang="fr-FR" sz="1400" dirty="0"/>
          </a:p>
        </p:txBody>
      </p:sp>
      <p:graphicFrame>
        <p:nvGraphicFramePr>
          <p:cNvPr id="34" name="Graphique 33">
            <a:extLst>
              <a:ext uri="{FF2B5EF4-FFF2-40B4-BE49-F238E27FC236}">
                <a16:creationId xmlns:a16="http://schemas.microsoft.com/office/drawing/2014/main" id="{0240E38E-0837-42CE-B495-D45912FE9D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141755"/>
              </p:ext>
            </p:extLst>
          </p:nvPr>
        </p:nvGraphicFramePr>
        <p:xfrm>
          <a:off x="376312" y="765169"/>
          <a:ext cx="313874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5" name="Graphique 34">
            <a:extLst>
              <a:ext uri="{FF2B5EF4-FFF2-40B4-BE49-F238E27FC236}">
                <a16:creationId xmlns:a16="http://schemas.microsoft.com/office/drawing/2014/main" id="{DE598951-E348-4C02-A299-8C3683179F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2950100"/>
              </p:ext>
            </p:extLst>
          </p:nvPr>
        </p:nvGraphicFramePr>
        <p:xfrm>
          <a:off x="3844640" y="765169"/>
          <a:ext cx="313874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6886051E-205D-49A1-A663-C9D4F2466A9C}"/>
              </a:ext>
            </a:extLst>
          </p:cNvPr>
          <p:cNvSpPr txBox="1"/>
          <p:nvPr/>
        </p:nvSpPr>
        <p:spPr>
          <a:xfrm>
            <a:off x="4857614" y="1323254"/>
            <a:ext cx="344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F0C9CF90-AEB1-4E25-B9C0-7761903E1E7D}"/>
              </a:ext>
            </a:extLst>
          </p:cNvPr>
          <p:cNvSpPr txBox="1"/>
          <p:nvPr/>
        </p:nvSpPr>
        <p:spPr>
          <a:xfrm>
            <a:off x="5384852" y="1228911"/>
            <a:ext cx="344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DE806302-5C52-40D6-9DD4-FCF5F555099F}"/>
              </a:ext>
            </a:extLst>
          </p:cNvPr>
          <p:cNvSpPr txBox="1"/>
          <p:nvPr/>
        </p:nvSpPr>
        <p:spPr>
          <a:xfrm>
            <a:off x="5781462" y="2041710"/>
            <a:ext cx="569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BEF1E59D-79FF-4588-ADEE-F946FE65688F}"/>
              </a:ext>
            </a:extLst>
          </p:cNvPr>
          <p:cNvSpPr txBox="1"/>
          <p:nvPr/>
        </p:nvSpPr>
        <p:spPr>
          <a:xfrm>
            <a:off x="6322032" y="1863426"/>
            <a:ext cx="569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BC364B22-F1DB-4B13-BD14-D9550F3CDFE9}"/>
              </a:ext>
            </a:extLst>
          </p:cNvPr>
          <p:cNvSpPr txBox="1"/>
          <p:nvPr/>
        </p:nvSpPr>
        <p:spPr>
          <a:xfrm>
            <a:off x="1269761" y="2219994"/>
            <a:ext cx="569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7DEE6491-2545-4130-9C6F-4F89AEC9E4B9}"/>
              </a:ext>
            </a:extLst>
          </p:cNvPr>
          <p:cNvSpPr txBox="1"/>
          <p:nvPr/>
        </p:nvSpPr>
        <p:spPr>
          <a:xfrm>
            <a:off x="1810331" y="2041710"/>
            <a:ext cx="569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90B58771-5565-4649-B825-373A271005F1}"/>
              </a:ext>
            </a:extLst>
          </p:cNvPr>
          <p:cNvGrpSpPr/>
          <p:nvPr/>
        </p:nvGrpSpPr>
        <p:grpSpPr>
          <a:xfrm>
            <a:off x="3760408" y="4266440"/>
            <a:ext cx="3066834" cy="2743200"/>
            <a:chOff x="6795493" y="4025355"/>
            <a:chExt cx="3291936" cy="2743200"/>
          </a:xfrm>
        </p:grpSpPr>
        <p:graphicFrame>
          <p:nvGraphicFramePr>
            <p:cNvPr id="43" name="Graphique 42">
              <a:extLst>
                <a:ext uri="{FF2B5EF4-FFF2-40B4-BE49-F238E27FC236}">
                  <a16:creationId xmlns:a16="http://schemas.microsoft.com/office/drawing/2014/main" id="{718069FD-1428-479F-83F4-F8F989B50C38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278628138"/>
                </p:ext>
              </p:extLst>
            </p:nvPr>
          </p:nvGraphicFramePr>
          <p:xfrm>
            <a:off x="7137400" y="4025355"/>
            <a:ext cx="2950029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45" name="ZoneTexte 44">
              <a:extLst>
                <a:ext uri="{FF2B5EF4-FFF2-40B4-BE49-F238E27FC236}">
                  <a16:creationId xmlns:a16="http://schemas.microsoft.com/office/drawing/2014/main" id="{B8A7C9C3-074D-4B33-94B4-650589FC432B}"/>
                </a:ext>
              </a:extLst>
            </p:cNvPr>
            <p:cNvSpPr txBox="1"/>
            <p:nvPr/>
          </p:nvSpPr>
          <p:spPr>
            <a:xfrm rot="16200000">
              <a:off x="5718067" y="5163633"/>
              <a:ext cx="2485219" cy="3303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0">
                <a:defRPr sz="1000" b="1" i="0" u="none" strike="noStrike" kern="1200" baseline="0">
                  <a:solidFill>
                    <a:prstClr val="black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r>
                <a:rPr lang="en-GB" sz="1400" dirty="0"/>
                <a:t>Migration velocity (µm/h)</a:t>
              </a:r>
            </a:p>
          </p:txBody>
        </p:sp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C8F51A36-F17A-4516-9DA4-E4C62EBF8B0B}"/>
                </a:ext>
              </a:extLst>
            </p:cNvPr>
            <p:cNvSpPr txBox="1"/>
            <p:nvPr/>
          </p:nvSpPr>
          <p:spPr>
            <a:xfrm>
              <a:off x="8433861" y="4638880"/>
              <a:ext cx="5695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***</a:t>
              </a:r>
            </a:p>
          </p:txBody>
        </p:sp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C7AFB699-5BA5-4DB9-9267-508159F8697F}"/>
                </a:ext>
              </a:extLst>
            </p:cNvPr>
            <p:cNvSpPr txBox="1"/>
            <p:nvPr/>
          </p:nvSpPr>
          <p:spPr>
            <a:xfrm>
              <a:off x="9246131" y="4638880"/>
              <a:ext cx="5695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***</a:t>
              </a:r>
            </a:p>
          </p:txBody>
        </p:sp>
      </p:grpSp>
      <p:graphicFrame>
        <p:nvGraphicFramePr>
          <p:cNvPr id="48" name="Graphique 47">
            <a:extLst>
              <a:ext uri="{FF2B5EF4-FFF2-40B4-BE49-F238E27FC236}">
                <a16:creationId xmlns:a16="http://schemas.microsoft.com/office/drawing/2014/main" id="{849BB3BB-9C61-43E2-8E9E-0BDB9909A1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5065256"/>
              </p:ext>
            </p:extLst>
          </p:nvPr>
        </p:nvGraphicFramePr>
        <p:xfrm>
          <a:off x="1147898" y="7767711"/>
          <a:ext cx="4910486" cy="2932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9" name="ZoneTexte 48">
            <a:extLst>
              <a:ext uri="{FF2B5EF4-FFF2-40B4-BE49-F238E27FC236}">
                <a16:creationId xmlns:a16="http://schemas.microsoft.com/office/drawing/2014/main" id="{E3FFE46F-3C55-4A2D-BD91-9CB0610B803E}"/>
              </a:ext>
            </a:extLst>
          </p:cNvPr>
          <p:cNvSpPr txBox="1"/>
          <p:nvPr/>
        </p:nvSpPr>
        <p:spPr>
          <a:xfrm>
            <a:off x="2091728" y="10756747"/>
            <a:ext cx="8786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VEGFA</a:t>
            </a:r>
            <a:endParaRPr lang="en-GB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A9A7F012-2D14-4E43-A459-8424614AA388}"/>
              </a:ext>
            </a:extLst>
          </p:cNvPr>
          <p:cNvSpPr txBox="1"/>
          <p:nvPr/>
        </p:nvSpPr>
        <p:spPr>
          <a:xfrm>
            <a:off x="4570828" y="10756747"/>
            <a:ext cx="8899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VEGFC</a:t>
            </a:r>
            <a:endParaRPr lang="en-GB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238764D9-A5F0-4847-AA43-71FBA4034A7B}"/>
              </a:ext>
            </a:extLst>
          </p:cNvPr>
          <p:cNvCxnSpPr>
            <a:cxnSpLocks/>
          </p:cNvCxnSpPr>
          <p:nvPr/>
        </p:nvCxnSpPr>
        <p:spPr>
          <a:xfrm>
            <a:off x="1810331" y="10726056"/>
            <a:ext cx="144143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50">
            <a:extLst>
              <a:ext uri="{FF2B5EF4-FFF2-40B4-BE49-F238E27FC236}">
                <a16:creationId xmlns:a16="http://schemas.microsoft.com/office/drawing/2014/main" id="{6772D49F-22B2-4013-8B4B-8619B4653816}"/>
              </a:ext>
            </a:extLst>
          </p:cNvPr>
          <p:cNvCxnSpPr>
            <a:cxnSpLocks/>
          </p:cNvCxnSpPr>
          <p:nvPr/>
        </p:nvCxnSpPr>
        <p:spPr>
          <a:xfrm>
            <a:off x="4295105" y="10726056"/>
            <a:ext cx="144143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ZoneTexte 52">
            <a:extLst>
              <a:ext uri="{FF2B5EF4-FFF2-40B4-BE49-F238E27FC236}">
                <a16:creationId xmlns:a16="http://schemas.microsoft.com/office/drawing/2014/main" id="{009634BD-3E1E-4C86-A4D7-82BFB75B9281}"/>
              </a:ext>
            </a:extLst>
          </p:cNvPr>
          <p:cNvSpPr txBox="1"/>
          <p:nvPr/>
        </p:nvSpPr>
        <p:spPr>
          <a:xfrm rot="16200000">
            <a:off x="-387311" y="8969774"/>
            <a:ext cx="27626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0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400" dirty="0"/>
              <a:t>Protein amount (% of control)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FFB5783-9033-44AA-9495-3659A64A389E}"/>
              </a:ext>
            </a:extLst>
          </p:cNvPr>
          <p:cNvSpPr txBox="1"/>
          <p:nvPr/>
        </p:nvSpPr>
        <p:spPr>
          <a:xfrm>
            <a:off x="1535104" y="6917625"/>
            <a:ext cx="8771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Time (h)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01D2B25-7C53-40FC-B639-6D82BF16502C}"/>
              </a:ext>
            </a:extLst>
          </p:cNvPr>
          <p:cNvSpPr txBox="1"/>
          <p:nvPr/>
        </p:nvSpPr>
        <p:spPr>
          <a:xfrm rot="16200000">
            <a:off x="-999653" y="5454508"/>
            <a:ext cx="24416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Proliferation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(% of control)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AD2EC40-591D-4D54-93F9-EB75871E2DEB}"/>
              </a:ext>
            </a:extLst>
          </p:cNvPr>
          <p:cNvSpPr txBox="1"/>
          <p:nvPr/>
        </p:nvSpPr>
        <p:spPr>
          <a:xfrm>
            <a:off x="3146262" y="5014121"/>
            <a:ext cx="4828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D6EEE102-7EF6-40D8-A691-4BB7C70DF4DB}"/>
              </a:ext>
            </a:extLst>
          </p:cNvPr>
          <p:cNvSpPr txBox="1"/>
          <p:nvPr/>
        </p:nvSpPr>
        <p:spPr>
          <a:xfrm>
            <a:off x="3152378" y="5389974"/>
            <a:ext cx="2840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166624988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8530</TotalTime>
  <Words>60</Words>
  <Application>Microsoft Office PowerPoint</Application>
  <PresentationFormat>Grand écran</PresentationFormat>
  <Paragraphs>26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Aurore Dumond</dc:creator>
  <cp:lastModifiedBy> </cp:lastModifiedBy>
  <cp:revision>22</cp:revision>
  <dcterms:created xsi:type="dcterms:W3CDTF">2020-04-08T08:05:49Z</dcterms:created>
  <dcterms:modified xsi:type="dcterms:W3CDTF">2020-11-23T17:11:55Z</dcterms:modified>
</cp:coreProperties>
</file>