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02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umon\Desktop\Aurore%20Sauv\Th&#232;se\2019.08%20CRISPR%20NRP\2019.09%20Souris%20PEA%2048\PEA%2048%20RENCA%20courbes%20tumeur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umon\Desktop\Aurore%20Sauv\Th&#232;se\2019.08%20CRISPR%20NRP\2019.09%20Souris%20PEA%2048\PEA%2048%20RENCA%20courbes%20tumeur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/>
              <a:t>RENCA Ctrl</a:t>
            </a:r>
          </a:p>
        </c:rich>
      </c:tx>
      <c:layout>
        <c:manualLayout>
          <c:xMode val="edge"/>
          <c:yMode val="edge"/>
          <c:x val="0.40493044619422575"/>
          <c:y val="1.39372822299651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1081714785651793"/>
          <c:y val="0.1072706155632985"/>
          <c:w val="0.85862729658792647"/>
          <c:h val="0.80818458668276216"/>
        </c:manualLayout>
      </c:layout>
      <c:lineChart>
        <c:grouping val="standard"/>
        <c:varyColors val="0"/>
        <c:ser>
          <c:idx val="0"/>
          <c:order val="0"/>
          <c:tx>
            <c:strRef>
              <c:f>Feuil1!$A$2</c:f>
              <c:strCache>
                <c:ptCount val="1"/>
                <c:pt idx="0">
                  <c:v>Tumor 1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Feuil1!$B$2:$H$2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27.176000479999999</c:v>
                </c:pt>
                <c:pt idx="3">
                  <c:v>115</c:v>
                </c:pt>
                <c:pt idx="4">
                  <c:v>216.99058551100003</c:v>
                </c:pt>
                <c:pt idx="5">
                  <c:v>345.167957925</c:v>
                </c:pt>
                <c:pt idx="6">
                  <c:v>299.00228611599999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D7-4B97-86B6-7BC090AA0527}"/>
            </c:ext>
          </c:extLst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Tumor 2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Feuil1!$B$3:$H$3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31.529410639999998</c:v>
                </c:pt>
                <c:pt idx="3">
                  <c:v>175</c:v>
                </c:pt>
                <c:pt idx="4">
                  <c:v>394.01449740000004</c:v>
                </c:pt>
                <c:pt idx="5">
                  <c:v>400.74061682700005</c:v>
                </c:pt>
                <c:pt idx="6">
                  <c:v>518.11643519999996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D7-4B97-86B6-7BC090AA0527}"/>
            </c:ext>
          </c:extLst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Tumor 3</c:v>
                </c:pt>
              </c:strCache>
            </c:strRef>
          </c:tx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Feuil1!$B$4:$H$4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122.798551195</c:v>
                </c:pt>
                <c:pt idx="3">
                  <c:v>402.09757327600005</c:v>
                </c:pt>
                <c:pt idx="4">
                  <c:v>511.82264901600001</c:v>
                </c:pt>
                <c:pt idx="5">
                  <c:v>971.89306155899999</c:v>
                </c:pt>
                <c:pt idx="6">
                  <c:v>1019.1256178040003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D7-4B97-86B6-7BC090AA0527}"/>
            </c:ext>
          </c:extLst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Tumor 4</c:v>
                </c:pt>
              </c:strCache>
            </c:strRef>
          </c:tx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Feuil1!$B$5:$H$5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38.591333200000001</c:v>
                </c:pt>
                <c:pt idx="5">
                  <c:v>37.598039571000001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D7-4B97-86B6-7BC090AA0527}"/>
            </c:ext>
          </c:extLst>
        </c:ser>
        <c:ser>
          <c:idx val="4"/>
          <c:order val="4"/>
          <c:tx>
            <c:strRef>
              <c:f>Feuil1!$A$6</c:f>
              <c:strCache>
                <c:ptCount val="1"/>
                <c:pt idx="0">
                  <c:v>Tumor 5</c:v>
                </c:pt>
              </c:strCache>
            </c:strRef>
          </c:tx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Feuil1!$B$6:$H$6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41.122823175000001</c:v>
                </c:pt>
                <c:pt idx="3">
                  <c:v>90</c:v>
                </c:pt>
                <c:pt idx="4">
                  <c:v>157.6163008</c:v>
                </c:pt>
                <c:pt idx="5">
                  <c:v>252.30614377500001</c:v>
                </c:pt>
                <c:pt idx="6">
                  <c:v>380.73908380000012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D7-4B97-86B6-7BC090AA0527}"/>
            </c:ext>
          </c:extLst>
        </c:ser>
        <c:ser>
          <c:idx val="5"/>
          <c:order val="5"/>
          <c:tx>
            <c:strRef>
              <c:f>Feuil1!$A$7</c:f>
              <c:strCache>
                <c:ptCount val="1"/>
                <c:pt idx="0">
                  <c:v>Tumor 6</c:v>
                </c:pt>
              </c:strCache>
            </c:strRef>
          </c:tx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Feuil1!$B$7:$H$7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61.710919529999984</c:v>
                </c:pt>
                <c:pt idx="3">
                  <c:v>80</c:v>
                </c:pt>
                <c:pt idx="4">
                  <c:v>91.537973538000003</c:v>
                </c:pt>
                <c:pt idx="5">
                  <c:v>189.61371223700002</c:v>
                </c:pt>
                <c:pt idx="6">
                  <c:v>290.61066482100006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5D7-4B97-86B6-7BC090AA0527}"/>
            </c:ext>
          </c:extLst>
        </c:ser>
        <c:ser>
          <c:idx val="6"/>
          <c:order val="6"/>
          <c:tx>
            <c:strRef>
              <c:f>Feuil1!$A$8</c:f>
              <c:strCache>
                <c:ptCount val="1"/>
                <c:pt idx="0">
                  <c:v>Tumor 7</c:v>
                </c:pt>
              </c:strCache>
            </c:strRef>
          </c:tx>
          <c:spPr>
            <a:ln w="28575" cap="rnd">
              <a:solidFill>
                <a:schemeClr val="dk1">
                  <a:tint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0000"/>
                </a:schemeClr>
              </a:solidFill>
              <a:ln w="9525">
                <a:solidFill>
                  <a:schemeClr val="dk1">
                    <a:tint val="80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Feuil1!$B$8:$H$8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5D7-4B97-86B6-7BC090AA0527}"/>
            </c:ext>
          </c:extLst>
        </c:ser>
        <c:ser>
          <c:idx val="7"/>
          <c:order val="7"/>
          <c:tx>
            <c:strRef>
              <c:f>Feuil1!$A$9</c:f>
              <c:strCache>
                <c:ptCount val="1"/>
                <c:pt idx="0">
                  <c:v>Tumor 8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Feuil1!$B$9:$H$9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71.554633066000022</c:v>
                </c:pt>
                <c:pt idx="3">
                  <c:v>186.848979429</c:v>
                </c:pt>
                <c:pt idx="4">
                  <c:v>358.37793219600002</c:v>
                </c:pt>
                <c:pt idx="5">
                  <c:v>429.31536930100003</c:v>
                </c:pt>
                <c:pt idx="6">
                  <c:v>1002.8646670720002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5D7-4B97-86B6-7BC090AA0527}"/>
            </c:ext>
          </c:extLst>
        </c:ser>
        <c:ser>
          <c:idx val="8"/>
          <c:order val="8"/>
          <c:tx>
            <c:strRef>
              <c:f>Feuil1!$A$10</c:f>
              <c:strCache>
                <c:ptCount val="1"/>
                <c:pt idx="0">
                  <c:v>Tumor 9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Feuil1!$B$10:$H$10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4.1840000000000002</c:v>
                </c:pt>
                <c:pt idx="3">
                  <c:v>85</c:v>
                </c:pt>
                <c:pt idx="4">
                  <c:v>182.28328199999999</c:v>
                </c:pt>
                <c:pt idx="5">
                  <c:v>137.97320373099998</c:v>
                </c:pt>
                <c:pt idx="6">
                  <c:v>351.44789245400005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5D7-4B97-86B6-7BC090AA0527}"/>
            </c:ext>
          </c:extLst>
        </c:ser>
        <c:ser>
          <c:idx val="9"/>
          <c:order val="9"/>
          <c:tx>
            <c:strRef>
              <c:f>Feuil1!$A$11</c:f>
              <c:strCache>
                <c:ptCount val="1"/>
                <c:pt idx="0">
                  <c:v>Tumor 10</c:v>
                </c:pt>
              </c:strCache>
            </c:strRef>
          </c:tx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numRef>
              <c:f>Feuil1!$B$1:$H$1</c:f>
              <c:numCache>
                <c:formatCode>General</c:formatCode>
                <c:ptCount val="7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22</c:v>
                </c:pt>
                <c:pt idx="5">
                  <c:v>24</c:v>
                </c:pt>
                <c:pt idx="6">
                  <c:v>26</c:v>
                </c:pt>
              </c:numCache>
            </c:numRef>
          </c:cat>
          <c:val>
            <c:numRef>
              <c:f>Feuil1!$B$11:$H$11</c:f>
              <c:numCache>
                <c:formatCode>0.0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46.08667109000001</c:v>
                </c:pt>
                <c:pt idx="3">
                  <c:v>250</c:v>
                </c:pt>
                <c:pt idx="4">
                  <c:v>458.05601894399996</c:v>
                </c:pt>
                <c:pt idx="5">
                  <c:v>658.14455823100002</c:v>
                </c:pt>
                <c:pt idx="6">
                  <c:v>801.57336847199997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5D7-4B97-86B6-7BC090AA0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5624111"/>
        <c:axId val="163947231"/>
      </c:lineChart>
      <c:catAx>
        <c:axId val="2656241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163947231"/>
        <c:crosses val="autoZero"/>
        <c:auto val="1"/>
        <c:lblAlgn val="ctr"/>
        <c:lblOffset val="100"/>
        <c:noMultiLvlLbl val="0"/>
      </c:catAx>
      <c:valAx>
        <c:axId val="163947231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265624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565879265091866"/>
          <c:y val="6.9685313726028153E-2"/>
          <c:w val="0.51428150539372852"/>
          <c:h val="0.540070783834947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/>
              <a:t>RENCA #NRP1 4.1 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9247594050743664E-2"/>
          <c:y val="9.5005762547367076E-2"/>
          <c:w val="0.89019685039370078"/>
          <c:h val="0.82295442948997"/>
        </c:manualLayout>
      </c:layout>
      <c:lineChart>
        <c:grouping val="standard"/>
        <c:varyColors val="0"/>
        <c:ser>
          <c:idx val="1"/>
          <c:order val="1"/>
          <c:tx>
            <c:strRef>
              <c:f>Feuil1!$A$14</c:f>
              <c:strCache>
                <c:ptCount val="1"/>
                <c:pt idx="0">
                  <c:v>Tumor 1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numRef>
              <c:f>Feuil1!$B$13:$N$13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Feuil1!$B$14:$N$14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79-4F08-99C2-7800A93A143B}"/>
            </c:ext>
          </c:extLst>
        </c:ser>
        <c:ser>
          <c:idx val="2"/>
          <c:order val="2"/>
          <c:tx>
            <c:strRef>
              <c:f>Feuil1!$A$15</c:f>
              <c:strCache>
                <c:ptCount val="1"/>
                <c:pt idx="0">
                  <c:v>Tumor 2</c:v>
                </c:pt>
              </c:strCache>
            </c:strRef>
          </c:tx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numRef>
              <c:f>Feuil1!$B$13:$N$13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Feuil1!$B$15:$N$15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79-4F08-99C2-7800A93A143B}"/>
            </c:ext>
          </c:extLst>
        </c:ser>
        <c:ser>
          <c:idx val="3"/>
          <c:order val="3"/>
          <c:tx>
            <c:strRef>
              <c:f>Feuil1!$A$16</c:f>
              <c:strCache>
                <c:ptCount val="1"/>
                <c:pt idx="0">
                  <c:v>Tumor 3</c:v>
                </c:pt>
              </c:strCache>
            </c:strRef>
          </c:tx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numRef>
              <c:f>Feuil1!$B$13:$N$13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Feuil1!$B$16:$N$16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31.1</c:v>
                </c:pt>
                <c:pt idx="6">
                  <c:v>43.8</c:v>
                </c:pt>
                <c:pt idx="7">
                  <c:v>48</c:v>
                </c:pt>
                <c:pt idx="8">
                  <c:v>31.3</c:v>
                </c:pt>
                <c:pt idx="9">
                  <c:v>29.1</c:v>
                </c:pt>
                <c:pt idx="10">
                  <c:v>64.7</c:v>
                </c:pt>
                <c:pt idx="11">
                  <c:v>110</c:v>
                </c:pt>
                <c:pt idx="12">
                  <c:v>196.1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C79-4F08-99C2-7800A93A143B}"/>
            </c:ext>
          </c:extLst>
        </c:ser>
        <c:ser>
          <c:idx val="4"/>
          <c:order val="4"/>
          <c:tx>
            <c:strRef>
              <c:f>Feuil1!$A$17</c:f>
              <c:strCache>
                <c:ptCount val="1"/>
                <c:pt idx="0">
                  <c:v>Tumor 4</c:v>
                </c:pt>
              </c:strCache>
            </c:strRef>
          </c:tx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numRef>
              <c:f>Feuil1!$B$13:$N$13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Feuil1!$B$17:$N$17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C79-4F08-99C2-7800A93A143B}"/>
            </c:ext>
          </c:extLst>
        </c:ser>
        <c:ser>
          <c:idx val="5"/>
          <c:order val="5"/>
          <c:tx>
            <c:strRef>
              <c:f>Feuil1!$A$18</c:f>
              <c:strCache>
                <c:ptCount val="1"/>
                <c:pt idx="0">
                  <c:v>Tumor 5</c:v>
                </c:pt>
              </c:strCache>
            </c:strRef>
          </c:tx>
          <c:spPr>
            <a:ln w="28575" cap="rnd">
              <a:solidFill>
                <a:schemeClr val="dk1">
                  <a:tint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60000"/>
                </a:schemeClr>
              </a:solidFill>
              <a:ln w="9525">
                <a:solidFill>
                  <a:schemeClr val="dk1">
                    <a:tint val="60000"/>
                  </a:schemeClr>
                </a:solidFill>
              </a:ln>
              <a:effectLst/>
            </c:spPr>
          </c:marker>
          <c:cat>
            <c:numRef>
              <c:f>Feuil1!$B$13:$N$13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Feuil1!$B$18:$N$18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4C0-4A68-B1E5-9AB6F8CC1F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5586911"/>
        <c:axId val="163943903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Feuil1!$A$13</c15:sqref>
                        </c15:formulaRef>
                      </c:ext>
                    </c:extLst>
                    <c:strCache>
                      <c:ptCount val="1"/>
                      <c:pt idx="0">
                        <c:v>RENCA # NRP1 4.1 7</c:v>
                      </c:pt>
                    </c:strCache>
                  </c:strRef>
                </c:tx>
                <c:spPr>
                  <a:ln w="28575" cap="rnd">
                    <a:solidFill>
                      <a:schemeClr val="dk1">
                        <a:tint val="885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dk1">
                        <a:tint val="88500"/>
                      </a:schemeClr>
                    </a:solidFill>
                    <a:ln w="9525">
                      <a:solidFill>
                        <a:schemeClr val="dk1">
                          <a:tint val="88500"/>
                        </a:schemeClr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Feuil1!$B$13:$N$13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10</c:v>
                      </c:pt>
                      <c:pt idx="1">
                        <c:v>12</c:v>
                      </c:pt>
                      <c:pt idx="2">
                        <c:v>15</c:v>
                      </c:pt>
                      <c:pt idx="3">
                        <c:v>18</c:v>
                      </c:pt>
                      <c:pt idx="4">
                        <c:v>19</c:v>
                      </c:pt>
                      <c:pt idx="5">
                        <c:v>22</c:v>
                      </c:pt>
                      <c:pt idx="6">
                        <c:v>24</c:v>
                      </c:pt>
                      <c:pt idx="7">
                        <c:v>26</c:v>
                      </c:pt>
                      <c:pt idx="8">
                        <c:v>29</c:v>
                      </c:pt>
                      <c:pt idx="9">
                        <c:v>31</c:v>
                      </c:pt>
                      <c:pt idx="10">
                        <c:v>33</c:v>
                      </c:pt>
                      <c:pt idx="11">
                        <c:v>36</c:v>
                      </c:pt>
                      <c:pt idx="12">
                        <c:v>38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Feuil1!$B$13:$N$13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10</c:v>
                      </c:pt>
                      <c:pt idx="1">
                        <c:v>12</c:v>
                      </c:pt>
                      <c:pt idx="2">
                        <c:v>15</c:v>
                      </c:pt>
                      <c:pt idx="3">
                        <c:v>18</c:v>
                      </c:pt>
                      <c:pt idx="4">
                        <c:v>19</c:v>
                      </c:pt>
                      <c:pt idx="5">
                        <c:v>22</c:v>
                      </c:pt>
                      <c:pt idx="6">
                        <c:v>24</c:v>
                      </c:pt>
                      <c:pt idx="7">
                        <c:v>26</c:v>
                      </c:pt>
                      <c:pt idx="8">
                        <c:v>29</c:v>
                      </c:pt>
                      <c:pt idx="9">
                        <c:v>31</c:v>
                      </c:pt>
                      <c:pt idx="10">
                        <c:v>33</c:v>
                      </c:pt>
                      <c:pt idx="11">
                        <c:v>36</c:v>
                      </c:pt>
                      <c:pt idx="12">
                        <c:v>38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8C79-4F08-99C2-7800A93A143B}"/>
                  </c:ext>
                </c:extLst>
              </c15:ser>
            </c15:filteredLineSeries>
          </c:ext>
        </c:extLst>
      </c:lineChart>
      <c:catAx>
        <c:axId val="2655869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163943903"/>
        <c:crosses val="autoZero"/>
        <c:auto val="1"/>
        <c:lblAlgn val="ctr"/>
        <c:lblOffset val="100"/>
        <c:tickMarkSkip val="3"/>
        <c:noMultiLvlLbl val="0"/>
      </c:catAx>
      <c:valAx>
        <c:axId val="163943903"/>
        <c:scaling>
          <c:orientation val="minMax"/>
          <c:max val="12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265586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7770238774994"/>
          <c:y val="0.13023780766293916"/>
          <c:w val="0.36117389878927181"/>
          <c:h val="0.360828682856510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/>
              <a:t>RENCA #NRP2 5.1 8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7812651427458573"/>
          <c:y val="8.8195093493114718E-2"/>
          <c:w val="0.78162727224013828"/>
          <c:h val="0.83800525721060082"/>
        </c:manualLayout>
      </c:layout>
      <c:lineChart>
        <c:grouping val="standard"/>
        <c:varyColors val="0"/>
        <c:ser>
          <c:idx val="0"/>
          <c:order val="0"/>
          <c:tx>
            <c:strRef>
              <c:f>Feuil1!$A$22</c:f>
              <c:strCache>
                <c:ptCount val="1"/>
                <c:pt idx="0">
                  <c:v>Tumor 1</c:v>
                </c:pt>
              </c:strCache>
            </c:strRef>
          </c:tx>
          <c:spPr>
            <a:ln w="28575" cap="rnd">
              <a:solidFill>
                <a:schemeClr val="dk1">
                  <a:tint val="8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88500"/>
                </a:schemeClr>
              </a:solidFill>
              <a:ln w="9525">
                <a:solidFill>
                  <a:schemeClr val="dk1">
                    <a:tint val="88500"/>
                  </a:schemeClr>
                </a:solidFill>
              </a:ln>
              <a:effectLst/>
            </c:spPr>
          </c:marker>
          <c:cat>
            <c:numRef>
              <c:f>Feuil1!$B$21:$N$21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Feuil1!$B$22:$I$22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13.1</c:v>
                </c:pt>
                <c:pt idx="7">
                  <c:v>21.3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A9-48CE-995C-4287C41C5E71}"/>
            </c:ext>
          </c:extLst>
        </c:ser>
        <c:ser>
          <c:idx val="1"/>
          <c:order val="1"/>
          <c:tx>
            <c:strRef>
              <c:f>Feuil1!$A$23</c:f>
              <c:strCache>
                <c:ptCount val="1"/>
                <c:pt idx="0">
                  <c:v>Tumor 2</c:v>
                </c:pt>
              </c:strCache>
            </c:strRef>
          </c:tx>
          <c:spPr>
            <a:ln w="28575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cat>
            <c:numRef>
              <c:f>Feuil1!$B$21:$N$21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Feuil1!$B$23:$N$23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0.5</c:v>
                </c:pt>
                <c:pt idx="10">
                  <c:v>0.5</c:v>
                </c:pt>
                <c:pt idx="11">
                  <c:v>7.2</c:v>
                </c:pt>
                <c:pt idx="12">
                  <c:v>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A9-48CE-995C-4287C41C5E71}"/>
            </c:ext>
          </c:extLst>
        </c:ser>
        <c:ser>
          <c:idx val="2"/>
          <c:order val="2"/>
          <c:tx>
            <c:strRef>
              <c:f>Feuil1!$A$24</c:f>
              <c:strCache>
                <c:ptCount val="1"/>
                <c:pt idx="0">
                  <c:v>Tumor 3</c:v>
                </c:pt>
              </c:strCache>
            </c:strRef>
          </c:tx>
          <c:spPr>
            <a:ln w="28575" cap="rnd">
              <a:solidFill>
                <a:schemeClr val="dk1">
                  <a:tint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75000"/>
                </a:schemeClr>
              </a:solidFill>
              <a:ln w="9525">
                <a:solidFill>
                  <a:schemeClr val="dk1">
                    <a:tint val="75000"/>
                  </a:schemeClr>
                </a:solidFill>
              </a:ln>
              <a:effectLst/>
            </c:spPr>
          </c:marker>
          <c:cat>
            <c:numRef>
              <c:f>Feuil1!$B$21:$N$21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Feuil1!$B$24:$N$24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58</c:v>
                </c:pt>
                <c:pt idx="3">
                  <c:v>339.6</c:v>
                </c:pt>
                <c:pt idx="4">
                  <c:v>522.20000000000005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A9-48CE-995C-4287C41C5E71}"/>
            </c:ext>
          </c:extLst>
        </c:ser>
        <c:ser>
          <c:idx val="3"/>
          <c:order val="3"/>
          <c:tx>
            <c:strRef>
              <c:f>Feuil1!$A$25</c:f>
              <c:strCache>
                <c:ptCount val="1"/>
                <c:pt idx="0">
                  <c:v>Tumor 4</c:v>
                </c:pt>
              </c:strCache>
            </c:strRef>
          </c:tx>
          <c:spPr>
            <a:ln w="28575" cap="rnd">
              <a:solidFill>
                <a:schemeClr val="dk1">
                  <a:tint val="985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98500"/>
                </a:schemeClr>
              </a:solidFill>
              <a:ln w="9525">
                <a:solidFill>
                  <a:schemeClr val="dk1">
                    <a:tint val="98500"/>
                  </a:schemeClr>
                </a:solidFill>
              </a:ln>
              <a:effectLst/>
            </c:spPr>
          </c:marker>
          <c:cat>
            <c:numRef>
              <c:f>Feuil1!$B$21:$N$21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Feuil1!$B$25:$N$25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6.6</c:v>
                </c:pt>
                <c:pt idx="10">
                  <c:v>3</c:v>
                </c:pt>
                <c:pt idx="11">
                  <c:v>22.1</c:v>
                </c:pt>
                <c:pt idx="12">
                  <c:v>30.2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0A9-48CE-995C-4287C41C5E71}"/>
            </c:ext>
          </c:extLst>
        </c:ser>
        <c:ser>
          <c:idx val="4"/>
          <c:order val="4"/>
          <c:tx>
            <c:strRef>
              <c:f>Feuil1!$A$26</c:f>
              <c:strCache>
                <c:ptCount val="1"/>
                <c:pt idx="0">
                  <c:v>Tumor 5</c:v>
                </c:pt>
              </c:strCache>
            </c:strRef>
          </c:tx>
          <c:spPr>
            <a:ln w="28575" cap="rnd">
              <a:solidFill>
                <a:schemeClr val="dk1">
                  <a:tint val="3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30000"/>
                </a:schemeClr>
              </a:solidFill>
              <a:ln w="9525">
                <a:solidFill>
                  <a:schemeClr val="dk1">
                    <a:tint val="30000"/>
                  </a:schemeClr>
                </a:solidFill>
              </a:ln>
              <a:effectLst/>
            </c:spPr>
          </c:marker>
          <c:cat>
            <c:numRef>
              <c:f>Feuil1!$B$21:$N$21</c:f>
              <c:numCache>
                <c:formatCode>General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19</c:v>
                </c:pt>
                <c:pt idx="5">
                  <c:v>22</c:v>
                </c:pt>
                <c:pt idx="6">
                  <c:v>24</c:v>
                </c:pt>
                <c:pt idx="7">
                  <c:v>26</c:v>
                </c:pt>
                <c:pt idx="8">
                  <c:v>29</c:v>
                </c:pt>
                <c:pt idx="9">
                  <c:v>31</c:v>
                </c:pt>
                <c:pt idx="10">
                  <c:v>33</c:v>
                </c:pt>
                <c:pt idx="11">
                  <c:v>36</c:v>
                </c:pt>
                <c:pt idx="12">
                  <c:v>38</c:v>
                </c:pt>
              </c:numCache>
            </c:numRef>
          </c:cat>
          <c:val>
            <c:numRef>
              <c:f>Feuil1!$B$26:$N$26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8.8000000000000007</c:v>
                </c:pt>
                <c:pt idx="9">
                  <c:v>2.4</c:v>
                </c:pt>
                <c:pt idx="10">
                  <c:v>5.5</c:v>
                </c:pt>
                <c:pt idx="11">
                  <c:v>25.5</c:v>
                </c:pt>
                <c:pt idx="12">
                  <c:v>37.5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0A9-48CE-995C-4287C41C5E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711967"/>
        <c:axId val="1777480111"/>
      </c:lineChart>
      <c:catAx>
        <c:axId val="3717119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1777480111"/>
        <c:crosses val="autoZero"/>
        <c:auto val="1"/>
        <c:lblAlgn val="ctr"/>
        <c:lblOffset val="100"/>
        <c:noMultiLvlLbl val="0"/>
      </c:catAx>
      <c:valAx>
        <c:axId val="1777480111"/>
        <c:scaling>
          <c:orientation val="minMax"/>
          <c:max val="12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fr-FR"/>
          </a:p>
        </c:txPr>
        <c:crossAx val="37171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538610724910074"/>
          <c:y val="0.10937647394910983"/>
          <c:w val="0.50116791803485539"/>
          <c:h val="0.32034938655923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4300B-4879-43B5-81E3-AC51AD6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6F86EA-6CB0-488A-9DC1-8824B4CD2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C811B6-9E51-47C6-9BAE-64A20B605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6056D5-9FE2-4965-A7FA-E480DB01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202F53-7A70-42AF-9B85-826EB636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49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54E8B0-A1ED-4E81-ABEE-AB4B04EA3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232E67A-E19D-4878-8CDA-0464096B0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E4E2C1-E14E-422B-8BB1-532720F98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F252CA-8DEF-4E8A-883B-BA35AF96F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AF1845-F9BF-447D-BCA9-B96F9190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6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E42C8A-D489-4B06-A507-F56D1E4174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BFA7E8-B8E7-4175-A4D0-788A83FF5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5D0D6F-0081-474D-9B8F-F65128288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328D71-5695-47F9-8F81-412BD437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549920-644F-4D72-B9FD-6F8432244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1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4C6C24-0359-4758-8687-095C2408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67640D-C935-4C1E-A265-CC16E0C38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3E8D12-1C8E-4FBD-BB18-C7A1754B2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AB2FA9-C98F-435A-8095-BC128E213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71568D-F76A-44B4-8A13-E0A6A82D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53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04673-FC24-4D25-9F95-761464815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FFB7A3-41E7-4276-A40B-A39E8B2DA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3B960-D27E-44AC-AA51-F6B5C3393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32979-DDB0-4230-BC32-80B5DB852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05543B-CABB-464B-9631-CED8BE6E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52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EF785E-B45A-40F4-8CB1-D13BAAD12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1A2144-21B7-4D74-9A05-80DEFE519D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04B7D4-FCCE-4498-8A0C-8F450ABFF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71969F-372B-44AD-9FFD-82A966C3A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702B42-C8AE-4E23-BE0E-484A8C723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1B9A68-BBDA-464E-A878-16157D1AF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827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D5342-6BB7-467B-A635-A0F87A64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456F91-E542-442F-B454-7178FFA58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DDAECF-B370-43E2-AABA-3E889138F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135DE29-34A9-4133-92A1-B8830086E4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234A41E-4901-4E36-A869-0C67C3E62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F35B9ED-254B-4AD5-A616-E157248C0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5CA0898-E5F4-44AE-BFB6-B9959FF5B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7D72FCA-6598-46FD-9F49-0D9FAA4CD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82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30F9DA-604E-46FC-970A-3FCF45988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10C149-16EC-495B-B414-0BE2169A0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466446-77F1-4913-807D-F1EECCF19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529ABC-8B67-464D-82CF-984E906F1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88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18C4709-229C-4D4A-906F-1972F24BC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09095FA-1C01-4D63-8806-F2458EC4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EB35C11-2800-49E4-BCAB-7BFFA9B5B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28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355C2-8A62-4360-91EC-7FFA21EDB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6981C9-5C38-467A-B326-45C2AC75A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4A86E1-C45F-41A7-87A8-41AE40696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030042-0FD7-4920-88F8-23695FF48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C4C9A5-0CA9-414F-8C43-C387CB6EF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967182-7086-45E6-919B-EB0784746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67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F9C46-6D93-4026-BBD5-5A828E52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DFA8E55-DDF2-4EC3-ACCB-ED877A1885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DE28E79-D1CB-431D-82EE-5AD5C6E38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1D3665-BB36-4F87-8F84-88635D597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172461-F59D-4F1C-99DD-B5C3FFFC2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E7C172-449A-4F7F-B89E-0F4B5F925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38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53FDC2E-5685-43E6-BE3E-B31ECCC9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CA7E53-9A66-4E11-89C8-705630D04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D92A3B-AB64-47AF-A066-71480B0D4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A659-684B-4BE8-A9A3-BF28976A9A05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05F81B-3BAE-4EE0-B61F-852D60E1CE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419109-089B-46ED-8B06-921FD41AF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FEE09-F414-49D0-95C1-68AAA57B2B9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5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BE9DACC9-8AA1-4A74-8A59-88DFB6634D20}"/>
              </a:ext>
            </a:extLst>
          </p:cNvPr>
          <p:cNvGrpSpPr/>
          <p:nvPr/>
        </p:nvGrpSpPr>
        <p:grpSpPr>
          <a:xfrm>
            <a:off x="69918" y="1071382"/>
            <a:ext cx="11680563" cy="5399030"/>
            <a:chOff x="362918" y="1091702"/>
            <a:chExt cx="11680563" cy="5399030"/>
          </a:xfrm>
        </p:grpSpPr>
        <p:graphicFrame>
          <p:nvGraphicFramePr>
            <p:cNvPr id="8" name="Graphique 7">
              <a:extLst>
                <a:ext uri="{FF2B5EF4-FFF2-40B4-BE49-F238E27FC236}">
                  <a16:creationId xmlns:a16="http://schemas.microsoft.com/office/drawing/2014/main" id="{996097E3-908C-4236-B2F8-CB95D1BB54F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84373001"/>
                </p:ext>
              </p:extLst>
            </p:nvPr>
          </p:nvGraphicFramePr>
          <p:xfrm>
            <a:off x="734518" y="1122192"/>
            <a:ext cx="3802549" cy="44841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57AF6D1C-929A-40E3-ABDE-59D6E92E59C8}"/>
                </a:ext>
              </a:extLst>
            </p:cNvPr>
            <p:cNvSpPr txBox="1"/>
            <p:nvPr/>
          </p:nvSpPr>
          <p:spPr>
            <a:xfrm>
              <a:off x="4937320" y="6121400"/>
              <a:ext cx="2903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Figure S4: Dumond </a:t>
              </a:r>
              <a:r>
                <a:rPr lang="fr-FR" b="1" i="1" dirty="0">
                  <a:latin typeface="Arial" panose="020B0604020202020204" pitchFamily="34" charset="0"/>
                  <a:cs typeface="Arial" panose="020B0604020202020204" pitchFamily="34" charset="0"/>
                </a:rPr>
                <a:t>et al.</a:t>
              </a:r>
              <a:endParaRPr lang="en-GB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" name="Graphique 6">
              <a:extLst>
                <a:ext uri="{FF2B5EF4-FFF2-40B4-BE49-F238E27FC236}">
                  <a16:creationId xmlns:a16="http://schemas.microsoft.com/office/drawing/2014/main" id="{BC26F21B-5F2F-4014-839A-B8483702278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20573647"/>
                </p:ext>
              </p:extLst>
            </p:nvPr>
          </p:nvGraphicFramePr>
          <p:xfrm>
            <a:off x="4537067" y="1122188"/>
            <a:ext cx="3801600" cy="44841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" name="Graphique 10">
              <a:extLst>
                <a:ext uri="{FF2B5EF4-FFF2-40B4-BE49-F238E27FC236}">
                  <a16:creationId xmlns:a16="http://schemas.microsoft.com/office/drawing/2014/main" id="{CF9456A8-49F0-463C-AED6-0C2B250FC35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71288667"/>
                </p:ext>
              </p:extLst>
            </p:nvPr>
          </p:nvGraphicFramePr>
          <p:xfrm>
            <a:off x="8241881" y="1091702"/>
            <a:ext cx="3801600" cy="448412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1567E6C-D81E-4E73-A197-CD4D937BE09B}"/>
                </a:ext>
              </a:extLst>
            </p:cNvPr>
            <p:cNvSpPr txBox="1"/>
            <p:nvPr/>
          </p:nvSpPr>
          <p:spPr>
            <a:xfrm rot="16200000">
              <a:off x="-464135" y="2953479"/>
              <a:ext cx="19618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Tumor</a:t>
              </a:r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 volume (mm</a:t>
              </a:r>
              <a:r>
                <a:rPr lang="fr-FR" sz="1400" b="1" baseline="300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3</a:t>
              </a:r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)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B7E812F-4A95-4070-8B7E-8B7199ACE7B1}"/>
                </a:ext>
              </a:extLst>
            </p:cNvPr>
            <p:cNvSpPr txBox="1"/>
            <p:nvPr/>
          </p:nvSpPr>
          <p:spPr>
            <a:xfrm>
              <a:off x="5479222" y="5598314"/>
              <a:ext cx="2406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Time post injection (</a:t>
              </a:r>
              <a:r>
                <a:rPr lang="fr-FR" sz="1400" b="1" dirty="0">
                  <a:latin typeface="Arial" panose="020B0604020202020204" pitchFamily="34" charset="0"/>
                  <a:ea typeface="Calibri" panose="020F0502020204030204" pitchFamily="34" charset="0"/>
                </a:rPr>
                <a:t>D</a:t>
              </a:r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ays)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3976AA8-E126-4B04-A04C-D5B4F66F762E}"/>
                </a:ext>
              </a:extLst>
            </p:cNvPr>
            <p:cNvSpPr txBox="1"/>
            <p:nvPr/>
          </p:nvSpPr>
          <p:spPr>
            <a:xfrm>
              <a:off x="9204036" y="5575829"/>
              <a:ext cx="2406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Time post injection (</a:t>
              </a:r>
              <a:r>
                <a:rPr lang="fr-FR" sz="1400" b="1" dirty="0">
                  <a:latin typeface="Arial" panose="020B0604020202020204" pitchFamily="34" charset="0"/>
                  <a:ea typeface="Calibri" panose="020F0502020204030204" pitchFamily="34" charset="0"/>
                </a:rPr>
                <a:t>D</a:t>
              </a:r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ays)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71BBCE8-587B-4E3A-8491-DFE6E5509570}"/>
                </a:ext>
              </a:extLst>
            </p:cNvPr>
            <p:cNvSpPr txBox="1"/>
            <p:nvPr/>
          </p:nvSpPr>
          <p:spPr>
            <a:xfrm>
              <a:off x="1626993" y="5575829"/>
              <a:ext cx="2406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Time post injection (</a:t>
              </a:r>
              <a:r>
                <a:rPr lang="fr-FR" sz="1400" b="1" dirty="0">
                  <a:latin typeface="Arial" panose="020B0604020202020204" pitchFamily="34" charset="0"/>
                  <a:ea typeface="Calibri" panose="020F0502020204030204" pitchFamily="34" charset="0"/>
                </a:rPr>
                <a:t>D</a:t>
              </a:r>
              <a:r>
                <a:rPr lang="fr-FR" sz="1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ays)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84645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42</Words>
  <Application>Microsoft Office PowerPoint</Application>
  <PresentationFormat>Grand écran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Aurore Dumond</dc:creator>
  <cp:lastModifiedBy> </cp:lastModifiedBy>
  <cp:revision>14</cp:revision>
  <dcterms:created xsi:type="dcterms:W3CDTF">2020-10-27T13:09:46Z</dcterms:created>
  <dcterms:modified xsi:type="dcterms:W3CDTF">2020-11-23T17:41:24Z</dcterms:modified>
</cp:coreProperties>
</file>