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66" r:id="rId3"/>
    <p:sldId id="282" r:id="rId4"/>
    <p:sldId id="279" r:id="rId5"/>
    <p:sldId id="281" r:id="rId6"/>
    <p:sldId id="286" r:id="rId7"/>
  </p:sldIdLst>
  <p:sldSz cx="6480175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1C5"/>
    <a:srgbClr val="DB5769"/>
    <a:srgbClr val="EE7C31"/>
    <a:srgbClr val="4F8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30"/>
    <p:restoredTop sz="95353"/>
  </p:normalViewPr>
  <p:slideViewPr>
    <p:cSldViewPr snapToGrid="0" snapToObjects="1">
      <p:cViewPr>
        <p:scale>
          <a:sx n="190" d="100"/>
          <a:sy n="190" d="100"/>
        </p:scale>
        <p:origin x="144" y="-2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4C806-5195-2846-BF75-4D65C44505F5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71675" y="1143000"/>
            <a:ext cx="2914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95895-7063-C948-BA8E-02343F3B5C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47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195895-7063-C948-BA8E-02343F3B5C3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353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2307C6-ABCA-F247-BB41-A66A289F1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22" y="1122363"/>
            <a:ext cx="4860131" cy="2387600"/>
          </a:xfrm>
        </p:spPr>
        <p:txBody>
          <a:bodyPr anchor="b"/>
          <a:lstStyle>
            <a:lvl1pPr algn="ctr">
              <a:defRPr sz="318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416AAC4-5D96-6543-8D5B-E44BD3039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22" y="3602038"/>
            <a:ext cx="4860131" cy="1655762"/>
          </a:xfrm>
        </p:spPr>
        <p:txBody>
          <a:bodyPr/>
          <a:lstStyle>
            <a:lvl1pPr marL="0" indent="0" algn="ctr">
              <a:buNone/>
              <a:defRPr sz="1276"/>
            </a:lvl1pPr>
            <a:lvl2pPr marL="243002" indent="0" algn="ctr">
              <a:buNone/>
              <a:defRPr sz="1063"/>
            </a:lvl2pPr>
            <a:lvl3pPr marL="486004" indent="0" algn="ctr">
              <a:buNone/>
              <a:defRPr sz="957"/>
            </a:lvl3pPr>
            <a:lvl4pPr marL="729005" indent="0" algn="ctr">
              <a:buNone/>
              <a:defRPr sz="850"/>
            </a:lvl4pPr>
            <a:lvl5pPr marL="972007" indent="0" algn="ctr">
              <a:buNone/>
              <a:defRPr sz="850"/>
            </a:lvl5pPr>
            <a:lvl6pPr marL="1215009" indent="0" algn="ctr">
              <a:buNone/>
              <a:defRPr sz="850"/>
            </a:lvl6pPr>
            <a:lvl7pPr marL="1458011" indent="0" algn="ctr">
              <a:buNone/>
              <a:defRPr sz="850"/>
            </a:lvl7pPr>
            <a:lvl8pPr marL="1701013" indent="0" algn="ctr">
              <a:buNone/>
              <a:defRPr sz="850"/>
            </a:lvl8pPr>
            <a:lvl9pPr marL="1944014" indent="0" algn="ctr">
              <a:buNone/>
              <a:defRPr sz="85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9D8891-9BC5-AA41-B50D-DA43616FA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86BB2B-59F4-324E-92A8-F71D772BF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202E1D-F50F-1F4A-8E62-55D12C6A7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6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3BB02E-1F82-2047-B3F4-164A4D520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892969F-8F36-4F47-A3AA-6028016B8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38181F-362C-3C42-8210-C0B0644CF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60D074-8918-B646-AB68-3EC9A577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80217C-220E-F04E-B468-AB28329D3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60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37DEF0E-75C1-E04C-9243-995C40BA16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637375" y="365125"/>
            <a:ext cx="1397288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6690C10-F7F8-DD45-A6E5-A9FFA290E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5512" y="365125"/>
            <a:ext cx="4110861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41804E-4AB7-1040-973D-880572601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E8607E-882B-194A-952F-0D143AA8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66400E-8652-3E41-816E-E3719265A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30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D32348-6FBF-B745-BDFF-5D9B6E87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69D5F0-10CD-1448-914F-16BED22D4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B9CFA7-BEE3-494B-A743-808F9347B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2C9146-40E5-8443-9CE1-283A68CB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9BE22A-AA18-1342-8FB2-F96951E3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165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31DC33-F387-E149-9F9B-89F963C6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37" y="1709739"/>
            <a:ext cx="5589151" cy="2852737"/>
          </a:xfrm>
        </p:spPr>
        <p:txBody>
          <a:bodyPr anchor="b"/>
          <a:lstStyle>
            <a:lvl1pPr>
              <a:defRPr sz="3189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AC870E-2B2D-7741-869F-A1C9CFD37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137" y="4589464"/>
            <a:ext cx="5589151" cy="1500187"/>
          </a:xfrm>
        </p:spPr>
        <p:txBody>
          <a:bodyPr/>
          <a:lstStyle>
            <a:lvl1pPr marL="0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1pPr>
            <a:lvl2pPr marL="243002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2pPr>
            <a:lvl3pPr marL="486004" indent="0">
              <a:buNone/>
              <a:defRPr sz="957">
                <a:solidFill>
                  <a:schemeClr val="tx1">
                    <a:tint val="75000"/>
                  </a:schemeClr>
                </a:solidFill>
              </a:defRPr>
            </a:lvl3pPr>
            <a:lvl4pPr marL="729005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4pPr>
            <a:lvl5pPr marL="972007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5pPr>
            <a:lvl6pPr marL="1215009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6pPr>
            <a:lvl7pPr marL="145801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7pPr>
            <a:lvl8pPr marL="1701013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8pPr>
            <a:lvl9pPr marL="1944014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E4998D-733D-8E4A-8BDA-B5B9DFA6A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669DFB-EFA8-7247-8642-D6B5105F3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C4B03-BD6D-8F4E-9F41-6E09C677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38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D27BAF-B822-5044-B1C3-3A09B4057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1F966B-3D47-0941-9DFF-6170D6060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5512" y="1825625"/>
            <a:ext cx="2754074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5365A12-DAEF-6943-87AD-1D1DEB739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80589" y="1825625"/>
            <a:ext cx="2754074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AACBA6-A2C1-1047-A968-2D3E3F652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497CBE8-F6BF-8F4C-84B0-4A735BB24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27FB96-4A41-6B45-B1A6-A3DF9E4F6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068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B1ABB6-8F99-024E-BD00-6575628C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56" y="365126"/>
            <a:ext cx="5589151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04645A-2E62-394B-BF88-0C3B8C3E6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56" y="1681163"/>
            <a:ext cx="2741418" cy="823912"/>
          </a:xfrm>
        </p:spPr>
        <p:txBody>
          <a:bodyPr anchor="b"/>
          <a:lstStyle>
            <a:lvl1pPr marL="0" indent="0">
              <a:buNone/>
              <a:defRPr sz="1276" b="1"/>
            </a:lvl1pPr>
            <a:lvl2pPr marL="243002" indent="0">
              <a:buNone/>
              <a:defRPr sz="1063" b="1"/>
            </a:lvl2pPr>
            <a:lvl3pPr marL="486004" indent="0">
              <a:buNone/>
              <a:defRPr sz="957" b="1"/>
            </a:lvl3pPr>
            <a:lvl4pPr marL="729005" indent="0">
              <a:buNone/>
              <a:defRPr sz="850" b="1"/>
            </a:lvl4pPr>
            <a:lvl5pPr marL="972007" indent="0">
              <a:buNone/>
              <a:defRPr sz="850" b="1"/>
            </a:lvl5pPr>
            <a:lvl6pPr marL="1215009" indent="0">
              <a:buNone/>
              <a:defRPr sz="850" b="1"/>
            </a:lvl6pPr>
            <a:lvl7pPr marL="1458011" indent="0">
              <a:buNone/>
              <a:defRPr sz="850" b="1"/>
            </a:lvl7pPr>
            <a:lvl8pPr marL="1701013" indent="0">
              <a:buNone/>
              <a:defRPr sz="850" b="1"/>
            </a:lvl8pPr>
            <a:lvl9pPr marL="1944014" indent="0">
              <a:buNone/>
              <a:defRPr sz="85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A6D7E7-781F-E347-B42B-F2B5594CB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356" y="2505075"/>
            <a:ext cx="274141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BA13EBB-C59B-594F-8875-E28C12CAF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80589" y="1681163"/>
            <a:ext cx="2754918" cy="823912"/>
          </a:xfrm>
        </p:spPr>
        <p:txBody>
          <a:bodyPr anchor="b"/>
          <a:lstStyle>
            <a:lvl1pPr marL="0" indent="0">
              <a:buNone/>
              <a:defRPr sz="1276" b="1"/>
            </a:lvl1pPr>
            <a:lvl2pPr marL="243002" indent="0">
              <a:buNone/>
              <a:defRPr sz="1063" b="1"/>
            </a:lvl2pPr>
            <a:lvl3pPr marL="486004" indent="0">
              <a:buNone/>
              <a:defRPr sz="957" b="1"/>
            </a:lvl3pPr>
            <a:lvl4pPr marL="729005" indent="0">
              <a:buNone/>
              <a:defRPr sz="850" b="1"/>
            </a:lvl4pPr>
            <a:lvl5pPr marL="972007" indent="0">
              <a:buNone/>
              <a:defRPr sz="850" b="1"/>
            </a:lvl5pPr>
            <a:lvl6pPr marL="1215009" indent="0">
              <a:buNone/>
              <a:defRPr sz="850" b="1"/>
            </a:lvl6pPr>
            <a:lvl7pPr marL="1458011" indent="0">
              <a:buNone/>
              <a:defRPr sz="850" b="1"/>
            </a:lvl7pPr>
            <a:lvl8pPr marL="1701013" indent="0">
              <a:buNone/>
              <a:defRPr sz="850" b="1"/>
            </a:lvl8pPr>
            <a:lvl9pPr marL="1944014" indent="0">
              <a:buNone/>
              <a:defRPr sz="85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2D91004-CC85-5A40-8A62-5B029DF6E2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280589" y="2505075"/>
            <a:ext cx="275491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EADC915-318A-5B40-9D95-420CAE5B6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B030FF6-6747-D54E-A86D-C42B85F1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820E50C-39F5-6B4F-A6E2-A0C59E7C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45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E78A69-12A6-2C43-A73E-6C59DB9E5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AE38793-75EE-4E4D-8B92-492765F08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3C6A49-661B-CC41-817A-A39BB552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694714D-A34B-2545-B218-259F9A1C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297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5D5456B-2D3A-1849-A9E8-72F7529D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857C320-5C01-EC44-8117-CB83E3425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36583C-B544-6849-88DD-7D93566FF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1183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65AF7F-7955-2B46-B87D-5D916EB5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56" y="457200"/>
            <a:ext cx="2090025" cy="1600200"/>
          </a:xfrm>
        </p:spPr>
        <p:txBody>
          <a:bodyPr anchor="b"/>
          <a:lstStyle>
            <a:lvl1pPr>
              <a:defRPr sz="17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80E974-5D65-4041-804D-4A173307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4918" y="987426"/>
            <a:ext cx="3280589" cy="4873625"/>
          </a:xfrm>
        </p:spPr>
        <p:txBody>
          <a:bodyPr/>
          <a:lstStyle>
            <a:lvl1pPr>
              <a:defRPr sz="1701"/>
            </a:lvl1pPr>
            <a:lvl2pPr>
              <a:defRPr sz="1488"/>
            </a:lvl2pPr>
            <a:lvl3pPr>
              <a:defRPr sz="1276"/>
            </a:lvl3pPr>
            <a:lvl4pPr>
              <a:defRPr sz="1063"/>
            </a:lvl4pPr>
            <a:lvl5pPr>
              <a:defRPr sz="1063"/>
            </a:lvl5pPr>
            <a:lvl6pPr>
              <a:defRPr sz="1063"/>
            </a:lvl6pPr>
            <a:lvl7pPr>
              <a:defRPr sz="1063"/>
            </a:lvl7pPr>
            <a:lvl8pPr>
              <a:defRPr sz="1063"/>
            </a:lvl8pPr>
            <a:lvl9pPr>
              <a:defRPr sz="10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E8981B-AE43-9743-A174-E312E03A7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56" y="2057400"/>
            <a:ext cx="2090025" cy="3811588"/>
          </a:xfrm>
        </p:spPr>
        <p:txBody>
          <a:bodyPr/>
          <a:lstStyle>
            <a:lvl1pPr marL="0" indent="0">
              <a:buNone/>
              <a:defRPr sz="850"/>
            </a:lvl1pPr>
            <a:lvl2pPr marL="243002" indent="0">
              <a:buNone/>
              <a:defRPr sz="744"/>
            </a:lvl2pPr>
            <a:lvl3pPr marL="486004" indent="0">
              <a:buNone/>
              <a:defRPr sz="638"/>
            </a:lvl3pPr>
            <a:lvl4pPr marL="729005" indent="0">
              <a:buNone/>
              <a:defRPr sz="532"/>
            </a:lvl4pPr>
            <a:lvl5pPr marL="972007" indent="0">
              <a:buNone/>
              <a:defRPr sz="532"/>
            </a:lvl5pPr>
            <a:lvl6pPr marL="1215009" indent="0">
              <a:buNone/>
              <a:defRPr sz="532"/>
            </a:lvl6pPr>
            <a:lvl7pPr marL="1458011" indent="0">
              <a:buNone/>
              <a:defRPr sz="532"/>
            </a:lvl7pPr>
            <a:lvl8pPr marL="1701013" indent="0">
              <a:buNone/>
              <a:defRPr sz="532"/>
            </a:lvl8pPr>
            <a:lvl9pPr marL="1944014" indent="0">
              <a:buNone/>
              <a:defRPr sz="53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A123ED-DE17-AA46-9E8B-63702E5DA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999345-468D-E949-ABCB-72B4CCF92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9F69F0-7F5F-A648-AD74-555EDC6FE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537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BA520A-5372-464B-B928-81463913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56" y="457200"/>
            <a:ext cx="2090025" cy="1600200"/>
          </a:xfrm>
        </p:spPr>
        <p:txBody>
          <a:bodyPr anchor="b"/>
          <a:lstStyle>
            <a:lvl1pPr>
              <a:defRPr sz="170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F8A7CAA-DD1D-4247-A322-448A36757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754918" y="987426"/>
            <a:ext cx="3280589" cy="4873625"/>
          </a:xfrm>
        </p:spPr>
        <p:txBody>
          <a:bodyPr/>
          <a:lstStyle>
            <a:lvl1pPr marL="0" indent="0">
              <a:buNone/>
              <a:defRPr sz="1701"/>
            </a:lvl1pPr>
            <a:lvl2pPr marL="243002" indent="0">
              <a:buNone/>
              <a:defRPr sz="1488"/>
            </a:lvl2pPr>
            <a:lvl3pPr marL="486004" indent="0">
              <a:buNone/>
              <a:defRPr sz="1276"/>
            </a:lvl3pPr>
            <a:lvl4pPr marL="729005" indent="0">
              <a:buNone/>
              <a:defRPr sz="1063"/>
            </a:lvl4pPr>
            <a:lvl5pPr marL="972007" indent="0">
              <a:buNone/>
              <a:defRPr sz="1063"/>
            </a:lvl5pPr>
            <a:lvl6pPr marL="1215009" indent="0">
              <a:buNone/>
              <a:defRPr sz="1063"/>
            </a:lvl6pPr>
            <a:lvl7pPr marL="1458011" indent="0">
              <a:buNone/>
              <a:defRPr sz="1063"/>
            </a:lvl7pPr>
            <a:lvl8pPr marL="1701013" indent="0">
              <a:buNone/>
              <a:defRPr sz="1063"/>
            </a:lvl8pPr>
            <a:lvl9pPr marL="1944014" indent="0">
              <a:buNone/>
              <a:defRPr sz="1063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7B09FE-6C1E-3645-BDBB-641D7F128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56" y="2057400"/>
            <a:ext cx="2090025" cy="3811588"/>
          </a:xfrm>
        </p:spPr>
        <p:txBody>
          <a:bodyPr/>
          <a:lstStyle>
            <a:lvl1pPr marL="0" indent="0">
              <a:buNone/>
              <a:defRPr sz="850"/>
            </a:lvl1pPr>
            <a:lvl2pPr marL="243002" indent="0">
              <a:buNone/>
              <a:defRPr sz="744"/>
            </a:lvl2pPr>
            <a:lvl3pPr marL="486004" indent="0">
              <a:buNone/>
              <a:defRPr sz="638"/>
            </a:lvl3pPr>
            <a:lvl4pPr marL="729005" indent="0">
              <a:buNone/>
              <a:defRPr sz="532"/>
            </a:lvl4pPr>
            <a:lvl5pPr marL="972007" indent="0">
              <a:buNone/>
              <a:defRPr sz="532"/>
            </a:lvl5pPr>
            <a:lvl6pPr marL="1215009" indent="0">
              <a:buNone/>
              <a:defRPr sz="532"/>
            </a:lvl6pPr>
            <a:lvl7pPr marL="1458011" indent="0">
              <a:buNone/>
              <a:defRPr sz="532"/>
            </a:lvl7pPr>
            <a:lvl8pPr marL="1701013" indent="0">
              <a:buNone/>
              <a:defRPr sz="532"/>
            </a:lvl8pPr>
            <a:lvl9pPr marL="1944014" indent="0">
              <a:buNone/>
              <a:defRPr sz="53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ABBF7E-FB1E-DF40-A571-01516C202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C032BE-3A77-8D47-AF2B-655514530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1C5754-8BDD-7C40-A2EE-3F074D52F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35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BDF197-A54D-3643-A74D-332798D4C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512" y="365126"/>
            <a:ext cx="55891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091C69-9136-B446-A385-8CFD01941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5512" y="1825625"/>
            <a:ext cx="55891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13C481-3D22-684F-B16B-F30D850C0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5512" y="6356351"/>
            <a:ext cx="1458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5FF18-4D74-AE4B-AC9F-BADCAF08112B}" type="datetimeFigureOut">
              <a:rPr kumimoji="1" lang="ja-JP" altLang="en-US" smtClean="0"/>
              <a:t>2021/6/12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668FBA-BEC3-2D48-AEB7-6C7697FE8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46558" y="6356351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7B0D88-83A5-6F45-8293-C4B9036057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6624" y="6356351"/>
            <a:ext cx="14580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2BC4C-F8F8-0B42-B016-1EBDCCD798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7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86004" rtl="0" eaLnBrk="1" latinLnBrk="0" hangingPunct="1">
        <a:lnSpc>
          <a:spcPct val="90000"/>
        </a:lnSpc>
        <a:spcBef>
          <a:spcPct val="0"/>
        </a:spcBef>
        <a:buNone/>
        <a:defRPr kumimoji="1" sz="23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501" indent="-121501" algn="l" defTabSz="486004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64503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07505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50506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4pPr>
      <a:lvl5pPr marL="1093508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5pPr>
      <a:lvl6pPr marL="1336510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6pPr>
      <a:lvl7pPr marL="1579512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7pPr>
      <a:lvl8pPr marL="1822514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8pPr>
      <a:lvl9pPr marL="2065515" indent="-121501" algn="l" defTabSz="486004" rtl="0" eaLnBrk="1" latinLnBrk="0" hangingPunct="1">
        <a:lnSpc>
          <a:spcPct val="90000"/>
        </a:lnSpc>
        <a:spcBef>
          <a:spcPts val="266"/>
        </a:spcBef>
        <a:buFont typeface="Arial" panose="020B0604020202020204" pitchFamily="34" charset="0"/>
        <a:buChar char="•"/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1pPr>
      <a:lvl2pPr marL="243002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2pPr>
      <a:lvl3pPr marL="486004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3pPr>
      <a:lvl4pPr marL="729005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4pPr>
      <a:lvl5pPr marL="972007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5pPr>
      <a:lvl6pPr marL="1215009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6pPr>
      <a:lvl7pPr marL="1458011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7pPr>
      <a:lvl8pPr marL="1701013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8pPr>
      <a:lvl9pPr marL="1944014" algn="l" defTabSz="486004" rtl="0" eaLnBrk="1" latinLnBrk="0" hangingPunct="1">
        <a:defRPr kumimoji="1" sz="9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4.emf"/><Relationship Id="rId16" Type="http://schemas.openxmlformats.org/officeDocument/2006/relationships/image" Target="../media/image15.tif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5" Type="http://schemas.openxmlformats.org/officeDocument/2006/relationships/image" Target="../media/image14.tiff"/><Relationship Id="rId10" Type="http://schemas.openxmlformats.org/officeDocument/2006/relationships/image" Target="../media/image10.png"/><Relationship Id="rId19" Type="http://schemas.openxmlformats.org/officeDocument/2006/relationships/image" Target="../media/image18.png"/><Relationship Id="rId4" Type="http://schemas.openxmlformats.org/officeDocument/2006/relationships/image" Target="../media/image6.emf"/><Relationship Id="rId9" Type="http://schemas.microsoft.com/office/2007/relationships/hdphoto" Target="../media/hdphoto2.wdp"/><Relationship Id="rId14" Type="http://schemas.openxmlformats.org/officeDocument/2006/relationships/image" Target="../media/image1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tiff"/><Relationship Id="rId4" Type="http://schemas.openxmlformats.org/officeDocument/2006/relationships/image" Target="../media/image22.tiff"/><Relationship Id="rId9" Type="http://schemas.openxmlformats.org/officeDocument/2006/relationships/image" Target="../media/image27.em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openxmlformats.org/officeDocument/2006/relationships/image" Target="../media/image29.emf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tiff"/><Relationship Id="rId13" Type="http://schemas.openxmlformats.org/officeDocument/2006/relationships/image" Target="../media/image44.tiff"/><Relationship Id="rId18" Type="http://schemas.openxmlformats.org/officeDocument/2006/relationships/image" Target="../media/image49.tiff"/><Relationship Id="rId3" Type="http://schemas.openxmlformats.org/officeDocument/2006/relationships/image" Target="../media/image34.tiff"/><Relationship Id="rId21" Type="http://schemas.openxmlformats.org/officeDocument/2006/relationships/image" Target="../media/image52.emf"/><Relationship Id="rId7" Type="http://schemas.openxmlformats.org/officeDocument/2006/relationships/image" Target="../media/image38.tiff"/><Relationship Id="rId12" Type="http://schemas.openxmlformats.org/officeDocument/2006/relationships/image" Target="../media/image43.tiff"/><Relationship Id="rId17" Type="http://schemas.openxmlformats.org/officeDocument/2006/relationships/image" Target="../media/image48.tiff"/><Relationship Id="rId2" Type="http://schemas.openxmlformats.org/officeDocument/2006/relationships/image" Target="../media/image33.tiff"/><Relationship Id="rId16" Type="http://schemas.openxmlformats.org/officeDocument/2006/relationships/image" Target="../media/image47.tiff"/><Relationship Id="rId20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tiff"/><Relationship Id="rId11" Type="http://schemas.openxmlformats.org/officeDocument/2006/relationships/image" Target="../media/image42.tiff"/><Relationship Id="rId5" Type="http://schemas.openxmlformats.org/officeDocument/2006/relationships/image" Target="../media/image36.tiff"/><Relationship Id="rId15" Type="http://schemas.openxmlformats.org/officeDocument/2006/relationships/image" Target="../media/image46.tiff"/><Relationship Id="rId10" Type="http://schemas.openxmlformats.org/officeDocument/2006/relationships/image" Target="../media/image41.tiff"/><Relationship Id="rId19" Type="http://schemas.openxmlformats.org/officeDocument/2006/relationships/image" Target="../media/image50.tiff"/><Relationship Id="rId4" Type="http://schemas.openxmlformats.org/officeDocument/2006/relationships/image" Target="../media/image35.tiff"/><Relationship Id="rId9" Type="http://schemas.openxmlformats.org/officeDocument/2006/relationships/image" Target="../media/image40.tiff"/><Relationship Id="rId14" Type="http://schemas.openxmlformats.org/officeDocument/2006/relationships/image" Target="../media/image4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図 101">
            <a:extLst>
              <a:ext uri="{FF2B5EF4-FFF2-40B4-BE49-F238E27FC236}">
                <a16:creationId xmlns:a16="http://schemas.microsoft.com/office/drawing/2014/main" id="{799F3329-77BE-AE43-B4D9-0C130C0C8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52" r="50160"/>
          <a:stretch/>
        </p:blipFill>
        <p:spPr>
          <a:xfrm>
            <a:off x="374007" y="2907592"/>
            <a:ext cx="1098550" cy="822316"/>
          </a:xfrm>
          <a:prstGeom prst="rect">
            <a:avLst/>
          </a:prstGeom>
        </p:spPr>
      </p:pic>
      <p:pic>
        <p:nvPicPr>
          <p:cNvPr id="103" name="図 102">
            <a:extLst>
              <a:ext uri="{FF2B5EF4-FFF2-40B4-BE49-F238E27FC236}">
                <a16:creationId xmlns:a16="http://schemas.microsoft.com/office/drawing/2014/main" id="{CA640CCC-7620-6B4D-BE1E-C9981865DF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149"/>
          <a:stretch/>
        </p:blipFill>
        <p:spPr>
          <a:xfrm>
            <a:off x="2632911" y="2911173"/>
            <a:ext cx="1096825" cy="822316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E00805AA-D5AB-2F4E-966F-CA388D198B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29" t="2408" r="2650" b="11719"/>
          <a:stretch/>
        </p:blipFill>
        <p:spPr>
          <a:xfrm>
            <a:off x="2478573" y="809466"/>
            <a:ext cx="1309250" cy="901438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6C2FCC8-3FD6-894F-95E1-A943FBB37FC1}"/>
              </a:ext>
            </a:extLst>
          </p:cNvPr>
          <p:cNvSpPr txBox="1">
            <a:spLocks noChangeAspect="1"/>
          </p:cNvSpPr>
          <p:nvPr/>
        </p:nvSpPr>
        <p:spPr>
          <a:xfrm>
            <a:off x="3139652" y="835173"/>
            <a:ext cx="63805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P=0.0013</a:t>
            </a:r>
          </a:p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(log-rank test)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517CDA4-FF7C-9F4C-86DA-B406A2381DC0}"/>
              </a:ext>
            </a:extLst>
          </p:cNvPr>
          <p:cNvSpPr/>
          <p:nvPr/>
        </p:nvSpPr>
        <p:spPr>
          <a:xfrm>
            <a:off x="2697394" y="659250"/>
            <a:ext cx="809837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survival</a:t>
            </a:r>
            <a:endParaRPr lang="ja-JP" altLang="en-US" sz="7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8F4CA58-3CAA-B64C-8D96-6A94330AEC11}"/>
              </a:ext>
            </a:extLst>
          </p:cNvPr>
          <p:cNvSpPr txBox="1">
            <a:spLocks noChangeAspect="1"/>
          </p:cNvSpPr>
          <p:nvPr/>
        </p:nvSpPr>
        <p:spPr>
          <a:xfrm>
            <a:off x="2318367" y="1757802"/>
            <a:ext cx="1549767" cy="17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Time after surgery (months)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7031421-6638-0E49-89AA-F42FE404C8E8}"/>
              </a:ext>
            </a:extLst>
          </p:cNvPr>
          <p:cNvSpPr txBox="1">
            <a:spLocks noChangeAspect="1"/>
          </p:cNvSpPr>
          <p:nvPr/>
        </p:nvSpPr>
        <p:spPr>
          <a:xfrm>
            <a:off x="2297812" y="1595887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8ED8D30-4A49-9C40-B1EF-1FECA806F9CA}"/>
              </a:ext>
            </a:extLst>
          </p:cNvPr>
          <p:cNvSpPr txBox="1">
            <a:spLocks noChangeAspect="1"/>
          </p:cNvSpPr>
          <p:nvPr/>
        </p:nvSpPr>
        <p:spPr>
          <a:xfrm>
            <a:off x="2294680" y="752133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676B988-4C7C-BC4D-87B3-CD3640CE4159}"/>
              </a:ext>
            </a:extLst>
          </p:cNvPr>
          <p:cNvSpPr txBox="1">
            <a:spLocks noChangeAspect="1"/>
          </p:cNvSpPr>
          <p:nvPr/>
        </p:nvSpPr>
        <p:spPr>
          <a:xfrm>
            <a:off x="2294680" y="1426610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8A76576-EDC9-744F-9FEC-ACE758E5035C}"/>
              </a:ext>
            </a:extLst>
          </p:cNvPr>
          <p:cNvSpPr txBox="1">
            <a:spLocks noChangeAspect="1"/>
          </p:cNvSpPr>
          <p:nvPr/>
        </p:nvSpPr>
        <p:spPr>
          <a:xfrm>
            <a:off x="2294680" y="1259457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8DA007F-161E-5A4D-B92E-9D326A5545F1}"/>
              </a:ext>
            </a:extLst>
          </p:cNvPr>
          <p:cNvSpPr txBox="1">
            <a:spLocks noChangeAspect="1"/>
          </p:cNvSpPr>
          <p:nvPr/>
        </p:nvSpPr>
        <p:spPr>
          <a:xfrm>
            <a:off x="2294680" y="1088961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36AC2B0-25E1-1A42-9DD1-1F0E3C0E20B6}"/>
              </a:ext>
            </a:extLst>
          </p:cNvPr>
          <p:cNvSpPr txBox="1">
            <a:spLocks noChangeAspect="1"/>
          </p:cNvSpPr>
          <p:nvPr/>
        </p:nvSpPr>
        <p:spPr>
          <a:xfrm>
            <a:off x="2298477" y="921410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B9208C72-2843-A04D-AC73-FAEA36D34B1C}"/>
              </a:ext>
            </a:extLst>
          </p:cNvPr>
          <p:cNvSpPr txBox="1">
            <a:spLocks noChangeAspect="1"/>
          </p:cNvSpPr>
          <p:nvPr/>
        </p:nvSpPr>
        <p:spPr>
          <a:xfrm>
            <a:off x="2403380" y="1662451"/>
            <a:ext cx="242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C2B96AB-A01C-1B49-872B-45A6D8F60BC3}"/>
              </a:ext>
            </a:extLst>
          </p:cNvPr>
          <p:cNvSpPr txBox="1">
            <a:spLocks noChangeAspect="1"/>
          </p:cNvSpPr>
          <p:nvPr/>
        </p:nvSpPr>
        <p:spPr>
          <a:xfrm>
            <a:off x="2814947" y="1667039"/>
            <a:ext cx="26828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D3936AD-74E0-614A-9A18-0B73FB972435}"/>
              </a:ext>
            </a:extLst>
          </p:cNvPr>
          <p:cNvSpPr txBox="1">
            <a:spLocks noChangeAspect="1"/>
          </p:cNvSpPr>
          <p:nvPr/>
        </p:nvSpPr>
        <p:spPr>
          <a:xfrm>
            <a:off x="3231912" y="1667039"/>
            <a:ext cx="26828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18E7E0E-F5C7-BB42-B270-22BE66A53B03}"/>
              </a:ext>
            </a:extLst>
          </p:cNvPr>
          <p:cNvSpPr txBox="1">
            <a:spLocks noChangeAspect="1"/>
          </p:cNvSpPr>
          <p:nvPr/>
        </p:nvSpPr>
        <p:spPr>
          <a:xfrm>
            <a:off x="3655487" y="1665587"/>
            <a:ext cx="26828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0B7B495-C568-7F49-B4A6-3431F37E58EA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1763954" y="1171130"/>
            <a:ext cx="1115166" cy="17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Accumulative rate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67880F0-DCD8-6C46-87AA-F732044A3C70}"/>
              </a:ext>
            </a:extLst>
          </p:cNvPr>
          <p:cNvSpPr txBox="1"/>
          <p:nvPr/>
        </p:nvSpPr>
        <p:spPr>
          <a:xfrm>
            <a:off x="2562932" y="1900626"/>
            <a:ext cx="12843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CD8</a:t>
            </a:r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(n=94)</a:t>
            </a:r>
          </a:p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CD8</a:t>
            </a:r>
            <a:r>
              <a:rPr lang="en-US" altLang="ja-JP" sz="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(n=77)</a:t>
            </a:r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BC0FCB05-29E8-7449-B356-CA6D716C33CF}"/>
              </a:ext>
            </a:extLst>
          </p:cNvPr>
          <p:cNvCxnSpPr>
            <a:cxnSpLocks/>
          </p:cNvCxnSpPr>
          <p:nvPr/>
        </p:nvCxnSpPr>
        <p:spPr>
          <a:xfrm>
            <a:off x="2437590" y="1995956"/>
            <a:ext cx="180000" cy="0"/>
          </a:xfrm>
          <a:prstGeom prst="line">
            <a:avLst/>
          </a:prstGeom>
          <a:ln w="15875">
            <a:solidFill>
              <a:srgbClr val="DB5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AE73A80F-2D53-9B4B-88B1-A8EB0BB4F5CB}"/>
              </a:ext>
            </a:extLst>
          </p:cNvPr>
          <p:cNvCxnSpPr>
            <a:cxnSpLocks/>
          </p:cNvCxnSpPr>
          <p:nvPr/>
        </p:nvCxnSpPr>
        <p:spPr>
          <a:xfrm>
            <a:off x="2437590" y="2110553"/>
            <a:ext cx="180000" cy="0"/>
          </a:xfrm>
          <a:prstGeom prst="line">
            <a:avLst/>
          </a:prstGeom>
          <a:ln w="15875">
            <a:solidFill>
              <a:srgbClr val="4F85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図 23">
            <a:extLst>
              <a:ext uri="{FF2B5EF4-FFF2-40B4-BE49-F238E27FC236}">
                <a16:creationId xmlns:a16="http://schemas.microsoft.com/office/drawing/2014/main" id="{5941B984-C626-C441-A1DB-0A58ACE551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4" t="2456" r="2515" b="11537"/>
          <a:stretch/>
        </p:blipFill>
        <p:spPr>
          <a:xfrm>
            <a:off x="578699" y="812524"/>
            <a:ext cx="1310917" cy="900034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45EAF29-DC4B-BC4C-B766-3CCF2F509D97}"/>
              </a:ext>
            </a:extLst>
          </p:cNvPr>
          <p:cNvSpPr txBox="1">
            <a:spLocks noChangeAspect="1"/>
          </p:cNvSpPr>
          <p:nvPr/>
        </p:nvSpPr>
        <p:spPr>
          <a:xfrm>
            <a:off x="1241617" y="828475"/>
            <a:ext cx="63805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P=0.042</a:t>
            </a:r>
          </a:p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(log-rank test)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F54F35D-9E56-F74E-B194-0E8BE378BBA4}"/>
              </a:ext>
            </a:extLst>
          </p:cNvPr>
          <p:cNvSpPr/>
          <p:nvPr/>
        </p:nvSpPr>
        <p:spPr>
          <a:xfrm>
            <a:off x="789381" y="662440"/>
            <a:ext cx="809837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survival</a:t>
            </a:r>
            <a:endParaRPr lang="ja-JP" altLang="en-US" sz="7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0F9FBA3-C9EF-7240-A7FD-5B83FD702D6E}"/>
              </a:ext>
            </a:extLst>
          </p:cNvPr>
          <p:cNvSpPr txBox="1">
            <a:spLocks noChangeAspect="1"/>
          </p:cNvSpPr>
          <p:nvPr/>
        </p:nvSpPr>
        <p:spPr>
          <a:xfrm>
            <a:off x="420332" y="1751104"/>
            <a:ext cx="1549767" cy="17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Time after surgery (months)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EA0C844-EA14-8144-B5DF-2FD9FE7556AF}"/>
              </a:ext>
            </a:extLst>
          </p:cNvPr>
          <p:cNvSpPr txBox="1">
            <a:spLocks noChangeAspect="1"/>
          </p:cNvSpPr>
          <p:nvPr/>
        </p:nvSpPr>
        <p:spPr>
          <a:xfrm>
            <a:off x="399777" y="1589189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0067DB1-2976-1E44-B6A5-85551B2CB25A}"/>
              </a:ext>
            </a:extLst>
          </p:cNvPr>
          <p:cNvSpPr txBox="1">
            <a:spLocks noChangeAspect="1"/>
          </p:cNvSpPr>
          <p:nvPr/>
        </p:nvSpPr>
        <p:spPr>
          <a:xfrm>
            <a:off x="396645" y="745435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8195A71-8DDF-ED4A-94AB-CAB852B62727}"/>
              </a:ext>
            </a:extLst>
          </p:cNvPr>
          <p:cNvSpPr txBox="1">
            <a:spLocks noChangeAspect="1"/>
          </p:cNvSpPr>
          <p:nvPr/>
        </p:nvSpPr>
        <p:spPr>
          <a:xfrm>
            <a:off x="396645" y="1419912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83EE2F1-4019-A84E-BEE4-2369CB7CF556}"/>
              </a:ext>
            </a:extLst>
          </p:cNvPr>
          <p:cNvSpPr txBox="1">
            <a:spLocks noChangeAspect="1"/>
          </p:cNvSpPr>
          <p:nvPr/>
        </p:nvSpPr>
        <p:spPr>
          <a:xfrm>
            <a:off x="396645" y="1252759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C726F85-B796-E647-B20D-1562BF349C7C}"/>
              </a:ext>
            </a:extLst>
          </p:cNvPr>
          <p:cNvSpPr txBox="1">
            <a:spLocks noChangeAspect="1"/>
          </p:cNvSpPr>
          <p:nvPr/>
        </p:nvSpPr>
        <p:spPr>
          <a:xfrm>
            <a:off x="396645" y="1082263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20CA707-D783-DF44-BDB7-059EE2C6FE12}"/>
              </a:ext>
            </a:extLst>
          </p:cNvPr>
          <p:cNvSpPr txBox="1">
            <a:spLocks noChangeAspect="1"/>
          </p:cNvSpPr>
          <p:nvPr/>
        </p:nvSpPr>
        <p:spPr>
          <a:xfrm>
            <a:off x="400442" y="914712"/>
            <a:ext cx="28140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333A8CC-F6AC-2E41-8AF0-25DED375C8E5}"/>
              </a:ext>
            </a:extLst>
          </p:cNvPr>
          <p:cNvSpPr txBox="1">
            <a:spLocks noChangeAspect="1"/>
          </p:cNvSpPr>
          <p:nvPr/>
        </p:nvSpPr>
        <p:spPr>
          <a:xfrm>
            <a:off x="505345" y="1655753"/>
            <a:ext cx="24205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339CB88-B939-C347-9213-5616A1CB509A}"/>
              </a:ext>
            </a:extLst>
          </p:cNvPr>
          <p:cNvSpPr txBox="1">
            <a:spLocks noChangeAspect="1"/>
          </p:cNvSpPr>
          <p:nvPr/>
        </p:nvSpPr>
        <p:spPr>
          <a:xfrm>
            <a:off x="916912" y="1660341"/>
            <a:ext cx="26828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B192EE72-38B3-124F-94A1-56472AF21AD8}"/>
              </a:ext>
            </a:extLst>
          </p:cNvPr>
          <p:cNvSpPr txBox="1">
            <a:spLocks noChangeAspect="1"/>
          </p:cNvSpPr>
          <p:nvPr/>
        </p:nvSpPr>
        <p:spPr>
          <a:xfrm>
            <a:off x="1333877" y="1660341"/>
            <a:ext cx="26828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664FE4D-0947-A94A-B430-81F05D3F1BA7}"/>
              </a:ext>
            </a:extLst>
          </p:cNvPr>
          <p:cNvSpPr txBox="1">
            <a:spLocks noChangeAspect="1"/>
          </p:cNvSpPr>
          <p:nvPr/>
        </p:nvSpPr>
        <p:spPr>
          <a:xfrm>
            <a:off x="1757452" y="1658889"/>
            <a:ext cx="26828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B37EA6D-0F18-934B-8322-AC4B4A4E2BE8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-156417" y="1125195"/>
            <a:ext cx="1115166" cy="17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Accumulative rate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8F235960-3FB2-A141-B519-3F5BDFAC3FDD}"/>
              </a:ext>
            </a:extLst>
          </p:cNvPr>
          <p:cNvSpPr txBox="1"/>
          <p:nvPr/>
        </p:nvSpPr>
        <p:spPr>
          <a:xfrm>
            <a:off x="694251" y="1900139"/>
            <a:ext cx="1164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stromal CD40 (n=89)</a:t>
            </a:r>
          </a:p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stromal CD40 (n=82)</a:t>
            </a: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443D2A77-0B5A-E148-947E-C2F7794D9BF8}"/>
              </a:ext>
            </a:extLst>
          </p:cNvPr>
          <p:cNvCxnSpPr>
            <a:cxnSpLocks/>
          </p:cNvCxnSpPr>
          <p:nvPr/>
        </p:nvCxnSpPr>
        <p:spPr>
          <a:xfrm>
            <a:off x="568909" y="1994066"/>
            <a:ext cx="180000" cy="0"/>
          </a:xfrm>
          <a:prstGeom prst="line">
            <a:avLst/>
          </a:prstGeom>
          <a:ln w="15875">
            <a:solidFill>
              <a:srgbClr val="DB5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D6DCB658-D1BA-4A41-B256-A53A60F1776D}"/>
              </a:ext>
            </a:extLst>
          </p:cNvPr>
          <p:cNvCxnSpPr>
            <a:cxnSpLocks/>
          </p:cNvCxnSpPr>
          <p:nvPr/>
        </p:nvCxnSpPr>
        <p:spPr>
          <a:xfrm>
            <a:off x="568909" y="2110066"/>
            <a:ext cx="180000" cy="0"/>
          </a:xfrm>
          <a:prstGeom prst="line">
            <a:avLst/>
          </a:prstGeom>
          <a:ln w="15875">
            <a:solidFill>
              <a:srgbClr val="4F85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図 74">
            <a:extLst>
              <a:ext uri="{FF2B5EF4-FFF2-40B4-BE49-F238E27FC236}">
                <a16:creationId xmlns:a16="http://schemas.microsoft.com/office/drawing/2014/main" id="{0AF72208-A88D-2A4D-85E3-445B53F325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122" r="25040"/>
          <a:stretch/>
        </p:blipFill>
        <p:spPr>
          <a:xfrm>
            <a:off x="1499348" y="2911173"/>
            <a:ext cx="1096256" cy="822316"/>
          </a:xfrm>
          <a:prstGeom prst="rect">
            <a:avLst/>
          </a:prstGeom>
        </p:spPr>
      </p:pic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EA005D0E-ECE7-3C4D-9585-A357C41D4E66}"/>
              </a:ext>
            </a:extLst>
          </p:cNvPr>
          <p:cNvGrpSpPr/>
          <p:nvPr/>
        </p:nvGrpSpPr>
        <p:grpSpPr>
          <a:xfrm>
            <a:off x="314059" y="3608113"/>
            <a:ext cx="391454" cy="169277"/>
            <a:chOff x="-507940" y="4381519"/>
            <a:chExt cx="391454" cy="169277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2E935159-0BF8-0545-803D-00BC977D2BE6}"/>
                </a:ext>
              </a:extLst>
            </p:cNvPr>
            <p:cNvSpPr txBox="1"/>
            <p:nvPr/>
          </p:nvSpPr>
          <p:spPr>
            <a:xfrm>
              <a:off x="-444314" y="4431927"/>
              <a:ext cx="251999" cy="72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noAutofit/>
            </a:bodyPr>
            <a:lstStyle/>
            <a:p>
              <a:endParaRPr lang="ja-JP" altLang="en-US" sz="7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ADF261B7-1C4B-394D-AB38-F8BB1F98F557}"/>
                </a:ext>
              </a:extLst>
            </p:cNvPr>
            <p:cNvSpPr/>
            <p:nvPr/>
          </p:nvSpPr>
          <p:spPr>
            <a:xfrm>
              <a:off x="-507940" y="4381519"/>
              <a:ext cx="391454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5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C4BPA</a:t>
              </a:r>
              <a:endParaRPr lang="ja-JP" altLang="en-US" sz="5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274DD444-F23C-0D47-9FB5-2C629F9B8451}"/>
              </a:ext>
            </a:extLst>
          </p:cNvPr>
          <p:cNvGrpSpPr/>
          <p:nvPr/>
        </p:nvGrpSpPr>
        <p:grpSpPr>
          <a:xfrm>
            <a:off x="1426096" y="3612215"/>
            <a:ext cx="362600" cy="169277"/>
            <a:chOff x="-517566" y="4381519"/>
            <a:chExt cx="362600" cy="169277"/>
          </a:xfrm>
        </p:grpSpPr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FF63FD8F-1F33-0E4B-9311-79E8FE148A49}"/>
                </a:ext>
              </a:extLst>
            </p:cNvPr>
            <p:cNvSpPr txBox="1"/>
            <p:nvPr/>
          </p:nvSpPr>
          <p:spPr>
            <a:xfrm>
              <a:off x="-444314" y="4431927"/>
              <a:ext cx="251999" cy="72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noAutofit/>
            </a:bodyPr>
            <a:lstStyle/>
            <a:p>
              <a:endParaRPr lang="ja-JP" altLang="en-US" sz="7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4D6A40B6-9D51-4A44-A8C3-38EA324F84B9}"/>
                </a:ext>
              </a:extLst>
            </p:cNvPr>
            <p:cNvSpPr/>
            <p:nvPr/>
          </p:nvSpPr>
          <p:spPr>
            <a:xfrm>
              <a:off x="-517566" y="4381519"/>
              <a:ext cx="362600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αSMA</a:t>
              </a:r>
              <a:endParaRPr lang="ja-JP" altLang="en-US" sz="5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7D09B9BC-1FDB-564F-888D-0F71231F4B8D}"/>
              </a:ext>
            </a:extLst>
          </p:cNvPr>
          <p:cNvGrpSpPr/>
          <p:nvPr/>
        </p:nvGrpSpPr>
        <p:grpSpPr>
          <a:xfrm>
            <a:off x="2558362" y="3614276"/>
            <a:ext cx="761747" cy="169277"/>
            <a:chOff x="-517566" y="4385361"/>
            <a:chExt cx="761747" cy="169277"/>
          </a:xfrm>
        </p:grpSpPr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B6650C7B-EE21-6F4F-9F9F-A1DF81365335}"/>
                </a:ext>
              </a:extLst>
            </p:cNvPr>
            <p:cNvSpPr txBox="1"/>
            <p:nvPr/>
          </p:nvSpPr>
          <p:spPr>
            <a:xfrm>
              <a:off x="-444314" y="4431927"/>
              <a:ext cx="612000" cy="72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noAutofit/>
            </a:bodyPr>
            <a:lstStyle/>
            <a:p>
              <a:endParaRPr lang="ja-JP" altLang="en-US" sz="7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5D5540DB-363B-0A49-9A6C-D2DDE242B275}"/>
                </a:ext>
              </a:extLst>
            </p:cNvPr>
            <p:cNvSpPr/>
            <p:nvPr/>
          </p:nvSpPr>
          <p:spPr>
            <a:xfrm>
              <a:off x="-517566" y="4385361"/>
              <a:ext cx="76174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5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DAPI</a:t>
              </a:r>
              <a:r>
                <a:rPr lang="en-US" altLang="ja-JP" sz="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en-US" altLang="ja-JP" sz="5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C4BPA</a:t>
              </a:r>
              <a:r>
                <a:rPr lang="en-US" altLang="ja-JP" sz="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en-US" altLang="ja-JP" sz="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αSMA</a:t>
              </a:r>
              <a:endParaRPr lang="ja-JP" altLang="en-US" sz="5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EC3F1181-C852-BA48-B164-9651F2227D8A}"/>
              </a:ext>
            </a:extLst>
          </p:cNvPr>
          <p:cNvSpPr/>
          <p:nvPr/>
        </p:nvSpPr>
        <p:spPr>
          <a:xfrm>
            <a:off x="207201" y="212239"/>
            <a:ext cx="1543289" cy="20005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1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7825C7-7BD9-4B48-8AB6-0F2B511B5FD3}"/>
              </a:ext>
            </a:extLst>
          </p:cNvPr>
          <p:cNvSpPr txBox="1"/>
          <p:nvPr/>
        </p:nvSpPr>
        <p:spPr>
          <a:xfrm>
            <a:off x="260919" y="47075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5A35B0CA-8311-FD49-BA62-4391A9DDF203}"/>
              </a:ext>
            </a:extLst>
          </p:cNvPr>
          <p:cNvSpPr txBox="1"/>
          <p:nvPr/>
        </p:nvSpPr>
        <p:spPr>
          <a:xfrm>
            <a:off x="2173274" y="46453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3D17BC6-08BB-DD47-A038-C9558927AE24}"/>
              </a:ext>
            </a:extLst>
          </p:cNvPr>
          <p:cNvSpPr txBox="1"/>
          <p:nvPr/>
        </p:nvSpPr>
        <p:spPr>
          <a:xfrm>
            <a:off x="258645" y="2536975"/>
            <a:ext cx="253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121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1DC6EDD-2D6C-A943-8AD4-13DEF752D2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26" y="3375790"/>
            <a:ext cx="1724400" cy="1710927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435A425F-DDB6-6249-AB8A-2D3C03A59B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contrast="40000"/>
          </a:blip>
          <a:srcRect l="16269" t="44714" r="3223" b="45055"/>
          <a:stretch/>
        </p:blipFill>
        <p:spPr>
          <a:xfrm>
            <a:off x="737099" y="1099154"/>
            <a:ext cx="3285859" cy="1259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9F1BDF4-C3A1-D741-87C3-EF4C7A0488E4}"/>
              </a:ext>
            </a:extLst>
          </p:cNvPr>
          <p:cNvSpPr txBox="1"/>
          <p:nvPr/>
        </p:nvSpPr>
        <p:spPr>
          <a:xfrm>
            <a:off x="737099" y="948644"/>
            <a:ext cx="388249" cy="1692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BxPc-3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FC71A0F-A6E0-9245-8438-8D8DEADA7F62}"/>
              </a:ext>
            </a:extLst>
          </p:cNvPr>
          <p:cNvSpPr txBox="1"/>
          <p:nvPr/>
        </p:nvSpPr>
        <p:spPr>
          <a:xfrm>
            <a:off x="1033123" y="945435"/>
            <a:ext cx="514885" cy="1692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</a:t>
            </a:r>
            <a:r>
              <a: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PaCa-2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23E67CE-CE61-C244-B0CD-6FF0957D2853}"/>
              </a:ext>
            </a:extLst>
          </p:cNvPr>
          <p:cNvSpPr txBox="1"/>
          <p:nvPr/>
        </p:nvSpPr>
        <p:spPr>
          <a:xfrm>
            <a:off x="1443004" y="947591"/>
            <a:ext cx="409086" cy="1692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PANC-1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2E8FCE2-810F-B344-8F19-39088206CEB3}"/>
              </a:ext>
            </a:extLst>
          </p:cNvPr>
          <p:cNvSpPr txBox="1"/>
          <p:nvPr/>
        </p:nvSpPr>
        <p:spPr>
          <a:xfrm>
            <a:off x="1781135" y="946774"/>
            <a:ext cx="402674" cy="1692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Capan-2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0F0C149-C02B-3C44-8241-AADAE4769AA6}"/>
              </a:ext>
            </a:extLst>
          </p:cNvPr>
          <p:cNvSpPr txBox="1"/>
          <p:nvPr/>
        </p:nvSpPr>
        <p:spPr>
          <a:xfrm>
            <a:off x="2142719" y="949230"/>
            <a:ext cx="388248" cy="1692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AsPC-1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A342973-E5FD-D14B-BDBF-2E92F2758A33}"/>
              </a:ext>
            </a:extLst>
          </p:cNvPr>
          <p:cNvSpPr txBox="1"/>
          <p:nvPr/>
        </p:nvSpPr>
        <p:spPr>
          <a:xfrm>
            <a:off x="2506042" y="954553"/>
            <a:ext cx="391454" cy="1692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Hs766T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C947C64-DEA8-3644-8FA5-54017861D008}"/>
              </a:ext>
            </a:extLst>
          </p:cNvPr>
          <p:cNvSpPr txBox="1"/>
          <p:nvPr/>
        </p:nvSpPr>
        <p:spPr>
          <a:xfrm>
            <a:off x="2827388" y="954551"/>
            <a:ext cx="441146" cy="1692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>
                <a:latin typeface="Times New Roman" panose="02020603050405020304" pitchFamily="18" charset="0"/>
                <a:cs typeface="Times New Roman" panose="02020603050405020304" pitchFamily="18" charset="0"/>
              </a:rPr>
              <a:t>CFPAC-1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52E1F258-C67F-8840-BBF8-0BD0BB5B0F39}"/>
              </a:ext>
            </a:extLst>
          </p:cNvPr>
          <p:cNvSpPr txBox="1"/>
          <p:nvPr/>
        </p:nvSpPr>
        <p:spPr>
          <a:xfrm>
            <a:off x="3210802" y="953037"/>
            <a:ext cx="402674" cy="1692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Capan-1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C31DF57-9983-5F4C-B2C7-38F04C0B48CE}"/>
              </a:ext>
            </a:extLst>
          </p:cNvPr>
          <p:cNvSpPr txBox="1"/>
          <p:nvPr/>
        </p:nvSpPr>
        <p:spPr>
          <a:xfrm>
            <a:off x="3488235" y="874780"/>
            <a:ext cx="801823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control</a:t>
            </a:r>
          </a:p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(diluted serum samples)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5F56A28-E362-814F-9649-51504C4101DD}"/>
              </a:ext>
            </a:extLst>
          </p:cNvPr>
          <p:cNvSpPr txBox="1"/>
          <p:nvPr/>
        </p:nvSpPr>
        <p:spPr>
          <a:xfrm>
            <a:off x="313966" y="1047593"/>
            <a:ext cx="472124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C4BPA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09E5F231-D704-0341-B814-F7A87DE8346D}"/>
              </a:ext>
            </a:extLst>
          </p:cNvPr>
          <p:cNvSpPr/>
          <p:nvPr/>
        </p:nvSpPr>
        <p:spPr>
          <a:xfrm>
            <a:off x="1270000" y="564976"/>
            <a:ext cx="179066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7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Supernatant</a:t>
            </a:r>
            <a:r>
              <a:rPr lang="ja-JP" altLang="en-US" sz="700" b="1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7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human PDAC cell culture</a:t>
            </a:r>
            <a:r>
              <a:rPr lang="ja-JP" altLang="en-US" sz="700" b="1" i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ja-JP" sz="700" b="1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163C1BF-AC99-6D43-BB4B-28C2F130913C}"/>
              </a:ext>
            </a:extLst>
          </p:cNvPr>
          <p:cNvSpPr/>
          <p:nvPr/>
        </p:nvSpPr>
        <p:spPr>
          <a:xfrm>
            <a:off x="207201" y="212239"/>
            <a:ext cx="1543289" cy="20005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2 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E41A1D4-4701-EC49-8E70-86F84E861534}"/>
              </a:ext>
            </a:extLst>
          </p:cNvPr>
          <p:cNvSpPr txBox="1"/>
          <p:nvPr/>
        </p:nvSpPr>
        <p:spPr>
          <a:xfrm>
            <a:off x="260919" y="47075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C7EAE02-957A-1A40-9872-55F35DC2E4D9}"/>
              </a:ext>
            </a:extLst>
          </p:cNvPr>
          <p:cNvGrpSpPr/>
          <p:nvPr/>
        </p:nvGrpSpPr>
        <p:grpSpPr>
          <a:xfrm>
            <a:off x="842291" y="3991717"/>
            <a:ext cx="449678" cy="564943"/>
            <a:chOff x="841496" y="2406419"/>
            <a:chExt cx="449678" cy="564943"/>
          </a:xfrm>
        </p:grpSpPr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B3656D01-876B-B646-9DDC-8C95BE2F0CA3}"/>
                </a:ext>
              </a:extLst>
            </p:cNvPr>
            <p:cNvSpPr txBox="1"/>
            <p:nvPr/>
          </p:nvSpPr>
          <p:spPr>
            <a:xfrm>
              <a:off x="841496" y="2406419"/>
              <a:ext cx="449678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rhC4BPA</a:t>
              </a:r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87DA487A-E9EE-B948-AF56-34B0B0C62FAF}"/>
                </a:ext>
              </a:extLst>
            </p:cNvPr>
            <p:cNvSpPr/>
            <p:nvPr/>
          </p:nvSpPr>
          <p:spPr>
            <a:xfrm>
              <a:off x="903066" y="2434483"/>
              <a:ext cx="312225" cy="108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14D08347-FBF2-A747-8C5C-CEBB2D158821}"/>
                </a:ext>
              </a:extLst>
            </p:cNvPr>
            <p:cNvCxnSpPr/>
            <p:nvPr/>
          </p:nvCxnSpPr>
          <p:spPr>
            <a:xfrm>
              <a:off x="1059380" y="2545890"/>
              <a:ext cx="0" cy="4254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280CFD8B-0E71-EA49-BDCE-138AAE605ECB}"/>
              </a:ext>
            </a:extLst>
          </p:cNvPr>
          <p:cNvSpPr txBox="1"/>
          <p:nvPr/>
        </p:nvSpPr>
        <p:spPr>
          <a:xfrm>
            <a:off x="2838858" y="310738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9BB45DE1-4C1F-8447-800D-FF314D38CD0B}"/>
              </a:ext>
            </a:extLst>
          </p:cNvPr>
          <p:cNvSpPr txBox="1"/>
          <p:nvPr/>
        </p:nvSpPr>
        <p:spPr>
          <a:xfrm>
            <a:off x="4273116" y="4975347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2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C7047E2E-3521-184C-ACA4-7AD1CDED7926}"/>
              </a:ext>
            </a:extLst>
          </p:cNvPr>
          <p:cNvSpPr txBox="1"/>
          <p:nvPr/>
        </p:nvSpPr>
        <p:spPr>
          <a:xfrm>
            <a:off x="3461603" y="4970117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FB052CF7-C7F5-1F48-9B20-141730B4712F}"/>
              </a:ext>
            </a:extLst>
          </p:cNvPr>
          <p:cNvSpPr txBox="1"/>
          <p:nvPr/>
        </p:nvSpPr>
        <p:spPr>
          <a:xfrm>
            <a:off x="4665345" y="4973425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3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8B170D21-2EAA-3743-968A-EDB774D98A92}"/>
              </a:ext>
            </a:extLst>
          </p:cNvPr>
          <p:cNvSpPr txBox="1"/>
          <p:nvPr/>
        </p:nvSpPr>
        <p:spPr>
          <a:xfrm>
            <a:off x="3862867" y="4975347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1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97E689D5-04F3-CA4D-B580-7B52F1A0142C}"/>
              </a:ext>
            </a:extLst>
          </p:cNvPr>
          <p:cNvSpPr txBox="1"/>
          <p:nvPr/>
        </p:nvSpPr>
        <p:spPr>
          <a:xfrm rot="16200000">
            <a:off x="2732553" y="4147658"/>
            <a:ext cx="99780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Absorbance at 450 nm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1B9BAD0F-9143-A842-9CBE-97A156525387}"/>
              </a:ext>
            </a:extLst>
          </p:cNvPr>
          <p:cNvSpPr txBox="1"/>
          <p:nvPr/>
        </p:nvSpPr>
        <p:spPr>
          <a:xfrm>
            <a:off x="3639089" y="3489113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 PaCa-2</a:t>
            </a:r>
          </a:p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 PaCa-2 + rhC4BPA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5B903B82-96A1-F14C-ADC2-3E744D6E6DD8}"/>
              </a:ext>
            </a:extLst>
          </p:cNvPr>
          <p:cNvCxnSpPr>
            <a:cxnSpLocks/>
          </p:cNvCxnSpPr>
          <p:nvPr/>
        </p:nvCxnSpPr>
        <p:spPr>
          <a:xfrm>
            <a:off x="3597062" y="3578093"/>
            <a:ext cx="10800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A6B18249-1AF8-BA45-B8F8-F527CD3E749B}"/>
              </a:ext>
            </a:extLst>
          </p:cNvPr>
          <p:cNvCxnSpPr>
            <a:cxnSpLocks/>
          </p:cNvCxnSpPr>
          <p:nvPr/>
        </p:nvCxnSpPr>
        <p:spPr>
          <a:xfrm>
            <a:off x="3596789" y="3675968"/>
            <a:ext cx="108000" cy="0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D42309D9-CA44-B149-8014-D4D1503F0C73}"/>
              </a:ext>
            </a:extLst>
          </p:cNvPr>
          <p:cNvSpPr txBox="1"/>
          <p:nvPr/>
        </p:nvSpPr>
        <p:spPr>
          <a:xfrm>
            <a:off x="3253897" y="4911357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D2F1B5AB-BF71-7648-9009-CCFD2D07DCEB}"/>
              </a:ext>
            </a:extLst>
          </p:cNvPr>
          <p:cNvSpPr txBox="1"/>
          <p:nvPr/>
        </p:nvSpPr>
        <p:spPr>
          <a:xfrm>
            <a:off x="3229736" y="4533078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DA218300-7E7D-9B4E-89F5-156B60B17F3B}"/>
              </a:ext>
            </a:extLst>
          </p:cNvPr>
          <p:cNvSpPr txBox="1"/>
          <p:nvPr/>
        </p:nvSpPr>
        <p:spPr>
          <a:xfrm>
            <a:off x="3227253" y="3758888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D384AA40-F188-574E-9C52-FE9B14EB77F6}"/>
              </a:ext>
            </a:extLst>
          </p:cNvPr>
          <p:cNvSpPr txBox="1"/>
          <p:nvPr/>
        </p:nvSpPr>
        <p:spPr>
          <a:xfrm>
            <a:off x="3226499" y="3380404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F5608EDE-A330-414B-A71C-35FA24F6E128}"/>
              </a:ext>
            </a:extLst>
          </p:cNvPr>
          <p:cNvSpPr txBox="1"/>
          <p:nvPr/>
        </p:nvSpPr>
        <p:spPr>
          <a:xfrm>
            <a:off x="3694941" y="3272682"/>
            <a:ext cx="94185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 PaCa-2</a:t>
            </a:r>
          </a:p>
        </p:txBody>
      </p:sp>
      <p:sp>
        <p:nvSpPr>
          <p:cNvPr id="102" name="左大かっこ 101">
            <a:extLst>
              <a:ext uri="{FF2B5EF4-FFF2-40B4-BE49-F238E27FC236}">
                <a16:creationId xmlns:a16="http://schemas.microsoft.com/office/drawing/2014/main" id="{37A421FA-1C14-344D-B980-2E5D634A0221}"/>
              </a:ext>
            </a:extLst>
          </p:cNvPr>
          <p:cNvSpPr>
            <a:spLocks noChangeAspect="1"/>
          </p:cNvSpPr>
          <p:nvPr/>
        </p:nvSpPr>
        <p:spPr>
          <a:xfrm rot="10800000">
            <a:off x="4915115" y="3684357"/>
            <a:ext cx="11430" cy="108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 sz="500"/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85D9958B-5242-3441-9086-D6A251C2796F}"/>
              </a:ext>
            </a:extLst>
          </p:cNvPr>
          <p:cNvSpPr txBox="1"/>
          <p:nvPr/>
        </p:nvSpPr>
        <p:spPr>
          <a:xfrm>
            <a:off x="4871548" y="3667133"/>
            <a:ext cx="254905" cy="1692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B97F6F2A-FDD7-A140-A4B6-6F8016472918}"/>
              </a:ext>
            </a:extLst>
          </p:cNvPr>
          <p:cNvSpPr txBox="1"/>
          <p:nvPr/>
        </p:nvSpPr>
        <p:spPr>
          <a:xfrm>
            <a:off x="3235842" y="4152910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E43D94A-7234-184D-95B0-607B4DE320E2}"/>
              </a:ext>
            </a:extLst>
          </p:cNvPr>
          <p:cNvGrpSpPr/>
          <p:nvPr/>
        </p:nvGrpSpPr>
        <p:grpSpPr>
          <a:xfrm>
            <a:off x="3388637" y="4005365"/>
            <a:ext cx="449678" cy="570730"/>
            <a:chOff x="2786164" y="3741580"/>
            <a:chExt cx="449678" cy="570730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774A4A69-3A86-9646-901D-272B9D51673A}"/>
                </a:ext>
              </a:extLst>
            </p:cNvPr>
            <p:cNvSpPr txBox="1"/>
            <p:nvPr/>
          </p:nvSpPr>
          <p:spPr>
            <a:xfrm>
              <a:off x="2786164" y="3741580"/>
              <a:ext cx="449678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rhC4BPA</a:t>
              </a:r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B4EEB2D8-AE02-2840-A273-1A47AE8340AD}"/>
                </a:ext>
              </a:extLst>
            </p:cNvPr>
            <p:cNvSpPr/>
            <p:nvPr/>
          </p:nvSpPr>
          <p:spPr>
            <a:xfrm>
              <a:off x="2847734" y="3775431"/>
              <a:ext cx="312225" cy="108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9" name="直線矢印コネクタ 78">
              <a:extLst>
                <a:ext uri="{FF2B5EF4-FFF2-40B4-BE49-F238E27FC236}">
                  <a16:creationId xmlns:a16="http://schemas.microsoft.com/office/drawing/2014/main" id="{9DF43A64-F304-844B-95E9-55F243DEAD04}"/>
                </a:ext>
              </a:extLst>
            </p:cNvPr>
            <p:cNvCxnSpPr/>
            <p:nvPr/>
          </p:nvCxnSpPr>
          <p:spPr>
            <a:xfrm>
              <a:off x="3004048" y="3886838"/>
              <a:ext cx="0" cy="4254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4" name="図 73">
            <a:extLst>
              <a:ext uri="{FF2B5EF4-FFF2-40B4-BE49-F238E27FC236}">
                <a16:creationId xmlns:a16="http://schemas.microsoft.com/office/drawing/2014/main" id="{E8EEDB45-5374-B044-A032-3702598C2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91" y="3375790"/>
            <a:ext cx="1724400" cy="1710927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928C11D8-0FE8-724B-8FB3-BC48084FE3DD}"/>
              </a:ext>
            </a:extLst>
          </p:cNvPr>
          <p:cNvSpPr txBox="1"/>
          <p:nvPr/>
        </p:nvSpPr>
        <p:spPr>
          <a:xfrm>
            <a:off x="269690" y="3114870"/>
            <a:ext cx="253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749BBA8D-29FA-EF41-A66C-C1FDA3DDF326}"/>
              </a:ext>
            </a:extLst>
          </p:cNvPr>
          <p:cNvSpPr txBox="1"/>
          <p:nvPr/>
        </p:nvSpPr>
        <p:spPr>
          <a:xfrm>
            <a:off x="1703948" y="4982831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2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1C2C730D-9DB1-6740-859D-2B1F0F4C8036}"/>
              </a:ext>
            </a:extLst>
          </p:cNvPr>
          <p:cNvSpPr txBox="1"/>
          <p:nvPr/>
        </p:nvSpPr>
        <p:spPr>
          <a:xfrm>
            <a:off x="892435" y="4977601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3B2DB9E-EF7C-1E4C-882E-093AAE5A246A}"/>
              </a:ext>
            </a:extLst>
          </p:cNvPr>
          <p:cNvSpPr txBox="1"/>
          <p:nvPr/>
        </p:nvSpPr>
        <p:spPr>
          <a:xfrm>
            <a:off x="2096177" y="4980909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3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D7502250-1274-6543-B51D-EE81D3667E19}"/>
              </a:ext>
            </a:extLst>
          </p:cNvPr>
          <p:cNvSpPr txBox="1"/>
          <p:nvPr/>
        </p:nvSpPr>
        <p:spPr>
          <a:xfrm>
            <a:off x="1293699" y="4982831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1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D9AFEBAA-7590-4C4D-AE53-19F28D02221E}"/>
              </a:ext>
            </a:extLst>
          </p:cNvPr>
          <p:cNvSpPr txBox="1"/>
          <p:nvPr/>
        </p:nvSpPr>
        <p:spPr>
          <a:xfrm rot="16200000">
            <a:off x="163385" y="4155142"/>
            <a:ext cx="99780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Absorbance at 450 nm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0365B99A-B9C5-4142-A0A4-6C04BCDABECB}"/>
              </a:ext>
            </a:extLst>
          </p:cNvPr>
          <p:cNvSpPr txBox="1"/>
          <p:nvPr/>
        </p:nvSpPr>
        <p:spPr>
          <a:xfrm>
            <a:off x="1069921" y="3433027"/>
            <a:ext cx="88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CFPAC-1</a:t>
            </a:r>
          </a:p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CFPAC-1 + rhC4BPA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9" name="直線コネクタ 98">
            <a:extLst>
              <a:ext uri="{FF2B5EF4-FFF2-40B4-BE49-F238E27FC236}">
                <a16:creationId xmlns:a16="http://schemas.microsoft.com/office/drawing/2014/main" id="{8C20C524-F9C1-0346-A3A2-BA5A8FB8E57B}"/>
              </a:ext>
            </a:extLst>
          </p:cNvPr>
          <p:cNvCxnSpPr>
            <a:cxnSpLocks/>
          </p:cNvCxnSpPr>
          <p:nvPr/>
        </p:nvCxnSpPr>
        <p:spPr>
          <a:xfrm>
            <a:off x="1027894" y="3522007"/>
            <a:ext cx="10800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>
            <a:extLst>
              <a:ext uri="{FF2B5EF4-FFF2-40B4-BE49-F238E27FC236}">
                <a16:creationId xmlns:a16="http://schemas.microsoft.com/office/drawing/2014/main" id="{BC576B99-A188-4244-BB9E-4E1DEE1B3AD1}"/>
              </a:ext>
            </a:extLst>
          </p:cNvPr>
          <p:cNvCxnSpPr>
            <a:cxnSpLocks/>
          </p:cNvCxnSpPr>
          <p:nvPr/>
        </p:nvCxnSpPr>
        <p:spPr>
          <a:xfrm>
            <a:off x="1027621" y="3619882"/>
            <a:ext cx="108000" cy="0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0A940EE1-BFDB-3647-80F6-8BB797510922}"/>
              </a:ext>
            </a:extLst>
          </p:cNvPr>
          <p:cNvSpPr txBox="1"/>
          <p:nvPr/>
        </p:nvSpPr>
        <p:spPr>
          <a:xfrm>
            <a:off x="684729" y="4918841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54D0B27B-8AE1-494F-B982-7A77BAD2FEA3}"/>
              </a:ext>
            </a:extLst>
          </p:cNvPr>
          <p:cNvSpPr txBox="1"/>
          <p:nvPr/>
        </p:nvSpPr>
        <p:spPr>
          <a:xfrm>
            <a:off x="666674" y="4702660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005C2B16-479F-BE45-AF19-70F03F38D8A8}"/>
              </a:ext>
            </a:extLst>
          </p:cNvPr>
          <p:cNvSpPr txBox="1"/>
          <p:nvPr/>
        </p:nvSpPr>
        <p:spPr>
          <a:xfrm>
            <a:off x="662287" y="4480903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3E0F4963-FD24-8D4E-92C4-9DFA6AE9D92B}"/>
              </a:ext>
            </a:extLst>
          </p:cNvPr>
          <p:cNvSpPr txBox="1"/>
          <p:nvPr/>
        </p:nvSpPr>
        <p:spPr>
          <a:xfrm>
            <a:off x="666674" y="4047778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9423FF4A-36DC-5447-9CB6-3CE83F47D3AA}"/>
              </a:ext>
            </a:extLst>
          </p:cNvPr>
          <p:cNvSpPr txBox="1"/>
          <p:nvPr/>
        </p:nvSpPr>
        <p:spPr>
          <a:xfrm>
            <a:off x="666674" y="3826817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9C6CF9AC-19DD-374E-8EB5-9F3874656003}"/>
              </a:ext>
            </a:extLst>
          </p:cNvPr>
          <p:cNvSpPr txBox="1"/>
          <p:nvPr/>
        </p:nvSpPr>
        <p:spPr>
          <a:xfrm>
            <a:off x="673823" y="3607203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946D2972-45CE-9847-90C6-65302241CA6D}"/>
              </a:ext>
            </a:extLst>
          </p:cNvPr>
          <p:cNvSpPr txBox="1"/>
          <p:nvPr/>
        </p:nvSpPr>
        <p:spPr>
          <a:xfrm>
            <a:off x="673823" y="3383274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0E5CEA20-0BB7-E44E-8AC7-F5EC48502724}"/>
              </a:ext>
            </a:extLst>
          </p:cNvPr>
          <p:cNvSpPr txBox="1"/>
          <p:nvPr/>
        </p:nvSpPr>
        <p:spPr>
          <a:xfrm>
            <a:off x="1125773" y="3280166"/>
            <a:ext cx="94185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CFPAC-1</a:t>
            </a:r>
          </a:p>
        </p:txBody>
      </p:sp>
      <p:sp>
        <p:nvSpPr>
          <p:cNvPr id="115" name="左大かっこ 114">
            <a:extLst>
              <a:ext uri="{FF2B5EF4-FFF2-40B4-BE49-F238E27FC236}">
                <a16:creationId xmlns:a16="http://schemas.microsoft.com/office/drawing/2014/main" id="{6F0AF575-0CD0-D140-8A6D-098E6E7FC4EC}"/>
              </a:ext>
            </a:extLst>
          </p:cNvPr>
          <p:cNvSpPr>
            <a:spLocks noChangeAspect="1"/>
          </p:cNvSpPr>
          <p:nvPr/>
        </p:nvSpPr>
        <p:spPr>
          <a:xfrm rot="10800000">
            <a:off x="2328357" y="3759256"/>
            <a:ext cx="45719" cy="43199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 sz="500"/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6F2F1822-206E-0C46-9725-CC907E44806C}"/>
              </a:ext>
            </a:extLst>
          </p:cNvPr>
          <p:cNvSpPr txBox="1"/>
          <p:nvPr/>
        </p:nvSpPr>
        <p:spPr>
          <a:xfrm>
            <a:off x="2304905" y="3904245"/>
            <a:ext cx="254905" cy="1692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E4E21D8E-337C-7040-B286-54391225BE61}"/>
              </a:ext>
            </a:extLst>
          </p:cNvPr>
          <p:cNvSpPr txBox="1"/>
          <p:nvPr/>
        </p:nvSpPr>
        <p:spPr>
          <a:xfrm>
            <a:off x="2126942" y="4594492"/>
            <a:ext cx="460697" cy="1692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P&lt;0.01</a:t>
            </a: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3E7F1D53-2B59-6D40-8CF4-42FE23E52EF5}"/>
              </a:ext>
            </a:extLst>
          </p:cNvPr>
          <p:cNvSpPr txBox="1"/>
          <p:nvPr/>
        </p:nvSpPr>
        <p:spPr>
          <a:xfrm>
            <a:off x="668345" y="4266470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テキスト ボックス 187">
            <a:extLst>
              <a:ext uri="{FF2B5EF4-FFF2-40B4-BE49-F238E27FC236}">
                <a16:creationId xmlns:a16="http://schemas.microsoft.com/office/drawing/2014/main" id="{0DEF8176-014D-4F44-9EBF-EF8581F7D7DD}"/>
              </a:ext>
            </a:extLst>
          </p:cNvPr>
          <p:cNvSpPr txBox="1"/>
          <p:nvPr/>
        </p:nvSpPr>
        <p:spPr>
          <a:xfrm>
            <a:off x="273831" y="159766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ACB06A9A-CABD-F844-85E9-278FAC3FC55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43977" y="1730357"/>
            <a:ext cx="432476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siRNA</a:t>
            </a:r>
          </a:p>
        </p:txBody>
      </p:sp>
      <p:sp>
        <p:nvSpPr>
          <p:cNvPr id="73" name="テキスト ボックス 21">
            <a:extLst>
              <a:ext uri="{FF2B5EF4-FFF2-40B4-BE49-F238E27FC236}">
                <a16:creationId xmlns:a16="http://schemas.microsoft.com/office/drawing/2014/main" id="{16E11045-D300-984E-9E9F-C002E1D8FA2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308056" y="1727788"/>
            <a:ext cx="480625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CD40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siRNA1</a:t>
            </a:r>
          </a:p>
        </p:txBody>
      </p:sp>
      <p:sp>
        <p:nvSpPr>
          <p:cNvPr id="76" name="テキスト ボックス 21">
            <a:extLst>
              <a:ext uri="{FF2B5EF4-FFF2-40B4-BE49-F238E27FC236}">
                <a16:creationId xmlns:a16="http://schemas.microsoft.com/office/drawing/2014/main" id="{BB6195B8-E8CD-EF48-93EB-D03D3FEBD94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650018" y="1733277"/>
            <a:ext cx="480625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CD40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siRNA2 </a:t>
            </a: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FF6D6F46-F35F-C84D-B020-13C68E120C2D}"/>
              </a:ext>
            </a:extLst>
          </p:cNvPr>
          <p:cNvSpPr/>
          <p:nvPr/>
        </p:nvSpPr>
        <p:spPr>
          <a:xfrm>
            <a:off x="1266156" y="1607786"/>
            <a:ext cx="50687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PANC-1</a:t>
            </a:r>
            <a:endParaRPr lang="ja-JP" altLang="en-US" sz="7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04A37C80-6AB9-CD47-B885-2AEEBB5BC7A0}"/>
              </a:ext>
            </a:extLst>
          </p:cNvPr>
          <p:cNvSpPr/>
          <p:nvPr/>
        </p:nvSpPr>
        <p:spPr>
          <a:xfrm>
            <a:off x="2549734" y="1602102"/>
            <a:ext cx="51328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Capan-2</a:t>
            </a:r>
            <a:endParaRPr lang="ja-JP" altLang="en-US" sz="7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25A49E7F-8C8A-BA4F-9832-C682B2C61E6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193964" y="1730692"/>
            <a:ext cx="432476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siRNA</a:t>
            </a:r>
          </a:p>
        </p:txBody>
      </p:sp>
      <p:sp>
        <p:nvSpPr>
          <p:cNvPr id="120" name="テキスト ボックス 21">
            <a:extLst>
              <a:ext uri="{FF2B5EF4-FFF2-40B4-BE49-F238E27FC236}">
                <a16:creationId xmlns:a16="http://schemas.microsoft.com/office/drawing/2014/main" id="{A2054E82-CB39-9E44-A5A9-B2168055E4C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558043" y="1728123"/>
            <a:ext cx="480625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CD40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siRNA1</a:t>
            </a:r>
          </a:p>
        </p:txBody>
      </p:sp>
      <p:sp>
        <p:nvSpPr>
          <p:cNvPr id="121" name="テキスト ボックス 21">
            <a:extLst>
              <a:ext uri="{FF2B5EF4-FFF2-40B4-BE49-F238E27FC236}">
                <a16:creationId xmlns:a16="http://schemas.microsoft.com/office/drawing/2014/main" id="{C27E44E5-B439-5147-B502-8EFE4475997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900005" y="1733612"/>
            <a:ext cx="480625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CD40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siRNA2 </a:t>
            </a: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6F2BC250-8E92-AE4B-A71F-5CE6ABCC6600}"/>
              </a:ext>
            </a:extLst>
          </p:cNvPr>
          <p:cNvSpPr txBox="1"/>
          <p:nvPr/>
        </p:nvSpPr>
        <p:spPr>
          <a:xfrm>
            <a:off x="532957" y="1918461"/>
            <a:ext cx="472124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4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B4858DBD-8C21-9647-8974-2C29076F2950}"/>
              </a:ext>
            </a:extLst>
          </p:cNvPr>
          <p:cNvSpPr txBox="1"/>
          <p:nvPr/>
        </p:nvSpPr>
        <p:spPr>
          <a:xfrm>
            <a:off x="522529" y="2717898"/>
            <a:ext cx="472124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テキスト ボックス 21">
            <a:extLst>
              <a:ext uri="{FF2B5EF4-FFF2-40B4-BE49-F238E27FC236}">
                <a16:creationId xmlns:a16="http://schemas.microsoft.com/office/drawing/2014/main" id="{477BC2C2-343B-6643-8303-FDDA938EB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878" y="2247580"/>
            <a:ext cx="51332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5</a:t>
            </a:r>
          </a:p>
        </p:txBody>
      </p:sp>
      <p:sp>
        <p:nvSpPr>
          <p:cNvPr id="134" name="テキスト ボックス 21">
            <a:extLst>
              <a:ext uri="{FF2B5EF4-FFF2-40B4-BE49-F238E27FC236}">
                <a16:creationId xmlns:a16="http://schemas.microsoft.com/office/drawing/2014/main" id="{9FA01DC5-B94F-4B4C-B5A4-57CE6EFE5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218" y="2573879"/>
            <a:ext cx="5871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6</a:t>
            </a:r>
          </a:p>
        </p:txBody>
      </p:sp>
      <p:pic>
        <p:nvPicPr>
          <p:cNvPr id="138" name="図 137">
            <a:extLst>
              <a:ext uri="{FF2B5EF4-FFF2-40B4-BE49-F238E27FC236}">
                <a16:creationId xmlns:a16="http://schemas.microsoft.com/office/drawing/2014/main" id="{F1C3F47E-415B-F94F-B649-A801E2F5A4D4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52047" r="31640" b="42242"/>
          <a:stretch/>
        </p:blipFill>
        <p:spPr>
          <a:xfrm>
            <a:off x="994146" y="2276886"/>
            <a:ext cx="1080000" cy="1259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39" name="図 138">
            <a:extLst>
              <a:ext uri="{FF2B5EF4-FFF2-40B4-BE49-F238E27FC236}">
                <a16:creationId xmlns:a16="http://schemas.microsoft.com/office/drawing/2014/main" id="{42659D28-B9E8-3B48-A760-6EE521E6B839}"/>
              </a:ext>
            </a:extLst>
          </p:cNvPr>
          <p:cNvPicPr>
            <a:picLocks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27" t="52521" r="12274" b="39391"/>
          <a:stretch/>
        </p:blipFill>
        <p:spPr>
          <a:xfrm>
            <a:off x="992515" y="2602446"/>
            <a:ext cx="1080000" cy="1259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2" name="図 141">
            <a:extLst>
              <a:ext uri="{FF2B5EF4-FFF2-40B4-BE49-F238E27FC236}">
                <a16:creationId xmlns:a16="http://schemas.microsoft.com/office/drawing/2014/main" id="{3CFAD28D-0240-2D46-B7C5-1EDE80598287}"/>
              </a:ext>
            </a:extLst>
          </p:cNvPr>
          <p:cNvPicPr>
            <a:picLocks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71" t="44722" r="63055" b="50000"/>
          <a:stretch/>
        </p:blipFill>
        <p:spPr>
          <a:xfrm>
            <a:off x="2258355" y="2272446"/>
            <a:ext cx="1080000" cy="1259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3" name="図 142">
            <a:extLst>
              <a:ext uri="{FF2B5EF4-FFF2-40B4-BE49-F238E27FC236}">
                <a16:creationId xmlns:a16="http://schemas.microsoft.com/office/drawing/2014/main" id="{4B9843D8-0887-704C-B8CE-E57643FAB405}"/>
              </a:ext>
            </a:extLst>
          </p:cNvPr>
          <p:cNvPicPr>
            <a:picLocks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26" t="46894" r="31823" b="48140"/>
          <a:stretch/>
        </p:blipFill>
        <p:spPr>
          <a:xfrm>
            <a:off x="2258355" y="2599599"/>
            <a:ext cx="1080000" cy="1259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FC83F8E-4748-BA4E-AB59-CAC13A220FC0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990291" y="1939900"/>
            <a:ext cx="1080000" cy="1259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0D5AAE3-4665-CF4D-8E8D-3A2D904DC0A9}"/>
              </a:ext>
            </a:extLst>
          </p:cNvPr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2258355" y="1938674"/>
            <a:ext cx="1080000" cy="1259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CA22E4BD-1AE6-B54C-BD2F-851F450604F2}"/>
              </a:ext>
            </a:extLst>
          </p:cNvPr>
          <p:cNvSpPr txBox="1"/>
          <p:nvPr/>
        </p:nvSpPr>
        <p:spPr>
          <a:xfrm>
            <a:off x="520797" y="2064224"/>
            <a:ext cx="472124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B2062906-E87A-8F4F-AE56-A84E809DFB0E}"/>
              </a:ext>
            </a:extLst>
          </p:cNvPr>
          <p:cNvSpPr txBox="1"/>
          <p:nvPr/>
        </p:nvSpPr>
        <p:spPr>
          <a:xfrm>
            <a:off x="520797" y="2382080"/>
            <a:ext cx="472124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2A13B40-68D2-0B40-8A97-B9C5E62A7A47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992921" y="2080787"/>
            <a:ext cx="108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747658B-88D1-4340-9B7A-87F38C04D434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994146" y="2420223"/>
            <a:ext cx="108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B3A02B3-5461-A44D-81CA-5E00B45227EE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994146" y="2747278"/>
            <a:ext cx="108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FF4795E-9610-AA45-AB0A-8646379BDB5B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8355" y="2085358"/>
            <a:ext cx="108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278BBC7-2677-3849-A9C8-55FC5E33C973}"/>
              </a:ext>
            </a:extLst>
          </p:cNvPr>
          <p:cNvPicPr>
            <a:picLocks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8355" y="2417919"/>
            <a:ext cx="108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892B4A0-C12A-6A4C-AEFF-27DAE1948100}"/>
              </a:ext>
            </a:extLst>
          </p:cNvPr>
          <p:cNvPicPr>
            <a:picLocks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8355" y="2742077"/>
            <a:ext cx="108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9289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163C1BF-AC99-6D43-BB4B-28C2F130913C}"/>
              </a:ext>
            </a:extLst>
          </p:cNvPr>
          <p:cNvSpPr/>
          <p:nvPr/>
        </p:nvSpPr>
        <p:spPr>
          <a:xfrm>
            <a:off x="207201" y="212239"/>
            <a:ext cx="1543289" cy="20005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3 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9282047-C865-A248-958C-E949748871E9}"/>
              </a:ext>
            </a:extLst>
          </p:cNvPr>
          <p:cNvGrpSpPr/>
          <p:nvPr/>
        </p:nvGrpSpPr>
        <p:grpSpPr>
          <a:xfrm>
            <a:off x="522529" y="742229"/>
            <a:ext cx="1552825" cy="1531453"/>
            <a:chOff x="541368" y="3915384"/>
            <a:chExt cx="1552825" cy="1531453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8416EB1A-1FC3-0A45-A5F6-33B0AE879592}"/>
                </a:ext>
              </a:extLst>
            </p:cNvPr>
            <p:cNvSpPr/>
            <p:nvPr/>
          </p:nvSpPr>
          <p:spPr>
            <a:xfrm>
              <a:off x="1156641" y="3915384"/>
              <a:ext cx="50687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7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PANC-1</a:t>
              </a:r>
              <a:endParaRPr lang="ja-JP" altLang="en-US" sz="7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テキスト ボックス 21">
              <a:extLst>
                <a:ext uri="{FF2B5EF4-FFF2-40B4-BE49-F238E27FC236}">
                  <a16:creationId xmlns:a16="http://schemas.microsoft.com/office/drawing/2014/main" id="{5BE05B42-F92B-FB4E-BE06-0CBADE343E6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1736" y="4420379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</a:p>
          </p:txBody>
        </p:sp>
        <p:sp>
          <p:nvSpPr>
            <p:cNvPr id="9" name="テキスト ボックス 21">
              <a:extLst>
                <a:ext uri="{FF2B5EF4-FFF2-40B4-BE49-F238E27FC236}">
                  <a16:creationId xmlns:a16="http://schemas.microsoft.com/office/drawing/2014/main" id="{051B0A59-E05B-3D4E-9F84-13E32B405D0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9825" y="4557746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0.8</a:t>
              </a:r>
            </a:p>
          </p:txBody>
        </p:sp>
        <p:sp>
          <p:nvSpPr>
            <p:cNvPr id="10" name="テキスト ボックス 21">
              <a:extLst>
                <a:ext uri="{FF2B5EF4-FFF2-40B4-BE49-F238E27FC236}">
                  <a16:creationId xmlns:a16="http://schemas.microsoft.com/office/drawing/2014/main" id="{66F10BBE-EAFF-FD4D-99D4-BAF4BBFB595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9825" y="4702018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0.6</a:t>
              </a:r>
            </a:p>
          </p:txBody>
        </p:sp>
        <p:sp>
          <p:nvSpPr>
            <p:cNvPr id="11" name="テキスト ボックス 21">
              <a:extLst>
                <a:ext uri="{FF2B5EF4-FFF2-40B4-BE49-F238E27FC236}">
                  <a16:creationId xmlns:a16="http://schemas.microsoft.com/office/drawing/2014/main" id="{25201269-50A5-DD48-94E4-78A2BE84439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9825" y="4840857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0.4</a:t>
              </a:r>
            </a:p>
          </p:txBody>
        </p:sp>
        <p:sp>
          <p:nvSpPr>
            <p:cNvPr id="12" name="テキスト ボックス 21">
              <a:extLst>
                <a:ext uri="{FF2B5EF4-FFF2-40B4-BE49-F238E27FC236}">
                  <a16:creationId xmlns:a16="http://schemas.microsoft.com/office/drawing/2014/main" id="{8CEA330D-9E4F-9A4B-9F40-311F78676CF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9825" y="4979054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0.2</a:t>
              </a:r>
            </a:p>
          </p:txBody>
        </p:sp>
        <p:sp>
          <p:nvSpPr>
            <p:cNvPr id="13" name="テキスト ボックス 21">
              <a:extLst>
                <a:ext uri="{FF2B5EF4-FFF2-40B4-BE49-F238E27FC236}">
                  <a16:creationId xmlns:a16="http://schemas.microsoft.com/office/drawing/2014/main" id="{495AC0DE-E218-2942-9F00-77C848EA4F5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9825" y="510851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4" name="テキスト ボックス 21">
              <a:extLst>
                <a:ext uri="{FF2B5EF4-FFF2-40B4-BE49-F238E27FC236}">
                  <a16:creationId xmlns:a16="http://schemas.microsoft.com/office/drawing/2014/main" id="{07EB9102-30DD-9D41-97C2-691F72EC0A7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3433" y="4283573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1.2</a:t>
              </a:r>
            </a:p>
          </p:txBody>
        </p:sp>
        <p:sp>
          <p:nvSpPr>
            <p:cNvPr id="15" name="テキスト ボックス 21">
              <a:extLst>
                <a:ext uri="{FF2B5EF4-FFF2-40B4-BE49-F238E27FC236}">
                  <a16:creationId xmlns:a16="http://schemas.microsoft.com/office/drawing/2014/main" id="{376C7CF0-474B-3141-96F9-58792F2BDD2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3433" y="4142725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1.4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5B584DC-49AF-5047-8662-41A531597CB0}"/>
                </a:ext>
              </a:extLst>
            </p:cNvPr>
            <p:cNvSpPr txBox="1"/>
            <p:nvPr/>
          </p:nvSpPr>
          <p:spPr>
            <a:xfrm>
              <a:off x="542560" y="5211334"/>
              <a:ext cx="361934" cy="115618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rhC4BPA</a:t>
              </a:r>
            </a:p>
          </p:txBody>
        </p:sp>
        <p:sp>
          <p:nvSpPr>
            <p:cNvPr id="20" name="テキスト ボックス 21">
              <a:extLst>
                <a:ext uri="{FF2B5EF4-FFF2-40B4-BE49-F238E27FC236}">
                  <a16:creationId xmlns:a16="http://schemas.microsoft.com/office/drawing/2014/main" id="{5252C58F-27F8-F542-8CB2-B5430DEC7AE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992676" y="5190378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</a:p>
          </p:txBody>
        </p:sp>
        <p:sp>
          <p:nvSpPr>
            <p:cNvPr id="21" name="テキスト ボックス 21">
              <a:extLst>
                <a:ext uri="{FF2B5EF4-FFF2-40B4-BE49-F238E27FC236}">
                  <a16:creationId xmlns:a16="http://schemas.microsoft.com/office/drawing/2014/main" id="{2088F6B9-C78D-E849-B263-4147F58377D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993409" y="527756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2304C00-5326-624E-8A59-D64BB6E4470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182942" y="5190378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</a:p>
          </p:txBody>
        </p:sp>
        <p:sp>
          <p:nvSpPr>
            <p:cNvPr id="23" name="テキスト ボックス 21">
              <a:extLst>
                <a:ext uri="{FF2B5EF4-FFF2-40B4-BE49-F238E27FC236}">
                  <a16:creationId xmlns:a16="http://schemas.microsoft.com/office/drawing/2014/main" id="{275E91BD-AA41-4C43-AE6E-400B4F1B127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180237" y="527756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24" name="テキスト ボックス 21">
              <a:extLst>
                <a:ext uri="{FF2B5EF4-FFF2-40B4-BE49-F238E27FC236}">
                  <a16:creationId xmlns:a16="http://schemas.microsoft.com/office/drawing/2014/main" id="{812BD9AF-6595-034B-B64B-E65CF5FF7D0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368703" y="519037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5" name="テキスト ボックス 21">
              <a:extLst>
                <a:ext uri="{FF2B5EF4-FFF2-40B4-BE49-F238E27FC236}">
                  <a16:creationId xmlns:a16="http://schemas.microsoft.com/office/drawing/2014/main" id="{93E87A0D-A069-0D4D-8AC7-77457DEB8A8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367283" y="5277554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6" name="テキスト ボックス 21">
              <a:extLst>
                <a:ext uri="{FF2B5EF4-FFF2-40B4-BE49-F238E27FC236}">
                  <a16:creationId xmlns:a16="http://schemas.microsoft.com/office/drawing/2014/main" id="{C3B28F57-8B63-C144-9632-36A54A45B84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551843" y="5190378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7" name="テキスト ボックス 21">
              <a:extLst>
                <a:ext uri="{FF2B5EF4-FFF2-40B4-BE49-F238E27FC236}">
                  <a16:creationId xmlns:a16="http://schemas.microsoft.com/office/drawing/2014/main" id="{FB7FD422-F488-7044-B175-E179CF51C8B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552576" y="527756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28" name="テキスト ボックス 21">
              <a:extLst>
                <a:ext uri="{FF2B5EF4-FFF2-40B4-BE49-F238E27FC236}">
                  <a16:creationId xmlns:a16="http://schemas.microsoft.com/office/drawing/2014/main" id="{237D1476-000B-864D-8819-4361CB1F84E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43728" y="5190378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9" name="テキスト ボックス 21">
              <a:extLst>
                <a:ext uri="{FF2B5EF4-FFF2-40B4-BE49-F238E27FC236}">
                  <a16:creationId xmlns:a16="http://schemas.microsoft.com/office/drawing/2014/main" id="{BC43034F-DEA6-0346-9778-27137993629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41023" y="527756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81586C49-CAB9-6B4D-9606-5843423B0D8C}"/>
                </a:ext>
              </a:extLst>
            </p:cNvPr>
            <p:cNvSpPr txBox="1"/>
            <p:nvPr/>
          </p:nvSpPr>
          <p:spPr>
            <a:xfrm>
              <a:off x="543215" y="5287396"/>
              <a:ext cx="364813" cy="139898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Gem (ng/ml) </a:t>
              </a:r>
            </a:p>
          </p:txBody>
        </p:sp>
        <p:sp>
          <p:nvSpPr>
            <p:cNvPr id="31" name="テキスト ボックス 21">
              <a:extLst>
                <a:ext uri="{FF2B5EF4-FFF2-40B4-BE49-F238E27FC236}">
                  <a16:creationId xmlns:a16="http://schemas.microsoft.com/office/drawing/2014/main" id="{A3B7179F-7327-DE44-85EF-B13837169A3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809334" y="527705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" name="テキスト ボックス 21">
              <a:extLst>
                <a:ext uri="{FF2B5EF4-FFF2-40B4-BE49-F238E27FC236}">
                  <a16:creationId xmlns:a16="http://schemas.microsoft.com/office/drawing/2014/main" id="{C7311B4A-FDC6-1945-A39F-6748269AF27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808601" y="518987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041AD23F-154F-9849-82BB-E79E6BC0044E}"/>
                </a:ext>
              </a:extLst>
            </p:cNvPr>
            <p:cNvSpPr txBox="1"/>
            <p:nvPr/>
          </p:nvSpPr>
          <p:spPr>
            <a:xfrm rot="16200000">
              <a:off x="148750" y="4582469"/>
              <a:ext cx="10314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Absorbance at 450 nm</a:t>
              </a:r>
            </a:p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 72 h after drug exposure </a:t>
              </a:r>
            </a:p>
          </p:txBody>
        </p:sp>
        <p:sp>
          <p:nvSpPr>
            <p:cNvPr id="34" name="左大かっこ 33">
              <a:extLst>
                <a:ext uri="{FF2B5EF4-FFF2-40B4-BE49-F238E27FC236}">
                  <a16:creationId xmlns:a16="http://schemas.microsoft.com/office/drawing/2014/main" id="{1E5C1DE2-5613-5440-9E2F-AA8ABF5C39CB}"/>
                </a:ext>
              </a:extLst>
            </p:cNvPr>
            <p:cNvSpPr>
              <a:spLocks/>
            </p:cNvSpPr>
            <p:nvPr/>
          </p:nvSpPr>
          <p:spPr>
            <a:xfrm rot="5400000">
              <a:off x="1605420" y="3899419"/>
              <a:ext cx="22860" cy="558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D34E86B-0EF0-EF41-BDF9-E81250918D33}"/>
                </a:ext>
              </a:extLst>
            </p:cNvPr>
            <p:cNvSpPr txBox="1"/>
            <p:nvPr/>
          </p:nvSpPr>
          <p:spPr>
            <a:xfrm>
              <a:off x="1492785" y="4049577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ns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左大かっこ 35">
              <a:extLst>
                <a:ext uri="{FF2B5EF4-FFF2-40B4-BE49-F238E27FC236}">
                  <a16:creationId xmlns:a16="http://schemas.microsoft.com/office/drawing/2014/main" id="{2B01B400-26EE-9A4D-B87A-33551988EEFF}"/>
                </a:ext>
              </a:extLst>
            </p:cNvPr>
            <p:cNvSpPr>
              <a:spLocks/>
            </p:cNvSpPr>
            <p:nvPr/>
          </p:nvSpPr>
          <p:spPr>
            <a:xfrm rot="5400000">
              <a:off x="1049749" y="4300653"/>
              <a:ext cx="22860" cy="18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37" name="左大かっこ 36">
              <a:extLst>
                <a:ext uri="{FF2B5EF4-FFF2-40B4-BE49-F238E27FC236}">
                  <a16:creationId xmlns:a16="http://schemas.microsoft.com/office/drawing/2014/main" id="{9EA4E2CA-1438-A94B-A860-52E2BC76DAC4}"/>
                </a:ext>
              </a:extLst>
            </p:cNvPr>
            <p:cNvSpPr>
              <a:spLocks/>
            </p:cNvSpPr>
            <p:nvPr/>
          </p:nvSpPr>
          <p:spPr>
            <a:xfrm rot="5400000">
              <a:off x="1144136" y="4142703"/>
              <a:ext cx="22860" cy="36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38" name="左大かっこ 37">
              <a:extLst>
                <a:ext uri="{FF2B5EF4-FFF2-40B4-BE49-F238E27FC236}">
                  <a16:creationId xmlns:a16="http://schemas.microsoft.com/office/drawing/2014/main" id="{C230257F-7459-794F-8FC2-9B17E9CF639A}"/>
                </a:ext>
              </a:extLst>
            </p:cNvPr>
            <p:cNvSpPr>
              <a:spLocks/>
            </p:cNvSpPr>
            <p:nvPr/>
          </p:nvSpPr>
          <p:spPr>
            <a:xfrm rot="5400000">
              <a:off x="1243136" y="3982161"/>
              <a:ext cx="22860" cy="558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1EABFBD-2FDE-CB49-A0C9-89EFBDDEE19B}"/>
                </a:ext>
              </a:extLst>
            </p:cNvPr>
            <p:cNvSpPr txBox="1"/>
            <p:nvPr/>
          </p:nvSpPr>
          <p:spPr>
            <a:xfrm>
              <a:off x="940257" y="4260875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ns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214C2458-F301-BF4E-8E2F-98F266CD230A}"/>
                </a:ext>
              </a:extLst>
            </p:cNvPr>
            <p:cNvSpPr txBox="1"/>
            <p:nvPr/>
          </p:nvSpPr>
          <p:spPr>
            <a:xfrm>
              <a:off x="1028452" y="4192394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ns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85E96AF-4AFA-474E-8CFC-D8EF5711F0F5}"/>
                </a:ext>
              </a:extLst>
            </p:cNvPr>
            <p:cNvSpPr txBox="1"/>
            <p:nvPr/>
          </p:nvSpPr>
          <p:spPr>
            <a:xfrm>
              <a:off x="1122419" y="4145320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左大かっこ 41">
              <a:extLst>
                <a:ext uri="{FF2B5EF4-FFF2-40B4-BE49-F238E27FC236}">
                  <a16:creationId xmlns:a16="http://schemas.microsoft.com/office/drawing/2014/main" id="{EFDFC256-C182-BF49-A0CB-4E8F6D1235DD}"/>
                </a:ext>
              </a:extLst>
            </p:cNvPr>
            <p:cNvSpPr>
              <a:spLocks/>
            </p:cNvSpPr>
            <p:nvPr/>
          </p:nvSpPr>
          <p:spPr>
            <a:xfrm rot="5400000">
              <a:off x="1616978" y="4227979"/>
              <a:ext cx="22860" cy="18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43" name="左大かっこ 42">
              <a:extLst>
                <a:ext uri="{FF2B5EF4-FFF2-40B4-BE49-F238E27FC236}">
                  <a16:creationId xmlns:a16="http://schemas.microsoft.com/office/drawing/2014/main" id="{3EBA0709-403A-3341-8597-AF403388FBA2}"/>
                </a:ext>
              </a:extLst>
            </p:cNvPr>
            <p:cNvSpPr>
              <a:spLocks/>
            </p:cNvSpPr>
            <p:nvPr/>
          </p:nvSpPr>
          <p:spPr>
            <a:xfrm rot="5400000">
              <a:off x="1706652" y="4080177"/>
              <a:ext cx="22860" cy="36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D24BD911-7EE2-3A4A-99FF-CAB4DE8BEFDE}"/>
                </a:ext>
              </a:extLst>
            </p:cNvPr>
            <p:cNvSpPr txBox="1"/>
            <p:nvPr/>
          </p:nvSpPr>
          <p:spPr>
            <a:xfrm>
              <a:off x="1595643" y="4142635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2C23600-95CE-7742-8CE8-7B876C99621A}"/>
                </a:ext>
              </a:extLst>
            </p:cNvPr>
            <p:cNvSpPr txBox="1"/>
            <p:nvPr/>
          </p:nvSpPr>
          <p:spPr>
            <a:xfrm>
              <a:off x="1497696" y="4214003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C059A58B-A0E9-CC48-BF2C-2B19E6DB05C1}"/>
                </a:ext>
              </a:extLst>
            </p:cNvPr>
            <p:cNvSpPr txBox="1"/>
            <p:nvPr/>
          </p:nvSpPr>
          <p:spPr>
            <a:xfrm>
              <a:off x="1618791" y="4310531"/>
              <a:ext cx="460697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 P&lt;0.01</a:t>
              </a: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D2212397-98C9-7E46-BAC9-5D13E7EC8140}"/>
                </a:ext>
              </a:extLst>
            </p:cNvPr>
            <p:cNvSpPr txBox="1"/>
            <p:nvPr/>
          </p:nvSpPr>
          <p:spPr>
            <a:xfrm>
              <a:off x="1633496" y="4381945"/>
              <a:ext cx="460697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 P&lt;0.05</a:t>
              </a:r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1AC32B1-6DDE-3C4D-8212-29CC0674AA56}"/>
              </a:ext>
            </a:extLst>
          </p:cNvPr>
          <p:cNvGrpSpPr/>
          <p:nvPr/>
        </p:nvGrpSpPr>
        <p:grpSpPr>
          <a:xfrm>
            <a:off x="2293277" y="742229"/>
            <a:ext cx="1563783" cy="1533105"/>
            <a:chOff x="2174460" y="3915384"/>
            <a:chExt cx="1563783" cy="1533105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AB763D63-F172-7146-B1AB-1B5FB5EF267D}"/>
                </a:ext>
              </a:extLst>
            </p:cNvPr>
            <p:cNvSpPr/>
            <p:nvPr/>
          </p:nvSpPr>
          <p:spPr>
            <a:xfrm>
              <a:off x="2794675" y="3915384"/>
              <a:ext cx="51328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7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Capan-2</a:t>
              </a:r>
              <a:endParaRPr lang="ja-JP" altLang="en-US" sz="7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テキスト ボックス 21">
              <a:extLst>
                <a:ext uri="{FF2B5EF4-FFF2-40B4-BE49-F238E27FC236}">
                  <a16:creationId xmlns:a16="http://schemas.microsoft.com/office/drawing/2014/main" id="{EE9EB23B-9062-334C-A1F8-F9C55E12D0A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8188" y="4470819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0.8</a:t>
              </a:r>
            </a:p>
          </p:txBody>
        </p:sp>
        <p:sp>
          <p:nvSpPr>
            <p:cNvPr id="53" name="テキスト ボックス 21">
              <a:extLst>
                <a:ext uri="{FF2B5EF4-FFF2-40B4-BE49-F238E27FC236}">
                  <a16:creationId xmlns:a16="http://schemas.microsoft.com/office/drawing/2014/main" id="{5B852AAC-5532-914C-A3DD-E2834B39991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6277" y="4639104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0.6</a:t>
              </a:r>
            </a:p>
          </p:txBody>
        </p:sp>
        <p:sp>
          <p:nvSpPr>
            <p:cNvPr id="54" name="テキスト ボックス 21">
              <a:extLst>
                <a:ext uri="{FF2B5EF4-FFF2-40B4-BE49-F238E27FC236}">
                  <a16:creationId xmlns:a16="http://schemas.microsoft.com/office/drawing/2014/main" id="{1D1CE628-36A5-B145-8859-E40F3D56F66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6277" y="4797869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0.4</a:t>
              </a:r>
            </a:p>
          </p:txBody>
        </p:sp>
        <p:sp>
          <p:nvSpPr>
            <p:cNvPr id="55" name="テキスト ボックス 21">
              <a:extLst>
                <a:ext uri="{FF2B5EF4-FFF2-40B4-BE49-F238E27FC236}">
                  <a16:creationId xmlns:a16="http://schemas.microsoft.com/office/drawing/2014/main" id="{9C0B0F50-C2E6-A24F-910E-6788F3ECCB1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6277" y="4956883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0.2</a:t>
              </a:r>
            </a:p>
          </p:txBody>
        </p:sp>
        <p:sp>
          <p:nvSpPr>
            <p:cNvPr id="56" name="テキスト ボックス 21">
              <a:extLst>
                <a:ext uri="{FF2B5EF4-FFF2-40B4-BE49-F238E27FC236}">
                  <a16:creationId xmlns:a16="http://schemas.microsoft.com/office/drawing/2014/main" id="{AB2E6E83-5EFF-1C4D-8455-C71D54B9844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6277" y="5112236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57" name="テキスト ボックス 21">
              <a:extLst>
                <a:ext uri="{FF2B5EF4-FFF2-40B4-BE49-F238E27FC236}">
                  <a16:creationId xmlns:a16="http://schemas.microsoft.com/office/drawing/2014/main" id="{0B7F16E1-AABE-904B-A3EF-EF91F4A864D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9885" y="4314286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</a:p>
          </p:txBody>
        </p:sp>
        <p:sp>
          <p:nvSpPr>
            <p:cNvPr id="58" name="テキスト ボックス 21">
              <a:extLst>
                <a:ext uri="{FF2B5EF4-FFF2-40B4-BE49-F238E27FC236}">
                  <a16:creationId xmlns:a16="http://schemas.microsoft.com/office/drawing/2014/main" id="{D3AC72DB-5D71-634D-B598-0E7C6689AD2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89885" y="4151309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1.2</a:t>
              </a:r>
            </a:p>
          </p:txBody>
        </p:sp>
        <p:sp>
          <p:nvSpPr>
            <p:cNvPr id="59" name="テキスト ボックス 21">
              <a:extLst>
                <a:ext uri="{FF2B5EF4-FFF2-40B4-BE49-F238E27FC236}">
                  <a16:creationId xmlns:a16="http://schemas.microsoft.com/office/drawing/2014/main" id="{962B762D-BC25-5740-9289-C72345116BB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620939" y="519203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</a:p>
          </p:txBody>
        </p:sp>
        <p:sp>
          <p:nvSpPr>
            <p:cNvPr id="60" name="テキスト ボックス 21">
              <a:extLst>
                <a:ext uri="{FF2B5EF4-FFF2-40B4-BE49-F238E27FC236}">
                  <a16:creationId xmlns:a16="http://schemas.microsoft.com/office/drawing/2014/main" id="{C2C08277-73D0-4D4B-9F20-2E8FAE3253A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621672" y="527921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61" name="テキスト ボックス 21">
              <a:extLst>
                <a:ext uri="{FF2B5EF4-FFF2-40B4-BE49-F238E27FC236}">
                  <a16:creationId xmlns:a16="http://schemas.microsoft.com/office/drawing/2014/main" id="{3F78D191-EF17-7349-8F36-741179A78DA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07767" y="519203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</a:p>
          </p:txBody>
        </p:sp>
        <p:sp>
          <p:nvSpPr>
            <p:cNvPr id="62" name="テキスト ボックス 21">
              <a:extLst>
                <a:ext uri="{FF2B5EF4-FFF2-40B4-BE49-F238E27FC236}">
                  <a16:creationId xmlns:a16="http://schemas.microsoft.com/office/drawing/2014/main" id="{458063EE-4DFB-EB4A-8E3F-F967E8C117A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05062" y="527921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63" name="テキスト ボックス 21">
              <a:extLst>
                <a:ext uri="{FF2B5EF4-FFF2-40B4-BE49-F238E27FC236}">
                  <a16:creationId xmlns:a16="http://schemas.microsoft.com/office/drawing/2014/main" id="{8571169F-8DDC-C243-9C00-9ABD0784AF9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96966" y="5192024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4" name="テキスト ボックス 21">
              <a:extLst>
                <a:ext uri="{FF2B5EF4-FFF2-40B4-BE49-F238E27FC236}">
                  <a16:creationId xmlns:a16="http://schemas.microsoft.com/office/drawing/2014/main" id="{8434ED6D-881A-884F-B184-BA0BCA49542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98984" y="5279206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5" name="テキスト ボックス 21">
              <a:extLst>
                <a:ext uri="{FF2B5EF4-FFF2-40B4-BE49-F238E27FC236}">
                  <a16:creationId xmlns:a16="http://schemas.microsoft.com/office/drawing/2014/main" id="{F46BAE10-FB53-AD4F-903B-7ECB7752944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80106" y="519203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6" name="テキスト ボックス 21">
              <a:extLst>
                <a:ext uri="{FF2B5EF4-FFF2-40B4-BE49-F238E27FC236}">
                  <a16:creationId xmlns:a16="http://schemas.microsoft.com/office/drawing/2014/main" id="{21EC74DB-4CA2-A94E-B26E-F07716206C1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80839" y="527921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67" name="テキスト ボックス 21">
              <a:extLst>
                <a:ext uri="{FF2B5EF4-FFF2-40B4-BE49-F238E27FC236}">
                  <a16:creationId xmlns:a16="http://schemas.microsoft.com/office/drawing/2014/main" id="{E833C8C0-4B72-F14C-AF90-CCA09BC2621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68553" y="5192030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8" name="テキスト ボックス 21">
              <a:extLst>
                <a:ext uri="{FF2B5EF4-FFF2-40B4-BE49-F238E27FC236}">
                  <a16:creationId xmlns:a16="http://schemas.microsoft.com/office/drawing/2014/main" id="{D098BF71-2926-C24C-94D6-88ECB3AC74F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69286" y="527921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69" name="テキスト ボックス 21">
              <a:extLst>
                <a:ext uri="{FF2B5EF4-FFF2-40B4-BE49-F238E27FC236}">
                  <a16:creationId xmlns:a16="http://schemas.microsoft.com/office/drawing/2014/main" id="{619FB467-A49E-1547-9B28-5E0329C5F7A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437597" y="5278704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70" name="テキスト ボックス 21">
              <a:extLst>
                <a:ext uri="{FF2B5EF4-FFF2-40B4-BE49-F238E27FC236}">
                  <a16:creationId xmlns:a16="http://schemas.microsoft.com/office/drawing/2014/main" id="{9B677F3A-306C-4A4B-8403-4247827C424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436864" y="5191522"/>
              <a:ext cx="318755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</a:p>
          </p:txBody>
        </p:sp>
        <p:sp>
          <p:nvSpPr>
            <p:cNvPr id="71" name="左大かっこ 70">
              <a:extLst>
                <a:ext uri="{FF2B5EF4-FFF2-40B4-BE49-F238E27FC236}">
                  <a16:creationId xmlns:a16="http://schemas.microsoft.com/office/drawing/2014/main" id="{D6578095-F38A-FB4F-ADDC-484BF17E2FF7}"/>
                </a:ext>
              </a:extLst>
            </p:cNvPr>
            <p:cNvSpPr>
              <a:spLocks/>
            </p:cNvSpPr>
            <p:nvPr/>
          </p:nvSpPr>
          <p:spPr>
            <a:xfrm rot="5400000">
              <a:off x="3223825" y="3905298"/>
              <a:ext cx="22860" cy="558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CEE0C2C5-3CD2-0B4F-9E27-855426817630}"/>
                </a:ext>
              </a:extLst>
            </p:cNvPr>
            <p:cNvSpPr txBox="1"/>
            <p:nvPr/>
          </p:nvSpPr>
          <p:spPr>
            <a:xfrm>
              <a:off x="3111190" y="4055456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ns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左大かっこ 72">
              <a:extLst>
                <a:ext uri="{FF2B5EF4-FFF2-40B4-BE49-F238E27FC236}">
                  <a16:creationId xmlns:a16="http://schemas.microsoft.com/office/drawing/2014/main" id="{B3CCA43D-1630-6C47-A2FE-407481029CDA}"/>
                </a:ext>
              </a:extLst>
            </p:cNvPr>
            <p:cNvSpPr>
              <a:spLocks/>
            </p:cNvSpPr>
            <p:nvPr/>
          </p:nvSpPr>
          <p:spPr>
            <a:xfrm rot="5400000">
              <a:off x="2672867" y="4297828"/>
              <a:ext cx="22860" cy="18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74" name="左大かっこ 73">
              <a:extLst>
                <a:ext uri="{FF2B5EF4-FFF2-40B4-BE49-F238E27FC236}">
                  <a16:creationId xmlns:a16="http://schemas.microsoft.com/office/drawing/2014/main" id="{D755B1A9-3C15-2E47-8247-30613FB2C849}"/>
                </a:ext>
              </a:extLst>
            </p:cNvPr>
            <p:cNvSpPr>
              <a:spLocks/>
            </p:cNvSpPr>
            <p:nvPr/>
          </p:nvSpPr>
          <p:spPr>
            <a:xfrm rot="5400000">
              <a:off x="2762541" y="4139878"/>
              <a:ext cx="22860" cy="36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76" name="左大かっこ 75">
              <a:extLst>
                <a:ext uri="{FF2B5EF4-FFF2-40B4-BE49-F238E27FC236}">
                  <a16:creationId xmlns:a16="http://schemas.microsoft.com/office/drawing/2014/main" id="{192DF11F-904F-5D4E-8486-3C65EAA8D7BF}"/>
                </a:ext>
              </a:extLst>
            </p:cNvPr>
            <p:cNvSpPr>
              <a:spLocks/>
            </p:cNvSpPr>
            <p:nvPr/>
          </p:nvSpPr>
          <p:spPr>
            <a:xfrm rot="5400000">
              <a:off x="2861541" y="3979336"/>
              <a:ext cx="22860" cy="558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B0EC02AE-491C-0C40-8C39-E3C3552C3A78}"/>
                </a:ext>
              </a:extLst>
            </p:cNvPr>
            <p:cNvSpPr txBox="1"/>
            <p:nvPr/>
          </p:nvSpPr>
          <p:spPr>
            <a:xfrm>
              <a:off x="2558732" y="4280236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549B7F92-00E8-F642-8E48-4255BDF15FD8}"/>
                </a:ext>
              </a:extLst>
            </p:cNvPr>
            <p:cNvSpPr txBox="1"/>
            <p:nvPr/>
          </p:nvSpPr>
          <p:spPr>
            <a:xfrm>
              <a:off x="2645592" y="4211756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891B013E-48AB-DF4B-B946-67E7F30FD7C7}"/>
                </a:ext>
              </a:extLst>
            </p:cNvPr>
            <p:cNvSpPr txBox="1"/>
            <p:nvPr/>
          </p:nvSpPr>
          <p:spPr>
            <a:xfrm>
              <a:off x="2740824" y="4142495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左大かっこ 79">
              <a:extLst>
                <a:ext uri="{FF2B5EF4-FFF2-40B4-BE49-F238E27FC236}">
                  <a16:creationId xmlns:a16="http://schemas.microsoft.com/office/drawing/2014/main" id="{59321EF3-3FB9-3643-97C0-EF07DCB0927A}"/>
                </a:ext>
              </a:extLst>
            </p:cNvPr>
            <p:cNvSpPr>
              <a:spLocks/>
            </p:cNvSpPr>
            <p:nvPr/>
          </p:nvSpPr>
          <p:spPr>
            <a:xfrm rot="5400000">
              <a:off x="3235383" y="4228541"/>
              <a:ext cx="22860" cy="18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82" name="左大かっこ 81">
              <a:extLst>
                <a:ext uri="{FF2B5EF4-FFF2-40B4-BE49-F238E27FC236}">
                  <a16:creationId xmlns:a16="http://schemas.microsoft.com/office/drawing/2014/main" id="{D2F9159B-63F5-8D44-AD62-9F198DBEEDCA}"/>
                </a:ext>
              </a:extLst>
            </p:cNvPr>
            <p:cNvSpPr>
              <a:spLocks/>
            </p:cNvSpPr>
            <p:nvPr/>
          </p:nvSpPr>
          <p:spPr>
            <a:xfrm rot="5400000">
              <a:off x="3325057" y="4075423"/>
              <a:ext cx="22860" cy="360000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500"/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7A9E8D03-FFE2-2342-B2A1-7B8CAE33D1C7}"/>
                </a:ext>
              </a:extLst>
            </p:cNvPr>
            <p:cNvSpPr txBox="1"/>
            <p:nvPr/>
          </p:nvSpPr>
          <p:spPr>
            <a:xfrm>
              <a:off x="3214048" y="4143197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8BB911EF-FADC-C649-B394-2AB0121D7993}"/>
                </a:ext>
              </a:extLst>
            </p:cNvPr>
            <p:cNvSpPr txBox="1"/>
            <p:nvPr/>
          </p:nvSpPr>
          <p:spPr>
            <a:xfrm>
              <a:off x="3116101" y="4214565"/>
              <a:ext cx="254905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BA3ED4C1-137E-0D49-AF91-D9A6664D50A5}"/>
                </a:ext>
              </a:extLst>
            </p:cNvPr>
            <p:cNvSpPr txBox="1"/>
            <p:nvPr/>
          </p:nvSpPr>
          <p:spPr>
            <a:xfrm>
              <a:off x="3262841" y="4320092"/>
              <a:ext cx="460697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 P&lt;0.01</a:t>
              </a: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E124E0AB-E9B0-6141-A0C3-04C101690C08}"/>
                </a:ext>
              </a:extLst>
            </p:cNvPr>
            <p:cNvSpPr txBox="1"/>
            <p:nvPr/>
          </p:nvSpPr>
          <p:spPr>
            <a:xfrm>
              <a:off x="3277546" y="4391506"/>
              <a:ext cx="460697" cy="1692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 P&lt;0.05</a:t>
              </a: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75635397-02BC-604C-ADD1-872059CDA85F}"/>
                </a:ext>
              </a:extLst>
            </p:cNvPr>
            <p:cNvSpPr txBox="1"/>
            <p:nvPr/>
          </p:nvSpPr>
          <p:spPr>
            <a:xfrm>
              <a:off x="2186037" y="5223421"/>
              <a:ext cx="361934" cy="115618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rhC4BPA</a:t>
              </a: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F0FFA47B-97EF-CE42-96AA-EDF8C36E4A4D}"/>
                </a:ext>
              </a:extLst>
            </p:cNvPr>
            <p:cNvSpPr txBox="1"/>
            <p:nvPr/>
          </p:nvSpPr>
          <p:spPr>
            <a:xfrm>
              <a:off x="2186692" y="5299483"/>
              <a:ext cx="364813" cy="139898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Gem (ng/ml) </a:t>
              </a: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BBB24FD4-D8F2-6948-BBE1-FD25115AF535}"/>
                </a:ext>
              </a:extLst>
            </p:cNvPr>
            <p:cNvSpPr txBox="1"/>
            <p:nvPr/>
          </p:nvSpPr>
          <p:spPr>
            <a:xfrm rot="16200000">
              <a:off x="1781842" y="4601308"/>
              <a:ext cx="10314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Absorbance at 450 nm</a:t>
              </a:r>
            </a:p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 72 h after drug exposure 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CEA9C01A-8C3A-B743-A0FE-9405445784E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21647" y="1001197"/>
            <a:ext cx="1188000" cy="108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372906D-713A-D04D-8D15-24D25581C6D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586640" y="1005264"/>
            <a:ext cx="1188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63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2F3FCD4A-7553-D042-B449-389E070E8FE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96791" y="4493977"/>
            <a:ext cx="1810800" cy="1716357"/>
          </a:xfrm>
          <a:prstGeom prst="rect">
            <a:avLst/>
          </a:prstGeom>
        </p:spPr>
      </p:pic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423DD0DA-A610-634A-986A-E9C219AE272C}"/>
              </a:ext>
            </a:extLst>
          </p:cNvPr>
          <p:cNvSpPr/>
          <p:nvPr/>
        </p:nvSpPr>
        <p:spPr>
          <a:xfrm>
            <a:off x="294539" y="4324141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00362493-35E8-ED4A-852C-15C4DE393ABF}"/>
              </a:ext>
            </a:extLst>
          </p:cNvPr>
          <p:cNvSpPr/>
          <p:nvPr/>
        </p:nvSpPr>
        <p:spPr>
          <a:xfrm>
            <a:off x="294539" y="2628104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正方形/長方形 173">
            <a:extLst>
              <a:ext uri="{FF2B5EF4-FFF2-40B4-BE49-F238E27FC236}">
                <a16:creationId xmlns:a16="http://schemas.microsoft.com/office/drawing/2014/main" id="{6ED1E8BA-C6BA-3F49-A62E-A1FA2B8F58CA}"/>
              </a:ext>
            </a:extLst>
          </p:cNvPr>
          <p:cNvSpPr/>
          <p:nvPr/>
        </p:nvSpPr>
        <p:spPr>
          <a:xfrm>
            <a:off x="3414834" y="2628103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24A55D45-2C3B-A041-B6B9-354379C9F5B3}"/>
              </a:ext>
            </a:extLst>
          </p:cNvPr>
          <p:cNvSpPr/>
          <p:nvPr/>
        </p:nvSpPr>
        <p:spPr>
          <a:xfrm>
            <a:off x="451248" y="634761"/>
            <a:ext cx="440986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mouse C4BPA peptide composed of </a:t>
            </a:r>
            <a:r>
              <a:rPr lang="en-US" altLang="ja-JP" sz="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 amino acids</a:t>
            </a:r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(mC4BPA peptide [54])</a:t>
            </a:r>
          </a:p>
          <a:p>
            <a:r>
              <a:rPr lang="en-US" altLang="ja-JP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N-terminus--------</a:t>
            </a:r>
          </a:p>
          <a:p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EASEDLKPALTGNKTMQYVPNSHDVKMALEIYKLTLEVELLQLQIQKEKHTEAH </a:t>
            </a:r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-C-terminus</a:t>
            </a:r>
          </a:p>
        </p:txBody>
      </p:sp>
      <p:pic>
        <p:nvPicPr>
          <p:cNvPr id="77" name="図 76">
            <a:extLst>
              <a:ext uri="{FF2B5EF4-FFF2-40B4-BE49-F238E27FC236}">
                <a16:creationId xmlns:a16="http://schemas.microsoft.com/office/drawing/2014/main" id="{35C39BF5-9752-5147-ADF2-6EE33F45A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91" y="2980748"/>
            <a:ext cx="1173600" cy="1133131"/>
          </a:xfrm>
          <a:prstGeom prst="rect">
            <a:avLst/>
          </a:prstGeom>
        </p:spPr>
      </p:pic>
      <p:pic>
        <p:nvPicPr>
          <p:cNvPr id="78" name="図 77">
            <a:extLst>
              <a:ext uri="{FF2B5EF4-FFF2-40B4-BE49-F238E27FC236}">
                <a16:creationId xmlns:a16="http://schemas.microsoft.com/office/drawing/2014/main" id="{0055C4D6-1048-D444-A914-7209FA28F5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2607" y="2984999"/>
            <a:ext cx="1173600" cy="1133132"/>
          </a:xfrm>
          <a:prstGeom prst="rect">
            <a:avLst/>
          </a:prstGeom>
        </p:spPr>
      </p:pic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876D869E-5DC3-7944-B05E-033284325ACA}"/>
              </a:ext>
            </a:extLst>
          </p:cNvPr>
          <p:cNvSpPr/>
          <p:nvPr/>
        </p:nvSpPr>
        <p:spPr>
          <a:xfrm rot="16200000">
            <a:off x="80517" y="3395477"/>
            <a:ext cx="845968" cy="165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PE-mCD4</a:t>
            </a:r>
            <a:endParaRPr lang="ja-JP" altLang="en-US" sz="5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4DA2A92F-CD9F-8B4F-B84E-383FAFECA086}"/>
              </a:ext>
            </a:extLst>
          </p:cNvPr>
          <p:cNvSpPr/>
          <p:nvPr/>
        </p:nvSpPr>
        <p:spPr>
          <a:xfrm>
            <a:off x="779584" y="4061922"/>
            <a:ext cx="870496" cy="177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FITC-mCD8</a:t>
            </a:r>
            <a:endParaRPr lang="ja-JP" altLang="en-US" sz="5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20CCC1C0-6F62-8E40-AD59-CE878DFE9829}"/>
              </a:ext>
            </a:extLst>
          </p:cNvPr>
          <p:cNvSpPr/>
          <p:nvPr/>
        </p:nvSpPr>
        <p:spPr>
          <a:xfrm rot="16200000">
            <a:off x="1449132" y="3393988"/>
            <a:ext cx="845968" cy="165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PE-mCD4</a:t>
            </a:r>
            <a:endParaRPr lang="ja-JP" altLang="en-US" sz="5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DCBAFF35-03E0-BA40-B8E0-6A3DF9001850}"/>
              </a:ext>
            </a:extLst>
          </p:cNvPr>
          <p:cNvSpPr txBox="1"/>
          <p:nvPr/>
        </p:nvSpPr>
        <p:spPr>
          <a:xfrm>
            <a:off x="2084520" y="2818453"/>
            <a:ext cx="994183" cy="20005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mC4BPA peptide [54]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92072C53-179F-DA44-BCAB-8B14B7AA2F91}"/>
              </a:ext>
            </a:extLst>
          </p:cNvPr>
          <p:cNvSpPr txBox="1"/>
          <p:nvPr/>
        </p:nvSpPr>
        <p:spPr>
          <a:xfrm>
            <a:off x="995984" y="2823598"/>
            <a:ext cx="460382" cy="20005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49B8656A-9323-E242-A1B4-4CE919D20033}"/>
              </a:ext>
            </a:extLst>
          </p:cNvPr>
          <p:cNvSpPr/>
          <p:nvPr/>
        </p:nvSpPr>
        <p:spPr>
          <a:xfrm>
            <a:off x="2137882" y="4068740"/>
            <a:ext cx="870496" cy="177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FITC-mCD8</a:t>
            </a:r>
            <a:endParaRPr lang="ja-JP" altLang="en-US" sz="5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656AF465-974C-5048-9430-AAC68EC79443}"/>
              </a:ext>
            </a:extLst>
          </p:cNvPr>
          <p:cNvSpPr txBox="1"/>
          <p:nvPr/>
        </p:nvSpPr>
        <p:spPr>
          <a:xfrm>
            <a:off x="4982189" y="4107915"/>
            <a:ext cx="875561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mC4BPA peptide [54]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DEC10CD9-C40C-3E43-ABF0-A7C2625BCA55}"/>
              </a:ext>
            </a:extLst>
          </p:cNvPr>
          <p:cNvSpPr txBox="1"/>
          <p:nvPr/>
        </p:nvSpPr>
        <p:spPr>
          <a:xfrm>
            <a:off x="4367967" y="4106369"/>
            <a:ext cx="418704" cy="18466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0162A97-18D8-2E4D-96BF-CD76337BB679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090871" y="2758702"/>
            <a:ext cx="1800000" cy="1440000"/>
          </a:xfrm>
          <a:prstGeom prst="rect">
            <a:avLst/>
          </a:prstGeom>
        </p:spPr>
      </p:pic>
      <p:sp>
        <p:nvSpPr>
          <p:cNvPr id="193" name="正方形/長方形 192">
            <a:extLst>
              <a:ext uri="{FF2B5EF4-FFF2-40B4-BE49-F238E27FC236}">
                <a16:creationId xmlns:a16="http://schemas.microsoft.com/office/drawing/2014/main" id="{C3C56F1E-3FB9-3841-B9C9-CC6B817DC6BA}"/>
              </a:ext>
            </a:extLst>
          </p:cNvPr>
          <p:cNvSpPr/>
          <p:nvPr/>
        </p:nvSpPr>
        <p:spPr>
          <a:xfrm>
            <a:off x="5513952" y="2985211"/>
            <a:ext cx="65262" cy="58315"/>
          </a:xfrm>
          <a:prstGeom prst="rect">
            <a:avLst/>
          </a:prstGeom>
          <a:solidFill>
            <a:srgbClr val="447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4" name="正方形/長方形 193">
            <a:extLst>
              <a:ext uri="{FF2B5EF4-FFF2-40B4-BE49-F238E27FC236}">
                <a16:creationId xmlns:a16="http://schemas.microsoft.com/office/drawing/2014/main" id="{C39D511C-B683-6A4F-AA41-647227F48E01}"/>
              </a:ext>
            </a:extLst>
          </p:cNvPr>
          <p:cNvSpPr/>
          <p:nvPr/>
        </p:nvSpPr>
        <p:spPr>
          <a:xfrm>
            <a:off x="5513952" y="3072982"/>
            <a:ext cx="65262" cy="58315"/>
          </a:xfrm>
          <a:prstGeom prst="rect">
            <a:avLst/>
          </a:prstGeom>
          <a:solidFill>
            <a:srgbClr val="EE7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5" name="テキスト ボックス 194">
            <a:extLst>
              <a:ext uri="{FF2B5EF4-FFF2-40B4-BE49-F238E27FC236}">
                <a16:creationId xmlns:a16="http://schemas.microsoft.com/office/drawing/2014/main" id="{319BA113-88EF-8141-818A-47E29C3558B9}"/>
              </a:ext>
            </a:extLst>
          </p:cNvPr>
          <p:cNvSpPr txBox="1"/>
          <p:nvPr/>
        </p:nvSpPr>
        <p:spPr>
          <a:xfrm>
            <a:off x="5510375" y="2923465"/>
            <a:ext cx="4411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mCD4</a:t>
            </a:r>
            <a:r>
              <a:rPr lang="en-US" altLang="ja-JP" sz="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ja-JP" altLang="en-US" sz="600" baseline="30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テキスト ボックス 195">
            <a:extLst>
              <a:ext uri="{FF2B5EF4-FFF2-40B4-BE49-F238E27FC236}">
                <a16:creationId xmlns:a16="http://schemas.microsoft.com/office/drawing/2014/main" id="{79BFD8F8-DCE5-3B4C-A0B4-53D83E0DDB17}"/>
              </a:ext>
            </a:extLst>
          </p:cNvPr>
          <p:cNvSpPr txBox="1"/>
          <p:nvPr/>
        </p:nvSpPr>
        <p:spPr>
          <a:xfrm>
            <a:off x="5510374" y="3011912"/>
            <a:ext cx="4411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mCD8</a:t>
            </a:r>
            <a:r>
              <a:rPr lang="en-US" altLang="ja-JP" sz="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ja-JP" altLang="en-US" sz="600" baseline="30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7" name="グループ化 196">
            <a:extLst>
              <a:ext uri="{FF2B5EF4-FFF2-40B4-BE49-F238E27FC236}">
                <a16:creationId xmlns:a16="http://schemas.microsoft.com/office/drawing/2014/main" id="{D34A8EAD-9FD6-0E42-B5A4-DE08AEF56683}"/>
              </a:ext>
            </a:extLst>
          </p:cNvPr>
          <p:cNvGrpSpPr/>
          <p:nvPr/>
        </p:nvGrpSpPr>
        <p:grpSpPr>
          <a:xfrm>
            <a:off x="4447270" y="2956760"/>
            <a:ext cx="838364" cy="62895"/>
            <a:chOff x="4722713" y="656969"/>
            <a:chExt cx="540000" cy="36000"/>
          </a:xfrm>
        </p:grpSpPr>
        <p:cxnSp>
          <p:nvCxnSpPr>
            <p:cNvPr id="198" name="直線コネクタ 197">
              <a:extLst>
                <a:ext uri="{FF2B5EF4-FFF2-40B4-BE49-F238E27FC236}">
                  <a16:creationId xmlns:a16="http://schemas.microsoft.com/office/drawing/2014/main" id="{E9184B40-692F-7E41-8DD8-2BCF93FFDD26}"/>
                </a:ext>
              </a:extLst>
            </p:cNvPr>
            <p:cNvCxnSpPr>
              <a:cxnSpLocks/>
            </p:cNvCxnSpPr>
            <p:nvPr/>
          </p:nvCxnSpPr>
          <p:spPr>
            <a:xfrm>
              <a:off x="4722713" y="656969"/>
              <a:ext cx="54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直線コネクタ 198">
              <a:extLst>
                <a:ext uri="{FF2B5EF4-FFF2-40B4-BE49-F238E27FC236}">
                  <a16:creationId xmlns:a16="http://schemas.microsoft.com/office/drawing/2014/main" id="{99EBD048-DF10-9E4C-B73C-9B78D07257F0}"/>
                </a:ext>
              </a:extLst>
            </p:cNvPr>
            <p:cNvCxnSpPr/>
            <p:nvPr/>
          </p:nvCxnSpPr>
          <p:spPr>
            <a:xfrm>
              <a:off x="4724400" y="656969"/>
              <a:ext cx="0" cy="36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直線コネクタ 199">
              <a:extLst>
                <a:ext uri="{FF2B5EF4-FFF2-40B4-BE49-F238E27FC236}">
                  <a16:creationId xmlns:a16="http://schemas.microsoft.com/office/drawing/2014/main" id="{3EA3DC6A-788B-8E4F-B49B-278CE28E563E}"/>
                </a:ext>
              </a:extLst>
            </p:cNvPr>
            <p:cNvCxnSpPr/>
            <p:nvPr/>
          </p:nvCxnSpPr>
          <p:spPr>
            <a:xfrm>
              <a:off x="5260872" y="656969"/>
              <a:ext cx="0" cy="36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1" name="正方形/長方形 200">
            <a:extLst>
              <a:ext uri="{FF2B5EF4-FFF2-40B4-BE49-F238E27FC236}">
                <a16:creationId xmlns:a16="http://schemas.microsoft.com/office/drawing/2014/main" id="{F21723F7-2D30-D541-AEE7-3A7DD411968C}"/>
              </a:ext>
            </a:extLst>
          </p:cNvPr>
          <p:cNvSpPr/>
          <p:nvPr/>
        </p:nvSpPr>
        <p:spPr>
          <a:xfrm>
            <a:off x="4753636" y="2885529"/>
            <a:ext cx="273459" cy="10742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正方形/長方形 201">
            <a:extLst>
              <a:ext uri="{FF2B5EF4-FFF2-40B4-BE49-F238E27FC236}">
                <a16:creationId xmlns:a16="http://schemas.microsoft.com/office/drawing/2014/main" id="{616C3A33-DD70-B849-BBE3-5930CCCA438C}"/>
              </a:ext>
            </a:extLst>
          </p:cNvPr>
          <p:cNvSpPr/>
          <p:nvPr/>
        </p:nvSpPr>
        <p:spPr>
          <a:xfrm>
            <a:off x="5454523" y="2751559"/>
            <a:ext cx="529100" cy="97086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P&lt;0.05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3" name="グループ化 202">
            <a:extLst>
              <a:ext uri="{FF2B5EF4-FFF2-40B4-BE49-F238E27FC236}">
                <a16:creationId xmlns:a16="http://schemas.microsoft.com/office/drawing/2014/main" id="{EE709DB9-419C-6143-95C3-1777598AEE5E}"/>
              </a:ext>
            </a:extLst>
          </p:cNvPr>
          <p:cNvGrpSpPr/>
          <p:nvPr/>
        </p:nvGrpSpPr>
        <p:grpSpPr>
          <a:xfrm>
            <a:off x="4706405" y="2835867"/>
            <a:ext cx="838364" cy="62895"/>
            <a:chOff x="4722713" y="656969"/>
            <a:chExt cx="540000" cy="36000"/>
          </a:xfrm>
        </p:grpSpPr>
        <p:cxnSp>
          <p:nvCxnSpPr>
            <p:cNvPr id="204" name="直線コネクタ 203">
              <a:extLst>
                <a:ext uri="{FF2B5EF4-FFF2-40B4-BE49-F238E27FC236}">
                  <a16:creationId xmlns:a16="http://schemas.microsoft.com/office/drawing/2014/main" id="{D274E518-1229-2846-ACEC-DFF36671067E}"/>
                </a:ext>
              </a:extLst>
            </p:cNvPr>
            <p:cNvCxnSpPr>
              <a:cxnSpLocks/>
            </p:cNvCxnSpPr>
            <p:nvPr/>
          </p:nvCxnSpPr>
          <p:spPr>
            <a:xfrm>
              <a:off x="4722713" y="656969"/>
              <a:ext cx="54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直線コネクタ 204">
              <a:extLst>
                <a:ext uri="{FF2B5EF4-FFF2-40B4-BE49-F238E27FC236}">
                  <a16:creationId xmlns:a16="http://schemas.microsoft.com/office/drawing/2014/main" id="{E9983244-A341-D246-877B-226C861144A2}"/>
                </a:ext>
              </a:extLst>
            </p:cNvPr>
            <p:cNvCxnSpPr/>
            <p:nvPr/>
          </p:nvCxnSpPr>
          <p:spPr>
            <a:xfrm>
              <a:off x="4724400" y="656969"/>
              <a:ext cx="0" cy="36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直線コネクタ 205">
              <a:extLst>
                <a:ext uri="{FF2B5EF4-FFF2-40B4-BE49-F238E27FC236}">
                  <a16:creationId xmlns:a16="http://schemas.microsoft.com/office/drawing/2014/main" id="{6EF32F8D-9D1C-0D47-9072-9D71686768A6}"/>
                </a:ext>
              </a:extLst>
            </p:cNvPr>
            <p:cNvCxnSpPr/>
            <p:nvPr/>
          </p:nvCxnSpPr>
          <p:spPr>
            <a:xfrm>
              <a:off x="5260872" y="656969"/>
              <a:ext cx="0" cy="36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7" name="正方形/長方形 206">
            <a:extLst>
              <a:ext uri="{FF2B5EF4-FFF2-40B4-BE49-F238E27FC236}">
                <a16:creationId xmlns:a16="http://schemas.microsoft.com/office/drawing/2014/main" id="{BA79127C-278A-B149-893E-07956379A4F7}"/>
              </a:ext>
            </a:extLst>
          </p:cNvPr>
          <p:cNvSpPr/>
          <p:nvPr/>
        </p:nvSpPr>
        <p:spPr>
          <a:xfrm>
            <a:off x="5012771" y="2764636"/>
            <a:ext cx="273459" cy="10742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テキスト ボックス 21">
            <a:extLst>
              <a:ext uri="{FF2B5EF4-FFF2-40B4-BE49-F238E27FC236}">
                <a16:creationId xmlns:a16="http://schemas.microsoft.com/office/drawing/2014/main" id="{44EAEF49-E3E9-684A-8591-96922D424E8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926979" y="3393770"/>
            <a:ext cx="318755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1500</a:t>
            </a: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0533BEB3-C043-DC42-957D-482EE7826E0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926979" y="3611351"/>
            <a:ext cx="318755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</a:p>
        </p:txBody>
      </p:sp>
      <p:sp>
        <p:nvSpPr>
          <p:cNvPr id="210" name="テキスト ボックス 21">
            <a:extLst>
              <a:ext uri="{FF2B5EF4-FFF2-40B4-BE49-F238E27FC236}">
                <a16:creationId xmlns:a16="http://schemas.microsoft.com/office/drawing/2014/main" id="{08C612E9-447C-D04A-8C59-14A2F86AD02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926980" y="3824350"/>
            <a:ext cx="318755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</a:p>
        </p:txBody>
      </p:sp>
      <p:sp>
        <p:nvSpPr>
          <p:cNvPr id="211" name="テキスト ボックス 21">
            <a:extLst>
              <a:ext uri="{FF2B5EF4-FFF2-40B4-BE49-F238E27FC236}">
                <a16:creationId xmlns:a16="http://schemas.microsoft.com/office/drawing/2014/main" id="{A0DF1711-469C-3D4A-90D0-823B727709D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934004" y="4045674"/>
            <a:ext cx="318755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12" name="テキスト ボックス 21">
            <a:extLst>
              <a:ext uri="{FF2B5EF4-FFF2-40B4-BE49-F238E27FC236}">
                <a16:creationId xmlns:a16="http://schemas.microsoft.com/office/drawing/2014/main" id="{CE8AEC3E-CC3E-CA43-AC67-4A1AE59F342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924288" y="2747611"/>
            <a:ext cx="318755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3000</a:t>
            </a:r>
          </a:p>
        </p:txBody>
      </p:sp>
      <p:sp>
        <p:nvSpPr>
          <p:cNvPr id="213" name="テキスト ボックス 21">
            <a:extLst>
              <a:ext uri="{FF2B5EF4-FFF2-40B4-BE49-F238E27FC236}">
                <a16:creationId xmlns:a16="http://schemas.microsoft.com/office/drawing/2014/main" id="{FF37109B-7E82-294B-8A0C-2AB00D732C5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723722" y="2625645"/>
            <a:ext cx="584933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(cells)</a:t>
            </a: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99E79CDA-5C72-B542-899E-7C4057E43EF0}"/>
              </a:ext>
            </a:extLst>
          </p:cNvPr>
          <p:cNvSpPr txBox="1"/>
          <p:nvPr/>
        </p:nvSpPr>
        <p:spPr>
          <a:xfrm rot="16200000">
            <a:off x="3202344" y="3390795"/>
            <a:ext cx="144302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1"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umber of </a:t>
            </a:r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lymphocytes per 5 x 10</a:t>
            </a:r>
            <a:r>
              <a:rPr lang="en-US" altLang="ja-JP" sz="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cells</a:t>
            </a:r>
            <a:endParaRPr kumimoji="1"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テキスト ボックス 21">
            <a:extLst>
              <a:ext uri="{FF2B5EF4-FFF2-40B4-BE49-F238E27FC236}">
                <a16:creationId xmlns:a16="http://schemas.microsoft.com/office/drawing/2014/main" id="{51E7AEF9-173D-8C49-B3E2-2CE59D3C6A7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926374" y="2961698"/>
            <a:ext cx="318755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2500</a:t>
            </a:r>
          </a:p>
        </p:txBody>
      </p:sp>
      <p:sp>
        <p:nvSpPr>
          <p:cNvPr id="216" name="テキスト ボックス 21">
            <a:extLst>
              <a:ext uri="{FF2B5EF4-FFF2-40B4-BE49-F238E27FC236}">
                <a16:creationId xmlns:a16="http://schemas.microsoft.com/office/drawing/2014/main" id="{D2FB05AD-2760-EB4F-B29B-0A93279CFA46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922239" y="3176563"/>
            <a:ext cx="318755" cy="1692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</a:t>
            </a:r>
          </a:p>
        </p:txBody>
      </p:sp>
      <p:sp>
        <p:nvSpPr>
          <p:cNvPr id="222" name="テキスト ボックス 221">
            <a:extLst>
              <a:ext uri="{FF2B5EF4-FFF2-40B4-BE49-F238E27FC236}">
                <a16:creationId xmlns:a16="http://schemas.microsoft.com/office/drawing/2014/main" id="{59C55807-814D-2742-B782-B24F273C1039}"/>
              </a:ext>
            </a:extLst>
          </p:cNvPr>
          <p:cNvSpPr txBox="1"/>
          <p:nvPr/>
        </p:nvSpPr>
        <p:spPr>
          <a:xfrm>
            <a:off x="1424900" y="6093687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2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テキスト ボックス 222">
            <a:extLst>
              <a:ext uri="{FF2B5EF4-FFF2-40B4-BE49-F238E27FC236}">
                <a16:creationId xmlns:a16="http://schemas.microsoft.com/office/drawing/2014/main" id="{EE5D1FB5-1127-4C44-AC56-A8F071C13580}"/>
              </a:ext>
            </a:extLst>
          </p:cNvPr>
          <p:cNvSpPr txBox="1"/>
          <p:nvPr/>
        </p:nvSpPr>
        <p:spPr>
          <a:xfrm>
            <a:off x="749686" y="6098542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0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テキスト ボックス 223">
            <a:extLst>
              <a:ext uri="{FF2B5EF4-FFF2-40B4-BE49-F238E27FC236}">
                <a16:creationId xmlns:a16="http://schemas.microsoft.com/office/drawing/2014/main" id="{B688C95A-EE22-AC4F-9177-54E5C1F767C0}"/>
              </a:ext>
            </a:extLst>
          </p:cNvPr>
          <p:cNvSpPr txBox="1"/>
          <p:nvPr/>
        </p:nvSpPr>
        <p:spPr>
          <a:xfrm>
            <a:off x="1759783" y="6093687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3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" name="テキスト ボックス 224">
            <a:extLst>
              <a:ext uri="{FF2B5EF4-FFF2-40B4-BE49-F238E27FC236}">
                <a16:creationId xmlns:a16="http://schemas.microsoft.com/office/drawing/2014/main" id="{C867DDB3-05CC-FB46-B0D2-F9F3E45953E7}"/>
              </a:ext>
            </a:extLst>
          </p:cNvPr>
          <p:cNvSpPr txBox="1"/>
          <p:nvPr/>
        </p:nvSpPr>
        <p:spPr>
          <a:xfrm>
            <a:off x="2098173" y="6093686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4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テキスト ボックス 225">
            <a:extLst>
              <a:ext uri="{FF2B5EF4-FFF2-40B4-BE49-F238E27FC236}">
                <a16:creationId xmlns:a16="http://schemas.microsoft.com/office/drawing/2014/main" id="{2738D537-F2C3-FD4F-88BE-DE046934867B}"/>
              </a:ext>
            </a:extLst>
          </p:cNvPr>
          <p:cNvSpPr txBox="1"/>
          <p:nvPr/>
        </p:nvSpPr>
        <p:spPr>
          <a:xfrm>
            <a:off x="1086510" y="6098541"/>
            <a:ext cx="3545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1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左大かっこ 226">
            <a:extLst>
              <a:ext uri="{FF2B5EF4-FFF2-40B4-BE49-F238E27FC236}">
                <a16:creationId xmlns:a16="http://schemas.microsoft.com/office/drawing/2014/main" id="{4B15A0D9-4776-AD47-99D6-739E4D8D0D4B}"/>
              </a:ext>
            </a:extLst>
          </p:cNvPr>
          <p:cNvSpPr>
            <a:spLocks noChangeAspect="1"/>
          </p:cNvSpPr>
          <p:nvPr/>
        </p:nvSpPr>
        <p:spPr>
          <a:xfrm rot="10800000">
            <a:off x="2309476" y="4852803"/>
            <a:ext cx="22860" cy="216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 sz="500"/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C67584FD-0633-104F-8BD3-B1437D106AD1}"/>
              </a:ext>
            </a:extLst>
          </p:cNvPr>
          <p:cNvSpPr txBox="1"/>
          <p:nvPr/>
        </p:nvSpPr>
        <p:spPr>
          <a:xfrm>
            <a:off x="2247076" y="4884259"/>
            <a:ext cx="254905" cy="1692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B8AF376E-8730-434F-918B-5AF4909C59C1}"/>
              </a:ext>
            </a:extLst>
          </p:cNvPr>
          <p:cNvSpPr txBox="1"/>
          <p:nvPr/>
        </p:nvSpPr>
        <p:spPr>
          <a:xfrm>
            <a:off x="2072466" y="4466736"/>
            <a:ext cx="505685" cy="1692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P&lt;0.05</a:t>
            </a:r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D9E9B834-97A1-FB4A-8215-27C7DB89A5AD}"/>
              </a:ext>
            </a:extLst>
          </p:cNvPr>
          <p:cNvSpPr txBox="1"/>
          <p:nvPr/>
        </p:nvSpPr>
        <p:spPr>
          <a:xfrm>
            <a:off x="1182371" y="4404420"/>
            <a:ext cx="94185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PKCY cells</a:t>
            </a:r>
          </a:p>
        </p:txBody>
      </p: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30E2A3B1-929E-CB4F-9AE5-01BD114F2FFA}"/>
              </a:ext>
            </a:extLst>
          </p:cNvPr>
          <p:cNvSpPr txBox="1"/>
          <p:nvPr/>
        </p:nvSpPr>
        <p:spPr>
          <a:xfrm>
            <a:off x="904361" y="4624528"/>
            <a:ext cx="1191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+ mC4BPA peptide [54]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2" name="直線コネクタ 231">
            <a:extLst>
              <a:ext uri="{FF2B5EF4-FFF2-40B4-BE49-F238E27FC236}">
                <a16:creationId xmlns:a16="http://schemas.microsoft.com/office/drawing/2014/main" id="{5FC67238-F0BF-4443-A58D-C16D4C4D216B}"/>
              </a:ext>
            </a:extLst>
          </p:cNvPr>
          <p:cNvCxnSpPr>
            <a:cxnSpLocks/>
          </p:cNvCxnSpPr>
          <p:nvPr/>
        </p:nvCxnSpPr>
        <p:spPr>
          <a:xfrm>
            <a:off x="865509" y="4713508"/>
            <a:ext cx="108000" cy="0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コネクタ 232">
            <a:extLst>
              <a:ext uri="{FF2B5EF4-FFF2-40B4-BE49-F238E27FC236}">
                <a16:creationId xmlns:a16="http://schemas.microsoft.com/office/drawing/2014/main" id="{B6F69CA1-2DC1-8D41-9D78-CA924DFF04DE}"/>
              </a:ext>
            </a:extLst>
          </p:cNvPr>
          <p:cNvCxnSpPr>
            <a:cxnSpLocks/>
          </p:cNvCxnSpPr>
          <p:nvPr/>
        </p:nvCxnSpPr>
        <p:spPr>
          <a:xfrm>
            <a:off x="865236" y="4811383"/>
            <a:ext cx="108000" cy="0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" name="グループ化 233">
            <a:extLst>
              <a:ext uri="{FF2B5EF4-FFF2-40B4-BE49-F238E27FC236}">
                <a16:creationId xmlns:a16="http://schemas.microsoft.com/office/drawing/2014/main" id="{371743F5-7B84-5D49-B67A-8199F8D910CC}"/>
              </a:ext>
            </a:extLst>
          </p:cNvPr>
          <p:cNvGrpSpPr/>
          <p:nvPr/>
        </p:nvGrpSpPr>
        <p:grpSpPr>
          <a:xfrm>
            <a:off x="755786" y="5024699"/>
            <a:ext cx="503737" cy="246221"/>
            <a:chOff x="1584360" y="3405068"/>
            <a:chExt cx="470921" cy="246221"/>
          </a:xfrm>
        </p:grpSpPr>
        <p:sp>
          <p:nvSpPr>
            <p:cNvPr id="235" name="テキスト ボックス 234">
              <a:extLst>
                <a:ext uri="{FF2B5EF4-FFF2-40B4-BE49-F238E27FC236}">
                  <a16:creationId xmlns:a16="http://schemas.microsoft.com/office/drawing/2014/main" id="{812FFB99-32AE-9A4A-BE58-29B6BB793B57}"/>
                </a:ext>
              </a:extLst>
            </p:cNvPr>
            <p:cNvSpPr txBox="1"/>
            <p:nvPr/>
          </p:nvSpPr>
          <p:spPr>
            <a:xfrm>
              <a:off x="1584360" y="3405068"/>
              <a:ext cx="4709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mC4BPA</a:t>
              </a:r>
            </a:p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peptide [54]</a:t>
              </a:r>
              <a:endParaRPr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6" name="正方形/長方形 235">
              <a:extLst>
                <a:ext uri="{FF2B5EF4-FFF2-40B4-BE49-F238E27FC236}">
                  <a16:creationId xmlns:a16="http://schemas.microsoft.com/office/drawing/2014/main" id="{879AF08B-EF2E-4D4B-B6C8-FB7ACC7BD248}"/>
                </a:ext>
              </a:extLst>
            </p:cNvPr>
            <p:cNvSpPr/>
            <p:nvPr/>
          </p:nvSpPr>
          <p:spPr>
            <a:xfrm>
              <a:off x="1641920" y="3444706"/>
              <a:ext cx="340301" cy="1692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237" name="直線矢印コネクタ 236">
            <a:extLst>
              <a:ext uri="{FF2B5EF4-FFF2-40B4-BE49-F238E27FC236}">
                <a16:creationId xmlns:a16="http://schemas.microsoft.com/office/drawing/2014/main" id="{166E83A0-BFCB-7547-B728-6A9408D85DB4}"/>
              </a:ext>
            </a:extLst>
          </p:cNvPr>
          <p:cNvCxnSpPr/>
          <p:nvPr/>
        </p:nvCxnSpPr>
        <p:spPr>
          <a:xfrm>
            <a:off x="973670" y="5233614"/>
            <a:ext cx="0" cy="42547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テキスト ボックス 242">
            <a:extLst>
              <a:ext uri="{FF2B5EF4-FFF2-40B4-BE49-F238E27FC236}">
                <a16:creationId xmlns:a16="http://schemas.microsoft.com/office/drawing/2014/main" id="{B4B10F08-ECCC-B146-B969-99F51B08599F}"/>
              </a:ext>
            </a:extLst>
          </p:cNvPr>
          <p:cNvSpPr txBox="1"/>
          <p:nvPr/>
        </p:nvSpPr>
        <p:spPr>
          <a:xfrm rot="16200000">
            <a:off x="64078" y="5265580"/>
            <a:ext cx="9978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Absorbance at 450 nm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テキスト ボックス 243">
            <a:extLst>
              <a:ext uri="{FF2B5EF4-FFF2-40B4-BE49-F238E27FC236}">
                <a16:creationId xmlns:a16="http://schemas.microsoft.com/office/drawing/2014/main" id="{96236917-FC43-D24F-A8D6-04002A719CE2}"/>
              </a:ext>
            </a:extLst>
          </p:cNvPr>
          <p:cNvSpPr txBox="1"/>
          <p:nvPr/>
        </p:nvSpPr>
        <p:spPr>
          <a:xfrm>
            <a:off x="585422" y="6043323"/>
            <a:ext cx="2199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" name="テキスト ボックス 244">
            <a:extLst>
              <a:ext uri="{FF2B5EF4-FFF2-40B4-BE49-F238E27FC236}">
                <a16:creationId xmlns:a16="http://schemas.microsoft.com/office/drawing/2014/main" id="{9ECB3EA0-39CC-104F-9764-418F09224A7E}"/>
              </a:ext>
            </a:extLst>
          </p:cNvPr>
          <p:cNvSpPr txBox="1"/>
          <p:nvPr/>
        </p:nvSpPr>
        <p:spPr>
          <a:xfrm>
            <a:off x="567367" y="5734135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" name="テキスト ボックス 245">
            <a:extLst>
              <a:ext uri="{FF2B5EF4-FFF2-40B4-BE49-F238E27FC236}">
                <a16:creationId xmlns:a16="http://schemas.microsoft.com/office/drawing/2014/main" id="{602A5DA6-44CA-DA46-8A17-A4B5136E98B2}"/>
              </a:ext>
            </a:extLst>
          </p:cNvPr>
          <p:cNvSpPr txBox="1"/>
          <p:nvPr/>
        </p:nvSpPr>
        <p:spPr>
          <a:xfrm>
            <a:off x="562980" y="5424947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テキスト ボックス 246">
            <a:extLst>
              <a:ext uri="{FF2B5EF4-FFF2-40B4-BE49-F238E27FC236}">
                <a16:creationId xmlns:a16="http://schemas.microsoft.com/office/drawing/2014/main" id="{98403FFD-1016-6446-A099-7CB36C986205}"/>
              </a:ext>
            </a:extLst>
          </p:cNvPr>
          <p:cNvSpPr txBox="1"/>
          <p:nvPr/>
        </p:nvSpPr>
        <p:spPr>
          <a:xfrm>
            <a:off x="567367" y="5111602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テキスト ボックス 247">
            <a:extLst>
              <a:ext uri="{FF2B5EF4-FFF2-40B4-BE49-F238E27FC236}">
                <a16:creationId xmlns:a16="http://schemas.microsoft.com/office/drawing/2014/main" id="{98F00C56-2BA9-CE40-A9EB-A30C4AF8C922}"/>
              </a:ext>
            </a:extLst>
          </p:cNvPr>
          <p:cNvSpPr txBox="1"/>
          <p:nvPr/>
        </p:nvSpPr>
        <p:spPr>
          <a:xfrm>
            <a:off x="569674" y="4801920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2.0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テキスト ボックス 248">
            <a:extLst>
              <a:ext uri="{FF2B5EF4-FFF2-40B4-BE49-F238E27FC236}">
                <a16:creationId xmlns:a16="http://schemas.microsoft.com/office/drawing/2014/main" id="{9419B7FD-8D7F-B74F-B0AC-1356D8E2839B}"/>
              </a:ext>
            </a:extLst>
          </p:cNvPr>
          <p:cNvSpPr txBox="1"/>
          <p:nvPr/>
        </p:nvSpPr>
        <p:spPr>
          <a:xfrm>
            <a:off x="574516" y="4498594"/>
            <a:ext cx="26481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90F8240B-BBFC-7546-8E50-52238604FF9F}"/>
              </a:ext>
            </a:extLst>
          </p:cNvPr>
          <p:cNvSpPr/>
          <p:nvPr/>
        </p:nvSpPr>
        <p:spPr>
          <a:xfrm>
            <a:off x="207201" y="212239"/>
            <a:ext cx="1624470" cy="20005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4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5F9CED1-F754-1F48-9E35-9891F9B0B316}"/>
              </a:ext>
            </a:extLst>
          </p:cNvPr>
          <p:cNvSpPr txBox="1"/>
          <p:nvPr/>
        </p:nvSpPr>
        <p:spPr>
          <a:xfrm>
            <a:off x="260919" y="47075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93B64F64-6857-3B42-BA2B-8B5EA120AAA2}"/>
              </a:ext>
            </a:extLst>
          </p:cNvPr>
          <p:cNvSpPr/>
          <p:nvPr/>
        </p:nvSpPr>
        <p:spPr>
          <a:xfrm>
            <a:off x="294539" y="1179918"/>
            <a:ext cx="168588" cy="156359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27EAB34C-8FDE-484C-BCB7-4DEF0D0CAD07}"/>
              </a:ext>
            </a:extLst>
          </p:cNvPr>
          <p:cNvSpPr txBox="1"/>
          <p:nvPr/>
        </p:nvSpPr>
        <p:spPr>
          <a:xfrm>
            <a:off x="1897491" y="1615279"/>
            <a:ext cx="469999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PKCY1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292523F3-E2C5-6447-A370-693058F4106C}"/>
              </a:ext>
            </a:extLst>
          </p:cNvPr>
          <p:cNvSpPr txBox="1"/>
          <p:nvPr/>
        </p:nvSpPr>
        <p:spPr>
          <a:xfrm>
            <a:off x="2219133" y="1616789"/>
            <a:ext cx="483318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PKCY2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8F9DE574-A1FD-5041-A29D-A17EE9577875}"/>
              </a:ext>
            </a:extLst>
          </p:cNvPr>
          <p:cNvSpPr txBox="1"/>
          <p:nvPr/>
        </p:nvSpPr>
        <p:spPr>
          <a:xfrm>
            <a:off x="968447" y="1615279"/>
            <a:ext cx="315982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KC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9564D1AD-88F7-9443-BCAB-2911550A9350}"/>
              </a:ext>
            </a:extLst>
          </p:cNvPr>
          <p:cNvSpPr txBox="1"/>
          <p:nvPr/>
        </p:nvSpPr>
        <p:spPr>
          <a:xfrm>
            <a:off x="1249446" y="1615279"/>
            <a:ext cx="488498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KPC1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5B1948C2-54AD-F44D-B35F-5EC98B8468F0}"/>
              </a:ext>
            </a:extLst>
          </p:cNvPr>
          <p:cNvSpPr txBox="1"/>
          <p:nvPr/>
        </p:nvSpPr>
        <p:spPr>
          <a:xfrm>
            <a:off x="1590699" y="1615279"/>
            <a:ext cx="469999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KPC2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A4D6D7C6-5860-2745-980C-807F3BCF4276}"/>
              </a:ext>
            </a:extLst>
          </p:cNvPr>
          <p:cNvSpPr txBox="1"/>
          <p:nvPr/>
        </p:nvSpPr>
        <p:spPr>
          <a:xfrm>
            <a:off x="2567381" y="1616789"/>
            <a:ext cx="499674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KPC1Liv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E1B01CFD-26BB-0747-9C79-248B76DCF46D}"/>
              </a:ext>
            </a:extLst>
          </p:cNvPr>
          <p:cNvSpPr txBox="1"/>
          <p:nvPr/>
        </p:nvSpPr>
        <p:spPr>
          <a:xfrm>
            <a:off x="2899709" y="1615279"/>
            <a:ext cx="527988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KPC2Liv</a:t>
            </a: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8278CDE4-C3E8-7843-8FBE-BF81E8110A75}"/>
              </a:ext>
            </a:extLst>
          </p:cNvPr>
          <p:cNvSpPr>
            <a:spLocks noChangeAspect="1"/>
          </p:cNvSpPr>
          <p:nvPr/>
        </p:nvSpPr>
        <p:spPr>
          <a:xfrm>
            <a:off x="904612" y="2186360"/>
            <a:ext cx="2435093" cy="213679"/>
          </a:xfrm>
          <a:prstGeom prst="rect">
            <a:avLst/>
          </a:prstGeom>
          <a:blipFill>
            <a:blip r:embed="rId7"/>
            <a:stretch>
              <a:fillRect l="-7309" t="-133278" r="-15171" b="-161486"/>
            </a:stretch>
          </a:blip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8B61EEA7-61BE-664D-B6D8-58FB46CD25F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4960" b="24076"/>
          <a:stretch/>
        </p:blipFill>
        <p:spPr>
          <a:xfrm>
            <a:off x="915082" y="1775192"/>
            <a:ext cx="2424623" cy="16769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ECE46EEB-BA52-A246-AD69-95DD3C7828E1}"/>
              </a:ext>
            </a:extLst>
          </p:cNvPr>
          <p:cNvSpPr txBox="1"/>
          <p:nvPr/>
        </p:nvSpPr>
        <p:spPr>
          <a:xfrm>
            <a:off x="469848" y="1773424"/>
            <a:ext cx="505537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mC4BPA</a:t>
            </a:r>
          </a:p>
        </p:txBody>
      </p:sp>
      <p:pic>
        <p:nvPicPr>
          <p:cNvPr id="87" name="図 86">
            <a:extLst>
              <a:ext uri="{FF2B5EF4-FFF2-40B4-BE49-F238E27FC236}">
                <a16:creationId xmlns:a16="http://schemas.microsoft.com/office/drawing/2014/main" id="{7D2ACE9A-C3A7-A846-86A2-39BD32E26578}"/>
              </a:ext>
            </a:extLst>
          </p:cNvPr>
          <p:cNvPicPr>
            <a:picLocks/>
          </p:cNvPicPr>
          <p:nvPr/>
        </p:nvPicPr>
        <p:blipFill rotWithShape="1">
          <a:blip r:embed="rId9">
            <a:lum contrast="40000"/>
          </a:blip>
          <a:srcRect l="11045" t="23226" r="2388" b="50164"/>
          <a:stretch/>
        </p:blipFill>
        <p:spPr>
          <a:xfrm>
            <a:off x="914197" y="1968569"/>
            <a:ext cx="2422800" cy="18720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E009B120-B6A5-3748-95CC-8E7FAE818E5E}"/>
              </a:ext>
            </a:extLst>
          </p:cNvPr>
          <p:cNvSpPr txBox="1"/>
          <p:nvPr/>
        </p:nvSpPr>
        <p:spPr>
          <a:xfrm>
            <a:off x="482157" y="1973306"/>
            <a:ext cx="505537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mCD40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80F876B3-DA5B-3147-95BA-690D7BCEE51D}"/>
              </a:ext>
            </a:extLst>
          </p:cNvPr>
          <p:cNvSpPr txBox="1"/>
          <p:nvPr/>
        </p:nvSpPr>
        <p:spPr>
          <a:xfrm>
            <a:off x="888804" y="1363646"/>
            <a:ext cx="44248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PanIN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46F78C9D-D82F-2641-B4B7-D6256871635F}"/>
              </a:ext>
            </a:extLst>
          </p:cNvPr>
          <p:cNvSpPr txBox="1"/>
          <p:nvPr/>
        </p:nvSpPr>
        <p:spPr>
          <a:xfrm>
            <a:off x="1613211" y="1309785"/>
            <a:ext cx="75863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PDAC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4106523A-BCA2-B643-A7CD-FD6F50FC8379}"/>
              </a:ext>
            </a:extLst>
          </p:cNvPr>
          <p:cNvSpPr txBox="1"/>
          <p:nvPr/>
        </p:nvSpPr>
        <p:spPr>
          <a:xfrm>
            <a:off x="2606552" y="1309785"/>
            <a:ext cx="75863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</a:t>
            </a:r>
          </a:p>
          <a:p>
            <a:pPr algn="ctr"/>
            <a:r>
              <a:rPr lang="en-US" altLang="ja-JP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metastasis</a:t>
            </a:r>
          </a:p>
        </p:txBody>
      </p:sp>
      <p:sp>
        <p:nvSpPr>
          <p:cNvPr id="4" name="右中かっこ 3">
            <a:extLst>
              <a:ext uri="{FF2B5EF4-FFF2-40B4-BE49-F238E27FC236}">
                <a16:creationId xmlns:a16="http://schemas.microsoft.com/office/drawing/2014/main" id="{73ED51BA-BA91-3945-89EE-79429BDF5E71}"/>
              </a:ext>
            </a:extLst>
          </p:cNvPr>
          <p:cNvSpPr/>
          <p:nvPr/>
        </p:nvSpPr>
        <p:spPr>
          <a:xfrm rot="16200000">
            <a:off x="1944083" y="1035497"/>
            <a:ext cx="81406" cy="1188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右中かっこ 92">
            <a:extLst>
              <a:ext uri="{FF2B5EF4-FFF2-40B4-BE49-F238E27FC236}">
                <a16:creationId xmlns:a16="http://schemas.microsoft.com/office/drawing/2014/main" id="{773AF2FC-04DA-3642-B675-4497C68B4018}"/>
              </a:ext>
            </a:extLst>
          </p:cNvPr>
          <p:cNvSpPr/>
          <p:nvPr/>
        </p:nvSpPr>
        <p:spPr>
          <a:xfrm rot="16200000">
            <a:off x="2940117" y="1334190"/>
            <a:ext cx="81406" cy="576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79C23BE0-9DD2-7C49-B230-8DFE998C1BBB}"/>
              </a:ext>
            </a:extLst>
          </p:cNvPr>
          <p:cNvSpPr txBox="1"/>
          <p:nvPr/>
        </p:nvSpPr>
        <p:spPr>
          <a:xfrm>
            <a:off x="539592" y="2196867"/>
            <a:ext cx="472124" cy="1846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</a:t>
            </a:r>
            <a:endParaRPr lang="ja-JP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5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図 28">
            <a:extLst>
              <a:ext uri="{FF2B5EF4-FFF2-40B4-BE49-F238E27FC236}">
                <a16:creationId xmlns:a16="http://schemas.microsoft.com/office/drawing/2014/main" id="{3D3709A8-A19E-974C-9E2A-62A5F6C89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3065" y="675722"/>
            <a:ext cx="1080000" cy="8478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163C1BF-AC99-6D43-BB4B-28C2F130913C}"/>
              </a:ext>
            </a:extLst>
          </p:cNvPr>
          <p:cNvSpPr/>
          <p:nvPr/>
        </p:nvSpPr>
        <p:spPr>
          <a:xfrm>
            <a:off x="207201" y="212239"/>
            <a:ext cx="1543289" cy="20005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5 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E41A1D4-4701-EC49-8E70-86F84E861534}"/>
              </a:ext>
            </a:extLst>
          </p:cNvPr>
          <p:cNvSpPr txBox="1"/>
          <p:nvPr/>
        </p:nvSpPr>
        <p:spPr>
          <a:xfrm>
            <a:off x="260919" y="47075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35DD613-DBA7-8F42-9DE1-8D86809F9DAF}"/>
              </a:ext>
            </a:extLst>
          </p:cNvPr>
          <p:cNvSpPr txBox="1"/>
          <p:nvPr/>
        </p:nvSpPr>
        <p:spPr>
          <a:xfrm>
            <a:off x="3072892" y="47075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BD806E6-61CE-B742-9F83-75566B7C792F}"/>
              </a:ext>
            </a:extLst>
          </p:cNvPr>
          <p:cNvGrpSpPr/>
          <p:nvPr/>
        </p:nvGrpSpPr>
        <p:grpSpPr>
          <a:xfrm>
            <a:off x="246318" y="719460"/>
            <a:ext cx="2140814" cy="2127606"/>
            <a:chOff x="185802" y="639950"/>
            <a:chExt cx="2140814" cy="2127606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FB9F064B-8A8E-1740-B80C-3B0CE6B09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615" y="799883"/>
              <a:ext cx="1729001" cy="1705388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5D863C5-1962-CA46-BD91-712136C5B154}"/>
                </a:ext>
              </a:extLst>
            </p:cNvPr>
            <p:cNvSpPr txBox="1"/>
            <p:nvPr/>
          </p:nvSpPr>
          <p:spPr>
            <a:xfrm>
              <a:off x="699251" y="2390275"/>
              <a:ext cx="4543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Day0</a:t>
              </a:r>
              <a:endPara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23D82DC-E36A-B045-B5A9-A25BCB43880B}"/>
                </a:ext>
              </a:extLst>
            </p:cNvPr>
            <p:cNvSpPr txBox="1"/>
            <p:nvPr/>
          </p:nvSpPr>
          <p:spPr>
            <a:xfrm rot="16200000">
              <a:off x="-55899" y="1456168"/>
              <a:ext cx="997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Body</a:t>
              </a:r>
              <a:r>
                <a:rPr lang="ja-JP" altLang="en-US" sz="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weight</a:t>
              </a:r>
              <a:endPara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09D64B2-0646-F940-A202-8AC59E2F5C04}"/>
                </a:ext>
              </a:extLst>
            </p:cNvPr>
            <p:cNvSpPr txBox="1"/>
            <p:nvPr/>
          </p:nvSpPr>
          <p:spPr>
            <a:xfrm>
              <a:off x="1241108" y="2391898"/>
              <a:ext cx="4543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Day3</a:t>
              </a:r>
              <a:endPara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FF32E2F-45EE-9C42-8806-2B866F746AD3}"/>
                </a:ext>
              </a:extLst>
            </p:cNvPr>
            <p:cNvSpPr txBox="1"/>
            <p:nvPr/>
          </p:nvSpPr>
          <p:spPr>
            <a:xfrm>
              <a:off x="1781452" y="2390110"/>
              <a:ext cx="4543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Day7</a:t>
              </a:r>
              <a:endPara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0364AEB2-32F1-F949-BEE6-B2B30D3F6703}"/>
                </a:ext>
              </a:extLst>
            </p:cNvPr>
            <p:cNvSpPr txBox="1"/>
            <p:nvPr/>
          </p:nvSpPr>
          <p:spPr>
            <a:xfrm>
              <a:off x="494042" y="2309099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1"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EC24540-3DDD-0C4F-A49F-D85841A1435C}"/>
                </a:ext>
              </a:extLst>
            </p:cNvPr>
            <p:cNvSpPr txBox="1"/>
            <p:nvPr/>
          </p:nvSpPr>
          <p:spPr>
            <a:xfrm>
              <a:off x="494042" y="2001565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1"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96A90A3D-281C-864C-B370-648FBCF42DEF}"/>
                </a:ext>
              </a:extLst>
            </p:cNvPr>
            <p:cNvSpPr txBox="1"/>
            <p:nvPr/>
          </p:nvSpPr>
          <p:spPr>
            <a:xfrm>
              <a:off x="442746" y="1689746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kumimoji="1"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8FEFB8E3-9F39-D848-9B03-7D58F4F0B99F}"/>
                </a:ext>
              </a:extLst>
            </p:cNvPr>
            <p:cNvSpPr txBox="1"/>
            <p:nvPr/>
          </p:nvSpPr>
          <p:spPr>
            <a:xfrm>
              <a:off x="442746" y="1377927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  <a:endParaRPr kumimoji="1"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F8A4E2E-C905-F148-800B-1837D0625065}"/>
                </a:ext>
              </a:extLst>
            </p:cNvPr>
            <p:cNvSpPr txBox="1"/>
            <p:nvPr/>
          </p:nvSpPr>
          <p:spPr>
            <a:xfrm>
              <a:off x="442746" y="1073519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kumimoji="1"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1F157F7-78A6-CA4C-87EC-36A9132A92A9}"/>
                </a:ext>
              </a:extLst>
            </p:cNvPr>
            <p:cNvSpPr txBox="1"/>
            <p:nvPr/>
          </p:nvSpPr>
          <p:spPr>
            <a:xfrm>
              <a:off x="442746" y="774255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endParaRPr kumimoji="1"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テキスト ボックス 21">
              <a:extLst>
                <a:ext uri="{FF2B5EF4-FFF2-40B4-BE49-F238E27FC236}">
                  <a16:creationId xmlns:a16="http://schemas.microsoft.com/office/drawing/2014/main" id="{E985ED28-F10E-D843-B80D-6BEAAF5B2A5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85802" y="639950"/>
              <a:ext cx="584933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(g)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F44B434-3DAC-1F4A-8410-7FD154D1DE3E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99510" y="2552112"/>
              <a:ext cx="14865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 after randomization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6467F5D-78BB-AF47-9CB6-34674347D9AC}"/>
                </a:ext>
              </a:extLst>
            </p:cNvPr>
            <p:cNvSpPr txBox="1"/>
            <p:nvPr/>
          </p:nvSpPr>
          <p:spPr>
            <a:xfrm>
              <a:off x="1414187" y="1473796"/>
              <a:ext cx="9124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</a:t>
              </a:r>
            </a:p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mC4BPA peptide</a:t>
              </a:r>
              <a:endPara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DEE38E7A-A499-E64E-8C42-776214550F8A}"/>
                </a:ext>
              </a:extLst>
            </p:cNvPr>
            <p:cNvCxnSpPr>
              <a:cxnSpLocks/>
            </p:cNvCxnSpPr>
            <p:nvPr/>
          </p:nvCxnSpPr>
          <p:spPr>
            <a:xfrm>
              <a:off x="1354115" y="1588305"/>
              <a:ext cx="10800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414E00EA-6C03-CE4A-9091-B092013D1FAE}"/>
                </a:ext>
              </a:extLst>
            </p:cNvPr>
            <p:cNvCxnSpPr>
              <a:cxnSpLocks/>
            </p:cNvCxnSpPr>
            <p:nvPr/>
          </p:nvCxnSpPr>
          <p:spPr>
            <a:xfrm>
              <a:off x="1353411" y="1716642"/>
              <a:ext cx="108000" cy="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323D8DC-D995-7647-B26B-F3B1678C2D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3065" y="1577665"/>
            <a:ext cx="1080000" cy="8478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AEF0971-7110-B84D-A1DC-C8621A818F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6208" y="671754"/>
            <a:ext cx="1080000" cy="8478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6A191E65-D006-D744-A4FE-3E31AB0F9A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6208" y="1577665"/>
            <a:ext cx="1080000" cy="8478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1" name="フレーム 30">
            <a:extLst>
              <a:ext uri="{FF2B5EF4-FFF2-40B4-BE49-F238E27FC236}">
                <a16:creationId xmlns:a16="http://schemas.microsoft.com/office/drawing/2014/main" id="{A5983967-F037-B144-8E9F-4EE73CA29ED4}"/>
              </a:ext>
            </a:extLst>
          </p:cNvPr>
          <p:cNvSpPr/>
          <p:nvPr/>
        </p:nvSpPr>
        <p:spPr>
          <a:xfrm>
            <a:off x="3537476" y="813921"/>
            <a:ext cx="343488" cy="259597"/>
          </a:xfrm>
          <a:prstGeom prst="frame">
            <a:avLst>
              <a:gd name="adj1" fmla="val 0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4" name="フレーム 33">
            <a:extLst>
              <a:ext uri="{FF2B5EF4-FFF2-40B4-BE49-F238E27FC236}">
                <a16:creationId xmlns:a16="http://schemas.microsoft.com/office/drawing/2014/main" id="{780E9E83-CF2D-4A42-85D3-B3E75942B959}"/>
              </a:ext>
            </a:extLst>
          </p:cNvPr>
          <p:cNvSpPr/>
          <p:nvPr/>
        </p:nvSpPr>
        <p:spPr>
          <a:xfrm>
            <a:off x="4886709" y="911448"/>
            <a:ext cx="343488" cy="259597"/>
          </a:xfrm>
          <a:prstGeom prst="frame">
            <a:avLst>
              <a:gd name="adj1" fmla="val 0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D4CBB5-B030-B742-BEDB-34A879C1053F}"/>
              </a:ext>
            </a:extLst>
          </p:cNvPr>
          <p:cNvCxnSpPr/>
          <p:nvPr/>
        </p:nvCxnSpPr>
        <p:spPr>
          <a:xfrm>
            <a:off x="3893065" y="2401330"/>
            <a:ext cx="503999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CFE90487-E5BF-6C4F-90EA-DD9B1EA1E00B}"/>
              </a:ext>
            </a:extLst>
          </p:cNvPr>
          <p:cNvCxnSpPr/>
          <p:nvPr/>
        </p:nvCxnSpPr>
        <p:spPr>
          <a:xfrm>
            <a:off x="5036208" y="2402593"/>
            <a:ext cx="503999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0C949F80-EFDD-1B40-A73C-D9FE5D5F0272}"/>
              </a:ext>
            </a:extLst>
          </p:cNvPr>
          <p:cNvCxnSpPr/>
          <p:nvPr/>
        </p:nvCxnSpPr>
        <p:spPr>
          <a:xfrm>
            <a:off x="4253064" y="1503331"/>
            <a:ext cx="144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C83454DF-6C1F-0842-806F-E7B8A09BCCEC}"/>
              </a:ext>
            </a:extLst>
          </p:cNvPr>
          <p:cNvCxnSpPr/>
          <p:nvPr/>
        </p:nvCxnSpPr>
        <p:spPr>
          <a:xfrm>
            <a:off x="5396207" y="1498279"/>
            <a:ext cx="144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32778A0-1274-7B48-8675-438233EF886E}"/>
              </a:ext>
            </a:extLst>
          </p:cNvPr>
          <p:cNvSpPr txBox="1"/>
          <p:nvPr/>
        </p:nvSpPr>
        <p:spPr>
          <a:xfrm>
            <a:off x="3451237" y="489948"/>
            <a:ext cx="96309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stromal CD11c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5CAE95E-67F0-0049-B486-22B5463C3781}"/>
              </a:ext>
            </a:extLst>
          </p:cNvPr>
          <p:cNvSpPr txBox="1"/>
          <p:nvPr/>
        </p:nvSpPr>
        <p:spPr>
          <a:xfrm>
            <a:off x="4557221" y="489948"/>
            <a:ext cx="9507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stromal CD11c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66D1C1E-4BF5-CB42-B600-EA898118D991}"/>
              </a:ext>
            </a:extLst>
          </p:cNvPr>
          <p:cNvSpPr txBox="1"/>
          <p:nvPr/>
        </p:nvSpPr>
        <p:spPr>
          <a:xfrm>
            <a:off x="910630" y="651863"/>
            <a:ext cx="12041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Mouse body weight</a:t>
            </a:r>
            <a:endParaRPr kumimoji="1" lang="ja-JP" alt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BFFF6850-AEAC-C54C-8326-8DB60576E349}"/>
              </a:ext>
            </a:extLst>
          </p:cNvPr>
          <p:cNvSpPr txBox="1"/>
          <p:nvPr/>
        </p:nvSpPr>
        <p:spPr>
          <a:xfrm>
            <a:off x="261036" y="2871326"/>
            <a:ext cx="253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表 26">
            <a:extLst>
              <a:ext uri="{FF2B5EF4-FFF2-40B4-BE49-F238E27FC236}">
                <a16:creationId xmlns:a16="http://schemas.microsoft.com/office/drawing/2014/main" id="{25FE8998-52B7-9C43-B5A7-EA4C47390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09532"/>
              </p:ext>
            </p:extLst>
          </p:nvPr>
        </p:nvGraphicFramePr>
        <p:xfrm>
          <a:off x="423339" y="3159993"/>
          <a:ext cx="2649552" cy="883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9694">
                  <a:extLst>
                    <a:ext uri="{9D8B030D-6E8A-4147-A177-3AD203B41FA5}">
                      <a16:colId xmlns:a16="http://schemas.microsoft.com/office/drawing/2014/main" val="153903017"/>
                    </a:ext>
                  </a:extLst>
                </a:gridCol>
                <a:gridCol w="944929">
                  <a:extLst>
                    <a:ext uri="{9D8B030D-6E8A-4147-A177-3AD203B41FA5}">
                      <a16:colId xmlns:a16="http://schemas.microsoft.com/office/drawing/2014/main" val="4136915796"/>
                    </a:ext>
                  </a:extLst>
                </a:gridCol>
                <a:gridCol w="944929">
                  <a:extLst>
                    <a:ext uri="{9D8B030D-6E8A-4147-A177-3AD203B41FA5}">
                      <a16:colId xmlns:a16="http://schemas.microsoft.com/office/drawing/2014/main" val="31993108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mC4BPA peptide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9912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 stromal CD11c</a:t>
                      </a:r>
                      <a:endParaRPr kumimoji="1" lang="ja-JP" altLang="en-US" sz="800" baseline="30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(40%)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(70%)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471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 stromal CD11c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20375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39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163C1BF-AC99-6D43-BB4B-28C2F130913C}"/>
              </a:ext>
            </a:extLst>
          </p:cNvPr>
          <p:cNvSpPr/>
          <p:nvPr/>
        </p:nvSpPr>
        <p:spPr>
          <a:xfrm>
            <a:off x="207201" y="212239"/>
            <a:ext cx="1543289" cy="20005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6 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928C11D8-0FE8-724B-8FB3-BC48084FE3DD}"/>
              </a:ext>
            </a:extLst>
          </p:cNvPr>
          <p:cNvSpPr txBox="1"/>
          <p:nvPr/>
        </p:nvSpPr>
        <p:spPr>
          <a:xfrm>
            <a:off x="269690" y="3007262"/>
            <a:ext cx="253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8F9AD9AC-3844-4944-A35C-32A4B05962A1}"/>
              </a:ext>
            </a:extLst>
          </p:cNvPr>
          <p:cNvGrpSpPr>
            <a:grpSpLocks noChangeAspect="1"/>
          </p:cNvGrpSpPr>
          <p:nvPr/>
        </p:nvGrpSpPr>
        <p:grpSpPr>
          <a:xfrm>
            <a:off x="3493906" y="3278448"/>
            <a:ext cx="2808000" cy="1246214"/>
            <a:chOff x="3193163" y="807583"/>
            <a:chExt cx="2945650" cy="1307303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698B1B42-1095-7546-A2AB-B7891B93A3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357" t="8440" r="10822" b="29568"/>
            <a:stretch/>
          </p:blipFill>
          <p:spPr>
            <a:xfrm>
              <a:off x="3196039" y="807583"/>
              <a:ext cx="492956" cy="406430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B4B6A1E9-99AA-FF4A-9CED-453E2B5BEA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623" r="7792" b="38364"/>
            <a:stretch/>
          </p:blipFill>
          <p:spPr>
            <a:xfrm>
              <a:off x="4665062" y="807583"/>
              <a:ext cx="492956" cy="406430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3F0E823C-5DC2-A24D-A208-34401C3CBF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208" t="8168" r="5208" b="38156"/>
            <a:stretch/>
          </p:blipFill>
          <p:spPr>
            <a:xfrm>
              <a:off x="5150738" y="1708454"/>
              <a:ext cx="492956" cy="405689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387158C4-AED3-0C44-99D7-4C33383C15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326" r="947" b="48537"/>
            <a:stretch/>
          </p:blipFill>
          <p:spPr>
            <a:xfrm>
              <a:off x="3682474" y="1252556"/>
              <a:ext cx="492956" cy="406430"/>
            </a:xfrm>
            <a:prstGeom prst="rect">
              <a:avLst/>
            </a:prstGeom>
          </p:spPr>
        </p:pic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4E0D493E-02C8-CA4D-A47A-0B0B4E3E0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9710" t="3989" r="9710" b="44542"/>
            <a:stretch/>
          </p:blipFill>
          <p:spPr>
            <a:xfrm>
              <a:off x="3193163" y="1708456"/>
              <a:ext cx="492956" cy="406430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92141097-E0BE-3249-8EE1-9CC76EBE01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105" t="352" r="5650" b="53415"/>
            <a:stretch/>
          </p:blipFill>
          <p:spPr>
            <a:xfrm>
              <a:off x="5642994" y="1249416"/>
              <a:ext cx="492956" cy="405687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72635564-C980-F946-AB55-CE1BFB5EE4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2593" t="2574" r="9049" b="49563"/>
            <a:stretch/>
          </p:blipFill>
          <p:spPr>
            <a:xfrm>
              <a:off x="5154092" y="807583"/>
              <a:ext cx="492956" cy="406430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A728962C-C89B-2142-B993-27CE0E38B2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543" t="4422" r="13269" b="45308"/>
            <a:stretch/>
          </p:blipFill>
          <p:spPr>
            <a:xfrm>
              <a:off x="3686695" y="807583"/>
              <a:ext cx="492956" cy="406430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FC62F62C-D0AC-5443-A4FF-FA5BA2BBD4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6663" r="8724" b="42961"/>
            <a:stretch/>
          </p:blipFill>
          <p:spPr>
            <a:xfrm>
              <a:off x="4659925" y="1251814"/>
              <a:ext cx="492956" cy="406430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93C08A65-52E0-524F-A572-9B8769B638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738" t="4028" r="8697" b="48059"/>
            <a:stretch/>
          </p:blipFill>
          <p:spPr>
            <a:xfrm>
              <a:off x="4176032" y="807954"/>
              <a:ext cx="492956" cy="405687"/>
            </a:xfrm>
            <a:prstGeom prst="rect">
              <a:avLst/>
            </a:prstGeom>
          </p:spPr>
        </p:pic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BF6EFC8A-C6CB-0C40-8E01-A2C0DADF92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5545" r="13269" b="49120"/>
            <a:stretch/>
          </p:blipFill>
          <p:spPr>
            <a:xfrm>
              <a:off x="3680456" y="1708456"/>
              <a:ext cx="492956" cy="405687"/>
            </a:xfrm>
            <a:prstGeom prst="rect">
              <a:avLst/>
            </a:prstGeom>
          </p:spPr>
        </p:pic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8D353405-42CC-3F43-BFC8-87F971D3C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2833" t="3242" r="10415" b="50499"/>
            <a:stretch/>
          </p:blipFill>
          <p:spPr>
            <a:xfrm>
              <a:off x="5151361" y="1249725"/>
              <a:ext cx="492956" cy="405688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74AF212E-3041-7D42-B7D7-4D5DC149AF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7877" t="6110" r="19664" b="41016"/>
            <a:stretch/>
          </p:blipFill>
          <p:spPr>
            <a:xfrm>
              <a:off x="5644598" y="807954"/>
              <a:ext cx="492956" cy="405688"/>
            </a:xfrm>
            <a:prstGeom prst="rect">
              <a:avLst/>
            </a:prstGeom>
          </p:spPr>
        </p:pic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9DC8648C-96BF-8744-A1FD-232E439EE2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4625" t="3447" r="10877" b="47370"/>
            <a:stretch/>
          </p:blipFill>
          <p:spPr>
            <a:xfrm>
              <a:off x="5645857" y="1707251"/>
              <a:ext cx="492956" cy="405688"/>
            </a:xfrm>
            <a:prstGeom prst="rect">
              <a:avLst/>
            </a:pr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F670E951-C31E-434E-B89B-FE5C60BBEA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7872" t="5203" r="19710" b="50000"/>
            <a:stretch/>
          </p:blipFill>
          <p:spPr>
            <a:xfrm>
              <a:off x="3193645" y="1253298"/>
              <a:ext cx="492956" cy="405688"/>
            </a:xfrm>
            <a:prstGeom prst="rect">
              <a:avLst/>
            </a:prstGeom>
          </p:spPr>
        </p:pic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A2E0FDF7-330C-7843-8F50-7471CF05D6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11203" t="7539" r="19086" b="40427"/>
            <a:stretch/>
          </p:blipFill>
          <p:spPr>
            <a:xfrm>
              <a:off x="4659925" y="1708455"/>
              <a:ext cx="492956" cy="405687"/>
            </a:xfrm>
            <a:prstGeom prst="rect">
              <a:avLst/>
            </a:prstGeom>
          </p:spPr>
        </p:pic>
        <p:pic>
          <p:nvPicPr>
            <p:cNvPr id="45" name="図 44">
              <a:extLst>
                <a:ext uri="{FF2B5EF4-FFF2-40B4-BE49-F238E27FC236}">
                  <a16:creationId xmlns:a16="http://schemas.microsoft.com/office/drawing/2014/main" id="{A4CF6539-149E-5B47-9FC4-A0D3544F4E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l="14596" t="5581" r="22940" b="45799"/>
            <a:stretch/>
          </p:blipFill>
          <p:spPr>
            <a:xfrm>
              <a:off x="4172019" y="1252556"/>
              <a:ext cx="492956" cy="405688"/>
            </a:xfrm>
            <a:prstGeom prst="rect">
              <a:avLst/>
            </a:prstGeom>
          </p:spPr>
        </p:pic>
        <p:pic>
          <p:nvPicPr>
            <p:cNvPr id="46" name="図 45">
              <a:extLst>
                <a:ext uri="{FF2B5EF4-FFF2-40B4-BE49-F238E27FC236}">
                  <a16:creationId xmlns:a16="http://schemas.microsoft.com/office/drawing/2014/main" id="{8378E12D-7E8D-D94A-BE17-DE7D7A3869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l="12297" t="10421" r="21161" b="44403"/>
            <a:stretch/>
          </p:blipFill>
          <p:spPr>
            <a:xfrm>
              <a:off x="4169793" y="1708455"/>
              <a:ext cx="492956" cy="405688"/>
            </a:xfrm>
            <a:prstGeom prst="rect">
              <a:avLst/>
            </a:prstGeom>
          </p:spPr>
        </p:pic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id="{8578F17B-B53A-8440-A2C0-1720EA2E5A5A}"/>
                </a:ext>
              </a:extLst>
            </p:cNvPr>
            <p:cNvCxnSpPr/>
            <p:nvPr/>
          </p:nvCxnSpPr>
          <p:spPr>
            <a:xfrm>
              <a:off x="3467901" y="1185205"/>
              <a:ext cx="19718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4F72953C-46C1-764E-9C4F-C9E28A148BCC}"/>
                </a:ext>
              </a:extLst>
            </p:cNvPr>
            <p:cNvCxnSpPr/>
            <p:nvPr/>
          </p:nvCxnSpPr>
          <p:spPr>
            <a:xfrm>
              <a:off x="3467901" y="1629229"/>
              <a:ext cx="19718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ED7F51AA-F5B3-8C47-99D5-083C2C19AC4B}"/>
                </a:ext>
              </a:extLst>
            </p:cNvPr>
            <p:cNvCxnSpPr/>
            <p:nvPr/>
          </p:nvCxnSpPr>
          <p:spPr>
            <a:xfrm>
              <a:off x="3467901" y="2086129"/>
              <a:ext cx="19718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6B95038-E9DC-604E-8413-56C76BCDE7E3}"/>
              </a:ext>
            </a:extLst>
          </p:cNvPr>
          <p:cNvSpPr txBox="1"/>
          <p:nvPr/>
        </p:nvSpPr>
        <p:spPr>
          <a:xfrm>
            <a:off x="260919" y="47075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" name="図 52">
            <a:extLst>
              <a:ext uri="{FF2B5EF4-FFF2-40B4-BE49-F238E27FC236}">
                <a16:creationId xmlns:a16="http://schemas.microsoft.com/office/drawing/2014/main" id="{CFF483C2-D1CF-774B-A4C8-6BE0D41C53B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555" y="937354"/>
            <a:ext cx="1712239" cy="1710149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B198C6D-CB28-4D46-ABAA-BE4B95CFA025}"/>
              </a:ext>
            </a:extLst>
          </p:cNvPr>
          <p:cNvSpPr txBox="1"/>
          <p:nvPr/>
        </p:nvSpPr>
        <p:spPr>
          <a:xfrm rot="16200000">
            <a:off x="-66651" y="1612103"/>
            <a:ext cx="997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CA74420-F570-8A42-A627-C216CB372091}"/>
              </a:ext>
            </a:extLst>
          </p:cNvPr>
          <p:cNvSpPr txBox="1"/>
          <p:nvPr/>
        </p:nvSpPr>
        <p:spPr>
          <a:xfrm>
            <a:off x="483290" y="2446210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5140792-A20E-1A46-849A-9B41D78502FD}"/>
              </a:ext>
            </a:extLst>
          </p:cNvPr>
          <p:cNvSpPr txBox="1"/>
          <p:nvPr/>
        </p:nvSpPr>
        <p:spPr>
          <a:xfrm>
            <a:off x="483290" y="213867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7B8D201-576A-A646-BFE8-E694289103BC}"/>
              </a:ext>
            </a:extLst>
          </p:cNvPr>
          <p:cNvSpPr txBox="1"/>
          <p:nvPr/>
        </p:nvSpPr>
        <p:spPr>
          <a:xfrm>
            <a:off x="431994" y="1826857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4D25CAC-4733-A648-9E77-E5049579C12D}"/>
              </a:ext>
            </a:extLst>
          </p:cNvPr>
          <p:cNvSpPr txBox="1"/>
          <p:nvPr/>
        </p:nvSpPr>
        <p:spPr>
          <a:xfrm>
            <a:off x="431994" y="1515038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0064FC77-544C-1641-987B-582B1C29CE4B}"/>
              </a:ext>
            </a:extLst>
          </p:cNvPr>
          <p:cNvSpPr txBox="1"/>
          <p:nvPr/>
        </p:nvSpPr>
        <p:spPr>
          <a:xfrm>
            <a:off x="431994" y="1210630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F28C285-8FF2-9647-8AC9-5D44E8B96ED8}"/>
              </a:ext>
            </a:extLst>
          </p:cNvPr>
          <p:cNvSpPr txBox="1"/>
          <p:nvPr/>
        </p:nvSpPr>
        <p:spPr>
          <a:xfrm>
            <a:off x="431994" y="911366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テキスト ボックス 21">
            <a:extLst>
              <a:ext uri="{FF2B5EF4-FFF2-40B4-BE49-F238E27FC236}">
                <a16:creationId xmlns:a16="http://schemas.microsoft.com/office/drawing/2014/main" id="{4FFD469A-37D2-1E41-A7B2-746E5542596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95048" y="780671"/>
            <a:ext cx="584933" cy="21544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E2F3C2B1-4F46-804E-B7C1-032E829BD2CE}"/>
              </a:ext>
            </a:extLst>
          </p:cNvPr>
          <p:cNvSpPr txBox="1">
            <a:spLocks noChangeAspect="1"/>
          </p:cNvSpPr>
          <p:nvPr/>
        </p:nvSpPr>
        <p:spPr>
          <a:xfrm>
            <a:off x="729272" y="2673866"/>
            <a:ext cx="14862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after randomization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21EEC2F-3BD8-E847-A0A0-C19A16455AAE}"/>
              </a:ext>
            </a:extLst>
          </p:cNvPr>
          <p:cNvSpPr txBox="1"/>
          <p:nvPr/>
        </p:nvSpPr>
        <p:spPr>
          <a:xfrm>
            <a:off x="659180" y="2527377"/>
            <a:ext cx="461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Day0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5625D0B0-6073-C140-BE83-5F56168CEE2C}"/>
              </a:ext>
            </a:extLst>
          </p:cNvPr>
          <p:cNvSpPr txBox="1"/>
          <p:nvPr/>
        </p:nvSpPr>
        <p:spPr>
          <a:xfrm>
            <a:off x="950132" y="2526832"/>
            <a:ext cx="461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Day5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8B19CE7-5CF0-FB46-AFAF-8DC4C033D6F7}"/>
              </a:ext>
            </a:extLst>
          </p:cNvPr>
          <p:cNvSpPr txBox="1"/>
          <p:nvPr/>
        </p:nvSpPr>
        <p:spPr>
          <a:xfrm>
            <a:off x="1278005" y="2529000"/>
            <a:ext cx="461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Day10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6445762A-B587-C348-A005-CD545814F1A1}"/>
              </a:ext>
            </a:extLst>
          </p:cNvPr>
          <p:cNvSpPr txBox="1"/>
          <p:nvPr/>
        </p:nvSpPr>
        <p:spPr>
          <a:xfrm>
            <a:off x="1591527" y="2527355"/>
            <a:ext cx="461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Day15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77366456-2372-1A48-8C89-8CC69B5469BB}"/>
              </a:ext>
            </a:extLst>
          </p:cNvPr>
          <p:cNvSpPr txBox="1"/>
          <p:nvPr/>
        </p:nvSpPr>
        <p:spPr>
          <a:xfrm>
            <a:off x="1899247" y="2529890"/>
            <a:ext cx="461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Day20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8929002-CFB1-DB49-84EB-D59E29083BE9}"/>
              </a:ext>
            </a:extLst>
          </p:cNvPr>
          <p:cNvSpPr txBox="1"/>
          <p:nvPr/>
        </p:nvSpPr>
        <p:spPr>
          <a:xfrm>
            <a:off x="903992" y="1784334"/>
            <a:ext cx="13644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GnP/ICBs/mC4BPA peptide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2724C9DB-EBB3-EB4C-B215-AE5BA309EE7B}"/>
              </a:ext>
            </a:extLst>
          </p:cNvPr>
          <p:cNvCxnSpPr>
            <a:cxnSpLocks/>
          </p:cNvCxnSpPr>
          <p:nvPr/>
        </p:nvCxnSpPr>
        <p:spPr>
          <a:xfrm>
            <a:off x="846401" y="1697954"/>
            <a:ext cx="108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AF55E167-A5BB-C54E-BC80-B4899AB29E1A}"/>
              </a:ext>
            </a:extLst>
          </p:cNvPr>
          <p:cNvCxnSpPr>
            <a:cxnSpLocks/>
          </p:cNvCxnSpPr>
          <p:nvPr/>
        </p:nvCxnSpPr>
        <p:spPr>
          <a:xfrm>
            <a:off x="846128" y="1795829"/>
            <a:ext cx="108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B7E966D2-6B28-D04E-831E-C63C7651D559}"/>
              </a:ext>
            </a:extLst>
          </p:cNvPr>
          <p:cNvCxnSpPr>
            <a:cxnSpLocks/>
          </p:cNvCxnSpPr>
          <p:nvPr/>
        </p:nvCxnSpPr>
        <p:spPr>
          <a:xfrm>
            <a:off x="846128" y="1886087"/>
            <a:ext cx="10800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FEB7D311-4780-CD4C-97A8-D5F25ED8464A}"/>
              </a:ext>
            </a:extLst>
          </p:cNvPr>
          <p:cNvSpPr txBox="1"/>
          <p:nvPr/>
        </p:nvSpPr>
        <p:spPr>
          <a:xfrm>
            <a:off x="2829591" y="46990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FA888D40-AF3B-CD4F-8D88-B5435951473C}"/>
              </a:ext>
            </a:extLst>
          </p:cNvPr>
          <p:cNvSpPr txBox="1"/>
          <p:nvPr/>
        </p:nvSpPr>
        <p:spPr>
          <a:xfrm>
            <a:off x="3015582" y="3310222"/>
            <a:ext cx="498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(n=6)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738ED35C-12A5-974C-9783-61C370478A31}"/>
              </a:ext>
            </a:extLst>
          </p:cNvPr>
          <p:cNvSpPr txBox="1"/>
          <p:nvPr/>
        </p:nvSpPr>
        <p:spPr>
          <a:xfrm>
            <a:off x="3049031" y="3707247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GnP</a:t>
            </a:r>
          </a:p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(n=6)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41EFF35-B46A-AA47-B852-0468D9E50B67}"/>
              </a:ext>
            </a:extLst>
          </p:cNvPr>
          <p:cNvSpPr txBox="1"/>
          <p:nvPr/>
        </p:nvSpPr>
        <p:spPr>
          <a:xfrm>
            <a:off x="2951248" y="4039863"/>
            <a:ext cx="607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GnP/ICBs</a:t>
            </a:r>
          </a:p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mC4BPA</a:t>
            </a:r>
          </a:p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peptide</a:t>
            </a:r>
          </a:p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(n=6)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9F69CCC-DCA4-A446-BDD6-788CEC9D597F}"/>
              </a:ext>
            </a:extLst>
          </p:cNvPr>
          <p:cNvSpPr txBox="1"/>
          <p:nvPr/>
        </p:nvSpPr>
        <p:spPr>
          <a:xfrm>
            <a:off x="908689" y="1688107"/>
            <a:ext cx="3674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GnP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F7122065-BE4C-254E-BC62-2C0C66555914}"/>
              </a:ext>
            </a:extLst>
          </p:cNvPr>
          <p:cNvSpPr txBox="1"/>
          <p:nvPr/>
        </p:nvSpPr>
        <p:spPr>
          <a:xfrm>
            <a:off x="908689" y="1591027"/>
            <a:ext cx="4988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45AB2E36-1C80-E443-B81E-ED2E64E43669}"/>
              </a:ext>
            </a:extLst>
          </p:cNvPr>
          <p:cNvGrpSpPr/>
          <p:nvPr/>
        </p:nvGrpSpPr>
        <p:grpSpPr>
          <a:xfrm>
            <a:off x="3047271" y="697112"/>
            <a:ext cx="2900417" cy="1968712"/>
            <a:chOff x="221563" y="4781898"/>
            <a:chExt cx="2900417" cy="1968712"/>
          </a:xfrm>
        </p:grpSpPr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2C441A3A-638D-5048-95D0-8FCD0856C3D8}"/>
                </a:ext>
              </a:extLst>
            </p:cNvPr>
            <p:cNvGrpSpPr/>
            <p:nvPr/>
          </p:nvGrpSpPr>
          <p:grpSpPr>
            <a:xfrm>
              <a:off x="291933" y="4781898"/>
              <a:ext cx="2830047" cy="1968712"/>
              <a:chOff x="258313" y="2788206"/>
              <a:chExt cx="2830047" cy="1968712"/>
            </a:xfrm>
          </p:grpSpPr>
          <p:pic>
            <p:nvPicPr>
              <p:cNvPr id="84" name="図 83">
                <a:extLst>
                  <a:ext uri="{FF2B5EF4-FFF2-40B4-BE49-F238E27FC236}">
                    <a16:creationId xmlns:a16="http://schemas.microsoft.com/office/drawing/2014/main" id="{055FB672-0F7B-AB47-938C-42C9B864E6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1"/>
              <a:srcRect l="7558" t="2151" r="457" b="12743"/>
              <a:stretch/>
            </p:blipFill>
            <p:spPr>
              <a:xfrm>
                <a:off x="537927" y="2993546"/>
                <a:ext cx="2550433" cy="1452489"/>
              </a:xfrm>
              <a:prstGeom prst="rect">
                <a:avLst/>
              </a:prstGeom>
            </p:spPr>
          </p:pic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3DF0FBF6-018F-AE4D-AC15-50914984AA38}"/>
                  </a:ext>
                </a:extLst>
              </p:cNvPr>
              <p:cNvSpPr/>
              <p:nvPr/>
            </p:nvSpPr>
            <p:spPr>
              <a:xfrm>
                <a:off x="777483" y="4433752"/>
                <a:ext cx="41870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ja-JP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</a:t>
                </a:r>
              </a:p>
              <a:p>
                <a:pPr algn="ctr"/>
                <a:r>
                  <a:rPr lang="en-US" altLang="ja-JP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(n=12)</a:t>
                </a:r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19E068C0-0CD7-5D47-9503-3B8DD26DC881}"/>
                  </a:ext>
                </a:extLst>
              </p:cNvPr>
              <p:cNvSpPr/>
              <p:nvPr/>
            </p:nvSpPr>
            <p:spPr>
              <a:xfrm>
                <a:off x="1616798" y="4433752"/>
                <a:ext cx="3946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ja-JP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GnP</a:t>
                </a:r>
              </a:p>
              <a:p>
                <a:pPr algn="ctr"/>
                <a:r>
                  <a:rPr lang="en-US" altLang="ja-JP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(n=12)</a:t>
                </a:r>
              </a:p>
            </p:txBody>
          </p:sp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3683C122-660A-BE4A-B2A2-C3F3F1BD8A5D}"/>
                  </a:ext>
                </a:extLst>
              </p:cNvPr>
              <p:cNvSpPr/>
              <p:nvPr/>
            </p:nvSpPr>
            <p:spPr>
              <a:xfrm>
                <a:off x="2276334" y="4387586"/>
                <a:ext cx="7280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ja-JP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GnP/ICBs/</a:t>
                </a:r>
              </a:p>
              <a:p>
                <a:pPr algn="ctr"/>
                <a:r>
                  <a:rPr lang="en-US" altLang="ja-JP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mC4BPA peptide</a:t>
                </a:r>
              </a:p>
              <a:p>
                <a:pPr algn="ctr"/>
                <a:r>
                  <a:rPr lang="en-US" altLang="ja-JP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(n=12)</a:t>
                </a:r>
              </a:p>
            </p:txBody>
          </p:sp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2BF6E9E1-1FD5-4740-91F0-54CA69A24069}"/>
                  </a:ext>
                </a:extLst>
              </p:cNvPr>
              <p:cNvSpPr txBox="1"/>
              <p:nvPr/>
            </p:nvSpPr>
            <p:spPr>
              <a:xfrm>
                <a:off x="401274" y="4344502"/>
                <a:ext cx="21672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FA550114-053A-FE4F-B656-E309046F30B6}"/>
                  </a:ext>
                </a:extLst>
              </p:cNvPr>
              <p:cNvSpPr txBox="1"/>
              <p:nvPr/>
            </p:nvSpPr>
            <p:spPr>
              <a:xfrm>
                <a:off x="401274" y="3969999"/>
                <a:ext cx="21672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841074BE-2EC1-FB47-88A1-24B50DBEF193}"/>
                  </a:ext>
                </a:extLst>
              </p:cNvPr>
              <p:cNvSpPr txBox="1"/>
              <p:nvPr/>
            </p:nvSpPr>
            <p:spPr>
              <a:xfrm>
                <a:off x="369214" y="3626570"/>
                <a:ext cx="24878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51F9C5C2-0CDF-7F4A-ADBC-A4B489CF67E7}"/>
                  </a:ext>
                </a:extLst>
              </p:cNvPr>
              <p:cNvSpPr txBox="1"/>
              <p:nvPr/>
            </p:nvSpPr>
            <p:spPr>
              <a:xfrm>
                <a:off x="369214" y="3276022"/>
                <a:ext cx="24878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EA2D8EC2-018E-554A-B5E5-6A2673C83F1F}"/>
                  </a:ext>
                </a:extLst>
              </p:cNvPr>
              <p:cNvSpPr txBox="1"/>
              <p:nvPr/>
            </p:nvSpPr>
            <p:spPr>
              <a:xfrm>
                <a:off x="369214" y="2929570"/>
                <a:ext cx="24878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左大かっこ 92">
                <a:extLst>
                  <a:ext uri="{FF2B5EF4-FFF2-40B4-BE49-F238E27FC236}">
                    <a16:creationId xmlns:a16="http://schemas.microsoft.com/office/drawing/2014/main" id="{DC79B858-F3C7-2B47-8BA5-CAA4869863F4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2213129" y="2711961"/>
                <a:ext cx="43200" cy="792000"/>
              </a:xfrm>
              <a:prstGeom prst="leftBracket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 sz="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テキスト ボックス 93">
                <a:extLst>
                  <a:ext uri="{FF2B5EF4-FFF2-40B4-BE49-F238E27FC236}">
                    <a16:creationId xmlns:a16="http://schemas.microsoft.com/office/drawing/2014/main" id="{A5A53937-02D6-ED4A-BA33-8FB227FA9025}"/>
                  </a:ext>
                </a:extLst>
              </p:cNvPr>
              <p:cNvSpPr txBox="1"/>
              <p:nvPr/>
            </p:nvSpPr>
            <p:spPr>
              <a:xfrm>
                <a:off x="1971145" y="2938462"/>
                <a:ext cx="545204" cy="2000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7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kumimoji="1" lang="en-US" altLang="ja-JP" sz="7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=0.29</a:t>
                </a:r>
              </a:p>
            </p:txBody>
          </p:sp>
          <p:sp>
            <p:nvSpPr>
              <p:cNvPr id="95" name="テキスト ボックス 94">
                <a:extLst>
                  <a:ext uri="{FF2B5EF4-FFF2-40B4-BE49-F238E27FC236}">
                    <a16:creationId xmlns:a16="http://schemas.microsoft.com/office/drawing/2014/main" id="{609829C2-75C6-7B4F-A931-F2E8D57AA625}"/>
                  </a:ext>
                </a:extLst>
              </p:cNvPr>
              <p:cNvSpPr txBox="1"/>
              <p:nvPr/>
            </p:nvSpPr>
            <p:spPr>
              <a:xfrm>
                <a:off x="1527117" y="2788206"/>
                <a:ext cx="559111" cy="2000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7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 P</a:t>
                </a:r>
                <a:r>
                  <a:rPr kumimoji="1" lang="en-US" altLang="ja-JP" sz="7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=0.048</a:t>
                </a:r>
              </a:p>
            </p:txBody>
          </p:sp>
          <p:sp>
            <p:nvSpPr>
              <p:cNvPr id="96" name="左大かっこ 95">
                <a:extLst>
                  <a:ext uri="{FF2B5EF4-FFF2-40B4-BE49-F238E27FC236}">
                    <a16:creationId xmlns:a16="http://schemas.microsoft.com/office/drawing/2014/main" id="{BCB18C5D-CEB2-DD4C-B722-688E98425EFA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1779168" y="2139521"/>
                <a:ext cx="54304" cy="1656000"/>
              </a:xfrm>
              <a:prstGeom prst="leftBracket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 sz="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左大かっこ 96">
                <a:extLst>
                  <a:ext uri="{FF2B5EF4-FFF2-40B4-BE49-F238E27FC236}">
                    <a16:creationId xmlns:a16="http://schemas.microsoft.com/office/drawing/2014/main" id="{6020188D-A69D-8F42-9921-1417657E0E2D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1365697" y="2820345"/>
                <a:ext cx="43200" cy="828000"/>
              </a:xfrm>
              <a:prstGeom prst="leftBracket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 sz="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2B561B61-C0E2-D247-9B72-1F35E60C1199}"/>
                  </a:ext>
                </a:extLst>
              </p:cNvPr>
              <p:cNvSpPr txBox="1"/>
              <p:nvPr/>
            </p:nvSpPr>
            <p:spPr>
              <a:xfrm>
                <a:off x="1147805" y="3063760"/>
                <a:ext cx="545204" cy="2000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7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P=0.38</a:t>
                </a: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3DF1D5CE-263D-FD41-AB13-9E3F3B583E5C}"/>
                  </a:ext>
                </a:extLst>
              </p:cNvPr>
              <p:cNvSpPr txBox="1"/>
              <p:nvPr/>
            </p:nvSpPr>
            <p:spPr>
              <a:xfrm>
                <a:off x="258313" y="2869338"/>
                <a:ext cx="36099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(/HPF)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B5BD2163-3096-B048-831F-0D8D2DEBF80B}"/>
                </a:ext>
              </a:extLst>
            </p:cNvPr>
            <p:cNvSpPr txBox="1"/>
            <p:nvPr/>
          </p:nvSpPr>
          <p:spPr>
            <a:xfrm rot="16200000">
              <a:off x="-221988" y="5573014"/>
              <a:ext cx="11641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Number of CD4</a:t>
              </a:r>
              <a:r>
                <a:rPr kumimoji="1" lang="en-US" altLang="ja-JP" sz="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kumimoji="1" lang="en-US" altLang="ja-JP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cells</a:t>
              </a:r>
            </a:p>
            <a:p>
              <a:pPr algn="ctr"/>
              <a:r>
                <a:rPr kumimoji="1" lang="en-US" altLang="ja-JP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(in 2 different </a:t>
              </a:r>
              <a:r>
                <a:rPr lang="en-US" altLang="ja-JP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HPF</a:t>
              </a:r>
              <a:r>
                <a:rPr kumimoji="1" lang="en-US" altLang="ja-JP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 per mouse)</a:t>
              </a:r>
              <a:endParaRPr kumimoji="1" lang="ja-JP" altLang="en-US" sz="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548FA05-66E2-624B-A271-37C9A12BE5D8}"/>
              </a:ext>
            </a:extLst>
          </p:cNvPr>
          <p:cNvSpPr txBox="1"/>
          <p:nvPr/>
        </p:nvSpPr>
        <p:spPr>
          <a:xfrm>
            <a:off x="4412434" y="3046549"/>
            <a:ext cx="1091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ancreatic tumor </a:t>
            </a:r>
            <a:endParaRPr kumimoji="1" lang="ja-JP" alt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B1B8D41D-D158-7D4D-B938-1626EF5CD6B6}"/>
              </a:ext>
            </a:extLst>
          </p:cNvPr>
          <p:cNvSpPr txBox="1"/>
          <p:nvPr/>
        </p:nvSpPr>
        <p:spPr>
          <a:xfrm>
            <a:off x="862924" y="651863"/>
            <a:ext cx="12041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Mouse body weight</a:t>
            </a:r>
            <a:endParaRPr kumimoji="1" lang="ja-JP" alt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C40FAF8A-13B1-A54B-88E7-6D52F2859938}"/>
              </a:ext>
            </a:extLst>
          </p:cNvPr>
          <p:cNvSpPr txBox="1"/>
          <p:nvPr/>
        </p:nvSpPr>
        <p:spPr>
          <a:xfrm>
            <a:off x="2850620" y="3007262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" name="表 26">
            <a:extLst>
              <a:ext uri="{FF2B5EF4-FFF2-40B4-BE49-F238E27FC236}">
                <a16:creationId xmlns:a16="http://schemas.microsoft.com/office/drawing/2014/main" id="{A513FF39-6884-0541-9D3A-E00E2C62A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621343"/>
              </p:ext>
            </p:extLst>
          </p:nvPr>
        </p:nvGraphicFramePr>
        <p:xfrm>
          <a:off x="195049" y="3315083"/>
          <a:ext cx="2715301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8512">
                  <a:extLst>
                    <a:ext uri="{9D8B030D-6E8A-4147-A177-3AD203B41FA5}">
                      <a16:colId xmlns:a16="http://schemas.microsoft.com/office/drawing/2014/main" val="153903017"/>
                    </a:ext>
                  </a:extLst>
                </a:gridCol>
                <a:gridCol w="550607">
                  <a:extLst>
                    <a:ext uri="{9D8B030D-6E8A-4147-A177-3AD203B41FA5}">
                      <a16:colId xmlns:a16="http://schemas.microsoft.com/office/drawing/2014/main" val="4136915796"/>
                    </a:ext>
                  </a:extLst>
                </a:gridCol>
                <a:gridCol w="491613">
                  <a:extLst>
                    <a:ext uri="{9D8B030D-6E8A-4147-A177-3AD203B41FA5}">
                      <a16:colId xmlns:a16="http://schemas.microsoft.com/office/drawing/2014/main" val="3199310819"/>
                    </a:ext>
                  </a:extLst>
                </a:gridCol>
                <a:gridCol w="904569">
                  <a:extLst>
                    <a:ext uri="{9D8B030D-6E8A-4147-A177-3AD203B41FA5}">
                      <a16:colId xmlns:a16="http://schemas.microsoft.com/office/drawing/2014/main" val="25793641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GnP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GnP</a:t>
                      </a:r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/ICB/</a:t>
                      </a:r>
                    </a:p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mC4BPA peptide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9912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 stromal CD11c</a:t>
                      </a:r>
                      <a:endParaRPr kumimoji="1" lang="ja-JP" altLang="en-US" sz="800" baseline="30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(33%)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(33%)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(67%)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471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 stromal CD11c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20375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741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34872</TotalTime>
  <Words>653</Words>
  <Application>Microsoft Macintosh PowerPoint</Application>
  <PresentationFormat>ユーザー設定</PresentationFormat>
  <Paragraphs>336</Paragraphs>
  <Slides>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ＭＳ Ｐゴシック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ahca4489</dc:creator>
  <cp:lastModifiedBy>重紹 高野</cp:lastModifiedBy>
  <cp:revision>402</cp:revision>
  <cp:lastPrinted>2020-12-07T10:58:57Z</cp:lastPrinted>
  <dcterms:created xsi:type="dcterms:W3CDTF">2020-11-10T04:41:10Z</dcterms:created>
  <dcterms:modified xsi:type="dcterms:W3CDTF">2021-06-12T14:58:01Z</dcterms:modified>
</cp:coreProperties>
</file>