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7" r:id="rId6"/>
    <p:sldId id="266" r:id="rId7"/>
    <p:sldId id="268" r:id="rId8"/>
    <p:sldId id="264" r:id="rId9"/>
    <p:sldId id="259" r:id="rId10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764" y="7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3D02B-1B10-4606-9EF7-DD953F6319B6}" type="datetimeFigureOut">
              <a:rPr lang="en-GB" smtClean="0"/>
              <a:pPr/>
              <a:t>28/06/2021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717C-803D-4E05-B1DC-270055307FC3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3D02B-1B10-4606-9EF7-DD953F6319B6}" type="datetimeFigureOut">
              <a:rPr lang="en-GB" smtClean="0"/>
              <a:pPr/>
              <a:t>28/06/2021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717C-803D-4E05-B1DC-270055307FC3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3D02B-1B10-4606-9EF7-DD953F6319B6}" type="datetimeFigureOut">
              <a:rPr lang="en-GB" smtClean="0"/>
              <a:pPr/>
              <a:t>28/06/2021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717C-803D-4E05-B1DC-270055307FC3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3D02B-1B10-4606-9EF7-DD953F6319B6}" type="datetimeFigureOut">
              <a:rPr lang="en-GB" smtClean="0"/>
              <a:pPr/>
              <a:t>28/06/2021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717C-803D-4E05-B1DC-270055307FC3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3D02B-1B10-4606-9EF7-DD953F6319B6}" type="datetimeFigureOut">
              <a:rPr lang="en-GB" smtClean="0"/>
              <a:pPr/>
              <a:t>28/06/2021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717C-803D-4E05-B1DC-270055307FC3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3D02B-1B10-4606-9EF7-DD953F6319B6}" type="datetimeFigureOut">
              <a:rPr lang="en-GB" smtClean="0"/>
              <a:pPr/>
              <a:t>28/06/2021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717C-803D-4E05-B1DC-270055307FC3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3D02B-1B10-4606-9EF7-DD953F6319B6}" type="datetimeFigureOut">
              <a:rPr lang="en-GB" smtClean="0"/>
              <a:pPr/>
              <a:t>28/06/2021</a:t>
            </a:fld>
            <a:endParaRPr lang="en-GB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717C-803D-4E05-B1DC-270055307FC3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3D02B-1B10-4606-9EF7-DD953F6319B6}" type="datetimeFigureOut">
              <a:rPr lang="en-GB" smtClean="0"/>
              <a:pPr/>
              <a:t>28/06/2021</a:t>
            </a:fld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717C-803D-4E05-B1DC-270055307FC3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3D02B-1B10-4606-9EF7-DD953F6319B6}" type="datetimeFigureOut">
              <a:rPr lang="en-GB" smtClean="0"/>
              <a:pPr/>
              <a:t>28/06/2021</a:t>
            </a:fld>
            <a:endParaRPr lang="en-GB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717C-803D-4E05-B1DC-270055307FC3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3D02B-1B10-4606-9EF7-DD953F6319B6}" type="datetimeFigureOut">
              <a:rPr lang="en-GB" smtClean="0"/>
              <a:pPr/>
              <a:t>28/06/2021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717C-803D-4E05-B1DC-270055307FC3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3D02B-1B10-4606-9EF7-DD953F6319B6}" type="datetimeFigureOut">
              <a:rPr lang="en-GB" smtClean="0"/>
              <a:pPr/>
              <a:t>28/06/2021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717C-803D-4E05-B1DC-270055307FC3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33D02B-1B10-4606-9EF7-DD953F6319B6}" type="datetimeFigureOut">
              <a:rPr lang="en-GB" smtClean="0"/>
              <a:pPr/>
              <a:t>28/06/2021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9717C-803D-4E05-B1DC-270055307FC3}" type="slidenum">
              <a:rPr lang="en-GB" smtClean="0"/>
              <a:pPr/>
              <a:t>‹N›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21" Type="http://schemas.openxmlformats.org/officeDocument/2006/relationships/image" Target="../media/image25.jpe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20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3" Type="http://schemas.openxmlformats.org/officeDocument/2006/relationships/image" Target="../media/image28.png"/><Relationship Id="rId21" Type="http://schemas.openxmlformats.org/officeDocument/2006/relationships/image" Target="../media/image46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image" Target="../media/image27.png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Relationship Id="rId22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57.jpeg"/><Relationship Id="rId5" Type="http://schemas.openxmlformats.org/officeDocument/2006/relationships/image" Target="../media/image51.png"/><Relationship Id="rId10" Type="http://schemas.openxmlformats.org/officeDocument/2006/relationships/image" Target="../media/image56.jpe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Relationship Id="rId14" Type="http://schemas.openxmlformats.org/officeDocument/2006/relationships/image" Target="../media/image7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1008" y="2843808"/>
            <a:ext cx="2196083" cy="1659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sellaDiTesto 12"/>
          <p:cNvSpPr txBox="1"/>
          <p:nvPr/>
        </p:nvSpPr>
        <p:spPr>
          <a:xfrm>
            <a:off x="5531037" y="8800727"/>
            <a:ext cx="12823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 smtClean="0"/>
              <a:t>Suppl. Figure 1</a:t>
            </a:r>
            <a:endParaRPr lang="en-GB" sz="1400" b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44624" y="25152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A</a:t>
            </a:r>
            <a:endParaRPr lang="en-GB" b="1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44624" y="2610311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B</a:t>
            </a:r>
            <a:endParaRPr lang="en-GB" b="1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3122506" y="2603401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C</a:t>
            </a:r>
            <a:endParaRPr lang="en-GB" b="1" dirty="0"/>
          </a:p>
        </p:txBody>
      </p:sp>
      <p:grpSp>
        <p:nvGrpSpPr>
          <p:cNvPr id="26" name="Gruppo 25"/>
          <p:cNvGrpSpPr/>
          <p:nvPr/>
        </p:nvGrpSpPr>
        <p:grpSpPr>
          <a:xfrm>
            <a:off x="476672" y="539552"/>
            <a:ext cx="2088232" cy="1602752"/>
            <a:chOff x="2348880" y="2879767"/>
            <a:chExt cx="2088232" cy="1602752"/>
          </a:xfrm>
        </p:grpSpPr>
        <p:pic>
          <p:nvPicPr>
            <p:cNvPr id="3" name="Picture 4" descr="https://lh5.googleusercontent.com/IgowlYyjg0emaREdJZDyCHVLojc1uYbqjwFbVnHjVfbjUcWllE6vFouLh6uKQF_ygckvFu2LDrpdA9aaRTwEYPIl1vidGbOp_4aF4y3ubu5mXTSWOtXBZ0FYklBbiY9k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348880" y="2879767"/>
              <a:ext cx="2088232" cy="1602752"/>
            </a:xfrm>
            <a:prstGeom prst="rect">
              <a:avLst/>
            </a:prstGeom>
            <a:noFill/>
          </p:spPr>
        </p:pic>
        <p:sp>
          <p:nvSpPr>
            <p:cNvPr id="25" name="Rettangolo 24"/>
            <p:cNvSpPr/>
            <p:nvPr/>
          </p:nvSpPr>
          <p:spPr>
            <a:xfrm>
              <a:off x="3356992" y="3059832"/>
              <a:ext cx="720080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CasellaDiTesto 17"/>
          <p:cNvSpPr txBox="1"/>
          <p:nvPr/>
        </p:nvSpPr>
        <p:spPr>
          <a:xfrm>
            <a:off x="1196752" y="395536"/>
            <a:ext cx="9204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err="1" smtClean="0"/>
              <a:t>MSCneg-EV</a:t>
            </a:r>
            <a:endParaRPr lang="en-GB" sz="1200" b="1" dirty="0"/>
          </a:p>
        </p:txBody>
      </p:sp>
      <p:grpSp>
        <p:nvGrpSpPr>
          <p:cNvPr id="28" name="Gruppo 27"/>
          <p:cNvGrpSpPr/>
          <p:nvPr/>
        </p:nvGrpSpPr>
        <p:grpSpPr>
          <a:xfrm>
            <a:off x="2589107" y="539552"/>
            <a:ext cx="2064029" cy="1584176"/>
            <a:chOff x="4461315" y="2879767"/>
            <a:chExt cx="2064029" cy="1584176"/>
          </a:xfrm>
        </p:grpSpPr>
        <p:pic>
          <p:nvPicPr>
            <p:cNvPr id="1030" name="Picture 6" descr="https://lh6.googleusercontent.com/JXHK0_BI9Nd7uQiy4iyNlU3kf33TaqfRzDlYCOodaP1lYUQUZK9ekEzMCew7dlSiwH_MsrsBNiZdhi1aB7pb7uP3kUVOFTYObEAkW6GkkYCd8PgGS48w5Rxblu5ajgu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61315" y="2879767"/>
              <a:ext cx="2064029" cy="1584176"/>
            </a:xfrm>
            <a:prstGeom prst="rect">
              <a:avLst/>
            </a:prstGeom>
            <a:noFill/>
          </p:spPr>
        </p:pic>
        <p:sp>
          <p:nvSpPr>
            <p:cNvPr id="27" name="Rettangolo 26"/>
            <p:cNvSpPr/>
            <p:nvPr/>
          </p:nvSpPr>
          <p:spPr>
            <a:xfrm>
              <a:off x="5589240" y="3044974"/>
              <a:ext cx="576064" cy="2880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9" name="CasellaDiTesto 18"/>
          <p:cNvSpPr txBox="1"/>
          <p:nvPr/>
        </p:nvSpPr>
        <p:spPr>
          <a:xfrm>
            <a:off x="3356992" y="395536"/>
            <a:ext cx="9140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err="1" smtClean="0"/>
              <a:t>MSCpos-EV</a:t>
            </a:r>
            <a:endParaRPr lang="en-GB" sz="12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6672" y="2915816"/>
            <a:ext cx="2016224" cy="1568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CasellaDiTesto 15"/>
          <p:cNvSpPr txBox="1"/>
          <p:nvPr/>
        </p:nvSpPr>
        <p:spPr>
          <a:xfrm>
            <a:off x="44624" y="4850740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D</a:t>
            </a:r>
            <a:endParaRPr lang="en-GB" b="1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4664" y="5304779"/>
            <a:ext cx="3752453" cy="207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67214" y="4572000"/>
            <a:ext cx="138491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3358" y="4572000"/>
            <a:ext cx="138491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9502" y="4572000"/>
            <a:ext cx="138491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sellaDiTesto 7"/>
          <p:cNvSpPr txBox="1"/>
          <p:nvPr/>
        </p:nvSpPr>
        <p:spPr>
          <a:xfrm>
            <a:off x="980728" y="144463"/>
            <a:ext cx="5212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CD31</a:t>
            </a:r>
            <a:endParaRPr lang="en-GB" sz="1200" b="1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2259631" y="144463"/>
            <a:ext cx="5212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CD34</a:t>
            </a:r>
            <a:endParaRPr lang="en-GB" sz="1200" b="1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3429000" y="144463"/>
            <a:ext cx="5929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CXCR4</a:t>
            </a:r>
            <a:endParaRPr lang="en-GB" sz="1200" b="1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67214" y="5940152"/>
            <a:ext cx="138491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63358" y="5940152"/>
            <a:ext cx="138491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59502" y="5940152"/>
            <a:ext cx="138491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CasellaDiTesto 13"/>
          <p:cNvSpPr txBox="1"/>
          <p:nvPr/>
        </p:nvSpPr>
        <p:spPr>
          <a:xfrm rot="16200000">
            <a:off x="2562854" y="5084981"/>
            <a:ext cx="4251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SCR</a:t>
            </a:r>
            <a:endParaRPr lang="en-GB" sz="1200" b="1" dirty="0"/>
          </a:p>
        </p:txBody>
      </p:sp>
      <p:sp>
        <p:nvSpPr>
          <p:cNvPr id="15" name="CasellaDiTesto 14"/>
          <p:cNvSpPr txBox="1"/>
          <p:nvPr/>
        </p:nvSpPr>
        <p:spPr>
          <a:xfrm rot="16200000">
            <a:off x="2397745" y="6460616"/>
            <a:ext cx="7553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mim-126</a:t>
            </a:r>
            <a:endParaRPr lang="en-GB" sz="1200" b="1" dirty="0"/>
          </a:p>
        </p:txBody>
      </p:sp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4664" y="288479"/>
            <a:ext cx="138491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00808" y="288479"/>
            <a:ext cx="138491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996952" y="288479"/>
            <a:ext cx="138491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" name="CasellaDiTesto 28"/>
          <p:cNvSpPr txBox="1"/>
          <p:nvPr/>
        </p:nvSpPr>
        <p:spPr>
          <a:xfrm rot="16200000">
            <a:off x="213930" y="882554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 NT</a:t>
            </a:r>
            <a:endParaRPr lang="en-GB" sz="1200" b="1" dirty="0"/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04664" y="1512615"/>
            <a:ext cx="138491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00808" y="1512615"/>
            <a:ext cx="138491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996952" y="1512615"/>
            <a:ext cx="138491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3" name="CasellaDiTesto 32"/>
          <p:cNvSpPr txBox="1"/>
          <p:nvPr/>
        </p:nvSpPr>
        <p:spPr>
          <a:xfrm rot="16200000">
            <a:off x="-47359" y="1986830"/>
            <a:ext cx="9204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err="1" smtClean="0"/>
              <a:t>MSCneg-EV</a:t>
            </a:r>
            <a:endParaRPr lang="en-GB" sz="1200" b="1" dirty="0"/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04664" y="2808759"/>
            <a:ext cx="138491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700808" y="2808759"/>
            <a:ext cx="138491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996952" y="2808759"/>
            <a:ext cx="138491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7" name="CasellaDiTesto 36"/>
          <p:cNvSpPr txBox="1"/>
          <p:nvPr/>
        </p:nvSpPr>
        <p:spPr>
          <a:xfrm rot="16200000">
            <a:off x="-44154" y="3331230"/>
            <a:ext cx="9140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err="1" smtClean="0"/>
              <a:t>MSCpos-EV</a:t>
            </a:r>
            <a:endParaRPr lang="en-GB" sz="1200" b="1" dirty="0"/>
          </a:p>
        </p:txBody>
      </p:sp>
      <p:sp>
        <p:nvSpPr>
          <p:cNvPr id="38" name="CasellaDiTesto 37"/>
          <p:cNvSpPr txBox="1"/>
          <p:nvPr/>
        </p:nvSpPr>
        <p:spPr>
          <a:xfrm>
            <a:off x="-8334" y="-36512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A</a:t>
            </a:r>
            <a:endParaRPr lang="en-GB" b="1" dirty="0"/>
          </a:p>
        </p:txBody>
      </p:sp>
      <p:sp>
        <p:nvSpPr>
          <p:cNvPr id="39" name="CasellaDiTesto 38"/>
          <p:cNvSpPr txBox="1"/>
          <p:nvPr/>
        </p:nvSpPr>
        <p:spPr>
          <a:xfrm>
            <a:off x="-8334" y="4355976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C</a:t>
            </a:r>
            <a:endParaRPr lang="en-GB" b="1" dirty="0"/>
          </a:p>
        </p:txBody>
      </p:sp>
      <p:sp>
        <p:nvSpPr>
          <p:cNvPr id="40" name="CasellaDiTesto 39"/>
          <p:cNvSpPr txBox="1"/>
          <p:nvPr/>
        </p:nvSpPr>
        <p:spPr>
          <a:xfrm>
            <a:off x="3343278" y="4438857"/>
            <a:ext cx="5212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CD31</a:t>
            </a:r>
            <a:endParaRPr lang="en-GB" sz="1200" b="1" dirty="0"/>
          </a:p>
        </p:txBody>
      </p:sp>
      <p:sp>
        <p:nvSpPr>
          <p:cNvPr id="41" name="CasellaDiTesto 40"/>
          <p:cNvSpPr txBox="1"/>
          <p:nvPr/>
        </p:nvSpPr>
        <p:spPr>
          <a:xfrm>
            <a:off x="4622181" y="4438857"/>
            <a:ext cx="5212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CD34</a:t>
            </a:r>
            <a:endParaRPr lang="en-GB" sz="1200" b="1" dirty="0"/>
          </a:p>
        </p:txBody>
      </p:sp>
      <p:sp>
        <p:nvSpPr>
          <p:cNvPr id="42" name="CasellaDiTesto 41"/>
          <p:cNvSpPr txBox="1"/>
          <p:nvPr/>
        </p:nvSpPr>
        <p:spPr>
          <a:xfrm>
            <a:off x="5791550" y="4438857"/>
            <a:ext cx="5929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CXCR4</a:t>
            </a:r>
            <a:endParaRPr lang="en-GB" sz="1200" b="1" dirty="0"/>
          </a:p>
        </p:txBody>
      </p:sp>
      <p:sp>
        <p:nvSpPr>
          <p:cNvPr id="30" name="CasellaDiTesto 29"/>
          <p:cNvSpPr txBox="1"/>
          <p:nvPr/>
        </p:nvSpPr>
        <p:spPr>
          <a:xfrm>
            <a:off x="5603045" y="8872735"/>
            <a:ext cx="12823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 smtClean="0"/>
              <a:t>Suppl. Figure 2</a:t>
            </a:r>
            <a:endParaRPr lang="en-GB" sz="1400" b="1" dirty="0"/>
          </a:p>
        </p:txBody>
      </p:sp>
      <p:sp>
        <p:nvSpPr>
          <p:cNvPr id="31" name="CasellaDiTesto 30"/>
          <p:cNvSpPr txBox="1"/>
          <p:nvPr/>
        </p:nvSpPr>
        <p:spPr>
          <a:xfrm>
            <a:off x="4770674" y="-36512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B</a:t>
            </a:r>
            <a:endParaRPr lang="en-GB" b="1" dirty="0"/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76672" y="4572000"/>
            <a:ext cx="1008112" cy="1524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085184" y="395536"/>
            <a:ext cx="131431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CasellaDiTesto 33"/>
          <p:cNvSpPr txBox="1"/>
          <p:nvPr/>
        </p:nvSpPr>
        <p:spPr>
          <a:xfrm>
            <a:off x="2330418" y="4356209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D</a:t>
            </a:r>
            <a:endParaRPr lang="en-GB" b="1" dirty="0"/>
          </a:p>
        </p:txBody>
      </p:sp>
      <p:sp>
        <p:nvSpPr>
          <p:cNvPr id="35" name="CasellaDiTesto 34"/>
          <p:cNvSpPr txBox="1"/>
          <p:nvPr/>
        </p:nvSpPr>
        <p:spPr>
          <a:xfrm>
            <a:off x="-8334" y="7308304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E</a:t>
            </a:r>
            <a:endParaRPr lang="en-GB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3832102" y="7596336"/>
            <a:ext cx="1037058" cy="147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C:\Users\fortunatoorazio\Desktop\CD31\a549 126 +scale.jp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2544445" y="7884448"/>
            <a:ext cx="1028571" cy="720000"/>
          </a:xfrm>
          <a:prstGeom prst="rect">
            <a:avLst/>
          </a:prstGeom>
          <a:noFill/>
        </p:spPr>
      </p:pic>
      <p:sp>
        <p:nvSpPr>
          <p:cNvPr id="43" name="CasellaDiTesto 42"/>
          <p:cNvSpPr txBox="1"/>
          <p:nvPr/>
        </p:nvSpPr>
        <p:spPr>
          <a:xfrm>
            <a:off x="2492896" y="7638147"/>
            <a:ext cx="12153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000" b="1" dirty="0" smtClean="0"/>
              <a:t>A549+Huvec+m126</a:t>
            </a:r>
            <a:endParaRPr lang="en-GB" sz="1000" b="1" dirty="0"/>
          </a:p>
        </p:txBody>
      </p:sp>
      <p:sp>
        <p:nvSpPr>
          <p:cNvPr id="44" name="CasellaDiTesto 43"/>
          <p:cNvSpPr txBox="1"/>
          <p:nvPr/>
        </p:nvSpPr>
        <p:spPr>
          <a:xfrm>
            <a:off x="1412776" y="7638147"/>
            <a:ext cx="11079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000" b="1" dirty="0" smtClean="0"/>
              <a:t>A549+ </a:t>
            </a:r>
            <a:r>
              <a:rPr lang="it-IT" sz="1000" b="1" dirty="0" err="1" smtClean="0"/>
              <a:t>Huvec</a:t>
            </a:r>
            <a:r>
              <a:rPr lang="it-IT" sz="1000" b="1" dirty="0" smtClean="0"/>
              <a:t> SCR</a:t>
            </a:r>
            <a:endParaRPr lang="en-GB" sz="1000" b="1" dirty="0"/>
          </a:p>
        </p:txBody>
      </p:sp>
      <p:sp>
        <p:nvSpPr>
          <p:cNvPr id="45" name="CasellaDiTesto 44"/>
          <p:cNvSpPr txBox="1"/>
          <p:nvPr/>
        </p:nvSpPr>
        <p:spPr>
          <a:xfrm rot="16200000">
            <a:off x="-5517" y="8133292"/>
            <a:ext cx="5212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CD31</a:t>
            </a:r>
            <a:endParaRPr lang="en-GB" sz="1200" b="1" dirty="0"/>
          </a:p>
        </p:txBody>
      </p:sp>
      <p:pic>
        <p:nvPicPr>
          <p:cNvPr id="2054" name="Picture 6" descr="C:\Users\fortunatoorazio\Desktop\CD31\a549 alone+scale.jp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04664" y="7884368"/>
            <a:ext cx="1028571" cy="720000"/>
          </a:xfrm>
          <a:prstGeom prst="rect">
            <a:avLst/>
          </a:prstGeom>
          <a:noFill/>
        </p:spPr>
      </p:pic>
      <p:sp>
        <p:nvSpPr>
          <p:cNvPr id="46" name="CasellaDiTesto 45"/>
          <p:cNvSpPr txBox="1"/>
          <p:nvPr/>
        </p:nvSpPr>
        <p:spPr>
          <a:xfrm>
            <a:off x="484571" y="7638147"/>
            <a:ext cx="7841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000" b="1" dirty="0" smtClean="0"/>
              <a:t>A549 alone</a:t>
            </a:r>
            <a:endParaRPr lang="en-GB" sz="1000" b="1" dirty="0"/>
          </a:p>
        </p:txBody>
      </p:sp>
      <p:pic>
        <p:nvPicPr>
          <p:cNvPr id="2055" name="Picture 7" descr="C:\Users\fortunatoorazio\Desktop\CD31\a549 scr+scale.jp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1466970" y="7884368"/>
            <a:ext cx="1028571" cy="72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412234" y="179512"/>
            <a:ext cx="5212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CD31</a:t>
            </a:r>
            <a:endParaRPr lang="en-GB" sz="1200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691137" y="179512"/>
            <a:ext cx="5212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CD34</a:t>
            </a:r>
            <a:endParaRPr lang="en-GB" sz="1200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860506" y="179512"/>
            <a:ext cx="5929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CXCR4</a:t>
            </a:r>
            <a:endParaRPr lang="en-GB" sz="1200" b="1" dirty="0"/>
          </a:p>
        </p:txBody>
      </p:sp>
      <p:sp>
        <p:nvSpPr>
          <p:cNvPr id="7" name="CasellaDiTesto 6"/>
          <p:cNvSpPr txBox="1"/>
          <p:nvPr/>
        </p:nvSpPr>
        <p:spPr>
          <a:xfrm rot="16200000">
            <a:off x="2638423" y="757627"/>
            <a:ext cx="4251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SCR</a:t>
            </a:r>
            <a:endParaRPr lang="en-GB" sz="1200" b="1" dirty="0"/>
          </a:p>
        </p:txBody>
      </p:sp>
      <p:sp>
        <p:nvSpPr>
          <p:cNvPr id="8" name="CasellaDiTesto 7"/>
          <p:cNvSpPr txBox="1"/>
          <p:nvPr/>
        </p:nvSpPr>
        <p:spPr>
          <a:xfrm rot="16200000">
            <a:off x="2487741" y="2140136"/>
            <a:ext cx="7264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LNA-126</a:t>
            </a:r>
            <a:endParaRPr lang="en-GB" sz="1200" b="1" dirty="0"/>
          </a:p>
        </p:txBody>
      </p:sp>
      <p:sp>
        <p:nvSpPr>
          <p:cNvPr id="9" name="CasellaDiTesto 8"/>
          <p:cNvSpPr txBox="1"/>
          <p:nvPr/>
        </p:nvSpPr>
        <p:spPr>
          <a:xfrm rot="16200000">
            <a:off x="2245527" y="3274891"/>
            <a:ext cx="10262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200" b="1" dirty="0" err="1" smtClean="0"/>
              <a:t>MSCpos-EV</a:t>
            </a:r>
            <a:r>
              <a:rPr lang="it-IT" sz="1200" b="1" dirty="0" smtClean="0"/>
              <a:t> +</a:t>
            </a:r>
          </a:p>
          <a:p>
            <a:pPr algn="ctr"/>
            <a:r>
              <a:rPr lang="it-IT" sz="1200" b="1" dirty="0" smtClean="0"/>
              <a:t>LNA SCR</a:t>
            </a:r>
            <a:endParaRPr lang="en-GB" sz="12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36170" y="323528"/>
            <a:ext cx="138491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2314" y="323528"/>
            <a:ext cx="138491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6450" y="323528"/>
            <a:ext cx="138491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36170" y="1547664"/>
            <a:ext cx="138491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32314" y="1547664"/>
            <a:ext cx="138491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56450" y="1547664"/>
            <a:ext cx="138491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36170" y="2843808"/>
            <a:ext cx="138491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132314" y="2843808"/>
            <a:ext cx="138491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356450" y="2843808"/>
            <a:ext cx="138491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852936" y="4139952"/>
            <a:ext cx="138491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149080" y="4139952"/>
            <a:ext cx="138491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373216" y="4139952"/>
            <a:ext cx="138491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1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908178" y="6156176"/>
            <a:ext cx="138491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1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204322" y="6156176"/>
            <a:ext cx="138491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" name="Picture 13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428458" y="6156176"/>
            <a:ext cx="138491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" name="CasellaDiTesto 25"/>
          <p:cNvSpPr txBox="1"/>
          <p:nvPr/>
        </p:nvSpPr>
        <p:spPr>
          <a:xfrm rot="16200000">
            <a:off x="2462767" y="6678243"/>
            <a:ext cx="9204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err="1" smtClean="0"/>
              <a:t>MSCneg-EV</a:t>
            </a:r>
            <a:endParaRPr lang="en-GB" sz="1200" b="1" dirty="0"/>
          </a:p>
        </p:txBody>
      </p:sp>
      <p:sp>
        <p:nvSpPr>
          <p:cNvPr id="30" name="CasellaDiTesto 29"/>
          <p:cNvSpPr txBox="1"/>
          <p:nvPr/>
        </p:nvSpPr>
        <p:spPr>
          <a:xfrm rot="16200000">
            <a:off x="2330359" y="7891095"/>
            <a:ext cx="10005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200" b="1" dirty="0" smtClean="0"/>
              <a:t>MSCneg-EV+</a:t>
            </a:r>
          </a:p>
          <a:p>
            <a:pPr algn="ctr"/>
            <a:r>
              <a:rPr lang="it-IT" sz="1200" b="1" dirty="0" smtClean="0"/>
              <a:t>Mim-126</a:t>
            </a:r>
            <a:endParaRPr lang="en-GB" sz="1200" b="1" dirty="0"/>
          </a:p>
        </p:txBody>
      </p:sp>
      <p:sp>
        <p:nvSpPr>
          <p:cNvPr id="31" name="CasellaDiTesto 30"/>
          <p:cNvSpPr txBox="1"/>
          <p:nvPr/>
        </p:nvSpPr>
        <p:spPr>
          <a:xfrm rot="16200000">
            <a:off x="2245527" y="4494249"/>
            <a:ext cx="10262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200" b="1" dirty="0" err="1" smtClean="0"/>
              <a:t>MSCpos-EV</a:t>
            </a:r>
            <a:r>
              <a:rPr lang="it-IT" sz="1200" b="1" dirty="0" smtClean="0"/>
              <a:t> +</a:t>
            </a:r>
          </a:p>
          <a:p>
            <a:pPr algn="ctr"/>
            <a:r>
              <a:rPr lang="it-IT" sz="1200" b="1" dirty="0" smtClean="0"/>
              <a:t>LNA-126</a:t>
            </a:r>
            <a:endParaRPr lang="en-GB" sz="1200" b="1" dirty="0"/>
          </a:p>
        </p:txBody>
      </p:sp>
      <p:sp>
        <p:nvSpPr>
          <p:cNvPr id="32" name="CasellaDiTesto 31"/>
          <p:cNvSpPr txBox="1"/>
          <p:nvPr/>
        </p:nvSpPr>
        <p:spPr>
          <a:xfrm>
            <a:off x="-8334" y="-36512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A</a:t>
            </a:r>
            <a:endParaRPr lang="en-GB" b="1" dirty="0"/>
          </a:p>
        </p:txBody>
      </p:sp>
      <p:sp>
        <p:nvSpPr>
          <p:cNvPr id="33" name="CasellaDiTesto 32"/>
          <p:cNvSpPr txBox="1"/>
          <p:nvPr/>
        </p:nvSpPr>
        <p:spPr>
          <a:xfrm>
            <a:off x="-8334" y="572428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C</a:t>
            </a:r>
            <a:endParaRPr lang="en-GB" b="1" dirty="0"/>
          </a:p>
        </p:txBody>
      </p:sp>
      <p:sp>
        <p:nvSpPr>
          <p:cNvPr id="34" name="CasellaDiTesto 33"/>
          <p:cNvSpPr txBox="1"/>
          <p:nvPr/>
        </p:nvSpPr>
        <p:spPr>
          <a:xfrm>
            <a:off x="2348880" y="-36512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B</a:t>
            </a:r>
            <a:endParaRPr lang="en-GB" b="1" dirty="0"/>
          </a:p>
        </p:txBody>
      </p:sp>
      <p:pic>
        <p:nvPicPr>
          <p:cNvPr id="35" name="Picture 3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32656" y="179512"/>
            <a:ext cx="1584176" cy="2437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CasellaDiTesto 35"/>
          <p:cNvSpPr txBox="1"/>
          <p:nvPr/>
        </p:nvSpPr>
        <p:spPr>
          <a:xfrm>
            <a:off x="2600816" y="5724128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D</a:t>
            </a:r>
            <a:endParaRPr lang="en-GB" b="1" dirty="0"/>
          </a:p>
        </p:txBody>
      </p:sp>
      <p:sp>
        <p:nvSpPr>
          <p:cNvPr id="37" name="Rettangolo 36"/>
          <p:cNvSpPr/>
          <p:nvPr/>
        </p:nvSpPr>
        <p:spPr>
          <a:xfrm>
            <a:off x="476672" y="6228184"/>
            <a:ext cx="4046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b="1" dirty="0" smtClean="0">
                <a:solidFill>
                  <a:srgbClr val="002060"/>
                </a:solidFill>
              </a:rPr>
              <a:t>EV</a:t>
            </a:r>
            <a:endParaRPr lang="en-GB" sz="1200" b="1" dirty="0">
              <a:solidFill>
                <a:srgbClr val="002060"/>
              </a:solidFill>
            </a:endParaRPr>
          </a:p>
        </p:txBody>
      </p:sp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124744" y="6507216"/>
            <a:ext cx="1152128" cy="159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CasellaDiTesto 39"/>
          <p:cNvSpPr txBox="1"/>
          <p:nvPr/>
        </p:nvSpPr>
        <p:spPr>
          <a:xfrm>
            <a:off x="1628800" y="6228184"/>
            <a:ext cx="4203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200" b="1" dirty="0" err="1" smtClean="0">
                <a:solidFill>
                  <a:srgbClr val="002060"/>
                </a:solidFill>
              </a:rPr>
              <a:t>Cell</a:t>
            </a:r>
            <a:endParaRPr lang="en-GB" sz="1200" b="1" dirty="0" smtClean="0">
              <a:solidFill>
                <a:srgbClr val="002060"/>
              </a:solidFill>
            </a:endParaRPr>
          </a:p>
        </p:txBody>
      </p:sp>
      <p:sp>
        <p:nvSpPr>
          <p:cNvPr id="41" name="CasellaDiTesto 40"/>
          <p:cNvSpPr txBox="1"/>
          <p:nvPr/>
        </p:nvSpPr>
        <p:spPr>
          <a:xfrm>
            <a:off x="5603045" y="8872735"/>
            <a:ext cx="12823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 smtClean="0"/>
              <a:t>Suppl. Figure 3</a:t>
            </a:r>
            <a:endParaRPr lang="en-GB" sz="1400" b="1" dirty="0"/>
          </a:p>
        </p:txBody>
      </p:sp>
      <p:sp>
        <p:nvSpPr>
          <p:cNvPr id="42" name="CasellaDiTesto 41"/>
          <p:cNvSpPr txBox="1"/>
          <p:nvPr/>
        </p:nvSpPr>
        <p:spPr>
          <a:xfrm>
            <a:off x="3429000" y="6023193"/>
            <a:ext cx="5212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CD31</a:t>
            </a:r>
            <a:endParaRPr lang="en-GB" sz="1200" b="1" dirty="0"/>
          </a:p>
        </p:txBody>
      </p:sp>
      <p:sp>
        <p:nvSpPr>
          <p:cNvPr id="43" name="CasellaDiTesto 42"/>
          <p:cNvSpPr txBox="1"/>
          <p:nvPr/>
        </p:nvSpPr>
        <p:spPr>
          <a:xfrm>
            <a:off x="4707903" y="6023193"/>
            <a:ext cx="5212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CD34</a:t>
            </a:r>
            <a:endParaRPr lang="en-GB" sz="1200" b="1" dirty="0"/>
          </a:p>
        </p:txBody>
      </p:sp>
      <p:sp>
        <p:nvSpPr>
          <p:cNvPr id="44" name="CasellaDiTesto 43"/>
          <p:cNvSpPr txBox="1"/>
          <p:nvPr/>
        </p:nvSpPr>
        <p:spPr>
          <a:xfrm>
            <a:off x="5877272" y="6023193"/>
            <a:ext cx="5929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CXCR4</a:t>
            </a:r>
            <a:endParaRPr lang="en-GB" sz="1200" b="1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908178" y="7524328"/>
            <a:ext cx="1386000" cy="144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4204322" y="7524328"/>
            <a:ext cx="1386000" cy="144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5428458" y="7524328"/>
            <a:ext cx="1386000" cy="144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116632" y="6444208"/>
            <a:ext cx="1057338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ruppo 83"/>
          <p:cNvGrpSpPr/>
          <p:nvPr/>
        </p:nvGrpSpPr>
        <p:grpSpPr>
          <a:xfrm>
            <a:off x="282134" y="3203848"/>
            <a:ext cx="4990610" cy="1850722"/>
            <a:chOff x="498158" y="107504"/>
            <a:chExt cx="4990610" cy="1850722"/>
          </a:xfrm>
        </p:grpSpPr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57584" y="251520"/>
              <a:ext cx="1384917" cy="144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76872" y="251520"/>
              <a:ext cx="1384917" cy="144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789040" y="251520"/>
              <a:ext cx="1384917" cy="144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2" name="Connettore 2 11"/>
            <p:cNvCxnSpPr/>
            <p:nvPr/>
          </p:nvCxnSpPr>
          <p:spPr>
            <a:xfrm>
              <a:off x="808768" y="1635307"/>
              <a:ext cx="4680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2 13"/>
            <p:cNvCxnSpPr/>
            <p:nvPr/>
          </p:nvCxnSpPr>
          <p:spPr>
            <a:xfrm flipV="1">
              <a:off x="808768" y="156520"/>
              <a:ext cx="0" cy="14400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CasellaDiTesto 14"/>
            <p:cNvSpPr txBox="1"/>
            <p:nvPr/>
          </p:nvSpPr>
          <p:spPr>
            <a:xfrm>
              <a:off x="1484784" y="107504"/>
              <a:ext cx="42030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 smtClean="0"/>
                <a:t>NT</a:t>
              </a:r>
              <a:endParaRPr lang="en-GB" sz="1600" b="1" dirty="0"/>
            </a:p>
          </p:txBody>
        </p:sp>
        <p:sp>
          <p:nvSpPr>
            <p:cNvPr id="16" name="CasellaDiTesto 15"/>
            <p:cNvSpPr txBox="1"/>
            <p:nvPr/>
          </p:nvSpPr>
          <p:spPr>
            <a:xfrm>
              <a:off x="2431748" y="110087"/>
              <a:ext cx="12388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 err="1" smtClean="0"/>
                <a:t>MSCneg-EVs</a:t>
              </a:r>
              <a:endParaRPr lang="en-GB" sz="1600" b="1" dirty="0"/>
            </a:p>
          </p:txBody>
        </p:sp>
        <p:sp>
          <p:nvSpPr>
            <p:cNvPr id="17" name="CasellaDiTesto 16"/>
            <p:cNvSpPr txBox="1"/>
            <p:nvPr/>
          </p:nvSpPr>
          <p:spPr>
            <a:xfrm>
              <a:off x="4076866" y="107504"/>
              <a:ext cx="1230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 err="1" smtClean="0"/>
                <a:t>MSCpos-EVs</a:t>
              </a:r>
              <a:endParaRPr lang="en-GB" sz="1600" b="1" dirty="0"/>
            </a:p>
          </p:txBody>
        </p:sp>
        <p:sp>
          <p:nvSpPr>
            <p:cNvPr id="18" name="CasellaDiTesto 17"/>
            <p:cNvSpPr txBox="1"/>
            <p:nvPr/>
          </p:nvSpPr>
          <p:spPr>
            <a:xfrm>
              <a:off x="2708920" y="1619672"/>
              <a:ext cx="73609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 smtClean="0"/>
                <a:t>CD163</a:t>
              </a:r>
              <a:endParaRPr lang="en-GB" sz="1600" b="1" dirty="0"/>
            </a:p>
          </p:txBody>
        </p:sp>
        <p:sp>
          <p:nvSpPr>
            <p:cNvPr id="19" name="CasellaDiTesto 18"/>
            <p:cNvSpPr txBox="1"/>
            <p:nvPr/>
          </p:nvSpPr>
          <p:spPr>
            <a:xfrm rot="16200000">
              <a:off x="422817" y="758909"/>
              <a:ext cx="4892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 smtClean="0"/>
                <a:t>SSC</a:t>
              </a:r>
              <a:endParaRPr lang="en-GB" sz="1600" b="1" dirty="0"/>
            </a:p>
          </p:txBody>
        </p:sp>
      </p:grpSp>
      <p:grpSp>
        <p:nvGrpSpPr>
          <p:cNvPr id="59" name="Gruppo 58"/>
          <p:cNvGrpSpPr/>
          <p:nvPr/>
        </p:nvGrpSpPr>
        <p:grpSpPr>
          <a:xfrm>
            <a:off x="188640" y="5148064"/>
            <a:ext cx="5084104" cy="1778714"/>
            <a:chOff x="404664" y="2195736"/>
            <a:chExt cx="5084104" cy="1778714"/>
          </a:xfrm>
        </p:grpSpPr>
        <p:cxnSp>
          <p:nvCxnSpPr>
            <p:cNvPr id="25" name="Connettore 2 24"/>
            <p:cNvCxnSpPr/>
            <p:nvPr/>
          </p:nvCxnSpPr>
          <p:spPr>
            <a:xfrm>
              <a:off x="808768" y="3691156"/>
              <a:ext cx="4680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ttore 2 25"/>
            <p:cNvCxnSpPr/>
            <p:nvPr/>
          </p:nvCxnSpPr>
          <p:spPr>
            <a:xfrm flipV="1">
              <a:off x="808768" y="2233635"/>
              <a:ext cx="0" cy="14400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CasellaDiTesto 26"/>
            <p:cNvSpPr txBox="1"/>
            <p:nvPr/>
          </p:nvSpPr>
          <p:spPr>
            <a:xfrm>
              <a:off x="1412776" y="2195736"/>
              <a:ext cx="42030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 smtClean="0"/>
                <a:t>NT</a:t>
              </a:r>
              <a:endParaRPr lang="en-GB" sz="1600" b="1" dirty="0"/>
            </a:p>
          </p:txBody>
        </p:sp>
        <p:sp>
          <p:nvSpPr>
            <p:cNvPr id="28" name="CasellaDiTesto 27"/>
            <p:cNvSpPr txBox="1"/>
            <p:nvPr/>
          </p:nvSpPr>
          <p:spPr>
            <a:xfrm>
              <a:off x="2575764" y="2195736"/>
              <a:ext cx="12388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 err="1" smtClean="0"/>
                <a:t>MSCneg-EVs</a:t>
              </a:r>
              <a:endParaRPr lang="en-GB" sz="1600" b="1" dirty="0"/>
            </a:p>
          </p:txBody>
        </p:sp>
        <p:sp>
          <p:nvSpPr>
            <p:cNvPr id="29" name="CasellaDiTesto 28"/>
            <p:cNvSpPr txBox="1"/>
            <p:nvPr/>
          </p:nvSpPr>
          <p:spPr>
            <a:xfrm>
              <a:off x="4070358" y="2195736"/>
              <a:ext cx="1230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 err="1" smtClean="0"/>
                <a:t>MSCpos-EVs</a:t>
              </a:r>
              <a:endParaRPr lang="en-GB" sz="1600" b="1" dirty="0"/>
            </a:p>
          </p:txBody>
        </p:sp>
        <p:sp>
          <p:nvSpPr>
            <p:cNvPr id="30" name="CasellaDiTesto 29"/>
            <p:cNvSpPr txBox="1"/>
            <p:nvPr/>
          </p:nvSpPr>
          <p:spPr>
            <a:xfrm>
              <a:off x="2924944" y="3635896"/>
              <a:ext cx="73609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 smtClean="0"/>
                <a:t>CD206</a:t>
              </a:r>
              <a:endParaRPr lang="en-GB" sz="1600" b="1" dirty="0"/>
            </a:p>
          </p:txBody>
        </p:sp>
        <p:sp>
          <p:nvSpPr>
            <p:cNvPr id="31" name="CasellaDiTesto 30"/>
            <p:cNvSpPr txBox="1"/>
            <p:nvPr/>
          </p:nvSpPr>
          <p:spPr>
            <a:xfrm rot="16200000">
              <a:off x="329323" y="3074166"/>
              <a:ext cx="4892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 smtClean="0"/>
                <a:t>SSC</a:t>
              </a:r>
              <a:endParaRPr lang="en-GB" sz="1600" b="1" dirty="0"/>
            </a:p>
          </p:txBody>
        </p:sp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57584" y="2340191"/>
              <a:ext cx="1384917" cy="144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34" name="Picture 1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348880" y="2340191"/>
              <a:ext cx="1384917" cy="144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35" name="Picture 1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854540" y="2340191"/>
              <a:ext cx="1384917" cy="144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48" name="CasellaDiTesto 47"/>
          <p:cNvSpPr txBox="1"/>
          <p:nvPr/>
        </p:nvSpPr>
        <p:spPr>
          <a:xfrm>
            <a:off x="-8334" y="98212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A</a:t>
            </a:r>
            <a:endParaRPr lang="en-GB" b="1" dirty="0"/>
          </a:p>
        </p:txBody>
      </p:sp>
      <p:sp>
        <p:nvSpPr>
          <p:cNvPr id="56" name="CasellaDiTesto 55"/>
          <p:cNvSpPr txBox="1"/>
          <p:nvPr/>
        </p:nvSpPr>
        <p:spPr>
          <a:xfrm>
            <a:off x="-27384" y="2915816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B</a:t>
            </a:r>
            <a:endParaRPr lang="en-GB" b="1" dirty="0"/>
          </a:p>
        </p:txBody>
      </p:sp>
      <p:sp>
        <p:nvSpPr>
          <p:cNvPr id="57" name="CasellaDiTesto 56"/>
          <p:cNvSpPr txBox="1"/>
          <p:nvPr/>
        </p:nvSpPr>
        <p:spPr>
          <a:xfrm>
            <a:off x="5517232" y="8820472"/>
            <a:ext cx="12823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 smtClean="0"/>
              <a:t>Suppl. Figure 4</a:t>
            </a:r>
            <a:endParaRPr lang="en-GB" sz="1400" b="1" dirty="0"/>
          </a:p>
        </p:txBody>
      </p:sp>
      <p:pic>
        <p:nvPicPr>
          <p:cNvPr id="58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36912" y="528449"/>
            <a:ext cx="2430000" cy="19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" name="CasellaDiTesto 61"/>
          <p:cNvSpPr txBox="1"/>
          <p:nvPr/>
        </p:nvSpPr>
        <p:spPr>
          <a:xfrm>
            <a:off x="3531355" y="323528"/>
            <a:ext cx="9594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 err="1" smtClean="0"/>
              <a:t>Cell</a:t>
            </a:r>
            <a:r>
              <a:rPr lang="it-IT" sz="1400" b="1" dirty="0" smtClean="0"/>
              <a:t> </a:t>
            </a:r>
            <a:r>
              <a:rPr lang="it-IT" sz="1400" b="1" dirty="0" err="1" smtClean="0"/>
              <a:t>Lysate</a:t>
            </a:r>
            <a:endParaRPr lang="en-GB" sz="1400" b="1" dirty="0"/>
          </a:p>
        </p:txBody>
      </p:sp>
      <p:pic>
        <p:nvPicPr>
          <p:cNvPr id="63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16632" y="583041"/>
            <a:ext cx="2580830" cy="19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" name="CasellaDiTesto 63"/>
          <p:cNvSpPr txBox="1"/>
          <p:nvPr/>
        </p:nvSpPr>
        <p:spPr>
          <a:xfrm>
            <a:off x="1264469" y="333408"/>
            <a:ext cx="4363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 err="1" smtClean="0"/>
              <a:t>CM</a:t>
            </a:r>
            <a:endParaRPr lang="en-GB" sz="1400" b="1" dirty="0"/>
          </a:p>
        </p:txBody>
      </p:sp>
      <p:sp>
        <p:nvSpPr>
          <p:cNvPr id="32" name="CasellaDiTesto 31"/>
          <p:cNvSpPr txBox="1"/>
          <p:nvPr/>
        </p:nvSpPr>
        <p:spPr>
          <a:xfrm>
            <a:off x="-27384" y="7003414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C</a:t>
            </a:r>
            <a:endParaRPr lang="en-GB" b="1" dirty="0"/>
          </a:p>
        </p:txBody>
      </p:sp>
      <p:grpSp>
        <p:nvGrpSpPr>
          <p:cNvPr id="42" name="Gruppo 41"/>
          <p:cNvGrpSpPr/>
          <p:nvPr/>
        </p:nvGrpSpPr>
        <p:grpSpPr>
          <a:xfrm>
            <a:off x="908720" y="7243862"/>
            <a:ext cx="1478340" cy="1432594"/>
            <a:chOff x="5229200" y="-28946"/>
            <a:chExt cx="1478340" cy="1432594"/>
          </a:xfrm>
        </p:grpSpPr>
        <p:pic>
          <p:nvPicPr>
            <p:cNvPr id="1027" name="Picture 3" descr="C:\Users\fortunatoorazio\Desktop\stat 4 rev 22_06_2021_12_32_39crop2.jpg"/>
            <p:cNvPicPr>
              <a:picLocks noChangeArrowheads="1"/>
            </p:cNvPicPr>
            <p:nvPr/>
          </p:nvPicPr>
          <p:blipFill>
            <a:blip r:embed="rId10" cstate="print">
              <a:lum bright="20000"/>
            </a:blip>
            <a:srcRect/>
            <a:stretch>
              <a:fillRect/>
            </a:stretch>
          </p:blipFill>
          <p:spPr bwMode="auto">
            <a:xfrm>
              <a:off x="5769352" y="793676"/>
              <a:ext cx="828000" cy="25200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</p:pic>
        <p:pic>
          <p:nvPicPr>
            <p:cNvPr id="2" name="Picture 6" descr="C:\Users\fortunatoorazio\Desktop\23_06_2021_13_26_25crop2.jpg"/>
            <p:cNvPicPr>
              <a:picLocks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769352" y="1117740"/>
              <a:ext cx="828000" cy="25200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</p:pic>
        <p:sp>
          <p:nvSpPr>
            <p:cNvPr id="37" name="CasellaDiTesto 36"/>
            <p:cNvSpPr txBox="1"/>
            <p:nvPr/>
          </p:nvSpPr>
          <p:spPr>
            <a:xfrm>
              <a:off x="5229200" y="793676"/>
              <a:ext cx="55656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smtClean="0"/>
                <a:t>STAT4</a:t>
              </a:r>
              <a:endParaRPr lang="en-GB" sz="1200" b="1" dirty="0"/>
            </a:p>
          </p:txBody>
        </p:sp>
        <p:sp>
          <p:nvSpPr>
            <p:cNvPr id="38" name="CasellaDiTesto 37"/>
            <p:cNvSpPr txBox="1"/>
            <p:nvPr/>
          </p:nvSpPr>
          <p:spPr>
            <a:xfrm>
              <a:off x="5229200" y="1126649"/>
              <a:ext cx="5164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/>
                <a:t>Actin</a:t>
              </a:r>
              <a:endParaRPr lang="en-GB" sz="1200" b="1" dirty="0"/>
            </a:p>
          </p:txBody>
        </p:sp>
        <p:sp>
          <p:nvSpPr>
            <p:cNvPr id="39" name="CasellaDiTesto 38"/>
            <p:cNvSpPr txBox="1"/>
            <p:nvPr/>
          </p:nvSpPr>
          <p:spPr>
            <a:xfrm rot="17821673">
              <a:off x="6163481" y="271297"/>
              <a:ext cx="84189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b="1" dirty="0" err="1" smtClean="0"/>
                <a:t>MSCpos-EVs</a:t>
              </a:r>
              <a:endParaRPr lang="en-GB" sz="1000" b="1" dirty="0"/>
            </a:p>
          </p:txBody>
        </p:sp>
        <p:sp>
          <p:nvSpPr>
            <p:cNvPr id="40" name="CasellaDiTesto 39"/>
            <p:cNvSpPr txBox="1"/>
            <p:nvPr/>
          </p:nvSpPr>
          <p:spPr>
            <a:xfrm rot="17821673">
              <a:off x="5889364" y="271297"/>
              <a:ext cx="84670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b="1" dirty="0" err="1" smtClean="0"/>
                <a:t>MSCneg-EVs</a:t>
              </a:r>
              <a:endParaRPr lang="en-GB" sz="1000" b="1" dirty="0"/>
            </a:p>
          </p:txBody>
        </p:sp>
        <p:sp>
          <p:nvSpPr>
            <p:cNvPr id="41" name="CasellaDiTesto 40"/>
            <p:cNvSpPr txBox="1"/>
            <p:nvPr/>
          </p:nvSpPr>
          <p:spPr>
            <a:xfrm rot="17821673">
              <a:off x="5788582" y="499767"/>
              <a:ext cx="33374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b="1" dirty="0" smtClean="0"/>
                <a:t>NT</a:t>
              </a:r>
              <a:endParaRPr lang="en-GB" sz="1000" b="1" dirty="0"/>
            </a:p>
          </p:txBody>
        </p:sp>
      </p:grp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068960" y="7092280"/>
            <a:ext cx="1368152" cy="2014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/>
          <p:cNvGrpSpPr/>
          <p:nvPr/>
        </p:nvGrpSpPr>
        <p:grpSpPr>
          <a:xfrm>
            <a:off x="116632" y="1763688"/>
            <a:ext cx="6308760" cy="1754206"/>
            <a:chOff x="116632" y="6807494"/>
            <a:chExt cx="6308760" cy="1754206"/>
          </a:xfrm>
        </p:grpSpPr>
        <p:grpSp>
          <p:nvGrpSpPr>
            <p:cNvPr id="5" name="Gruppo 60"/>
            <p:cNvGrpSpPr/>
            <p:nvPr/>
          </p:nvGrpSpPr>
          <p:grpSpPr>
            <a:xfrm>
              <a:off x="116632" y="6807494"/>
              <a:ext cx="6308760" cy="1754206"/>
              <a:chOff x="404664" y="6807494"/>
              <a:chExt cx="6308760" cy="1754206"/>
            </a:xfrm>
          </p:grpSpPr>
          <p:cxnSp>
            <p:nvCxnSpPr>
              <p:cNvPr id="9" name="Connettore 2 8"/>
              <p:cNvCxnSpPr/>
              <p:nvPr/>
            </p:nvCxnSpPr>
            <p:spPr>
              <a:xfrm>
                <a:off x="808768" y="8295154"/>
                <a:ext cx="5904656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nettore 2 9"/>
              <p:cNvCxnSpPr/>
              <p:nvPr/>
            </p:nvCxnSpPr>
            <p:spPr>
              <a:xfrm flipV="1">
                <a:off x="808768" y="6854331"/>
                <a:ext cx="0" cy="144000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CasellaDiTesto 10"/>
              <p:cNvSpPr txBox="1"/>
              <p:nvPr/>
            </p:nvSpPr>
            <p:spPr>
              <a:xfrm>
                <a:off x="1412776" y="6807494"/>
                <a:ext cx="42030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600" b="1" dirty="0" smtClean="0"/>
                  <a:t>NT</a:t>
                </a:r>
                <a:endParaRPr lang="en-GB" sz="1600" b="1" dirty="0"/>
              </a:p>
            </p:txBody>
          </p:sp>
          <p:sp>
            <p:nvSpPr>
              <p:cNvPr id="12" name="CasellaDiTesto 11"/>
              <p:cNvSpPr txBox="1"/>
              <p:nvPr/>
            </p:nvSpPr>
            <p:spPr>
              <a:xfrm>
                <a:off x="2780928" y="6807494"/>
                <a:ext cx="1724575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600" b="1" dirty="0" err="1" smtClean="0"/>
                  <a:t>MSCneg-PMN-EVs</a:t>
                </a:r>
                <a:endParaRPr lang="en-GB" sz="1600" b="1" dirty="0"/>
              </a:p>
            </p:txBody>
          </p:sp>
          <p:sp>
            <p:nvSpPr>
              <p:cNvPr id="13" name="CasellaDiTesto 12"/>
              <p:cNvSpPr txBox="1"/>
              <p:nvPr/>
            </p:nvSpPr>
            <p:spPr>
              <a:xfrm>
                <a:off x="4725144" y="6807494"/>
                <a:ext cx="171656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600" b="1" dirty="0" err="1" smtClean="0"/>
                  <a:t>MSCpos-PMN-EVs</a:t>
                </a:r>
                <a:endParaRPr lang="en-GB" sz="1600" b="1" dirty="0"/>
              </a:p>
            </p:txBody>
          </p:sp>
          <p:sp>
            <p:nvSpPr>
              <p:cNvPr id="14" name="CasellaDiTesto 13"/>
              <p:cNvSpPr txBox="1"/>
              <p:nvPr/>
            </p:nvSpPr>
            <p:spPr>
              <a:xfrm>
                <a:off x="3124949" y="8223146"/>
                <a:ext cx="73609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600" b="1" dirty="0" smtClean="0"/>
                  <a:t>CD206</a:t>
                </a:r>
                <a:endParaRPr lang="en-GB" sz="1600" b="1" dirty="0"/>
              </a:p>
            </p:txBody>
          </p:sp>
          <p:sp>
            <p:nvSpPr>
              <p:cNvPr id="15" name="CasellaDiTesto 14"/>
              <p:cNvSpPr txBox="1"/>
              <p:nvPr/>
            </p:nvSpPr>
            <p:spPr>
              <a:xfrm rot="16200000">
                <a:off x="329323" y="7516737"/>
                <a:ext cx="48923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600" b="1" dirty="0" smtClean="0"/>
                  <a:t>SSC</a:t>
                </a:r>
                <a:endParaRPr lang="en-GB" sz="1600" b="1" dirty="0"/>
              </a:p>
            </p:txBody>
          </p:sp>
        </p:grpSp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48686" y="6948264"/>
              <a:ext cx="1384917" cy="144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348886" y="6948264"/>
              <a:ext cx="1384917" cy="144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293102" y="6948264"/>
              <a:ext cx="1384917" cy="144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cxnSp>
        <p:nvCxnSpPr>
          <p:cNvPr id="21" name="Connettore 2 20"/>
          <p:cNvCxnSpPr/>
          <p:nvPr/>
        </p:nvCxnSpPr>
        <p:spPr>
          <a:xfrm>
            <a:off x="520736" y="1619672"/>
            <a:ext cx="590465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/>
          <p:nvPr/>
        </p:nvCxnSpPr>
        <p:spPr>
          <a:xfrm flipV="1">
            <a:off x="520736" y="176171"/>
            <a:ext cx="0" cy="1440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22"/>
          <p:cNvSpPr txBox="1"/>
          <p:nvPr/>
        </p:nvSpPr>
        <p:spPr>
          <a:xfrm>
            <a:off x="1361234" y="107504"/>
            <a:ext cx="4203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 smtClean="0"/>
              <a:t>NT</a:t>
            </a:r>
            <a:endParaRPr lang="en-GB" sz="1600" b="1" dirty="0"/>
          </a:p>
        </p:txBody>
      </p:sp>
      <p:sp>
        <p:nvSpPr>
          <p:cNvPr id="24" name="CasellaDiTesto 23"/>
          <p:cNvSpPr txBox="1"/>
          <p:nvPr/>
        </p:nvSpPr>
        <p:spPr>
          <a:xfrm>
            <a:off x="2492896" y="110087"/>
            <a:ext cx="17245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 err="1" smtClean="0"/>
              <a:t>MSCneg-PMN-EVs</a:t>
            </a:r>
            <a:endParaRPr lang="en-GB" sz="1600" b="1" dirty="0"/>
          </a:p>
        </p:txBody>
      </p:sp>
      <p:sp>
        <p:nvSpPr>
          <p:cNvPr id="25" name="CasellaDiTesto 24"/>
          <p:cNvSpPr txBox="1"/>
          <p:nvPr/>
        </p:nvSpPr>
        <p:spPr>
          <a:xfrm>
            <a:off x="4437112" y="107504"/>
            <a:ext cx="17165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 err="1" smtClean="0"/>
              <a:t>MSCpos-PMN-EVs</a:t>
            </a:r>
            <a:endParaRPr lang="en-GB" sz="1600" b="1" dirty="0"/>
          </a:p>
        </p:txBody>
      </p:sp>
      <p:sp>
        <p:nvSpPr>
          <p:cNvPr id="27" name="CasellaDiTesto 26"/>
          <p:cNvSpPr txBox="1"/>
          <p:nvPr/>
        </p:nvSpPr>
        <p:spPr>
          <a:xfrm rot="16200000">
            <a:off x="41291" y="913926"/>
            <a:ext cx="4892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 smtClean="0"/>
              <a:t>SSC</a:t>
            </a:r>
            <a:endParaRPr lang="en-GB" sz="1600" b="1" dirty="0"/>
          </a:p>
        </p:txBody>
      </p:sp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8686" y="251959"/>
            <a:ext cx="1384917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20894" y="251959"/>
            <a:ext cx="1384917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93102" y="251959"/>
            <a:ext cx="1384917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4664" y="3829180"/>
            <a:ext cx="1296144" cy="1750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" name="Gruppo 28"/>
          <p:cNvGrpSpPr/>
          <p:nvPr/>
        </p:nvGrpSpPr>
        <p:grpSpPr>
          <a:xfrm>
            <a:off x="182429" y="7293407"/>
            <a:ext cx="6561148" cy="1874449"/>
            <a:chOff x="-11996" y="2756903"/>
            <a:chExt cx="6561148" cy="1874449"/>
          </a:xfrm>
        </p:grpSpPr>
        <p:pic>
          <p:nvPicPr>
            <p:cNvPr id="30" name="Picture 2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60854" y="2915976"/>
              <a:ext cx="1384917" cy="144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31" name="Connettore 2 30"/>
            <p:cNvCxnSpPr/>
            <p:nvPr/>
          </p:nvCxnSpPr>
          <p:spPr>
            <a:xfrm>
              <a:off x="336812" y="4321109"/>
              <a:ext cx="5904656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ttore 2 31"/>
            <p:cNvCxnSpPr/>
            <p:nvPr/>
          </p:nvCxnSpPr>
          <p:spPr>
            <a:xfrm flipV="1">
              <a:off x="348687" y="2843808"/>
              <a:ext cx="0" cy="14400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CasellaDiTesto 32"/>
            <p:cNvSpPr txBox="1"/>
            <p:nvPr/>
          </p:nvSpPr>
          <p:spPr>
            <a:xfrm>
              <a:off x="858311" y="2756903"/>
              <a:ext cx="42030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 smtClean="0"/>
                <a:t>NT</a:t>
              </a:r>
              <a:endParaRPr lang="en-GB" sz="1600" b="1" dirty="0"/>
            </a:p>
          </p:txBody>
        </p:sp>
        <p:sp>
          <p:nvSpPr>
            <p:cNvPr id="34" name="CasellaDiTesto 33"/>
            <p:cNvSpPr txBox="1"/>
            <p:nvPr/>
          </p:nvSpPr>
          <p:spPr>
            <a:xfrm>
              <a:off x="2370479" y="2756903"/>
              <a:ext cx="172457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 err="1" smtClean="0"/>
                <a:t>MSCneg-PMN-EVs</a:t>
              </a:r>
              <a:endParaRPr lang="en-GB" sz="1600" b="1" dirty="0"/>
            </a:p>
          </p:txBody>
        </p:sp>
        <p:sp>
          <p:nvSpPr>
            <p:cNvPr id="35" name="CasellaDiTesto 34"/>
            <p:cNvSpPr txBox="1"/>
            <p:nvPr/>
          </p:nvSpPr>
          <p:spPr>
            <a:xfrm>
              <a:off x="4242687" y="2756903"/>
              <a:ext cx="23064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 smtClean="0"/>
                <a:t>MSCneg-PMN-EVs+m320</a:t>
              </a:r>
              <a:endParaRPr lang="en-GB" sz="1600" b="1" dirty="0"/>
            </a:p>
          </p:txBody>
        </p:sp>
        <p:sp>
          <p:nvSpPr>
            <p:cNvPr id="36" name="CasellaDiTesto 35"/>
            <p:cNvSpPr txBox="1"/>
            <p:nvPr/>
          </p:nvSpPr>
          <p:spPr>
            <a:xfrm>
              <a:off x="2851120" y="4292798"/>
              <a:ext cx="73609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 smtClean="0"/>
                <a:t>CD206</a:t>
              </a:r>
              <a:endParaRPr lang="en-GB" sz="1600" b="1" dirty="0"/>
            </a:p>
          </p:txBody>
        </p:sp>
        <p:sp>
          <p:nvSpPr>
            <p:cNvPr id="37" name="CasellaDiTesto 36"/>
            <p:cNvSpPr txBox="1"/>
            <p:nvPr/>
          </p:nvSpPr>
          <p:spPr>
            <a:xfrm rot="16200000">
              <a:off x="-87337" y="3218182"/>
              <a:ext cx="4892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 smtClean="0"/>
                <a:t>SSC</a:t>
              </a:r>
              <a:endParaRPr lang="en-GB" sz="1600" b="1" dirty="0"/>
            </a:p>
          </p:txBody>
        </p:sp>
        <p:pic>
          <p:nvPicPr>
            <p:cNvPr id="38" name="Picture 3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348886" y="2915816"/>
              <a:ext cx="1384917" cy="144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9" name="Picture 4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365110" y="2915976"/>
              <a:ext cx="1384917" cy="144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40" name="Gruppo 39"/>
          <p:cNvGrpSpPr/>
          <p:nvPr/>
        </p:nvGrpSpPr>
        <p:grpSpPr>
          <a:xfrm>
            <a:off x="132020" y="5499541"/>
            <a:ext cx="6539549" cy="1880771"/>
            <a:chOff x="-11996" y="467544"/>
            <a:chExt cx="6539549" cy="1880771"/>
          </a:xfrm>
        </p:grpSpPr>
        <p:cxnSp>
          <p:nvCxnSpPr>
            <p:cNvPr id="41" name="Connettore 2 40"/>
            <p:cNvCxnSpPr/>
            <p:nvPr/>
          </p:nvCxnSpPr>
          <p:spPr>
            <a:xfrm>
              <a:off x="332656" y="2051720"/>
              <a:ext cx="5904656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ttore 2 41"/>
            <p:cNvCxnSpPr/>
            <p:nvPr/>
          </p:nvCxnSpPr>
          <p:spPr>
            <a:xfrm flipV="1">
              <a:off x="332656" y="611720"/>
              <a:ext cx="0" cy="14400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CasellaDiTesto 42"/>
            <p:cNvSpPr txBox="1"/>
            <p:nvPr/>
          </p:nvSpPr>
          <p:spPr>
            <a:xfrm>
              <a:off x="858311" y="489030"/>
              <a:ext cx="42030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 smtClean="0"/>
                <a:t>NT</a:t>
              </a:r>
              <a:endParaRPr lang="en-GB" sz="1600" b="1" dirty="0"/>
            </a:p>
          </p:txBody>
        </p:sp>
        <p:sp>
          <p:nvSpPr>
            <p:cNvPr id="44" name="CasellaDiTesto 43"/>
            <p:cNvSpPr txBox="1"/>
            <p:nvPr/>
          </p:nvSpPr>
          <p:spPr>
            <a:xfrm>
              <a:off x="2348880" y="467544"/>
              <a:ext cx="172457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 err="1" smtClean="0"/>
                <a:t>MSCneg-PMN-EVs</a:t>
              </a:r>
              <a:endParaRPr lang="en-GB" sz="1600" b="1" dirty="0"/>
            </a:p>
          </p:txBody>
        </p:sp>
        <p:sp>
          <p:nvSpPr>
            <p:cNvPr id="45" name="CasellaDiTesto 44"/>
            <p:cNvSpPr txBox="1"/>
            <p:nvPr/>
          </p:nvSpPr>
          <p:spPr>
            <a:xfrm>
              <a:off x="4221088" y="489030"/>
              <a:ext cx="23064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 smtClean="0"/>
                <a:t>MSCneg-PMN-EVs+m320</a:t>
              </a:r>
              <a:endParaRPr lang="en-GB" sz="1600" b="1" dirty="0" smtClean="0"/>
            </a:p>
          </p:txBody>
        </p:sp>
        <p:sp>
          <p:nvSpPr>
            <p:cNvPr id="46" name="CasellaDiTesto 45"/>
            <p:cNvSpPr txBox="1"/>
            <p:nvPr/>
          </p:nvSpPr>
          <p:spPr>
            <a:xfrm>
              <a:off x="2862995" y="2009761"/>
              <a:ext cx="73609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 smtClean="0"/>
                <a:t>CD163</a:t>
              </a:r>
              <a:endParaRPr lang="en-GB" sz="1600" b="1" dirty="0"/>
            </a:p>
          </p:txBody>
        </p:sp>
        <p:sp>
          <p:nvSpPr>
            <p:cNvPr id="47" name="CasellaDiTesto 46"/>
            <p:cNvSpPr txBox="1"/>
            <p:nvPr/>
          </p:nvSpPr>
          <p:spPr>
            <a:xfrm rot="16200000">
              <a:off x="-87337" y="841918"/>
              <a:ext cx="4892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 smtClean="0"/>
                <a:t>SSC</a:t>
              </a:r>
              <a:endParaRPr lang="en-GB" sz="1600" b="1" dirty="0"/>
            </a:p>
          </p:txBody>
        </p:sp>
        <p:pic>
          <p:nvPicPr>
            <p:cNvPr id="48" name="Picture 5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260854" y="611720"/>
              <a:ext cx="1384917" cy="144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9" name="Picture 7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348886" y="611720"/>
              <a:ext cx="1384917" cy="144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0" name="Picture 8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365110" y="611720"/>
              <a:ext cx="1384917" cy="144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51" name="CasellaDiTesto 50"/>
          <p:cNvSpPr txBox="1"/>
          <p:nvPr/>
        </p:nvSpPr>
        <p:spPr>
          <a:xfrm>
            <a:off x="-27384" y="5354796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C</a:t>
            </a:r>
            <a:endParaRPr lang="en-GB" b="1" dirty="0"/>
          </a:p>
        </p:txBody>
      </p:sp>
      <p:sp>
        <p:nvSpPr>
          <p:cNvPr id="52" name="CasellaDiTesto 51"/>
          <p:cNvSpPr txBox="1"/>
          <p:nvPr/>
        </p:nvSpPr>
        <p:spPr>
          <a:xfrm>
            <a:off x="-27384" y="341058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B</a:t>
            </a:r>
            <a:endParaRPr lang="en-GB" b="1" dirty="0"/>
          </a:p>
        </p:txBody>
      </p:sp>
      <p:sp>
        <p:nvSpPr>
          <p:cNvPr id="53" name="CasellaDiTesto 52"/>
          <p:cNvSpPr txBox="1"/>
          <p:nvPr/>
        </p:nvSpPr>
        <p:spPr>
          <a:xfrm>
            <a:off x="759203" y="3616151"/>
            <a:ext cx="869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 err="1" smtClean="0">
                <a:solidFill>
                  <a:srgbClr val="002060"/>
                </a:solidFill>
              </a:rPr>
              <a:t>PMN-EVs</a:t>
            </a:r>
            <a:endParaRPr lang="en-GB" sz="1400" b="1" dirty="0">
              <a:solidFill>
                <a:srgbClr val="002060"/>
              </a:solidFill>
            </a:endParaRPr>
          </a:p>
        </p:txBody>
      </p:sp>
      <p:sp>
        <p:nvSpPr>
          <p:cNvPr id="26" name="CasellaDiTesto 25"/>
          <p:cNvSpPr txBox="1"/>
          <p:nvPr/>
        </p:nvSpPr>
        <p:spPr>
          <a:xfrm>
            <a:off x="2836917" y="1569150"/>
            <a:ext cx="7360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 smtClean="0"/>
              <a:t>CD163</a:t>
            </a:r>
            <a:endParaRPr lang="en-GB" sz="1600" b="1" dirty="0"/>
          </a:p>
        </p:txBody>
      </p:sp>
      <p:sp>
        <p:nvSpPr>
          <p:cNvPr id="54" name="CasellaDiTesto 53"/>
          <p:cNvSpPr txBox="1"/>
          <p:nvPr/>
        </p:nvSpPr>
        <p:spPr>
          <a:xfrm>
            <a:off x="-27384" y="35496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A</a:t>
            </a:r>
            <a:endParaRPr lang="en-GB" b="1" dirty="0"/>
          </a:p>
        </p:txBody>
      </p:sp>
      <p:sp>
        <p:nvSpPr>
          <p:cNvPr id="55" name="CasellaDiTesto 54"/>
          <p:cNvSpPr txBox="1"/>
          <p:nvPr/>
        </p:nvSpPr>
        <p:spPr>
          <a:xfrm>
            <a:off x="5531037" y="8892480"/>
            <a:ext cx="12823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 smtClean="0"/>
              <a:t>Suppl. Figure 5</a:t>
            </a:r>
            <a:endParaRPr lang="en-GB" sz="14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0688" y="611560"/>
            <a:ext cx="2952328" cy="2680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5531037" y="8800727"/>
            <a:ext cx="12823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 smtClean="0"/>
              <a:t>Suppl. Figure 6</a:t>
            </a:r>
            <a:endParaRPr lang="en-GB" sz="1400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4665" y="4086353"/>
            <a:ext cx="2520280" cy="3322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-27384" y="3410580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B</a:t>
            </a:r>
            <a:endParaRPr lang="en-GB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-27384" y="35496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A</a:t>
            </a:r>
            <a:endParaRPr lang="en-GB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5603045" y="8800727"/>
            <a:ext cx="12823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 smtClean="0"/>
              <a:t>Suppl. Figure 7</a:t>
            </a:r>
            <a:endParaRPr lang="en-GB" sz="1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672" y="323528"/>
            <a:ext cx="1719443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4664" y="467544"/>
            <a:ext cx="2880000" cy="2964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3016" y="539551"/>
            <a:ext cx="2880000" cy="2785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5531037" y="8872735"/>
            <a:ext cx="12823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 smtClean="0"/>
              <a:t>Suppl. Figure 8</a:t>
            </a:r>
            <a:endParaRPr lang="en-GB" sz="1400" b="1" dirty="0"/>
          </a:p>
        </p:txBody>
      </p:sp>
      <p:grpSp>
        <p:nvGrpSpPr>
          <p:cNvPr id="5" name="Gruppo 4"/>
          <p:cNvGrpSpPr/>
          <p:nvPr/>
        </p:nvGrpSpPr>
        <p:grpSpPr>
          <a:xfrm>
            <a:off x="188640" y="3563888"/>
            <a:ext cx="6291170" cy="2210762"/>
            <a:chOff x="-11996" y="4764274"/>
            <a:chExt cx="6291170" cy="2210762"/>
          </a:xfrm>
        </p:grpSpPr>
        <p:pic>
          <p:nvPicPr>
            <p:cNvPr id="6" name="Picture 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60848" y="4908290"/>
              <a:ext cx="1800000" cy="18715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1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348880" y="4908290"/>
              <a:ext cx="1800000" cy="18715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" name="Picture 1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365104" y="4908290"/>
              <a:ext cx="1800000" cy="18715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9" name="Connettore 2 8"/>
            <p:cNvCxnSpPr/>
            <p:nvPr/>
          </p:nvCxnSpPr>
          <p:spPr>
            <a:xfrm>
              <a:off x="352773" y="6666198"/>
              <a:ext cx="5904656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ttore 2 9"/>
            <p:cNvCxnSpPr/>
            <p:nvPr/>
          </p:nvCxnSpPr>
          <p:spPr>
            <a:xfrm flipV="1">
              <a:off x="352773" y="4793990"/>
              <a:ext cx="0" cy="187220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CasellaDiTesto 10"/>
            <p:cNvSpPr txBox="1"/>
            <p:nvPr/>
          </p:nvSpPr>
          <p:spPr>
            <a:xfrm>
              <a:off x="1160068" y="4764274"/>
              <a:ext cx="42030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 smtClean="0"/>
                <a:t>NT</a:t>
              </a:r>
              <a:endParaRPr lang="en-GB" sz="1600" b="1" dirty="0"/>
            </a:p>
          </p:txBody>
        </p:sp>
        <p:sp>
          <p:nvSpPr>
            <p:cNvPr id="12" name="CasellaDiTesto 11"/>
            <p:cNvSpPr txBox="1"/>
            <p:nvPr/>
          </p:nvSpPr>
          <p:spPr>
            <a:xfrm>
              <a:off x="2436186" y="4766857"/>
              <a:ext cx="186474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 err="1" smtClean="0"/>
                <a:t>Normoxia-PMN-EVs</a:t>
              </a:r>
              <a:endParaRPr lang="en-GB" sz="1600" b="1" dirty="0"/>
            </a:p>
          </p:txBody>
        </p:sp>
        <p:sp>
          <p:nvSpPr>
            <p:cNvPr id="13" name="CasellaDiTesto 12"/>
            <p:cNvSpPr txBox="1"/>
            <p:nvPr/>
          </p:nvSpPr>
          <p:spPr>
            <a:xfrm>
              <a:off x="4583261" y="4764274"/>
              <a:ext cx="169591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 err="1" smtClean="0"/>
                <a:t>Hypoxia-PMN-Evs</a:t>
              </a:r>
              <a:endParaRPr lang="en-GB" sz="1600" b="1" dirty="0"/>
            </a:p>
          </p:txBody>
        </p:sp>
        <p:sp>
          <p:nvSpPr>
            <p:cNvPr id="14" name="CasellaDiTesto 13"/>
            <p:cNvSpPr txBox="1"/>
            <p:nvPr/>
          </p:nvSpPr>
          <p:spPr>
            <a:xfrm>
              <a:off x="2862995" y="6636482"/>
              <a:ext cx="73609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 smtClean="0"/>
                <a:t>CD206</a:t>
              </a:r>
              <a:endParaRPr lang="en-GB" sz="1600" b="1" dirty="0"/>
            </a:p>
          </p:txBody>
        </p:sp>
        <p:sp>
          <p:nvSpPr>
            <p:cNvPr id="15" name="CasellaDiTesto 14"/>
            <p:cNvSpPr txBox="1"/>
            <p:nvPr/>
          </p:nvSpPr>
          <p:spPr>
            <a:xfrm rot="16200000">
              <a:off x="-87337" y="5456396"/>
              <a:ext cx="4892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 smtClean="0"/>
                <a:t>SSC</a:t>
              </a:r>
              <a:endParaRPr lang="en-GB" sz="1600" b="1" dirty="0"/>
            </a:p>
          </p:txBody>
        </p:sp>
      </p:grpSp>
      <p:grpSp>
        <p:nvGrpSpPr>
          <p:cNvPr id="16" name="Gruppo 15"/>
          <p:cNvGrpSpPr/>
          <p:nvPr/>
        </p:nvGrpSpPr>
        <p:grpSpPr>
          <a:xfrm>
            <a:off x="188640" y="5772013"/>
            <a:ext cx="6291170" cy="2367411"/>
            <a:chOff x="-11996" y="6904159"/>
            <a:chExt cx="6291170" cy="2367411"/>
          </a:xfrm>
        </p:grpSpPr>
        <p:sp>
          <p:nvSpPr>
            <p:cNvPr id="17" name="CasellaDiTesto 16"/>
            <p:cNvSpPr txBox="1"/>
            <p:nvPr/>
          </p:nvSpPr>
          <p:spPr>
            <a:xfrm>
              <a:off x="2436186" y="6906742"/>
              <a:ext cx="186474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 err="1" smtClean="0"/>
                <a:t>Normoxia-PMN-EVs</a:t>
              </a:r>
              <a:endParaRPr lang="en-GB" sz="1600" b="1" dirty="0"/>
            </a:p>
          </p:txBody>
        </p:sp>
        <p:pic>
          <p:nvPicPr>
            <p:cNvPr id="18" name="Picture 1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60848" y="7092280"/>
              <a:ext cx="1800000" cy="18715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9" name="Picture 13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348880" y="7092280"/>
              <a:ext cx="1800000" cy="18715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20" name="Connettore 2 19"/>
            <p:cNvCxnSpPr/>
            <p:nvPr/>
          </p:nvCxnSpPr>
          <p:spPr>
            <a:xfrm>
              <a:off x="337385" y="8920383"/>
              <a:ext cx="5904656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ttore 2 20"/>
            <p:cNvCxnSpPr/>
            <p:nvPr/>
          </p:nvCxnSpPr>
          <p:spPr>
            <a:xfrm flipV="1">
              <a:off x="337385" y="7048175"/>
              <a:ext cx="0" cy="187220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CasellaDiTesto 21"/>
            <p:cNvSpPr txBox="1"/>
            <p:nvPr/>
          </p:nvSpPr>
          <p:spPr>
            <a:xfrm>
              <a:off x="1160068" y="6904159"/>
              <a:ext cx="42030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 smtClean="0"/>
                <a:t>NT</a:t>
              </a:r>
              <a:endParaRPr lang="en-GB" sz="1600" b="1" dirty="0"/>
            </a:p>
          </p:txBody>
        </p:sp>
        <p:sp>
          <p:nvSpPr>
            <p:cNvPr id="23" name="CasellaDiTesto 22"/>
            <p:cNvSpPr txBox="1"/>
            <p:nvPr/>
          </p:nvSpPr>
          <p:spPr>
            <a:xfrm>
              <a:off x="4583261" y="6904159"/>
              <a:ext cx="169591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 err="1" smtClean="0"/>
                <a:t>Hypoxia-PMN-Evs</a:t>
              </a:r>
              <a:endParaRPr lang="en-GB" sz="1600" b="1" dirty="0"/>
            </a:p>
          </p:txBody>
        </p:sp>
        <p:sp>
          <p:nvSpPr>
            <p:cNvPr id="24" name="CasellaDiTesto 23"/>
            <p:cNvSpPr txBox="1"/>
            <p:nvPr/>
          </p:nvSpPr>
          <p:spPr>
            <a:xfrm>
              <a:off x="2862995" y="8933016"/>
              <a:ext cx="73609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 smtClean="0"/>
                <a:t>CD163</a:t>
              </a:r>
              <a:endParaRPr lang="en-GB" sz="1600" b="1" dirty="0"/>
            </a:p>
          </p:txBody>
        </p:sp>
        <p:sp>
          <p:nvSpPr>
            <p:cNvPr id="25" name="CasellaDiTesto 24"/>
            <p:cNvSpPr txBox="1"/>
            <p:nvPr/>
          </p:nvSpPr>
          <p:spPr>
            <a:xfrm rot="16200000">
              <a:off x="-87337" y="7710581"/>
              <a:ext cx="4892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 smtClean="0"/>
                <a:t>SSC</a:t>
              </a:r>
              <a:endParaRPr lang="en-GB" sz="1600" b="1" dirty="0"/>
            </a:p>
          </p:txBody>
        </p:sp>
        <p:pic>
          <p:nvPicPr>
            <p:cNvPr id="26" name="Picture 14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365104" y="7092280"/>
              <a:ext cx="1800000" cy="18715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7" name="CasellaDiTesto 26"/>
          <p:cNvSpPr txBox="1"/>
          <p:nvPr/>
        </p:nvSpPr>
        <p:spPr>
          <a:xfrm>
            <a:off x="-27384" y="35496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A</a:t>
            </a:r>
            <a:endParaRPr lang="en-GB" b="1" dirty="0"/>
          </a:p>
        </p:txBody>
      </p:sp>
      <p:sp>
        <p:nvSpPr>
          <p:cNvPr id="28" name="CasellaDiTesto 27"/>
          <p:cNvSpPr txBox="1"/>
          <p:nvPr/>
        </p:nvSpPr>
        <p:spPr>
          <a:xfrm>
            <a:off x="-27384" y="3338572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B</a:t>
            </a:r>
            <a:endParaRPr lang="en-GB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6872" y="3031296"/>
            <a:ext cx="4427284" cy="262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3029" y="227054"/>
            <a:ext cx="4427285" cy="262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-27384" y="35496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A</a:t>
            </a:r>
            <a:endParaRPr lang="en-GB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492896" y="35496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B</a:t>
            </a:r>
            <a:endParaRPr lang="en-GB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492896" y="3059832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D</a:t>
            </a:r>
            <a:endParaRPr lang="en-GB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-27384" y="3059832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C</a:t>
            </a:r>
            <a:endParaRPr lang="en-GB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5511675" y="8872735"/>
            <a:ext cx="12823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 smtClean="0"/>
              <a:t>Suppl. Figure 9</a:t>
            </a:r>
            <a:endParaRPr lang="en-GB" sz="1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8640" y="3275856"/>
            <a:ext cx="1633533" cy="19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0647" y="395536"/>
            <a:ext cx="1705637" cy="20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asellaDiTesto 10"/>
          <p:cNvSpPr txBox="1"/>
          <p:nvPr/>
        </p:nvSpPr>
        <p:spPr>
          <a:xfrm>
            <a:off x="4509120" y="899592"/>
            <a:ext cx="694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p=0.335</a:t>
            </a:r>
            <a:endParaRPr lang="en-GB" sz="1200" b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4509120" y="3934961"/>
            <a:ext cx="7793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p=0.8325</a:t>
            </a:r>
            <a:endParaRPr lang="en-GB" sz="12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2097</TotalTime>
  <Words>157</Words>
  <Application>Microsoft Office PowerPoint</Application>
  <PresentationFormat>Presentazione su schermo (4:3)</PresentationFormat>
  <Paragraphs>120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fortunatoorazio</dc:creator>
  <cp:lastModifiedBy>fortunatoorazio</cp:lastModifiedBy>
  <cp:revision>219</cp:revision>
  <dcterms:created xsi:type="dcterms:W3CDTF">2020-03-12T14:52:19Z</dcterms:created>
  <dcterms:modified xsi:type="dcterms:W3CDTF">2021-06-28T10:31:17Z</dcterms:modified>
</cp:coreProperties>
</file>