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68" r:id="rId3"/>
    <p:sldId id="274" r:id="rId4"/>
    <p:sldId id="279" r:id="rId5"/>
    <p:sldId id="275" r:id="rId6"/>
    <p:sldId id="280" r:id="rId7"/>
    <p:sldId id="272" r:id="rId8"/>
    <p:sldId id="278" r:id="rId9"/>
  </p:sldIdLst>
  <p:sldSz cx="6858000" cy="9906000" type="A4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2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360D-48CB-4027-A14A-51D1427EA8B3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6CCD-038D-499B-8BD2-B1FD908BA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168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360D-48CB-4027-A14A-51D1427EA8B3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6CCD-038D-499B-8BD2-B1FD908BA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99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360D-48CB-4027-A14A-51D1427EA8B3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6CCD-038D-499B-8BD2-B1FD908BA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246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360D-48CB-4027-A14A-51D1427EA8B3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6CCD-038D-499B-8BD2-B1FD908BA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25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360D-48CB-4027-A14A-51D1427EA8B3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6CCD-038D-499B-8BD2-B1FD908BA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190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360D-48CB-4027-A14A-51D1427EA8B3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6CCD-038D-499B-8BD2-B1FD908BA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913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360D-48CB-4027-A14A-51D1427EA8B3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6CCD-038D-499B-8BD2-B1FD908BA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245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360D-48CB-4027-A14A-51D1427EA8B3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6CCD-038D-499B-8BD2-B1FD908BA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802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360D-48CB-4027-A14A-51D1427EA8B3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6CCD-038D-499B-8BD2-B1FD908BA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364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360D-48CB-4027-A14A-51D1427EA8B3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6CCD-038D-499B-8BD2-B1FD908BA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63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360D-48CB-4027-A14A-51D1427EA8B3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6CCD-038D-499B-8BD2-B1FD908BA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95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A360D-48CB-4027-A14A-51D1427EA8B3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E6CCD-038D-499B-8BD2-B1FD908BA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19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2FEEF04-4A93-AFAE-EA4E-0ED6974B9F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201122"/>
              </p:ext>
            </p:extLst>
          </p:nvPr>
        </p:nvGraphicFramePr>
        <p:xfrm>
          <a:off x="86070" y="581462"/>
          <a:ext cx="6682168" cy="2828554"/>
        </p:xfrm>
        <a:graphic>
          <a:graphicData uri="http://schemas.openxmlformats.org/drawingml/2006/table">
            <a:tbl>
              <a:tblPr/>
              <a:tblGrid>
                <a:gridCol w="548640">
                  <a:extLst>
                    <a:ext uri="{9D8B030D-6E8A-4147-A177-3AD203B41FA5}">
                      <a16:colId xmlns:a16="http://schemas.microsoft.com/office/drawing/2014/main" val="135682465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45020835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2756086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1753746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385346107"/>
                    </a:ext>
                  </a:extLst>
                </a:gridCol>
                <a:gridCol w="656272">
                  <a:extLst>
                    <a:ext uri="{9D8B030D-6E8A-4147-A177-3AD203B41FA5}">
                      <a16:colId xmlns:a16="http://schemas.microsoft.com/office/drawing/2014/main" val="150053412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27543196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092680487"/>
                    </a:ext>
                  </a:extLst>
                </a:gridCol>
                <a:gridCol w="539496">
                  <a:extLst>
                    <a:ext uri="{9D8B030D-6E8A-4147-A177-3AD203B41FA5}">
                      <a16:colId xmlns:a16="http://schemas.microsoft.com/office/drawing/2014/main" val="3023832232"/>
                    </a:ext>
                  </a:extLst>
                </a:gridCol>
              </a:tblGrid>
              <a:tr h="69753"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Biomarker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NSCLC Stage (n)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Treatment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Direction after treatment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Association with Clinical Outcome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Reference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005305"/>
                  </a:ext>
                </a:extLst>
              </a:tr>
              <a:tr h="69753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Response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PFS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55846"/>
                  </a:ext>
                </a:extLst>
              </a:tr>
              <a:tr h="173306"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Soluble Factor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656475"/>
                  </a:ext>
                </a:extLst>
              </a:tr>
              <a:tr h="365760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Soluble Factor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III - IV (n=11)</a:t>
                      </a: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9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9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PD-1</a:t>
                      </a: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↑</a:t>
                      </a:r>
                      <a:r>
                        <a:rPr lang="en-US" sz="9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(p=0.027)</a:t>
                      </a: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900" kern="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ns</a:t>
                      </a: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973024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9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I-II (</a:t>
                      </a:r>
                      <a:r>
                        <a:rPr lang="pt-BR" sz="9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pt-BR" sz="9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=3), III-IV (</a:t>
                      </a:r>
                      <a:r>
                        <a:rPr lang="pt-BR" sz="900" kern="1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pt-BR" sz="9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=40)</a:t>
                      </a:r>
                      <a:endParaRPr lang="en-US" sz="9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9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9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PD-1</a:t>
                      </a: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900" kern="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↓ (p=0.008)</a:t>
                      </a: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↓ (p=0.028)</a:t>
                      </a: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174111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Advanced (n=21)</a:t>
                      </a: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9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9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PD-1, </a:t>
                      </a:r>
                      <a:r>
                        <a:rPr lang="el-GR" sz="9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9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PD-L1</a:t>
                      </a: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ns</a:t>
                      </a: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ns</a:t>
                      </a: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ns</a:t>
                      </a: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1905" marR="1905" marT="1905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202564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Soluble Factor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Granzyme B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I-II (n=3), III-IV (n=40)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↓ (p=0.019)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↓ (p=0.043)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9202249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IDO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II-IV (n=27)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↓ (p=0.001)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916833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ARG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PREMIS (n=295, 110 with NSCLC)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αPD-1, αPD-L1, combination of immunotherapies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↑ (p=0.021)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↑ (p=0.011)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50529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62C7EFD-0B17-70A0-204F-3424BFEFF750}"/>
              </a:ext>
            </a:extLst>
          </p:cNvPr>
          <p:cNvSpPr txBox="1"/>
          <p:nvPr/>
        </p:nvSpPr>
        <p:spPr>
          <a:xfrm>
            <a:off x="35778" y="12032"/>
            <a:ext cx="685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14500" algn="l"/>
              </a:tabLst>
            </a:pPr>
            <a:r>
              <a:rPr lang="en-US" sz="1400" b="1" dirty="0">
                <a:effectLst/>
                <a:latin typeface="Calibri" panose="020F0502020204030204" pitchFamily="34" charset="0"/>
                <a:ea typeface="PMingLiU" panose="02020500000000000000" pitchFamily="18" charset="-120"/>
              </a:rPr>
              <a:t>Supplemental Table 1:  Association between soluble factors after ICI therapy and clinical outcome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64016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F6C4B1-5065-9723-4FB6-305AEA68D786}"/>
              </a:ext>
            </a:extLst>
          </p:cNvPr>
          <p:cNvSpPr txBox="1"/>
          <p:nvPr/>
        </p:nvSpPr>
        <p:spPr>
          <a:xfrm>
            <a:off x="0" y="0"/>
            <a:ext cx="685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14500" algn="l"/>
              </a:tabLst>
            </a:pPr>
            <a:r>
              <a:rPr lang="en-US" sz="1400" b="1" dirty="0">
                <a:effectLst/>
                <a:latin typeface="Calibri" panose="020F0502020204030204" pitchFamily="34" charset="0"/>
                <a:ea typeface="PMingLiU" panose="02020500000000000000" pitchFamily="18" charset="-120"/>
              </a:rPr>
              <a:t>Supplemental Table 2:  Association between soluble factors and proteomic tests at baseline and clinical outcome after ICI</a:t>
            </a:r>
            <a:endParaRPr lang="en-US" sz="1400" b="1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2590F86-1A45-B025-F155-6D47654440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871963"/>
              </p:ext>
            </p:extLst>
          </p:nvPr>
        </p:nvGraphicFramePr>
        <p:xfrm>
          <a:off x="107009" y="482692"/>
          <a:ext cx="6643982" cy="4499291"/>
        </p:xfrm>
        <a:graphic>
          <a:graphicData uri="http://schemas.openxmlformats.org/drawingml/2006/table">
            <a:tbl>
              <a:tblPr/>
              <a:tblGrid>
                <a:gridCol w="548640">
                  <a:extLst>
                    <a:ext uri="{9D8B030D-6E8A-4147-A177-3AD203B41FA5}">
                      <a16:colId xmlns:a16="http://schemas.microsoft.com/office/drawing/2014/main" val="3049305485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3034064595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6573993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992054409"/>
                    </a:ext>
                  </a:extLst>
                </a:gridCol>
                <a:gridCol w="608942">
                  <a:extLst>
                    <a:ext uri="{9D8B030D-6E8A-4147-A177-3AD203B41FA5}">
                      <a16:colId xmlns:a16="http://schemas.microsoft.com/office/drawing/2014/main" val="50841637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6680171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78474514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64207554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036795028"/>
                    </a:ext>
                  </a:extLst>
                </a:gridCol>
              </a:tblGrid>
              <a:tr h="128358"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Biomarker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NSCLC Stage (n)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Treatment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Direction at Baseline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l" rtl="0" fontAlgn="ctr">
                        <a:tabLst>
                          <a:tab pos="171450" algn="l"/>
                        </a:tabLst>
                      </a:pP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	</a:t>
                      </a:r>
                      <a:r>
                        <a:rPr lang="en-US" sz="9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Association with Clinical Outcome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Reference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7787"/>
                  </a:ext>
                </a:extLst>
              </a:tr>
              <a:tr h="128358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Response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PFS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582097"/>
                  </a:ext>
                </a:extLst>
              </a:tr>
              <a:tr h="185687"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Soluble Factor and Proteomic Test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424309"/>
                  </a:ext>
                </a:extLst>
              </a:tr>
              <a:tr h="128358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Soluble Factor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Granzyme B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 (n=78)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(p=0.018)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(p=0.021)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1097417"/>
                  </a:ext>
                </a:extLst>
              </a:tr>
              <a:tr h="2552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I-II (n=3), III-IV (n=40)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(p=0.039)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(p=0.018)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(p=0.096)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3685125"/>
                  </a:ext>
                </a:extLst>
              </a:tr>
              <a:tr h="128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sCD25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 - IV (n=62)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(p=0.019)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0716996"/>
                  </a:ext>
                </a:extLst>
              </a:tr>
              <a:tr h="128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LDH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II-IV (n=27)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(p=0.045)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(p=0.090)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(p=0.055)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0466831"/>
                  </a:ext>
                </a:extLst>
              </a:tr>
              <a:tr h="2552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(meta-analysis n=3429)</a:t>
                      </a:r>
                    </a:p>
                  </a:txBody>
                  <a:tcPr marL="1744" marR="1744" marT="17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PD-L1, </a:t>
                      </a:r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CTLA4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(p=0.023)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6096077"/>
                  </a:ext>
                </a:extLst>
              </a:tr>
              <a:tr h="2552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ARG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BIP (n=77, 32 with NSCLC)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(p=0.002)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(p=0.007)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4223256"/>
                  </a:ext>
                </a:extLst>
              </a:tr>
              <a:tr h="5090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PREMIS (n=295, 110 with NSCLC)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αPD-1, αPD-L1, combination of immunotherapies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026097"/>
                  </a:ext>
                </a:extLst>
              </a:tr>
              <a:tr h="3821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NSCLC (n=40), HNSCC (n=41)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(p=0.049)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27868"/>
                  </a:ext>
                </a:extLst>
              </a:tr>
              <a:tr h="1283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CRP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(n=106)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(p=0.0041)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(p&lt;0.0001)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7423789"/>
                  </a:ext>
                </a:extLst>
              </a:tr>
              <a:tr h="382169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Proteomic Test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VeriStrat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test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IIIB - IV (n=284)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ICI monotherapy (n=117)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HIC-H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(p&lt;0.0001)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1879522"/>
                  </a:ext>
                </a:extLst>
              </a:tr>
              <a:tr h="3821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ICI + chemotherapy (n=161)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HIC-H 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1110478"/>
                  </a:ext>
                </a:extLst>
              </a:tr>
              <a:tr h="2552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PIR test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(n=116)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PIR test resistant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9941601"/>
                  </a:ext>
                </a:extLst>
              </a:tr>
              <a:tr h="2552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(n=98)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PIR test resistant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(p=0.037)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1437179"/>
                  </a:ext>
                </a:extLst>
              </a:tr>
              <a:tr h="2552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(n=75)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PIR test resistant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(p=0.007)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045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3437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F6C4B1-5065-9723-4FB6-305AEA68D786}"/>
              </a:ext>
            </a:extLst>
          </p:cNvPr>
          <p:cNvSpPr txBox="1"/>
          <p:nvPr/>
        </p:nvSpPr>
        <p:spPr>
          <a:xfrm>
            <a:off x="0" y="0"/>
            <a:ext cx="685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14500" algn="l"/>
              </a:tabLst>
            </a:pPr>
            <a:r>
              <a:rPr lang="en-US" sz="1400" b="1" dirty="0">
                <a:effectLst/>
                <a:latin typeface="Calibri" panose="020F0502020204030204" pitchFamily="34" charset="0"/>
                <a:ea typeface="PMingLiU" panose="02020500000000000000" pitchFamily="18" charset="-120"/>
              </a:rPr>
              <a:t>Supplemental Table 3:  Association between circulating lymphoid immune cells at baseline and clinical outcome after ICI</a:t>
            </a:r>
            <a:endParaRPr lang="en-US" sz="1400" b="1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2590F86-1A45-B025-F155-6D47654440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273686"/>
              </p:ext>
            </p:extLst>
          </p:nvPr>
        </p:nvGraphicFramePr>
        <p:xfrm>
          <a:off x="107009" y="482692"/>
          <a:ext cx="6675120" cy="5080537"/>
        </p:xfrm>
        <a:graphic>
          <a:graphicData uri="http://schemas.openxmlformats.org/drawingml/2006/table">
            <a:tbl>
              <a:tblPr/>
              <a:tblGrid>
                <a:gridCol w="548640">
                  <a:extLst>
                    <a:ext uri="{9D8B030D-6E8A-4147-A177-3AD203B41FA5}">
                      <a16:colId xmlns:a16="http://schemas.microsoft.com/office/drawing/2014/main" val="3049305485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3034064595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6573993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99205440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50841637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6680171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78474514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64207554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036795028"/>
                    </a:ext>
                  </a:extLst>
                </a:gridCol>
              </a:tblGrid>
              <a:tr h="156400"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Biomarker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NSCLC Stage (n)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Treatment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Direction at Baseline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l" rtl="0" fontAlgn="ctr">
                        <a:tabLst>
                          <a:tab pos="171450" algn="l"/>
                        </a:tabLst>
                      </a:pP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	</a:t>
                      </a:r>
                      <a:r>
                        <a:rPr lang="en-US" sz="9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Association with Clinical Outcome</a:t>
                      </a:r>
                    </a:p>
                  </a:txBody>
                  <a:tcPr marL="1744" marR="1744" marT="17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Reference</a:t>
                      </a:r>
                    </a:p>
                  </a:txBody>
                  <a:tcPr marL="1744" marR="1744" marT="17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7787"/>
                  </a:ext>
                </a:extLst>
              </a:tr>
              <a:tr h="15640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Response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PFS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582097"/>
                  </a:ext>
                </a:extLst>
              </a:tr>
              <a:tr h="212041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Circulating Immune Cell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881014"/>
                  </a:ext>
                </a:extLst>
              </a:tr>
              <a:tr h="465273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Lymphoid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lymphocytes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NSCLC (n=40), HNSCC (n=41)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(p=0.002)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(p=0.010)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0101672"/>
                  </a:ext>
                </a:extLst>
              </a:tr>
              <a:tr h="2347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lymphocyte counts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 (n=231)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(p=0.02)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(p=0.002)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(p=0.002)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5126591"/>
                  </a:ext>
                </a:extLst>
              </a:tr>
              <a:tr h="4652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CD3 counts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NSCLC (n=40), HNSCC (n=41)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(p=0.09)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(p=0.041)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6324762"/>
                  </a:ext>
                </a:extLst>
              </a:tr>
              <a:tr h="4652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NK cells counts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NSCLC (n=40), HNSCC (n=41)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(p=0.041)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(p=0.034)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6806727"/>
                  </a:ext>
                </a:extLst>
              </a:tr>
              <a:tr h="4681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NKG2D and CD56 MFI on T CD56 cells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Resectable IIIA (n=27)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Neoadjuvant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PD-1/chemo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(p=0.012, p=0.003)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6006971"/>
                  </a:ext>
                </a:extLst>
              </a:tr>
              <a:tr h="3514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CD3-CD56+CTLA4+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Resectable IIIA (n=27)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Neoadjuvant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PD-1/chemo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(p=0.028)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978227"/>
                  </a:ext>
                </a:extLst>
              </a:tr>
              <a:tr h="4681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CTLA4 MFI on CD3+CD56+ </a:t>
                      </a:r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cells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Resectable IIIA (n=27)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Neoadjuvant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PD-1/chemo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(p=0.011)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73986"/>
                  </a:ext>
                </a:extLst>
              </a:tr>
              <a:tr h="3514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NK cells/CD56dimCD16+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IIIV - IV (n=65)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(p&lt;0.006)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797136"/>
                  </a:ext>
                </a:extLst>
              </a:tr>
              <a:tr h="2347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CD19+ B cells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 - IV (n=50)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(p=0.002)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2851030"/>
                  </a:ext>
                </a:extLst>
              </a:tr>
              <a:tr h="2347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IgM+ B cells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 - IV (n=50)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949536"/>
                  </a:ext>
                </a:extLst>
              </a:tr>
              <a:tr h="4652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IgM+ memory B cells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 - IV (n=50 discovery, n=70 validation)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(p&lt;0.001, p&lt;0.01)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(p=0.003, p=0.02)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580079"/>
                  </a:ext>
                </a:extLst>
              </a:tr>
              <a:tr h="3514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IgM+ memory B cells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 - IV (n=30)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875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2245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2FEEF04-4A93-AFAE-EA4E-0ED6974B9F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503774"/>
              </p:ext>
            </p:extLst>
          </p:nvPr>
        </p:nvGraphicFramePr>
        <p:xfrm>
          <a:off x="86070" y="581462"/>
          <a:ext cx="6757416" cy="4903140"/>
        </p:xfrm>
        <a:graphic>
          <a:graphicData uri="http://schemas.openxmlformats.org/drawingml/2006/table">
            <a:tbl>
              <a:tblPr/>
              <a:tblGrid>
                <a:gridCol w="548640">
                  <a:extLst>
                    <a:ext uri="{9D8B030D-6E8A-4147-A177-3AD203B41FA5}">
                      <a16:colId xmlns:a16="http://schemas.microsoft.com/office/drawing/2014/main" val="135682465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45020835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2756086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1753746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3853461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50053412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27543196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092680487"/>
                    </a:ext>
                  </a:extLst>
                </a:gridCol>
                <a:gridCol w="539496">
                  <a:extLst>
                    <a:ext uri="{9D8B030D-6E8A-4147-A177-3AD203B41FA5}">
                      <a16:colId xmlns:a16="http://schemas.microsoft.com/office/drawing/2014/main" val="3023832232"/>
                    </a:ext>
                  </a:extLst>
                </a:gridCol>
              </a:tblGrid>
              <a:tr h="69753"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Biomarker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NSCLC Stage (n)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Treatment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Direction after treatment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Association with Clinical Outcome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Reference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005305"/>
                  </a:ext>
                </a:extLst>
              </a:tr>
              <a:tr h="69753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Response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PFS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55846"/>
                  </a:ext>
                </a:extLst>
              </a:tr>
              <a:tr h="18177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Circulating Immune Cell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120346"/>
                  </a:ext>
                </a:extLst>
              </a:tr>
              <a:tr h="365760"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Lymphoid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lymphocyte counts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 (n=231)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(p=0.02)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241720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CD3 counts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NSCLC (n=40), HNSCC (n=41)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(p=0.024)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63518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CD8 counts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NSCLC (n=40), HNSCC (n=41)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(p=0.087)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(p=0.021)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230775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CD8+CD45RA-CD62L-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NSCLC (n=40), HNSCC (n=41)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(p=0.014)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72721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CX3CR1+CD8+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 - IV (n=29)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PD-1/chemo, </a:t>
                      </a:r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PD-L1/chemo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(p&lt;0.05)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(p=0.0051)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(p=0.0138)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6324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CD4+ T, % CD8+ T, % NK </a:t>
                      </a:r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cells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%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 </a:t>
                      </a:r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gd</a:t>
                      </a:r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% MAIT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IIIV - IV (n=80)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985088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Treg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IIIV - IV (n=80)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0075673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Treg (CD4+CD25+CD127loFoxP3+)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(n=74)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(p=0.034)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3088268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PD-1+Treg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(n=74)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719715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PD-1+IgM+ memory B cells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 - IV (n=50 discovery, n=70 validation)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(p=0.028)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177518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PD-L1+IgM+ memory B cells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 - IV (n=50 discovery, n=70 validation)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(p=0.030)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24370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62C7EFD-0B17-70A0-204F-3424BFEFF750}"/>
              </a:ext>
            </a:extLst>
          </p:cNvPr>
          <p:cNvSpPr txBox="1"/>
          <p:nvPr/>
        </p:nvSpPr>
        <p:spPr>
          <a:xfrm>
            <a:off x="35778" y="12032"/>
            <a:ext cx="685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14500" algn="l"/>
              </a:tabLst>
            </a:pPr>
            <a:r>
              <a:rPr lang="en-US" sz="1400" b="1" dirty="0">
                <a:effectLst/>
                <a:latin typeface="Calibri" panose="020F0502020204030204" pitchFamily="34" charset="0"/>
                <a:ea typeface="PMingLiU" panose="02020500000000000000" pitchFamily="18" charset="-120"/>
              </a:rPr>
              <a:t>Supplemental Table 4:  Association between circulating lymphoid cells after ICI therapy and clinical outcome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188170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F6C4B1-5065-9723-4FB6-305AEA68D786}"/>
              </a:ext>
            </a:extLst>
          </p:cNvPr>
          <p:cNvSpPr txBox="1"/>
          <p:nvPr/>
        </p:nvSpPr>
        <p:spPr>
          <a:xfrm>
            <a:off x="0" y="0"/>
            <a:ext cx="685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14500" algn="l"/>
              </a:tabLst>
            </a:pPr>
            <a:r>
              <a:rPr lang="en-US" sz="1400" b="1" dirty="0">
                <a:effectLst/>
                <a:latin typeface="Calibri" panose="020F0502020204030204" pitchFamily="34" charset="0"/>
                <a:ea typeface="PMingLiU" panose="02020500000000000000" pitchFamily="18" charset="-120"/>
              </a:rPr>
              <a:t>Supplemental Table 5:  Association between circulating myeloid immune cells at baseline and clinical outcome after ICI</a:t>
            </a:r>
            <a:endParaRPr lang="en-US" sz="1400" b="1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2590F86-1A45-B025-F155-6D47654440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4866"/>
              </p:ext>
            </p:extLst>
          </p:nvPr>
        </p:nvGraphicFramePr>
        <p:xfrm>
          <a:off x="107009" y="482692"/>
          <a:ext cx="6675120" cy="4918435"/>
        </p:xfrm>
        <a:graphic>
          <a:graphicData uri="http://schemas.openxmlformats.org/drawingml/2006/table">
            <a:tbl>
              <a:tblPr/>
              <a:tblGrid>
                <a:gridCol w="548640">
                  <a:extLst>
                    <a:ext uri="{9D8B030D-6E8A-4147-A177-3AD203B41FA5}">
                      <a16:colId xmlns:a16="http://schemas.microsoft.com/office/drawing/2014/main" val="3049305485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3034064595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6573993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99205440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50841637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6680171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78474514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64207554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036795028"/>
                    </a:ext>
                  </a:extLst>
                </a:gridCol>
              </a:tblGrid>
              <a:tr h="156400"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Biomarker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NSCLC Stage (n)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Treatment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Direction at Baseline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l" rtl="0" fontAlgn="ctr">
                        <a:tabLst>
                          <a:tab pos="171450" algn="l"/>
                        </a:tabLst>
                      </a:pP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	</a:t>
                      </a:r>
                      <a:r>
                        <a:rPr lang="en-US" sz="9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Association with Clinical Outcome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Reference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7787"/>
                  </a:ext>
                </a:extLst>
              </a:tr>
              <a:tr h="15640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Response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PFS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582097"/>
                  </a:ext>
                </a:extLst>
              </a:tr>
              <a:tr h="203575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Circulating Immune Cell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881014"/>
                  </a:ext>
                </a:extLst>
              </a:tr>
              <a:tr h="351412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Myeloid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NLR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(n=249)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(p=0.019)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7151522"/>
                  </a:ext>
                </a:extLst>
              </a:tr>
              <a:tr h="4652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(n=2106 from 17 studies)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07131165"/>
                  </a:ext>
                </a:extLst>
              </a:tr>
              <a:tr h="4652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CD11b+CD116+CD66b+CD3-CD14- (low-density neutrophils)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IIIA - IV (n=31)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(p=0.004)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1071788"/>
                  </a:ext>
                </a:extLst>
              </a:tr>
              <a:tr h="4652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Eosinophil counts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or metastatic (n=166)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Intermediate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(p&lt;0.001)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83942581"/>
                  </a:ext>
                </a:extLst>
              </a:tr>
              <a:tr h="3514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Eosinophil counts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IIIB - IV (n=158)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(p=0.009)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(p=0.007)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(p=0.009)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5149242"/>
                  </a:ext>
                </a:extLst>
              </a:tr>
              <a:tr h="7741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Gr-MDSC, eosinophils counts, NLR, neutrophils counts (immuno-asset)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IIIB - IV (n=53)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Good immune asset (↑,↑,↓,↓)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(p=0.015)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(p=0.05)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2888949"/>
                  </a:ext>
                </a:extLst>
              </a:tr>
              <a:tr h="3514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Gr-MDSC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IIIB - IV (n=53)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(p=0.02)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(p=0.003)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7776525"/>
                  </a:ext>
                </a:extLst>
              </a:tr>
              <a:tr h="3514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PD-L1+ neutrophils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(n=119)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PD-1/chemo,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PD-L1/chemo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(p&lt;0.01)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90543379"/>
                  </a:ext>
                </a:extLst>
              </a:tr>
              <a:tr h="3514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PD-L1+ platelet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(n=119)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PD-1/chemo,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PD-L1/chemo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(p=0.02)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1063534"/>
                  </a:ext>
                </a:extLst>
              </a:tr>
              <a:tr h="3514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PD-L1+ platelet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(n=20)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(p=0.003)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459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784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2FEEF04-4A93-AFAE-EA4E-0ED6974B9F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231465"/>
              </p:ext>
            </p:extLst>
          </p:nvPr>
        </p:nvGraphicFramePr>
        <p:xfrm>
          <a:off x="86070" y="581462"/>
          <a:ext cx="6757416" cy="2871295"/>
        </p:xfrm>
        <a:graphic>
          <a:graphicData uri="http://schemas.openxmlformats.org/drawingml/2006/table">
            <a:tbl>
              <a:tblPr/>
              <a:tblGrid>
                <a:gridCol w="548640">
                  <a:extLst>
                    <a:ext uri="{9D8B030D-6E8A-4147-A177-3AD203B41FA5}">
                      <a16:colId xmlns:a16="http://schemas.microsoft.com/office/drawing/2014/main" val="135682465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45020835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2756086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1753746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3853461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50053412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27543196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092680487"/>
                    </a:ext>
                  </a:extLst>
                </a:gridCol>
                <a:gridCol w="539496">
                  <a:extLst>
                    <a:ext uri="{9D8B030D-6E8A-4147-A177-3AD203B41FA5}">
                      <a16:colId xmlns:a16="http://schemas.microsoft.com/office/drawing/2014/main" val="3023832232"/>
                    </a:ext>
                  </a:extLst>
                </a:gridCol>
              </a:tblGrid>
              <a:tr h="69753"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Biomarker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NSCLC Stage (n)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Treatment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Direction after treatment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Association with Clinical Outcome</a:t>
                      </a:r>
                    </a:p>
                  </a:txBody>
                  <a:tcPr marL="1744" marR="1744" marT="17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Reference</a:t>
                      </a:r>
                    </a:p>
                  </a:txBody>
                  <a:tcPr marL="1744" marR="1744" marT="174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005305"/>
                  </a:ext>
                </a:extLst>
              </a:tr>
              <a:tr h="69753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Response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PFS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55846"/>
                  </a:ext>
                </a:extLst>
              </a:tr>
              <a:tr h="21604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Circulating Immune Cell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120346"/>
                  </a:ext>
                </a:extLst>
              </a:tr>
              <a:tr h="365760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Myeloid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NLR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(n=249)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(p&lt;0.0001)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55693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(n=2106 from 17 studies)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(p&lt;0.0001)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4463537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- IIIA resectable (n=26)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CTLA4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(p=0.022)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(p=0.0097)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(p=0.070)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10243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non-classical CD14dimCD16+ monocytes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IIIB - IV (n=65)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(p=0.0039)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122764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eosinophils CD15+CD16-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IIIB - IV (n=65)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(p=0.0301)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250298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eosinophil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- IIIA resectable (n=26)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CTLA4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(p=0.005)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44638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62C7EFD-0B17-70A0-204F-3424BFEFF750}"/>
              </a:ext>
            </a:extLst>
          </p:cNvPr>
          <p:cNvSpPr txBox="1"/>
          <p:nvPr/>
        </p:nvSpPr>
        <p:spPr>
          <a:xfrm>
            <a:off x="35778" y="12032"/>
            <a:ext cx="685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14500" algn="l"/>
              </a:tabLst>
            </a:pPr>
            <a:r>
              <a:rPr lang="en-US" sz="1400" b="1" dirty="0">
                <a:effectLst/>
                <a:latin typeface="Calibri" panose="020F0502020204030204" pitchFamily="34" charset="0"/>
                <a:ea typeface="PMingLiU" panose="02020500000000000000" pitchFamily="18" charset="-120"/>
              </a:rPr>
              <a:t>Supplemental Table 6:  Association between circulating myeloid cells after ICI therapy and clinical outcome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300302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BD4995-581E-7F4F-605A-4CA8512C9912}"/>
              </a:ext>
            </a:extLst>
          </p:cNvPr>
          <p:cNvSpPr txBox="1"/>
          <p:nvPr/>
        </p:nvSpPr>
        <p:spPr>
          <a:xfrm>
            <a:off x="134471" y="160288"/>
            <a:ext cx="6723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14500" algn="l"/>
              </a:tabLst>
            </a:pPr>
            <a:r>
              <a:rPr lang="en-US" sz="1400" b="1" dirty="0">
                <a:effectLst/>
                <a:latin typeface="Calibri" panose="020F0502020204030204" pitchFamily="34" charset="0"/>
                <a:ea typeface="PMingLiU" panose="02020500000000000000" pitchFamily="18" charset="-120"/>
              </a:rPr>
              <a:t>Supplemental Table 7:  Association between circulating DNA, blood tumor mutation burden, and circulating tumor cells at baseline and clinical outcome after ICI</a:t>
            </a:r>
            <a:endParaRPr lang="en-US" sz="1400" b="1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B23FE46-E147-61AE-B430-86FB127B36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632748"/>
              </p:ext>
            </p:extLst>
          </p:nvPr>
        </p:nvGraphicFramePr>
        <p:xfrm>
          <a:off x="136255" y="835898"/>
          <a:ext cx="6585490" cy="3449979"/>
        </p:xfrm>
        <a:graphic>
          <a:graphicData uri="http://schemas.openxmlformats.org/drawingml/2006/table">
            <a:tbl>
              <a:tblPr/>
              <a:tblGrid>
                <a:gridCol w="457200">
                  <a:extLst>
                    <a:ext uri="{9D8B030D-6E8A-4147-A177-3AD203B41FA5}">
                      <a16:colId xmlns:a16="http://schemas.microsoft.com/office/drawing/2014/main" val="595558765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367703633"/>
                    </a:ext>
                  </a:extLst>
                </a:gridCol>
                <a:gridCol w="824770">
                  <a:extLst>
                    <a:ext uri="{9D8B030D-6E8A-4147-A177-3AD203B41FA5}">
                      <a16:colId xmlns:a16="http://schemas.microsoft.com/office/drawing/2014/main" val="258643612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67771284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44455322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66287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2778754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4269979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413792181"/>
                    </a:ext>
                  </a:extLst>
                </a:gridCol>
              </a:tblGrid>
              <a:tr h="69753"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Biomarker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NSCLC Stage (n)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Treatment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Direction at Baseline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rtl="0" fontAlgn="ctr">
                        <a:tabLst>
                          <a:tab pos="171450" algn="l"/>
                        </a:tabLst>
                      </a:pP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	</a:t>
                      </a:r>
                      <a:r>
                        <a:rPr lang="en-US" sz="9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Association with Clinical Outcome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Reference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473519"/>
                  </a:ext>
                </a:extLst>
              </a:tr>
              <a:tr h="69753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Response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PFS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2163464"/>
                  </a:ext>
                </a:extLst>
              </a:tr>
              <a:tr h="198627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Circulating DNA, Blood Tumor Mutation Burden, and Circulating Tumor Cell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360135"/>
                  </a:ext>
                </a:extLst>
              </a:tr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cfDNA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cfDNA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(n=89)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0570169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cfDNA, CTC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(n=89)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↓,↓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(p=0.007)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955093"/>
                  </a:ext>
                </a:extLst>
              </a:tr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bTMB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bTMB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IIIB - IV (n= 211 from POPLAR, 583 from OAK)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(p=0.055, p=0.036)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122384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IIIB - IVB (n=152)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(p&lt;0.0001)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(p=0.032)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9316191"/>
                  </a:ext>
                </a:extLst>
              </a:tr>
              <a:tr h="36576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CTC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CTC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(n=89)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(p=0.05)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225413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IIIB - IV (n=104)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(p&lt;0.01)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(p&lt;0.01)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6259438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 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(n=96)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(p&lt;0.0001)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(p=0.0004)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(p=0.0088)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161869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PD-L1+ CTC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Advanced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(n=96)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(p=0.04)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61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6809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2FEEF04-4A93-AFAE-EA4E-0ED6974B9F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085222"/>
              </p:ext>
            </p:extLst>
          </p:nvPr>
        </p:nvGraphicFramePr>
        <p:xfrm>
          <a:off x="86070" y="581462"/>
          <a:ext cx="6757416" cy="1343858"/>
        </p:xfrm>
        <a:graphic>
          <a:graphicData uri="http://schemas.openxmlformats.org/drawingml/2006/table">
            <a:tbl>
              <a:tblPr/>
              <a:tblGrid>
                <a:gridCol w="548640">
                  <a:extLst>
                    <a:ext uri="{9D8B030D-6E8A-4147-A177-3AD203B41FA5}">
                      <a16:colId xmlns:a16="http://schemas.microsoft.com/office/drawing/2014/main" val="135682465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45020835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2756086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1753746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3853461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50053412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27543196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092680487"/>
                    </a:ext>
                  </a:extLst>
                </a:gridCol>
                <a:gridCol w="539496">
                  <a:extLst>
                    <a:ext uri="{9D8B030D-6E8A-4147-A177-3AD203B41FA5}">
                      <a16:colId xmlns:a16="http://schemas.microsoft.com/office/drawing/2014/main" val="3023832232"/>
                    </a:ext>
                  </a:extLst>
                </a:gridCol>
              </a:tblGrid>
              <a:tr h="69753"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Biomarker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NSCLC Stage (n)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Treatment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Direction after treatment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Association with Clinical Outcome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Reference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005305"/>
                  </a:ext>
                </a:extLst>
              </a:tr>
              <a:tr h="69753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Response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PFS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55846"/>
                  </a:ext>
                </a:extLst>
              </a:tr>
              <a:tr h="199114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Circulating DNA, Blood Tumor Mutation Burden, and Circulating Tumor Cells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045442"/>
                  </a:ext>
                </a:extLst>
              </a:tr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CTC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CTC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IIIB - IV (n=104)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(p=0.04)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4408644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PD-L1+ CTC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IIB - IV (n=11)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PD-1, </a:t>
                      </a:r>
                      <a:r>
                        <a:rPr lang="el-G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PD-L1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↓ 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↑ (p=0.001)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1744" marR="1744" marT="1744" marB="0" anchor="ctr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992907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6BE3948-5CCA-C38E-3536-26FBD3102D84}"/>
              </a:ext>
            </a:extLst>
          </p:cNvPr>
          <p:cNvSpPr txBox="1"/>
          <p:nvPr/>
        </p:nvSpPr>
        <p:spPr>
          <a:xfrm>
            <a:off x="287902" y="58242"/>
            <a:ext cx="62821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714500" algn="l"/>
              </a:tabLst>
            </a:pPr>
            <a:r>
              <a:rPr lang="en-US" sz="1400" b="1" dirty="0">
                <a:effectLst/>
                <a:latin typeface="Calibri" panose="020F0502020204030204" pitchFamily="34" charset="0"/>
                <a:ea typeface="PMingLiU" panose="02020500000000000000" pitchFamily="18" charset="-120"/>
              </a:rPr>
              <a:t>Supplemental Table </a:t>
            </a:r>
            <a:r>
              <a:rPr lang="en-US" sz="1400" b="1" dirty="0">
                <a:latin typeface="Calibri" panose="020F0502020204030204" pitchFamily="34" charset="0"/>
                <a:ea typeface="PMingLiU" panose="02020500000000000000" pitchFamily="18" charset="-120"/>
              </a:rPr>
              <a:t>8</a:t>
            </a:r>
            <a:r>
              <a:rPr lang="en-US" sz="1400" b="1" dirty="0">
                <a:effectLst/>
                <a:latin typeface="Calibri" panose="020F0502020204030204" pitchFamily="34" charset="0"/>
                <a:ea typeface="PMingLiU" panose="02020500000000000000" pitchFamily="18" charset="-120"/>
              </a:rPr>
              <a:t>:  Association between CTCs after ICI therapy and clinical outcome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295563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527</TotalTime>
  <Words>2268</Words>
  <Application>Microsoft Office PowerPoint</Application>
  <PresentationFormat>A4 Paper (210x297 mm)</PresentationFormat>
  <Paragraphs>588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Donahue, Renee (NIH/NCI) [E]</dc:creator>
  <cp:lastModifiedBy>Donahue, Renee (NIH/NCI) [E]</cp:lastModifiedBy>
  <cp:revision>24</cp:revision>
  <cp:lastPrinted>2024-03-12T14:52:25Z</cp:lastPrinted>
  <dcterms:created xsi:type="dcterms:W3CDTF">2023-11-16T20:29:38Z</dcterms:created>
  <dcterms:modified xsi:type="dcterms:W3CDTF">2024-03-12T14:56:32Z</dcterms:modified>
</cp:coreProperties>
</file>