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C1E919-15B6-6F30-A6D5-196E3D3A5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647BFB3-2495-1246-A0AA-E3C7C06F8F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A80BDE-9940-4665-7201-B8EACAA4F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A4D84A-BF9E-E804-A14F-A3BC423CD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06EDAE-C931-0D5C-0AAD-F9AB5BFB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AA922-34F2-19A1-0DE0-EEA1B7600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4D217F6-C071-FAB0-EF3E-440C6CE02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F6F77C-81B2-7A2A-183B-50DF5AC8A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40D380-5985-F846-62DA-AD3A3FA53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3C2798-B9FA-3D3E-F96A-2782C7438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3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D58375-9182-364D-94D8-2024B18DA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C27B670-EEF1-80B9-B414-1E1394E91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38F651-3057-67A0-4394-FBF662D38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30430C-A0C9-85E1-3218-5A64F1D92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943FEE-6338-DF17-ED41-CC0503A41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0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5E028C-8372-C57D-139D-769F2D8F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47CC43-1E6B-51B5-0DF4-81032A18D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DCD756-BF9F-1BE5-4524-114F637F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BDC1F2-DCE8-A05F-2BB9-2346C7265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856AC8-A969-790D-B902-48E07E3DF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2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DD24FE-5E0E-2987-275B-D1B87BB19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0AA242-815E-238D-8EEF-C0F7B7E63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9E345A-D232-1D43-7155-014ECE3C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40A044-485B-D7AB-83D2-983A1F718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7E1F24-DAA1-A3EE-D185-8F39DA95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4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C4DCB0-18E5-EEB6-C646-820FDEA6A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910924-C9C8-A734-D83A-C853B1960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A19C552-B08E-1C32-6F4F-590350847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1632C58-1913-B243-70D6-D5C1B6E6E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F285352-04A8-EC97-F498-78722FCC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8A05E1-079B-2AAC-B496-0AFA9C37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CF1E73-6EC7-C38D-D6D1-340B6C09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558F39-19BA-28C0-A20A-A55B5AD05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B5BF61-46F5-9338-881F-DA1F5EFD7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63700D7-C5D1-190B-6C9F-D10D0A5C4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85E5A82-ED6D-2A22-FDB1-B65A9167BC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3BAF512-E2C8-6A13-AF42-D0B66CBD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10F1D93-F832-33FF-ADB0-D9EBFB96A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8057C4E-D691-169C-35A9-61C65363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9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80A8AA-4508-0A5D-7CDD-36750876D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F8EFC72-0192-5567-D294-5C45D5D88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BA1D7B2-01CE-3A6E-F705-D26CBF04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6D8EF45-69CD-AFC5-0C26-3F7371AE5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2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350B6E2-C279-F9F6-FC8B-988A6152B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849098F-8194-868B-562A-2101DACCC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C2923C-4A0A-B1ED-A0E8-AA4FB7969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3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4F8F61-2A4C-8DDC-6BB3-92C15EE7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B9EEA9-2CEA-91C7-BC4D-AACDF5754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EF4AE2-2C1F-78C4-E9B0-1B6E4BAEC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B71D95-CCFD-2427-9159-6718DA5E6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E0FCD7A-A798-7DC3-37E7-232C6490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95B4F2-278A-5FCC-83F1-BF4D2D66C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2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F06935-6CDF-815B-481A-E0EE3BA0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2154653-9ECB-5DE0-23A1-666A2782F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48B8BE-973F-DE60-C882-E53D2BFB1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656555-9836-2975-C531-3FEF035A4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662343-3123-8834-E7F8-FDCB2354D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E94E04-36D2-97F1-39E2-CFB27BD5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7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438B03C-DC30-548E-4D38-30740FCDC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514FFB-D4C8-025F-3B42-4472AB858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28D6BA-326F-DCD2-81C5-487266C57F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BA75A-E009-44EF-B13C-5C6004F69DD6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DEDD85-689F-94B4-BE38-1F4B39449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4CCF49-12B3-78E8-D387-4D61FDA43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625D27-E28E-43F8-926F-472AB7265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6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feld 5">
            <a:extLst>
              <a:ext uri="{FF2B5EF4-FFF2-40B4-BE49-F238E27FC236}">
                <a16:creationId xmlns:a16="http://schemas.microsoft.com/office/drawing/2014/main" id="{C48AEFBA-F46E-8235-5C12-698122538DB6}"/>
              </a:ext>
            </a:extLst>
          </p:cNvPr>
          <p:cNvSpPr txBox="1"/>
          <p:nvPr/>
        </p:nvSpPr>
        <p:spPr>
          <a:xfrm>
            <a:off x="1692202" y="27998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40" name="Oggetto 39">
            <a:extLst>
              <a:ext uri="{FF2B5EF4-FFF2-40B4-BE49-F238E27FC236}">
                <a16:creationId xmlns:a16="http://schemas.microsoft.com/office/drawing/2014/main" id="{52D3B178-B8B5-E3FD-F061-90A6B67360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79110"/>
              </p:ext>
            </p:extLst>
          </p:nvPr>
        </p:nvGraphicFramePr>
        <p:xfrm>
          <a:off x="4795667" y="613139"/>
          <a:ext cx="2314575" cy="282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3639171" imgH="3854665" progId="Prism10.Document">
                  <p:embed/>
                </p:oleObj>
              </mc:Choice>
              <mc:Fallback>
                <p:oleObj name="Prism 10" r:id="rId2" imgW="3639171" imgH="3854665" progId="Prism10.Document">
                  <p:embed/>
                  <p:pic>
                    <p:nvPicPr>
                      <p:cNvPr id="40" name="Oggetto 39">
                        <a:extLst>
                          <a:ext uri="{FF2B5EF4-FFF2-40B4-BE49-F238E27FC236}">
                            <a16:creationId xmlns:a16="http://schemas.microsoft.com/office/drawing/2014/main" id="{52D3B178-B8B5-E3FD-F061-90A6B67360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95667" y="613139"/>
                        <a:ext cx="2314575" cy="2827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ggetto 40">
            <a:extLst>
              <a:ext uri="{FF2B5EF4-FFF2-40B4-BE49-F238E27FC236}">
                <a16:creationId xmlns:a16="http://schemas.microsoft.com/office/drawing/2014/main" id="{7144D871-7B3F-96BF-C6FB-1DC3438348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562536"/>
              </p:ext>
            </p:extLst>
          </p:nvPr>
        </p:nvGraphicFramePr>
        <p:xfrm>
          <a:off x="7519988" y="567102"/>
          <a:ext cx="2314575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639171" imgH="3792377" progId="Prism10.Document">
                  <p:embed/>
                </p:oleObj>
              </mc:Choice>
              <mc:Fallback>
                <p:oleObj name="Prism 10" r:id="rId4" imgW="3639171" imgH="3792377" progId="Prism10.Document">
                  <p:embed/>
                  <p:pic>
                    <p:nvPicPr>
                      <p:cNvPr id="41" name="Oggetto 40">
                        <a:extLst>
                          <a:ext uri="{FF2B5EF4-FFF2-40B4-BE49-F238E27FC236}">
                            <a16:creationId xmlns:a16="http://schemas.microsoft.com/office/drawing/2014/main" id="{7144D871-7B3F-96BF-C6FB-1DC3438348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19988" y="567102"/>
                        <a:ext cx="2314575" cy="278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ggetto 41">
            <a:extLst>
              <a:ext uri="{FF2B5EF4-FFF2-40B4-BE49-F238E27FC236}">
                <a16:creationId xmlns:a16="http://schemas.microsoft.com/office/drawing/2014/main" id="{1DE6D5B0-B411-7DBB-6B06-444653AFEE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079243"/>
              </p:ext>
            </p:extLst>
          </p:nvPr>
        </p:nvGraphicFramePr>
        <p:xfrm>
          <a:off x="2087392" y="652827"/>
          <a:ext cx="2312987" cy="282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3639171" imgH="3854665" progId="Prism10.Document">
                  <p:embed/>
                </p:oleObj>
              </mc:Choice>
              <mc:Fallback>
                <p:oleObj name="Prism 10" r:id="rId6" imgW="3639171" imgH="3854665" progId="Prism10.Document">
                  <p:embed/>
                  <p:pic>
                    <p:nvPicPr>
                      <p:cNvPr id="42" name="Oggetto 41">
                        <a:extLst>
                          <a:ext uri="{FF2B5EF4-FFF2-40B4-BE49-F238E27FC236}">
                            <a16:creationId xmlns:a16="http://schemas.microsoft.com/office/drawing/2014/main" id="{1DE6D5B0-B411-7DBB-6B06-444653AFE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87392" y="652827"/>
                        <a:ext cx="2312987" cy="282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77E8B608-E9C0-A6AE-735E-FAEBB1F37965}"/>
              </a:ext>
            </a:extLst>
          </p:cNvPr>
          <p:cNvSpPr txBox="1"/>
          <p:nvPr/>
        </p:nvSpPr>
        <p:spPr>
          <a:xfrm>
            <a:off x="7160961" y="273657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4ABE3849-1E51-ACFA-F423-D42195CFA4F1}"/>
              </a:ext>
            </a:extLst>
          </p:cNvPr>
          <p:cNvSpPr txBox="1"/>
          <p:nvPr/>
        </p:nvSpPr>
        <p:spPr>
          <a:xfrm>
            <a:off x="3171623" y="1121423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feld 5">
            <a:extLst>
              <a:ext uri="{FF2B5EF4-FFF2-40B4-BE49-F238E27FC236}">
                <a16:creationId xmlns:a16="http://schemas.microsoft.com/office/drawing/2014/main" id="{8CC2C2E7-1D0F-6364-3E01-4844D0EFA399}"/>
              </a:ext>
            </a:extLst>
          </p:cNvPr>
          <p:cNvSpPr txBox="1"/>
          <p:nvPr/>
        </p:nvSpPr>
        <p:spPr>
          <a:xfrm>
            <a:off x="4472911" y="27998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7A3F9497-AC73-BD93-0924-9731B5DA856D}"/>
              </a:ext>
            </a:extLst>
          </p:cNvPr>
          <p:cNvSpPr txBox="1"/>
          <p:nvPr/>
        </p:nvSpPr>
        <p:spPr>
          <a:xfrm>
            <a:off x="3721984" y="1120434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F734D427-6342-0D9F-2783-E34BD60F450C}"/>
              </a:ext>
            </a:extLst>
          </p:cNvPr>
          <p:cNvSpPr txBox="1"/>
          <p:nvPr/>
        </p:nvSpPr>
        <p:spPr>
          <a:xfrm>
            <a:off x="1692202" y="3506961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3C08076E-1113-580E-6883-4E4656890D9D}"/>
              </a:ext>
            </a:extLst>
          </p:cNvPr>
          <p:cNvSpPr txBox="1"/>
          <p:nvPr/>
        </p:nvSpPr>
        <p:spPr>
          <a:xfrm>
            <a:off x="5891616" y="1105554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780F1D25-D08D-10C1-3776-BF431C1262E9}"/>
              </a:ext>
            </a:extLst>
          </p:cNvPr>
          <p:cNvSpPr txBox="1"/>
          <p:nvPr/>
        </p:nvSpPr>
        <p:spPr>
          <a:xfrm>
            <a:off x="6426109" y="1061482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7AC79B23-AD68-183C-2EB3-FC8FB30BD75B}"/>
              </a:ext>
            </a:extLst>
          </p:cNvPr>
          <p:cNvSpPr txBox="1"/>
          <p:nvPr/>
        </p:nvSpPr>
        <p:spPr>
          <a:xfrm>
            <a:off x="8605549" y="1136192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C4A95C24-C085-E949-2D03-B16A743288B8}"/>
              </a:ext>
            </a:extLst>
          </p:cNvPr>
          <p:cNvSpPr txBox="1"/>
          <p:nvPr/>
        </p:nvSpPr>
        <p:spPr>
          <a:xfrm>
            <a:off x="9153188" y="1066656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9" name="Oggetto 58">
            <a:extLst>
              <a:ext uri="{FF2B5EF4-FFF2-40B4-BE49-F238E27FC236}">
                <a16:creationId xmlns:a16="http://schemas.microsoft.com/office/drawing/2014/main" id="{C8AC97B3-B803-A373-320C-9B8B0F7316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916960"/>
              </p:ext>
            </p:extLst>
          </p:nvPr>
        </p:nvGraphicFramePr>
        <p:xfrm>
          <a:off x="2070100" y="3825875"/>
          <a:ext cx="2320925" cy="283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8" imgW="3649975" imgH="3856105" progId="Prism10.Document">
                  <p:embed/>
                </p:oleObj>
              </mc:Choice>
              <mc:Fallback>
                <p:oleObj name="Prism 10" r:id="rId8" imgW="3649975" imgH="3856105" progId="Prism10.Document">
                  <p:embed/>
                  <p:pic>
                    <p:nvPicPr>
                      <p:cNvPr id="59" name="Oggetto 58">
                        <a:extLst>
                          <a:ext uri="{FF2B5EF4-FFF2-40B4-BE49-F238E27FC236}">
                            <a16:creationId xmlns:a16="http://schemas.microsoft.com/office/drawing/2014/main" id="{C8AC97B3-B803-A373-320C-9B8B0F7316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70100" y="3825875"/>
                        <a:ext cx="2320925" cy="2830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82F5E66A-884C-B4F2-FB2C-28CEFE2B031F}"/>
              </a:ext>
            </a:extLst>
          </p:cNvPr>
          <p:cNvSpPr txBox="1"/>
          <p:nvPr/>
        </p:nvSpPr>
        <p:spPr>
          <a:xfrm>
            <a:off x="3604653" y="4173947"/>
            <a:ext cx="511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2E2BBD10-E8DB-1E35-AFA8-ED4710569182}"/>
              </a:ext>
            </a:extLst>
          </p:cNvPr>
          <p:cNvSpPr txBox="1"/>
          <p:nvPr/>
        </p:nvSpPr>
        <p:spPr>
          <a:xfrm>
            <a:off x="4510394" y="350696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graphicFrame>
        <p:nvGraphicFramePr>
          <p:cNvPr id="62" name="Oggetto 61">
            <a:extLst>
              <a:ext uri="{FF2B5EF4-FFF2-40B4-BE49-F238E27FC236}">
                <a16:creationId xmlns:a16="http://schemas.microsoft.com/office/drawing/2014/main" id="{D80DBBBE-047D-7BB4-4C9A-392FB928B9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996043"/>
              </p:ext>
            </p:extLst>
          </p:nvPr>
        </p:nvGraphicFramePr>
        <p:xfrm>
          <a:off x="4965700" y="3795713"/>
          <a:ext cx="2192338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0" imgW="3591994" imgH="3900391" progId="Prism10.Document">
                  <p:embed/>
                </p:oleObj>
              </mc:Choice>
              <mc:Fallback>
                <p:oleObj name="Prism 10" r:id="rId10" imgW="3591994" imgH="3900391" progId="Prism10.Document">
                  <p:embed/>
                  <p:pic>
                    <p:nvPicPr>
                      <p:cNvPr id="62" name="Oggetto 61">
                        <a:extLst>
                          <a:ext uri="{FF2B5EF4-FFF2-40B4-BE49-F238E27FC236}">
                            <a16:creationId xmlns:a16="http://schemas.microsoft.com/office/drawing/2014/main" id="{D80DBBBE-047D-7BB4-4C9A-392FB928B9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965700" y="3795713"/>
                        <a:ext cx="2192338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4DE12630-7EC4-D697-1A16-ED24950FDB1C}"/>
              </a:ext>
            </a:extLst>
          </p:cNvPr>
          <p:cNvSpPr txBox="1"/>
          <p:nvPr/>
        </p:nvSpPr>
        <p:spPr>
          <a:xfrm>
            <a:off x="6442956" y="4202299"/>
            <a:ext cx="4026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7F04BDCC-22DC-8040-17FB-F225667DB516}"/>
              </a:ext>
            </a:extLst>
          </p:cNvPr>
          <p:cNvSpPr txBox="1"/>
          <p:nvPr/>
        </p:nvSpPr>
        <p:spPr>
          <a:xfrm>
            <a:off x="7265473" y="3506960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graphicFrame>
        <p:nvGraphicFramePr>
          <p:cNvPr id="65" name="Oggetto 64">
            <a:extLst>
              <a:ext uri="{FF2B5EF4-FFF2-40B4-BE49-F238E27FC236}">
                <a16:creationId xmlns:a16="http://schemas.microsoft.com/office/drawing/2014/main" id="{DB57E3B6-0D4C-74EF-0FFC-5246008A77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063008"/>
              </p:ext>
            </p:extLst>
          </p:nvPr>
        </p:nvGraphicFramePr>
        <p:xfrm>
          <a:off x="7670800" y="3714750"/>
          <a:ext cx="2262188" cy="293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2" imgW="3591994" imgH="4002644" progId="Prism10.Document">
                  <p:embed/>
                </p:oleObj>
              </mc:Choice>
              <mc:Fallback>
                <p:oleObj name="Prism 10" r:id="rId12" imgW="3591994" imgH="4002644" progId="Prism10.Document">
                  <p:embed/>
                  <p:pic>
                    <p:nvPicPr>
                      <p:cNvPr id="65" name="Oggetto 64">
                        <a:extLst>
                          <a:ext uri="{FF2B5EF4-FFF2-40B4-BE49-F238E27FC236}">
                            <a16:creationId xmlns:a16="http://schemas.microsoft.com/office/drawing/2014/main" id="{DB57E3B6-0D4C-74EF-0FFC-5246008A77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670800" y="3714750"/>
                        <a:ext cx="2262188" cy="293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438C5EE8-7C26-388C-6230-26D77D23BCEF}"/>
              </a:ext>
            </a:extLst>
          </p:cNvPr>
          <p:cNvSpPr txBox="1"/>
          <p:nvPr/>
        </p:nvSpPr>
        <p:spPr>
          <a:xfrm>
            <a:off x="9210810" y="4103926"/>
            <a:ext cx="4026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579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86FA55-BD68-EDE8-A5B0-55A05D268E25}"/>
              </a:ext>
            </a:extLst>
          </p:cNvPr>
          <p:cNvSpPr txBox="1"/>
          <p:nvPr/>
        </p:nvSpPr>
        <p:spPr>
          <a:xfrm>
            <a:off x="139460" y="84190"/>
            <a:ext cx="11913079" cy="3704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</a:t>
            </a:r>
            <a:r>
              <a:rPr lang="en-US" sz="14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ary </a:t>
            </a:r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5. </a:t>
            </a:r>
            <a:r>
              <a:rPr lang="en-US" sz="14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 of HSF1 inhibition on the survival of </a:t>
            </a:r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</a:t>
            </a:r>
            <a:r>
              <a:rPr lang="en-US" sz="14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hepatic chol</a:t>
            </a:r>
            <a:r>
              <a:rPr lang="en-US" sz="14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angiocarcinoma cell lines.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(A) Effect of inhibition of HSF1 via specific small-interfering </a:t>
            </a:r>
            <a:r>
              <a:rPr lang="en-US" sz="1400" dirty="0">
                <a:solidFill>
                  <a:srgbClr val="222222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RNA on apoptosis of 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KKU-M156, HuCCT1, and KKU-M213 human 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hepatic chol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angiocarcinoma</a:t>
            </a:r>
            <a:r>
              <a:rPr lang="en-US" sz="14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iCCA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cell lines. The </a:t>
            </a:r>
            <a:r>
              <a:rPr lang="en-US" sz="140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iCCA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cell </a:t>
            </a:r>
            <a:r>
              <a:rPr lang="en-US" sz="1400" dirty="0">
                <a:solidFill>
                  <a:srgbClr val="222222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lines 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were treated for 48 h with the 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 siRNA against HSF1, at two concentrations (25 and 50 </a:t>
            </a:r>
            <a:r>
              <a:rPr lang="en-US" sz="140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nM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(B) Effect of inhibition of HSF1 activity via the KRIBB-11 inhibitor on apoptosis of KKU-M156, HuCCT1, and KKU-M213 human 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hepatic chol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angiocarcinoma</a:t>
            </a:r>
            <a:r>
              <a:rPr lang="en-US" sz="14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iCCA</a:t>
            </a:r>
            <a:r>
              <a:rPr lang="en-US" sz="1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cell lines on apoptosis. DMSO-treated cells served as controls. The values in optical densities (OD) at 405 nm are presented. All results are expressed as mean ± SD of three independent experiments in triplicate. For statistical analysis, Tukey's multiple comparisons test was performed (*** p &lt; 0.0001, vs. scramble and DMSO). Abbreviation: si-HSF1, small-interfering RNA against HSF1.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095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Tema di Office</vt:lpstr>
      <vt:lpstr>Prism 10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CALVISI Diego Francesco</dc:creator>
  <cp:lastModifiedBy>Diego Calvisi</cp:lastModifiedBy>
  <cp:revision>5</cp:revision>
  <dcterms:created xsi:type="dcterms:W3CDTF">2024-06-07T08:56:45Z</dcterms:created>
  <dcterms:modified xsi:type="dcterms:W3CDTF">2024-08-14T14:23:50Z</dcterms:modified>
</cp:coreProperties>
</file>