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93" r:id="rId2"/>
    <p:sldId id="294" r:id="rId3"/>
    <p:sldId id="282" r:id="rId4"/>
    <p:sldId id="296" r:id="rId5"/>
    <p:sldId id="295" r:id="rId6"/>
    <p:sldId id="288" r:id="rId7"/>
  </p:sldIdLst>
  <p:sldSz cx="6858000" cy="9906000" type="A4"/>
  <p:notesSz cx="9928225" cy="66690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534" autoAdjust="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3498" y="8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207" cy="333239"/>
          </a:xfrm>
          <a:prstGeom prst="rect">
            <a:avLst/>
          </a:prstGeom>
        </p:spPr>
        <p:txBody>
          <a:bodyPr vert="horz" lIns="92404" tIns="46201" rIns="92404" bIns="46201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4655" y="0"/>
            <a:ext cx="4301207" cy="333239"/>
          </a:xfrm>
          <a:prstGeom prst="rect">
            <a:avLst/>
          </a:prstGeom>
        </p:spPr>
        <p:txBody>
          <a:bodyPr vert="horz" lIns="92404" tIns="46201" rIns="92404" bIns="46201" rtlCol="0"/>
          <a:lstStyle>
            <a:lvl1pPr algn="r">
              <a:defRPr sz="1200"/>
            </a:lvl1pPr>
          </a:lstStyle>
          <a:p>
            <a:fld id="{D32031BA-6B30-4B03-959E-FA791930C46B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6334764"/>
            <a:ext cx="4301207" cy="333239"/>
          </a:xfrm>
          <a:prstGeom prst="rect">
            <a:avLst/>
          </a:prstGeom>
        </p:spPr>
        <p:txBody>
          <a:bodyPr vert="horz" lIns="92404" tIns="46201" rIns="92404" bIns="46201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4655" y="6334764"/>
            <a:ext cx="4301207" cy="333239"/>
          </a:xfrm>
          <a:prstGeom prst="rect">
            <a:avLst/>
          </a:prstGeom>
        </p:spPr>
        <p:txBody>
          <a:bodyPr vert="horz" lIns="92404" tIns="46201" rIns="92404" bIns="46201" rtlCol="0" anchor="b"/>
          <a:lstStyle>
            <a:lvl1pPr algn="r">
              <a:defRPr sz="1200"/>
            </a:lvl1pPr>
          </a:lstStyle>
          <a:p>
            <a:fld id="{8D22B902-1930-4BA6-A342-F7857AD3394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4476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33095-F1A9-43A6-99EA-7562FA3C0AB0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F1137-3C18-4781-AB10-2C14B34946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image" Target="../media/image15.png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12" Type="http://schemas.openxmlformats.org/officeDocument/2006/relationships/image" Target="../media/image14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11" Type="http://schemas.openxmlformats.org/officeDocument/2006/relationships/image" Target="../media/image13.emf"/><Relationship Id="rId5" Type="http://schemas.openxmlformats.org/officeDocument/2006/relationships/image" Target="../media/image7.emf"/><Relationship Id="rId10" Type="http://schemas.openxmlformats.org/officeDocument/2006/relationships/image" Target="../media/image12.emf"/><Relationship Id="rId4" Type="http://schemas.openxmlformats.org/officeDocument/2006/relationships/image" Target="../media/image6.emf"/><Relationship Id="rId9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emf"/><Relationship Id="rId18" Type="http://schemas.openxmlformats.org/officeDocument/2006/relationships/image" Target="../media/image28.emf"/><Relationship Id="rId3" Type="http://schemas.microsoft.com/office/2007/relationships/hdphoto" Target="../media/hdphoto1.wdp"/><Relationship Id="rId21" Type="http://schemas.openxmlformats.org/officeDocument/2006/relationships/image" Target="../media/image31.tiff"/><Relationship Id="rId7" Type="http://schemas.microsoft.com/office/2007/relationships/hdphoto" Target="../media/hdphoto3.wdp"/><Relationship Id="rId12" Type="http://schemas.openxmlformats.org/officeDocument/2006/relationships/image" Target="../media/image22.emf"/><Relationship Id="rId17" Type="http://schemas.openxmlformats.org/officeDocument/2006/relationships/image" Target="../media/image27.emf"/><Relationship Id="rId2" Type="http://schemas.openxmlformats.org/officeDocument/2006/relationships/image" Target="../media/image16.png"/><Relationship Id="rId16" Type="http://schemas.openxmlformats.org/officeDocument/2006/relationships/image" Target="../media/image26.emf"/><Relationship Id="rId20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1.emf"/><Relationship Id="rId5" Type="http://schemas.microsoft.com/office/2007/relationships/hdphoto" Target="../media/hdphoto2.wdp"/><Relationship Id="rId15" Type="http://schemas.openxmlformats.org/officeDocument/2006/relationships/image" Target="../media/image25.emf"/><Relationship Id="rId10" Type="http://schemas.openxmlformats.org/officeDocument/2006/relationships/image" Target="../media/image20.emf"/><Relationship Id="rId19" Type="http://schemas.openxmlformats.org/officeDocument/2006/relationships/image" Target="../media/image29.emf"/><Relationship Id="rId4" Type="http://schemas.openxmlformats.org/officeDocument/2006/relationships/image" Target="../media/image17.png"/><Relationship Id="rId9" Type="http://schemas.microsoft.com/office/2007/relationships/hdphoto" Target="../media/hdphoto4.wdp"/><Relationship Id="rId14" Type="http://schemas.openxmlformats.org/officeDocument/2006/relationships/image" Target="../media/image2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emf"/><Relationship Id="rId7" Type="http://schemas.openxmlformats.org/officeDocument/2006/relationships/image" Target="../media/image37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microsoft.com/office/2007/relationships/hdphoto" Target="../media/hdphoto7.wdp"/><Relationship Id="rId18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48.png"/><Relationship Id="rId17" Type="http://schemas.microsoft.com/office/2007/relationships/hdphoto" Target="../media/hdphoto9.wdp"/><Relationship Id="rId2" Type="http://schemas.openxmlformats.org/officeDocument/2006/relationships/image" Target="../media/image40.png"/><Relationship Id="rId16" Type="http://schemas.openxmlformats.org/officeDocument/2006/relationships/image" Target="../media/image50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microsoft.com/office/2007/relationships/hdphoto" Target="../media/hdphoto6.wdp"/><Relationship Id="rId5" Type="http://schemas.openxmlformats.org/officeDocument/2006/relationships/image" Target="../media/image43.png"/><Relationship Id="rId15" Type="http://schemas.microsoft.com/office/2007/relationships/hdphoto" Target="../media/hdphoto8.wdp"/><Relationship Id="rId10" Type="http://schemas.openxmlformats.org/officeDocument/2006/relationships/image" Target="../media/image47.png"/><Relationship Id="rId19" Type="http://schemas.openxmlformats.org/officeDocument/2006/relationships/image" Target="../media/image52.png"/><Relationship Id="rId4" Type="http://schemas.openxmlformats.org/officeDocument/2006/relationships/image" Target="../media/image42.png"/><Relationship Id="rId9" Type="http://schemas.microsoft.com/office/2007/relationships/hdphoto" Target="../media/hdphoto5.wdp"/><Relationship Id="rId1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microsoft.com/office/2007/relationships/hdphoto" Target="../media/hdphoto13.wdp"/><Relationship Id="rId3" Type="http://schemas.openxmlformats.org/officeDocument/2006/relationships/image" Target="../media/image55.jpeg"/><Relationship Id="rId7" Type="http://schemas.microsoft.com/office/2007/relationships/hdphoto" Target="../media/hdphoto10.wdp"/><Relationship Id="rId12" Type="http://schemas.openxmlformats.org/officeDocument/2006/relationships/image" Target="../media/image61.png"/><Relationship Id="rId17" Type="http://schemas.microsoft.com/office/2007/relationships/hdphoto" Target="../media/hdphoto15.wdp"/><Relationship Id="rId2" Type="http://schemas.openxmlformats.org/officeDocument/2006/relationships/image" Target="../media/image54.jpeg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microsoft.com/office/2007/relationships/hdphoto" Target="../media/hdphoto12.wdp"/><Relationship Id="rId5" Type="http://schemas.openxmlformats.org/officeDocument/2006/relationships/image" Target="../media/image57.png"/><Relationship Id="rId15" Type="http://schemas.microsoft.com/office/2007/relationships/hdphoto" Target="../media/hdphoto14.wdp"/><Relationship Id="rId10" Type="http://schemas.openxmlformats.org/officeDocument/2006/relationships/image" Target="../media/image60.png"/><Relationship Id="rId4" Type="http://schemas.openxmlformats.org/officeDocument/2006/relationships/image" Target="../media/image56.png"/><Relationship Id="rId9" Type="http://schemas.microsoft.com/office/2007/relationships/hdphoto" Target="../media/hdphoto11.wdp"/><Relationship Id="rId1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126128" y="157654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latin typeface="Arial" pitchFamily="34" charset="0"/>
                <a:cs typeface="Arial" pitchFamily="34" charset="0"/>
              </a:rPr>
              <a:t>Supplemental</a:t>
            </a:r>
            <a:r>
              <a:rPr lang="fr-FR" sz="1200" dirty="0" smtClean="0">
                <a:latin typeface="Arial" pitchFamily="34" charset="0"/>
                <a:cs typeface="Arial" pitchFamily="34" charset="0"/>
              </a:rPr>
              <a:t> FIGURE 1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373575" y="1126580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373575" y="3067076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373575" y="5126800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C</a:t>
            </a:r>
          </a:p>
        </p:txBody>
      </p:sp>
      <p:grpSp>
        <p:nvGrpSpPr>
          <p:cNvPr id="20" name="Groupe 19"/>
          <p:cNvGrpSpPr/>
          <p:nvPr/>
        </p:nvGrpSpPr>
        <p:grpSpPr>
          <a:xfrm>
            <a:off x="1607971" y="1289488"/>
            <a:ext cx="3271172" cy="1907830"/>
            <a:chOff x="539298" y="1500381"/>
            <a:chExt cx="3271172" cy="1907830"/>
          </a:xfrm>
        </p:grpSpPr>
        <p:sp>
          <p:nvSpPr>
            <p:cNvPr id="26" name="ZoneTexte 25"/>
            <p:cNvSpPr txBox="1"/>
            <p:nvPr/>
          </p:nvSpPr>
          <p:spPr>
            <a:xfrm>
              <a:off x="1310863" y="3161990"/>
              <a:ext cx="136287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PC1 (67% variance)</a:t>
              </a:r>
            </a:p>
          </p:txBody>
        </p:sp>
        <p:sp>
          <p:nvSpPr>
            <p:cNvPr id="27" name="ZoneTexte 26"/>
            <p:cNvSpPr txBox="1"/>
            <p:nvPr/>
          </p:nvSpPr>
          <p:spPr>
            <a:xfrm rot="16200000">
              <a:off x="-19028" y="2148204"/>
              <a:ext cx="136287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PC2 (13% variance)</a:t>
              </a:r>
            </a:p>
          </p:txBody>
        </p:sp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2"/>
            <a:srcRect l="6446" t="2662" r="7750" b="6839"/>
            <a:stretch/>
          </p:blipFill>
          <p:spPr>
            <a:xfrm>
              <a:off x="1046045" y="1514650"/>
              <a:ext cx="1880036" cy="1495398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049603" y="1518208"/>
              <a:ext cx="1872000" cy="1476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862139" y="1525645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20</a:t>
              </a:r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862139" y="1790479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932671" y="2055313"/>
              <a:ext cx="7053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818858" y="2320147"/>
              <a:ext cx="18434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-10</a:t>
              </a:r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818858" y="2584981"/>
              <a:ext cx="18434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-20</a:t>
              </a:r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818858" y="2849816"/>
              <a:ext cx="18434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-30</a:t>
              </a:r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998551" y="3034490"/>
              <a:ext cx="18434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-75</a:t>
              </a: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1417291" y="3027893"/>
              <a:ext cx="18434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-50</a:t>
              </a: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1832473" y="3021296"/>
              <a:ext cx="18434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-25</a:t>
              </a:r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2311658" y="3014699"/>
              <a:ext cx="7053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2688330" y="3008102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25</a:t>
              </a:r>
            </a:p>
          </p:txBody>
        </p:sp>
        <p:grpSp>
          <p:nvGrpSpPr>
            <p:cNvPr id="10" name="Groupe 9"/>
            <p:cNvGrpSpPr/>
            <p:nvPr/>
          </p:nvGrpSpPr>
          <p:grpSpPr>
            <a:xfrm>
              <a:off x="3043025" y="1500381"/>
              <a:ext cx="767445" cy="727302"/>
              <a:chOff x="3097876" y="1481756"/>
              <a:chExt cx="767445" cy="727302"/>
            </a:xfrm>
          </p:grpSpPr>
          <p:sp>
            <p:nvSpPr>
              <p:cNvPr id="55" name="Rectangle 80"/>
              <p:cNvSpPr>
                <a:spLocks noChangeArrowheads="1"/>
              </p:cNvSpPr>
              <p:nvPr/>
            </p:nvSpPr>
            <p:spPr bwMode="auto">
              <a:xfrm>
                <a:off x="3225722" y="1481756"/>
                <a:ext cx="41197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Control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Rectangle 81"/>
              <p:cNvSpPr>
                <a:spLocks noChangeArrowheads="1"/>
              </p:cNvSpPr>
              <p:nvPr/>
            </p:nvSpPr>
            <p:spPr bwMode="auto">
              <a:xfrm>
                <a:off x="3225722" y="2055170"/>
                <a:ext cx="61074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sh-CYR61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Rectangle 82"/>
              <p:cNvSpPr>
                <a:spLocks noChangeArrowheads="1"/>
              </p:cNvSpPr>
              <p:nvPr/>
            </p:nvSpPr>
            <p:spPr bwMode="auto">
              <a:xfrm>
                <a:off x="3225722" y="1672894"/>
                <a:ext cx="63959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OE-CYR61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Rectangle 80"/>
              <p:cNvSpPr>
                <a:spLocks noChangeArrowheads="1"/>
              </p:cNvSpPr>
              <p:nvPr/>
            </p:nvSpPr>
            <p:spPr bwMode="auto">
              <a:xfrm>
                <a:off x="3225722" y="1864032"/>
                <a:ext cx="589906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s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h-Control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9" name="Groupe 8"/>
              <p:cNvGrpSpPr/>
              <p:nvPr/>
            </p:nvGrpSpPr>
            <p:grpSpPr>
              <a:xfrm>
                <a:off x="3097876" y="1525645"/>
                <a:ext cx="72043" cy="656665"/>
                <a:chOff x="4272742" y="1494633"/>
                <a:chExt cx="72043" cy="656665"/>
              </a:xfrm>
            </p:grpSpPr>
            <p:sp>
              <p:nvSpPr>
                <p:cNvPr id="8" name="Ellipse 7"/>
                <p:cNvSpPr/>
                <p:nvPr/>
              </p:nvSpPr>
              <p:spPr>
                <a:xfrm>
                  <a:off x="4272742" y="1494633"/>
                  <a:ext cx="72043" cy="72000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3" name="Ellipse 62"/>
                <p:cNvSpPr/>
                <p:nvPr/>
              </p:nvSpPr>
              <p:spPr>
                <a:xfrm>
                  <a:off x="4272742" y="1689521"/>
                  <a:ext cx="72043" cy="72000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4" name="Ellipse 63"/>
                <p:cNvSpPr/>
                <p:nvPr/>
              </p:nvSpPr>
              <p:spPr>
                <a:xfrm>
                  <a:off x="4272742" y="1884409"/>
                  <a:ext cx="72043" cy="720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5" name="Ellipse 64"/>
                <p:cNvSpPr/>
                <p:nvPr/>
              </p:nvSpPr>
              <p:spPr>
                <a:xfrm>
                  <a:off x="4272742" y="2079298"/>
                  <a:ext cx="72043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8" name="Groupe 17"/>
            <p:cNvGrpSpPr/>
            <p:nvPr/>
          </p:nvGrpSpPr>
          <p:grpSpPr>
            <a:xfrm>
              <a:off x="1016060" y="1616270"/>
              <a:ext cx="36000" cy="1313620"/>
              <a:chOff x="5300749" y="1654269"/>
              <a:chExt cx="54000" cy="762000"/>
            </a:xfrm>
          </p:grpSpPr>
          <p:cxnSp>
            <p:nvCxnSpPr>
              <p:cNvPr id="17" name="Connecteur droit 16"/>
              <p:cNvCxnSpPr/>
              <p:nvPr/>
            </p:nvCxnSpPr>
            <p:spPr>
              <a:xfrm>
                <a:off x="5300749" y="1654269"/>
                <a:ext cx="5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/>
              <p:cNvCxnSpPr/>
              <p:nvPr/>
            </p:nvCxnSpPr>
            <p:spPr>
              <a:xfrm>
                <a:off x="5300749" y="1806669"/>
                <a:ext cx="5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Connecteur droit 66"/>
              <p:cNvCxnSpPr/>
              <p:nvPr/>
            </p:nvCxnSpPr>
            <p:spPr>
              <a:xfrm>
                <a:off x="5300749" y="1959069"/>
                <a:ext cx="5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/>
              <p:cNvCxnSpPr/>
              <p:nvPr/>
            </p:nvCxnSpPr>
            <p:spPr>
              <a:xfrm>
                <a:off x="5300749" y="2111469"/>
                <a:ext cx="5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necteur droit 68"/>
              <p:cNvCxnSpPr/>
              <p:nvPr/>
            </p:nvCxnSpPr>
            <p:spPr>
              <a:xfrm>
                <a:off x="5300749" y="2263869"/>
                <a:ext cx="5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necteur droit 69"/>
              <p:cNvCxnSpPr/>
              <p:nvPr/>
            </p:nvCxnSpPr>
            <p:spPr>
              <a:xfrm>
                <a:off x="5300749" y="2416269"/>
                <a:ext cx="5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e 18"/>
            <p:cNvGrpSpPr/>
            <p:nvPr/>
          </p:nvGrpSpPr>
          <p:grpSpPr>
            <a:xfrm>
              <a:off x="1094576" y="2992273"/>
              <a:ext cx="1663863" cy="36000"/>
              <a:chOff x="1094577" y="3003704"/>
              <a:chExt cx="1050896" cy="36000"/>
            </a:xfrm>
          </p:grpSpPr>
          <p:cxnSp>
            <p:nvCxnSpPr>
              <p:cNvPr id="72" name="Connecteur droit 71"/>
              <p:cNvCxnSpPr/>
              <p:nvPr/>
            </p:nvCxnSpPr>
            <p:spPr>
              <a:xfrm rot="16200000">
                <a:off x="1076577" y="3021704"/>
                <a:ext cx="36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72"/>
              <p:cNvCxnSpPr/>
              <p:nvPr/>
            </p:nvCxnSpPr>
            <p:spPr>
              <a:xfrm rot="16200000">
                <a:off x="1339301" y="3021704"/>
                <a:ext cx="36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73"/>
              <p:cNvCxnSpPr/>
              <p:nvPr/>
            </p:nvCxnSpPr>
            <p:spPr>
              <a:xfrm rot="16200000">
                <a:off x="1602025" y="3021704"/>
                <a:ext cx="36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cteur droit 74"/>
              <p:cNvCxnSpPr/>
              <p:nvPr/>
            </p:nvCxnSpPr>
            <p:spPr>
              <a:xfrm rot="16200000">
                <a:off x="1864749" y="3021704"/>
                <a:ext cx="36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cteur droit 75"/>
              <p:cNvCxnSpPr/>
              <p:nvPr/>
            </p:nvCxnSpPr>
            <p:spPr>
              <a:xfrm rot="16200000">
                <a:off x="2127473" y="3021704"/>
                <a:ext cx="36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Groupe 21"/>
          <p:cNvGrpSpPr/>
          <p:nvPr/>
        </p:nvGrpSpPr>
        <p:grpSpPr>
          <a:xfrm>
            <a:off x="1607971" y="3415105"/>
            <a:ext cx="2386905" cy="1746501"/>
            <a:chOff x="400569" y="3782198"/>
            <a:chExt cx="2386905" cy="1746501"/>
          </a:xfrm>
        </p:grpSpPr>
        <p:sp>
          <p:nvSpPr>
            <p:cNvPr id="39" name="ZoneTexte 38"/>
            <p:cNvSpPr txBox="1"/>
            <p:nvPr/>
          </p:nvSpPr>
          <p:spPr>
            <a:xfrm>
              <a:off x="1310863" y="5282478"/>
              <a:ext cx="72487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Log</a:t>
              </a:r>
              <a:r>
                <a:rPr lang="fr-FR" sz="1000" baseline="-25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(FC)</a:t>
              </a:r>
            </a:p>
          </p:txBody>
        </p:sp>
        <p:sp>
          <p:nvSpPr>
            <p:cNvPr id="40" name="ZoneTexte 39"/>
            <p:cNvSpPr txBox="1"/>
            <p:nvPr/>
          </p:nvSpPr>
          <p:spPr>
            <a:xfrm rot="16200000">
              <a:off x="7352" y="4345592"/>
              <a:ext cx="103265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-Log</a:t>
              </a:r>
              <a:r>
                <a:rPr lang="fr-FR" sz="1000" baseline="-25000" dirty="0" smtClean="0">
                  <a:latin typeface="Arial" pitchFamily="34" charset="0"/>
                  <a:cs typeface="Arial" pitchFamily="34" charset="0"/>
                </a:rPr>
                <a:t>10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(q value)</a:t>
              </a:r>
            </a:p>
          </p:txBody>
        </p:sp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4917" y="3782198"/>
              <a:ext cx="2182557" cy="1518036"/>
            </a:xfrm>
            <a:prstGeom prst="rect">
              <a:avLst/>
            </a:prstGeom>
          </p:spPr>
        </p:pic>
        <p:sp>
          <p:nvSpPr>
            <p:cNvPr id="78" name="ZoneTexte 77"/>
            <p:cNvSpPr txBox="1"/>
            <p:nvPr/>
          </p:nvSpPr>
          <p:spPr>
            <a:xfrm>
              <a:off x="738379" y="3848051"/>
              <a:ext cx="57259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900" i="1" dirty="0" smtClean="0">
                  <a:latin typeface="Arial" pitchFamily="34" charset="0"/>
                  <a:cs typeface="Arial" pitchFamily="34" charset="0"/>
                </a:rPr>
                <a:t>n=6559</a:t>
              </a:r>
            </a:p>
          </p:txBody>
        </p:sp>
        <p:sp>
          <p:nvSpPr>
            <p:cNvPr id="79" name="ZoneTexte 78"/>
            <p:cNvSpPr txBox="1"/>
            <p:nvPr/>
          </p:nvSpPr>
          <p:spPr>
            <a:xfrm>
              <a:off x="2145603" y="3848051"/>
              <a:ext cx="50847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900" i="1" dirty="0" smtClean="0">
                  <a:latin typeface="Arial" pitchFamily="34" charset="0"/>
                  <a:cs typeface="Arial" pitchFamily="34" charset="0"/>
                </a:rPr>
                <a:t>n=717</a:t>
              </a: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1607971" y="5462103"/>
            <a:ext cx="2413086" cy="1759227"/>
            <a:chOff x="2998508" y="3769472"/>
            <a:chExt cx="2413086" cy="1759227"/>
          </a:xfrm>
        </p:grpSpPr>
        <p:sp>
          <p:nvSpPr>
            <p:cNvPr id="23" name="ZoneTexte 22"/>
            <p:cNvSpPr txBox="1"/>
            <p:nvPr/>
          </p:nvSpPr>
          <p:spPr>
            <a:xfrm>
              <a:off x="3890729" y="5282478"/>
              <a:ext cx="72487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Log</a:t>
              </a:r>
              <a:r>
                <a:rPr lang="fr-FR" sz="1000" baseline="-25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(FC)</a:t>
              </a:r>
            </a:p>
          </p:txBody>
        </p:sp>
        <p:sp>
          <p:nvSpPr>
            <p:cNvPr id="41" name="ZoneTexte 40"/>
            <p:cNvSpPr txBox="1"/>
            <p:nvPr/>
          </p:nvSpPr>
          <p:spPr>
            <a:xfrm rot="16200000">
              <a:off x="2605292" y="4345592"/>
              <a:ext cx="103265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-Log</a:t>
              </a:r>
              <a:r>
                <a:rPr lang="fr-FR" sz="1000" baseline="-25000" dirty="0" smtClean="0">
                  <a:latin typeface="Arial" pitchFamily="34" charset="0"/>
                  <a:cs typeface="Arial" pitchFamily="34" charset="0"/>
                </a:rPr>
                <a:t>10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(q value)</a:t>
              </a:r>
            </a:p>
          </p:txBody>
        </p:sp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6844" y="3769472"/>
              <a:ext cx="2194750" cy="1548518"/>
            </a:xfrm>
            <a:prstGeom prst="rect">
              <a:avLst/>
            </a:prstGeom>
          </p:spPr>
        </p:pic>
        <p:sp>
          <p:nvSpPr>
            <p:cNvPr id="80" name="ZoneTexte 79"/>
            <p:cNvSpPr txBox="1"/>
            <p:nvPr/>
          </p:nvSpPr>
          <p:spPr>
            <a:xfrm>
              <a:off x="3373965" y="3836959"/>
              <a:ext cx="57259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900" i="1" dirty="0" smtClean="0">
                  <a:latin typeface="Arial" pitchFamily="34" charset="0"/>
                  <a:cs typeface="Arial" pitchFamily="34" charset="0"/>
                </a:rPr>
                <a:t>n=2520</a:t>
              </a:r>
            </a:p>
          </p:txBody>
        </p:sp>
        <p:sp>
          <p:nvSpPr>
            <p:cNvPr id="81" name="ZoneTexte 80"/>
            <p:cNvSpPr txBox="1"/>
            <p:nvPr/>
          </p:nvSpPr>
          <p:spPr>
            <a:xfrm>
              <a:off x="4749128" y="3836959"/>
              <a:ext cx="57259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900" i="1" dirty="0" smtClean="0">
                  <a:latin typeface="Arial" pitchFamily="34" charset="0"/>
                  <a:cs typeface="Arial" pitchFamily="34" charset="0"/>
                </a:rPr>
                <a:t>n=4922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0291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31"/>
          <p:cNvSpPr txBox="1"/>
          <p:nvPr/>
        </p:nvSpPr>
        <p:spPr>
          <a:xfrm>
            <a:off x="126128" y="157654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latin typeface="Arial" pitchFamily="34" charset="0"/>
                <a:cs typeface="Arial" pitchFamily="34" charset="0"/>
              </a:rPr>
              <a:t>Supplemental</a:t>
            </a:r>
            <a:r>
              <a:rPr lang="fr-FR" sz="1200" dirty="0" smtClean="0">
                <a:latin typeface="Arial" pitchFamily="34" charset="0"/>
                <a:cs typeface="Arial" pitchFamily="34" charset="0"/>
              </a:rPr>
              <a:t> FIGURE 2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957037" y="1096492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957037" y="4180472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B</a:t>
            </a:r>
          </a:p>
        </p:txBody>
      </p:sp>
      <p:grpSp>
        <p:nvGrpSpPr>
          <p:cNvPr id="81" name="Groupe 80"/>
          <p:cNvGrpSpPr/>
          <p:nvPr/>
        </p:nvGrpSpPr>
        <p:grpSpPr>
          <a:xfrm>
            <a:off x="1100666" y="7181523"/>
            <a:ext cx="4798162" cy="1886580"/>
            <a:chOff x="649623" y="4442409"/>
            <a:chExt cx="4798162" cy="1886580"/>
          </a:xfrm>
        </p:grpSpPr>
        <p:pic>
          <p:nvPicPr>
            <p:cNvPr id="2148" name="Picture 10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342" y="4544423"/>
              <a:ext cx="67056" cy="842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49" name="Picture 10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342" y="4544423"/>
              <a:ext cx="67056" cy="842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0" name="Picture 10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342" y="4544423"/>
              <a:ext cx="88392" cy="842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" name="Picture 10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342" y="4544423"/>
              <a:ext cx="88392" cy="842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" name="Picture 10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9818" y="4544423"/>
              <a:ext cx="121920" cy="842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0" name="Picture 11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5246" y="4616051"/>
              <a:ext cx="598933" cy="771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2" name="Picture 11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722" y="4756259"/>
              <a:ext cx="762000" cy="629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4" name="Picture 116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722" y="4975715"/>
              <a:ext cx="839725" cy="406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6" name="Picture 11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3074" y="5289659"/>
              <a:ext cx="842773" cy="504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8" name="Picture 120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6982" y="5312519"/>
              <a:ext cx="1335024" cy="841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70" name="Picture 122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5626" y="4538327"/>
              <a:ext cx="842773" cy="1353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4" name="Freeform 124"/>
            <p:cNvSpPr>
              <a:spLocks/>
            </p:cNvSpPr>
            <p:nvPr/>
          </p:nvSpPr>
          <p:spPr bwMode="auto">
            <a:xfrm>
              <a:off x="2180298" y="4580999"/>
              <a:ext cx="7620" cy="768096"/>
            </a:xfrm>
            <a:custGeom>
              <a:avLst/>
              <a:gdLst>
                <a:gd name="T0" fmla="*/ 0 w 182"/>
                <a:gd name="T1" fmla="*/ 0 h 17585"/>
                <a:gd name="T2" fmla="*/ 182 w 182"/>
                <a:gd name="T3" fmla="*/ 1 h 17585"/>
                <a:gd name="T4" fmla="*/ 0 w 182"/>
                <a:gd name="T5" fmla="*/ 17585 h 17585"/>
                <a:gd name="T6" fmla="*/ 0 w 182"/>
                <a:gd name="T7" fmla="*/ 0 h 17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2" h="17585">
                  <a:moveTo>
                    <a:pt x="0" y="0"/>
                  </a:moveTo>
                  <a:cubicBezTo>
                    <a:pt x="61" y="0"/>
                    <a:pt x="122" y="1"/>
                    <a:pt x="182" y="1"/>
                  </a:cubicBezTo>
                  <a:lnTo>
                    <a:pt x="0" y="175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BD5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Freeform 125"/>
            <p:cNvSpPr>
              <a:spLocks/>
            </p:cNvSpPr>
            <p:nvPr/>
          </p:nvSpPr>
          <p:spPr bwMode="auto">
            <a:xfrm>
              <a:off x="2180298" y="4580999"/>
              <a:ext cx="28956" cy="768096"/>
            </a:xfrm>
            <a:custGeom>
              <a:avLst/>
              <a:gdLst>
                <a:gd name="T0" fmla="*/ 182 w 668"/>
                <a:gd name="T1" fmla="*/ 0 h 17584"/>
                <a:gd name="T2" fmla="*/ 668 w 668"/>
                <a:gd name="T3" fmla="*/ 12 h 17584"/>
                <a:gd name="T4" fmla="*/ 0 w 668"/>
                <a:gd name="T5" fmla="*/ 17584 h 17584"/>
                <a:gd name="T6" fmla="*/ 182 w 668"/>
                <a:gd name="T7" fmla="*/ 0 h 17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8" h="17584">
                  <a:moveTo>
                    <a:pt x="182" y="0"/>
                  </a:moveTo>
                  <a:cubicBezTo>
                    <a:pt x="344" y="2"/>
                    <a:pt x="506" y="6"/>
                    <a:pt x="668" y="12"/>
                  </a:cubicBezTo>
                  <a:lnTo>
                    <a:pt x="0" y="17584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ED7D3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Freeform 126"/>
            <p:cNvSpPr>
              <a:spLocks/>
            </p:cNvSpPr>
            <p:nvPr/>
          </p:nvSpPr>
          <p:spPr bwMode="auto">
            <a:xfrm>
              <a:off x="2180298" y="4582523"/>
              <a:ext cx="60960" cy="766572"/>
            </a:xfrm>
            <a:custGeom>
              <a:avLst/>
              <a:gdLst>
                <a:gd name="T0" fmla="*/ 668 w 1394"/>
                <a:gd name="T1" fmla="*/ 0 h 17572"/>
                <a:gd name="T2" fmla="*/ 1394 w 1394"/>
                <a:gd name="T3" fmla="*/ 43 h 17572"/>
                <a:gd name="T4" fmla="*/ 0 w 1394"/>
                <a:gd name="T5" fmla="*/ 17572 h 17572"/>
                <a:gd name="T6" fmla="*/ 668 w 1394"/>
                <a:gd name="T7" fmla="*/ 0 h 17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94" h="17572">
                  <a:moveTo>
                    <a:pt x="668" y="0"/>
                  </a:moveTo>
                  <a:cubicBezTo>
                    <a:pt x="910" y="9"/>
                    <a:pt x="1152" y="23"/>
                    <a:pt x="1394" y="43"/>
                  </a:cubicBezTo>
                  <a:lnTo>
                    <a:pt x="0" y="17572"/>
                  </a:lnTo>
                  <a:lnTo>
                    <a:pt x="668" y="0"/>
                  </a:lnTo>
                  <a:close/>
                </a:path>
              </a:pathLst>
            </a:custGeom>
            <a:solidFill>
              <a:srgbClr val="A5A5A5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Freeform 127"/>
            <p:cNvSpPr>
              <a:spLocks/>
            </p:cNvSpPr>
            <p:nvPr/>
          </p:nvSpPr>
          <p:spPr bwMode="auto">
            <a:xfrm>
              <a:off x="2180298" y="4584047"/>
              <a:ext cx="111252" cy="765048"/>
            </a:xfrm>
            <a:custGeom>
              <a:avLst/>
              <a:gdLst>
                <a:gd name="T0" fmla="*/ 1394 w 2540"/>
                <a:gd name="T1" fmla="*/ 0 h 17529"/>
                <a:gd name="T2" fmla="*/ 2540 w 2540"/>
                <a:gd name="T3" fmla="*/ 129 h 17529"/>
                <a:gd name="T4" fmla="*/ 0 w 2540"/>
                <a:gd name="T5" fmla="*/ 17529 h 17529"/>
                <a:gd name="T6" fmla="*/ 1394 w 2540"/>
                <a:gd name="T7" fmla="*/ 0 h 17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0" h="17529">
                  <a:moveTo>
                    <a:pt x="1394" y="0"/>
                  </a:moveTo>
                  <a:cubicBezTo>
                    <a:pt x="1778" y="30"/>
                    <a:pt x="2160" y="73"/>
                    <a:pt x="2540" y="129"/>
                  </a:cubicBezTo>
                  <a:lnTo>
                    <a:pt x="0" y="17529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rgbClr val="FFC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Freeform 128"/>
            <p:cNvSpPr>
              <a:spLocks/>
            </p:cNvSpPr>
            <p:nvPr/>
          </p:nvSpPr>
          <p:spPr bwMode="auto">
            <a:xfrm>
              <a:off x="2180298" y="4590143"/>
              <a:ext cx="170688" cy="758952"/>
            </a:xfrm>
            <a:custGeom>
              <a:avLst/>
              <a:gdLst>
                <a:gd name="T0" fmla="*/ 1270 w 1956"/>
                <a:gd name="T1" fmla="*/ 0 h 8700"/>
                <a:gd name="T2" fmla="*/ 1956 w 1956"/>
                <a:gd name="T3" fmla="*/ 128 h 8700"/>
                <a:gd name="T4" fmla="*/ 0 w 1956"/>
                <a:gd name="T5" fmla="*/ 8700 h 8700"/>
                <a:gd name="T6" fmla="*/ 1270 w 1956"/>
                <a:gd name="T7" fmla="*/ 0 h 8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6" h="8700">
                  <a:moveTo>
                    <a:pt x="1270" y="0"/>
                  </a:moveTo>
                  <a:cubicBezTo>
                    <a:pt x="1500" y="33"/>
                    <a:pt x="1729" y="76"/>
                    <a:pt x="1956" y="128"/>
                  </a:cubicBezTo>
                  <a:lnTo>
                    <a:pt x="0" y="8700"/>
                  </a:lnTo>
                  <a:lnTo>
                    <a:pt x="1270" y="0"/>
                  </a:lnTo>
                  <a:close/>
                </a:path>
              </a:pathLst>
            </a:custGeom>
            <a:solidFill>
              <a:srgbClr val="4472C4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Freeform 129"/>
            <p:cNvSpPr>
              <a:spLocks/>
            </p:cNvSpPr>
            <p:nvPr/>
          </p:nvSpPr>
          <p:spPr bwMode="auto">
            <a:xfrm>
              <a:off x="2180298" y="4600811"/>
              <a:ext cx="323088" cy="748284"/>
            </a:xfrm>
            <a:custGeom>
              <a:avLst/>
              <a:gdLst>
                <a:gd name="T0" fmla="*/ 1956 w 3704"/>
                <a:gd name="T1" fmla="*/ 0 h 8572"/>
                <a:gd name="T2" fmla="*/ 3704 w 3704"/>
                <a:gd name="T3" fmla="*/ 597 h 8572"/>
                <a:gd name="T4" fmla="*/ 0 w 3704"/>
                <a:gd name="T5" fmla="*/ 8572 h 8572"/>
                <a:gd name="T6" fmla="*/ 1956 w 3704"/>
                <a:gd name="T7" fmla="*/ 0 h 8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04" h="8572">
                  <a:moveTo>
                    <a:pt x="1956" y="0"/>
                  </a:moveTo>
                  <a:cubicBezTo>
                    <a:pt x="2558" y="137"/>
                    <a:pt x="3144" y="337"/>
                    <a:pt x="3704" y="597"/>
                  </a:cubicBezTo>
                  <a:lnTo>
                    <a:pt x="0" y="8572"/>
                  </a:lnTo>
                  <a:lnTo>
                    <a:pt x="1956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Freeform 130"/>
            <p:cNvSpPr>
              <a:spLocks/>
            </p:cNvSpPr>
            <p:nvPr/>
          </p:nvSpPr>
          <p:spPr bwMode="auto">
            <a:xfrm>
              <a:off x="2180298" y="4652627"/>
              <a:ext cx="528829" cy="696468"/>
            </a:xfrm>
            <a:custGeom>
              <a:avLst/>
              <a:gdLst>
                <a:gd name="T0" fmla="*/ 3704 w 6052"/>
                <a:gd name="T1" fmla="*/ 0 h 7975"/>
                <a:gd name="T2" fmla="*/ 6052 w 6052"/>
                <a:gd name="T3" fmla="*/ 1596 h 7975"/>
                <a:gd name="T4" fmla="*/ 0 w 6052"/>
                <a:gd name="T5" fmla="*/ 7975 h 7975"/>
                <a:gd name="T6" fmla="*/ 3704 w 6052"/>
                <a:gd name="T7" fmla="*/ 0 h 7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52" h="7975">
                  <a:moveTo>
                    <a:pt x="3704" y="0"/>
                  </a:moveTo>
                  <a:cubicBezTo>
                    <a:pt x="4568" y="402"/>
                    <a:pt x="5361" y="941"/>
                    <a:pt x="6052" y="1596"/>
                  </a:cubicBezTo>
                  <a:lnTo>
                    <a:pt x="0" y="7975"/>
                  </a:lnTo>
                  <a:lnTo>
                    <a:pt x="3704" y="0"/>
                  </a:lnTo>
                  <a:close/>
                </a:path>
              </a:pathLst>
            </a:custGeom>
            <a:solidFill>
              <a:srgbClr val="255E9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Freeform 131"/>
            <p:cNvSpPr>
              <a:spLocks/>
            </p:cNvSpPr>
            <p:nvPr/>
          </p:nvSpPr>
          <p:spPr bwMode="auto">
            <a:xfrm>
              <a:off x="2180298" y="4792835"/>
              <a:ext cx="687325" cy="556260"/>
            </a:xfrm>
            <a:custGeom>
              <a:avLst/>
              <a:gdLst>
                <a:gd name="T0" fmla="*/ 6052 w 7880"/>
                <a:gd name="T1" fmla="*/ 0 h 6379"/>
                <a:gd name="T2" fmla="*/ 7880 w 7880"/>
                <a:gd name="T3" fmla="*/ 2477 h 6379"/>
                <a:gd name="T4" fmla="*/ 0 w 7880"/>
                <a:gd name="T5" fmla="*/ 6379 h 6379"/>
                <a:gd name="T6" fmla="*/ 6052 w 7880"/>
                <a:gd name="T7" fmla="*/ 0 h 6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880" h="6379">
                  <a:moveTo>
                    <a:pt x="6052" y="0"/>
                  </a:moveTo>
                  <a:cubicBezTo>
                    <a:pt x="6802" y="712"/>
                    <a:pt x="7421" y="1551"/>
                    <a:pt x="7880" y="2477"/>
                  </a:cubicBezTo>
                  <a:lnTo>
                    <a:pt x="0" y="6379"/>
                  </a:lnTo>
                  <a:lnTo>
                    <a:pt x="6052" y="0"/>
                  </a:lnTo>
                  <a:close/>
                </a:path>
              </a:pathLst>
            </a:custGeom>
            <a:solidFill>
              <a:srgbClr val="9E480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Freeform 132"/>
            <p:cNvSpPr>
              <a:spLocks/>
            </p:cNvSpPr>
            <p:nvPr/>
          </p:nvSpPr>
          <p:spPr bwMode="auto">
            <a:xfrm>
              <a:off x="2180298" y="5007719"/>
              <a:ext cx="765048" cy="341376"/>
            </a:xfrm>
            <a:custGeom>
              <a:avLst/>
              <a:gdLst>
                <a:gd name="T0" fmla="*/ 7880 w 8767"/>
                <a:gd name="T1" fmla="*/ 0 h 3902"/>
                <a:gd name="T2" fmla="*/ 8767 w 8767"/>
                <a:gd name="T3" fmla="*/ 3228 h 3902"/>
                <a:gd name="T4" fmla="*/ 0 w 8767"/>
                <a:gd name="T5" fmla="*/ 3902 h 3902"/>
                <a:gd name="T6" fmla="*/ 7880 w 8767"/>
                <a:gd name="T7" fmla="*/ 0 h 3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67" h="3902">
                  <a:moveTo>
                    <a:pt x="7880" y="0"/>
                  </a:moveTo>
                  <a:cubicBezTo>
                    <a:pt x="8380" y="1009"/>
                    <a:pt x="8681" y="2105"/>
                    <a:pt x="8767" y="3228"/>
                  </a:cubicBezTo>
                  <a:lnTo>
                    <a:pt x="0" y="3902"/>
                  </a:lnTo>
                  <a:lnTo>
                    <a:pt x="788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Freeform 133"/>
            <p:cNvSpPr>
              <a:spLocks/>
            </p:cNvSpPr>
            <p:nvPr/>
          </p:nvSpPr>
          <p:spPr bwMode="auto">
            <a:xfrm>
              <a:off x="2329650" y="5323187"/>
              <a:ext cx="777240" cy="435864"/>
            </a:xfrm>
            <a:custGeom>
              <a:avLst/>
              <a:gdLst>
                <a:gd name="T0" fmla="*/ 8767 w 8900"/>
                <a:gd name="T1" fmla="*/ 0 h 4992"/>
                <a:gd name="T2" fmla="*/ 7660 w 8900"/>
                <a:gd name="T3" fmla="*/ 4992 h 4992"/>
                <a:gd name="T4" fmla="*/ 0 w 8900"/>
                <a:gd name="T5" fmla="*/ 675 h 4992"/>
                <a:gd name="T6" fmla="*/ 8767 w 8900"/>
                <a:gd name="T7" fmla="*/ 0 h 4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00" h="4992">
                  <a:moveTo>
                    <a:pt x="8767" y="0"/>
                  </a:moveTo>
                  <a:cubicBezTo>
                    <a:pt x="8900" y="1737"/>
                    <a:pt x="8515" y="3474"/>
                    <a:pt x="7660" y="4992"/>
                  </a:cubicBezTo>
                  <a:lnTo>
                    <a:pt x="0" y="675"/>
                  </a:lnTo>
                  <a:lnTo>
                    <a:pt x="8767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Freeform 134"/>
            <p:cNvSpPr>
              <a:spLocks/>
            </p:cNvSpPr>
            <p:nvPr/>
          </p:nvSpPr>
          <p:spPr bwMode="auto">
            <a:xfrm>
              <a:off x="1598130" y="5349095"/>
              <a:ext cx="1251205" cy="876300"/>
            </a:xfrm>
            <a:custGeom>
              <a:avLst/>
              <a:gdLst>
                <a:gd name="T0" fmla="*/ 14328 w 14328"/>
                <a:gd name="T1" fmla="*/ 4317 h 10044"/>
                <a:gd name="T2" fmla="*/ 2351 w 14328"/>
                <a:gd name="T3" fmla="*/ 7660 h 10044"/>
                <a:gd name="T4" fmla="*/ 0 w 14328"/>
                <a:gd name="T5" fmla="*/ 5731 h 10044"/>
                <a:gd name="T6" fmla="*/ 6668 w 14328"/>
                <a:gd name="T7" fmla="*/ 0 h 10044"/>
                <a:gd name="T8" fmla="*/ 14328 w 14328"/>
                <a:gd name="T9" fmla="*/ 4317 h 10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28" h="10044">
                  <a:moveTo>
                    <a:pt x="14328" y="4317"/>
                  </a:moveTo>
                  <a:cubicBezTo>
                    <a:pt x="11944" y="8547"/>
                    <a:pt x="6582" y="10044"/>
                    <a:pt x="2351" y="7660"/>
                  </a:cubicBezTo>
                  <a:cubicBezTo>
                    <a:pt x="1461" y="7158"/>
                    <a:pt x="666" y="6505"/>
                    <a:pt x="0" y="5731"/>
                  </a:cubicBezTo>
                  <a:lnTo>
                    <a:pt x="6668" y="0"/>
                  </a:lnTo>
                  <a:lnTo>
                    <a:pt x="14328" y="4317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Freeform 135"/>
            <p:cNvSpPr>
              <a:spLocks/>
            </p:cNvSpPr>
            <p:nvPr/>
          </p:nvSpPr>
          <p:spPr bwMode="auto">
            <a:xfrm>
              <a:off x="1322286" y="4580999"/>
              <a:ext cx="858013" cy="1267968"/>
            </a:xfrm>
            <a:custGeom>
              <a:avLst/>
              <a:gdLst>
                <a:gd name="T0" fmla="*/ 3165 w 9833"/>
                <a:gd name="T1" fmla="*/ 14524 h 14524"/>
                <a:gd name="T2" fmla="*/ 4103 w 9833"/>
                <a:gd name="T3" fmla="*/ 2125 h 14524"/>
                <a:gd name="T4" fmla="*/ 9833 w 9833"/>
                <a:gd name="T5" fmla="*/ 0 h 14524"/>
                <a:gd name="T6" fmla="*/ 9833 w 9833"/>
                <a:gd name="T7" fmla="*/ 8793 h 14524"/>
                <a:gd name="T8" fmla="*/ 3165 w 9833"/>
                <a:gd name="T9" fmla="*/ 14524 h 14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33" h="14524">
                  <a:moveTo>
                    <a:pt x="3165" y="14524"/>
                  </a:moveTo>
                  <a:cubicBezTo>
                    <a:pt x="0" y="10841"/>
                    <a:pt x="420" y="5290"/>
                    <a:pt x="4103" y="2125"/>
                  </a:cubicBezTo>
                  <a:cubicBezTo>
                    <a:pt x="5697" y="754"/>
                    <a:pt x="7731" y="0"/>
                    <a:pt x="9833" y="0"/>
                  </a:cubicBezTo>
                  <a:lnTo>
                    <a:pt x="9833" y="8793"/>
                  </a:lnTo>
                  <a:lnTo>
                    <a:pt x="3165" y="14524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Freeform 137"/>
            <p:cNvSpPr>
              <a:spLocks/>
            </p:cNvSpPr>
            <p:nvPr/>
          </p:nvSpPr>
          <p:spPr bwMode="auto">
            <a:xfrm>
              <a:off x="2797517" y="4754735"/>
              <a:ext cx="185930" cy="138687"/>
            </a:xfrm>
            <a:custGeom>
              <a:avLst/>
              <a:gdLst>
                <a:gd name="T0" fmla="*/ 0 w 116"/>
                <a:gd name="T1" fmla="*/ 29 h 29"/>
                <a:gd name="T2" fmla="*/ 99 w 116"/>
                <a:gd name="T3" fmla="*/ 0 h 29"/>
                <a:gd name="T4" fmla="*/ 116 w 116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29">
                  <a:moveTo>
                    <a:pt x="0" y="29"/>
                  </a:moveTo>
                  <a:lnTo>
                    <a:pt x="99" y="0"/>
                  </a:lnTo>
                  <a:lnTo>
                    <a:pt x="116" y="0"/>
                  </a:lnTo>
                </a:path>
              </a:pathLst>
            </a:custGeom>
            <a:noFill/>
            <a:ln w="4763" cap="flat">
              <a:solidFill>
                <a:srgbClr val="A6A6A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Freeform 138"/>
            <p:cNvSpPr>
              <a:spLocks/>
            </p:cNvSpPr>
            <p:nvPr/>
          </p:nvSpPr>
          <p:spPr bwMode="auto">
            <a:xfrm>
              <a:off x="2920962" y="5118621"/>
              <a:ext cx="173736" cy="43200"/>
            </a:xfrm>
            <a:custGeom>
              <a:avLst/>
              <a:gdLst>
                <a:gd name="T0" fmla="*/ 0 w 114"/>
                <a:gd name="T1" fmla="*/ 9 h 9"/>
                <a:gd name="T2" fmla="*/ 97 w 114"/>
                <a:gd name="T3" fmla="*/ 0 h 9"/>
                <a:gd name="T4" fmla="*/ 114 w 114"/>
                <a:gd name="T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9">
                  <a:moveTo>
                    <a:pt x="0" y="9"/>
                  </a:moveTo>
                  <a:lnTo>
                    <a:pt x="97" y="0"/>
                  </a:lnTo>
                  <a:lnTo>
                    <a:pt x="114" y="0"/>
                  </a:lnTo>
                </a:path>
              </a:pathLst>
            </a:custGeom>
            <a:noFill/>
            <a:ln w="4763" cap="flat">
              <a:solidFill>
                <a:srgbClr val="A6A6A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Freeform 139"/>
            <p:cNvSpPr>
              <a:spLocks/>
            </p:cNvSpPr>
            <p:nvPr/>
          </p:nvSpPr>
          <p:spPr bwMode="auto">
            <a:xfrm>
              <a:off x="3079458" y="5548738"/>
              <a:ext cx="230293" cy="45719"/>
            </a:xfrm>
            <a:custGeom>
              <a:avLst/>
              <a:gdLst>
                <a:gd name="T0" fmla="*/ 0 w 159"/>
                <a:gd name="T1" fmla="*/ 0 h 8"/>
                <a:gd name="T2" fmla="*/ 142 w 159"/>
                <a:gd name="T3" fmla="*/ 8 h 8"/>
                <a:gd name="T4" fmla="*/ 159 w 159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9" h="8">
                  <a:moveTo>
                    <a:pt x="0" y="0"/>
                  </a:moveTo>
                  <a:lnTo>
                    <a:pt x="142" y="8"/>
                  </a:lnTo>
                  <a:lnTo>
                    <a:pt x="159" y="8"/>
                  </a:lnTo>
                </a:path>
              </a:pathLst>
            </a:custGeom>
            <a:noFill/>
            <a:ln w="4763" cap="flat">
              <a:solidFill>
                <a:srgbClr val="A6A6A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Freeform 140"/>
            <p:cNvSpPr>
              <a:spLocks/>
            </p:cNvSpPr>
            <p:nvPr/>
          </p:nvSpPr>
          <p:spPr bwMode="auto">
            <a:xfrm>
              <a:off x="2256498" y="6112619"/>
              <a:ext cx="0" cy="62484"/>
            </a:xfrm>
            <a:custGeom>
              <a:avLst/>
              <a:gdLst>
                <a:gd name="T0" fmla="*/ 0 h 41"/>
                <a:gd name="T1" fmla="*/ 24 h 41"/>
                <a:gd name="T2" fmla="*/ 41 h 4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1">
                  <a:moveTo>
                    <a:pt x="0" y="0"/>
                  </a:moveTo>
                  <a:lnTo>
                    <a:pt x="0" y="24"/>
                  </a:lnTo>
                  <a:lnTo>
                    <a:pt x="0" y="41"/>
                  </a:lnTo>
                </a:path>
              </a:pathLst>
            </a:custGeom>
            <a:noFill/>
            <a:ln w="4763" cap="flat">
              <a:solidFill>
                <a:srgbClr val="A6A6A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Freeform 141"/>
            <p:cNvSpPr>
              <a:spLocks/>
            </p:cNvSpPr>
            <p:nvPr/>
          </p:nvSpPr>
          <p:spPr bwMode="auto">
            <a:xfrm>
              <a:off x="1407630" y="4811123"/>
              <a:ext cx="74676" cy="217932"/>
            </a:xfrm>
            <a:custGeom>
              <a:avLst/>
              <a:gdLst>
                <a:gd name="T0" fmla="*/ 49 w 49"/>
                <a:gd name="T1" fmla="*/ 143 h 143"/>
                <a:gd name="T2" fmla="*/ 17 w 49"/>
                <a:gd name="T3" fmla="*/ 0 h 143"/>
                <a:gd name="T4" fmla="*/ 0 w 49"/>
                <a:gd name="T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143">
                  <a:moveTo>
                    <a:pt x="49" y="143"/>
                  </a:move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4763" cap="flat">
              <a:solidFill>
                <a:srgbClr val="A6A6A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Rectangle 144"/>
            <p:cNvSpPr>
              <a:spLocks noChangeArrowheads="1"/>
            </p:cNvSpPr>
            <p:nvPr/>
          </p:nvSpPr>
          <p:spPr bwMode="auto">
            <a:xfrm>
              <a:off x="3001795" y="4601893"/>
              <a:ext cx="142751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9E480E"/>
                  </a:solidFill>
                  <a:effectLst/>
                  <a:cs typeface="Arial" panose="020B0604020202020204" pitchFamily="34" charset="0"/>
                </a:rPr>
                <a:t>Transporter </a:t>
              </a: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solidFill>
                    <a:srgbClr val="9E480E"/>
                  </a:solidFill>
                  <a:effectLst/>
                  <a:cs typeface="Arial" panose="020B0604020202020204" pitchFamily="34" charset="0"/>
                </a:rPr>
                <a:t>activity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9E480E"/>
                  </a:solidFill>
                  <a:effectLst/>
                  <a:cs typeface="Arial" panose="020B0604020202020204" pitchFamily="34" charset="0"/>
                </a:rPr>
                <a:t> 6%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9E480E"/>
                  </a:solidFill>
                  <a:effectLst/>
                  <a:cs typeface="Arial" panose="020B0604020202020204" pitchFamily="34" charset="0"/>
                </a:rPr>
                <a:t>(GO:0005215)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6" name="Rectangle 146"/>
            <p:cNvSpPr>
              <a:spLocks noChangeArrowheads="1"/>
            </p:cNvSpPr>
            <p:nvPr/>
          </p:nvSpPr>
          <p:spPr bwMode="auto">
            <a:xfrm>
              <a:off x="3137663" y="4950639"/>
              <a:ext cx="231012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solidFill>
                    <a:srgbClr val="636363"/>
                  </a:solidFill>
                  <a:effectLst/>
                  <a:cs typeface="Arial" panose="020B0604020202020204" pitchFamily="34" charset="0"/>
                </a:rPr>
                <a:t>Molecular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636363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solidFill>
                    <a:srgbClr val="636363"/>
                  </a:solidFill>
                  <a:effectLst/>
                  <a:cs typeface="Arial" panose="020B0604020202020204" pitchFamily="34" charset="0"/>
                </a:rPr>
                <a:t>function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636363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solidFill>
                    <a:srgbClr val="636363"/>
                  </a:solidFill>
                  <a:effectLst/>
                  <a:cs typeface="Arial" panose="020B0604020202020204" pitchFamily="34" charset="0"/>
                </a:rPr>
                <a:t>regulator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636363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solidFill>
                    <a:srgbClr val="636363"/>
                  </a:solidFill>
                  <a:effectLst/>
                  <a:cs typeface="Arial" panose="020B0604020202020204" pitchFamily="34" charset="0"/>
                </a:rPr>
                <a:t>activity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636363"/>
                  </a:solidFill>
                  <a:effectLst/>
                  <a:cs typeface="Arial" panose="020B0604020202020204" pitchFamily="34" charset="0"/>
                </a:rPr>
                <a:t> 6%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 smtClean="0">
                  <a:solidFill>
                    <a:srgbClr val="636363"/>
                  </a:solidFill>
                  <a:cs typeface="Arial" panose="020B0604020202020204" pitchFamily="34" charset="0"/>
                </a:rPr>
                <a:t>(</a:t>
              </a:r>
              <a:r>
                <a:rPr lang="fr-FR" altLang="fr-FR" sz="1000" dirty="0">
                  <a:solidFill>
                    <a:srgbClr val="636363"/>
                  </a:solidFill>
                  <a:cs typeface="Arial" panose="020B0604020202020204" pitchFamily="34" charset="0"/>
                </a:rPr>
                <a:t>GO:0098772</a:t>
              </a:r>
              <a:r>
                <a:rPr lang="fr-FR" altLang="fr-FR" sz="1000" dirty="0" smtClean="0">
                  <a:solidFill>
                    <a:srgbClr val="636363"/>
                  </a:solidFill>
                  <a:cs typeface="Arial" panose="020B0604020202020204" pitchFamily="34" charset="0"/>
                </a:rPr>
                <a:t>)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636363"/>
                  </a:solidFill>
                  <a:effectLst/>
                  <a:cs typeface="Arial" panose="020B0604020202020204" pitchFamily="34" charset="0"/>
                </a:rPr>
                <a:t> 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9" name="Rectangle 149"/>
            <p:cNvSpPr>
              <a:spLocks noChangeArrowheads="1"/>
            </p:cNvSpPr>
            <p:nvPr/>
          </p:nvSpPr>
          <p:spPr bwMode="auto">
            <a:xfrm>
              <a:off x="3323299" y="5451274"/>
              <a:ext cx="197976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Transcription </a:t>
              </a: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regulator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activity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9%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 smtClean="0">
                  <a:solidFill>
                    <a:srgbClr val="FF0000"/>
                  </a:solidFill>
                  <a:cs typeface="Arial" panose="020B0604020202020204" pitchFamily="34" charset="0"/>
                </a:rPr>
                <a:t>(</a:t>
              </a:r>
              <a:r>
                <a:rPr lang="fr-FR" altLang="fr-FR" sz="1000" dirty="0">
                  <a:solidFill>
                    <a:srgbClr val="FF0000"/>
                  </a:solidFill>
                  <a:cs typeface="Arial" panose="020B0604020202020204" pitchFamily="34" charset="0"/>
                </a:rPr>
                <a:t>GO:0140110</a:t>
              </a:r>
              <a:r>
                <a:rPr lang="fr-FR" altLang="fr-FR" sz="1000" dirty="0" smtClean="0">
                  <a:solidFill>
                    <a:srgbClr val="FF0000"/>
                  </a:solidFill>
                  <a:cs typeface="Arial" panose="020B0604020202020204" pitchFamily="34" charset="0"/>
                </a:rPr>
                <a:t>)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82" name="Rectangle 152"/>
            <p:cNvSpPr>
              <a:spLocks noChangeArrowheads="1"/>
            </p:cNvSpPr>
            <p:nvPr/>
          </p:nvSpPr>
          <p:spPr bwMode="auto">
            <a:xfrm>
              <a:off x="1564603" y="6175101"/>
              <a:ext cx="220923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 err="1">
                  <a:solidFill>
                    <a:srgbClr val="264478"/>
                  </a:solidFill>
                  <a:cs typeface="Arial" panose="020B0604020202020204" pitchFamily="34" charset="0"/>
                </a:rPr>
                <a:t>C</a:t>
              </a: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solidFill>
                    <a:srgbClr val="264478"/>
                  </a:solidFill>
                  <a:effectLst/>
                  <a:cs typeface="Arial" panose="020B0604020202020204" pitchFamily="34" charset="0"/>
                </a:rPr>
                <a:t>atalytic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264478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solidFill>
                    <a:srgbClr val="264478"/>
                  </a:solidFill>
                  <a:effectLst/>
                  <a:cs typeface="Arial" panose="020B0604020202020204" pitchFamily="34" charset="0"/>
                </a:rPr>
                <a:t>activity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264478"/>
                  </a:solidFill>
                  <a:effectLst/>
                  <a:cs typeface="Arial" panose="020B0604020202020204" pitchFamily="34" charset="0"/>
                </a:rPr>
                <a:t> 31% (GO:0003824)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4" name="Rectangle 154"/>
            <p:cNvSpPr>
              <a:spLocks noChangeArrowheads="1"/>
            </p:cNvSpPr>
            <p:nvPr/>
          </p:nvSpPr>
          <p:spPr bwMode="auto">
            <a:xfrm>
              <a:off x="649623" y="4442409"/>
              <a:ext cx="815609" cy="295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43682B"/>
                  </a:solidFill>
                  <a:effectLst/>
                  <a:cs typeface="Arial" panose="020B0604020202020204" pitchFamily="34" charset="0"/>
                </a:rPr>
                <a:t>Binding </a:t>
              </a:r>
              <a:r>
                <a:rPr lang="fr-FR" altLang="fr-FR" sz="1000" dirty="0">
                  <a:solidFill>
                    <a:srgbClr val="43682B"/>
                  </a:solidFill>
                  <a:cs typeface="Arial" panose="020B0604020202020204" pitchFamily="34" charset="0"/>
                </a:rPr>
                <a:t>36</a:t>
              </a:r>
              <a:r>
                <a:rPr lang="fr-FR" altLang="fr-FR" sz="1000" dirty="0" smtClean="0">
                  <a:solidFill>
                    <a:srgbClr val="43682B"/>
                  </a:solidFill>
                  <a:cs typeface="Arial" panose="020B0604020202020204" pitchFamily="34" charset="0"/>
                </a:rPr>
                <a:t>%</a:t>
              </a:r>
              <a:endParaRPr lang="fr-FR" altLang="fr-FR" sz="1000" dirty="0" smtClean="0">
                <a:cs typeface="Arial" panose="020B0604020202020204" pitchFamily="34" charset="0"/>
              </a:endParaRPr>
            </a:p>
            <a:p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43682B"/>
                  </a:solidFill>
                  <a:effectLst/>
                  <a:cs typeface="Arial" panose="020B0604020202020204" pitchFamily="34" charset="0"/>
                </a:rPr>
                <a:t>(</a:t>
              </a:r>
              <a:r>
                <a:rPr lang="fr-FR" altLang="fr-FR" sz="1000" dirty="0" smtClean="0">
                  <a:solidFill>
                    <a:srgbClr val="43682B"/>
                  </a:solidFill>
                  <a:cs typeface="Arial" panose="020B0604020202020204" pitchFamily="34" charset="0"/>
                </a:rPr>
                <a:t>GO:0005488)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43682B"/>
                  </a:solidFill>
                  <a:effectLst/>
                  <a:cs typeface="Arial" panose="020B0604020202020204" pitchFamily="34" charset="0"/>
                </a:rPr>
                <a:t> 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5" name="Rectangle 155"/>
            <p:cNvSpPr>
              <a:spLocks noChangeArrowheads="1"/>
            </p:cNvSpPr>
            <p:nvPr/>
          </p:nvSpPr>
          <p:spPr bwMode="auto">
            <a:xfrm>
              <a:off x="1118070" y="4686155"/>
              <a:ext cx="62" cy="147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  <p:sp>
        <p:nvSpPr>
          <p:cNvPr id="214" name="ZoneTexte 213"/>
          <p:cNvSpPr txBox="1"/>
          <p:nvPr/>
        </p:nvSpPr>
        <p:spPr>
          <a:xfrm>
            <a:off x="957037" y="6901511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C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250458" y="4329684"/>
            <a:ext cx="3739610" cy="2562169"/>
            <a:chOff x="560237" y="4191094"/>
            <a:chExt cx="3739610" cy="2562169"/>
          </a:xfrm>
        </p:grpSpPr>
        <p:sp>
          <p:nvSpPr>
            <p:cNvPr id="62" name="Rectangle 21"/>
            <p:cNvSpPr>
              <a:spLocks noChangeArrowheads="1"/>
            </p:cNvSpPr>
            <p:nvPr/>
          </p:nvSpPr>
          <p:spPr bwMode="auto">
            <a:xfrm>
              <a:off x="1367316" y="4430354"/>
              <a:ext cx="100497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Signal Transduction</a:t>
              </a:r>
            </a:p>
          </p:txBody>
        </p:sp>
        <p:sp>
          <p:nvSpPr>
            <p:cNvPr id="63" name="Rectangle 22"/>
            <p:cNvSpPr>
              <a:spLocks noChangeArrowheads="1"/>
            </p:cNvSpPr>
            <p:nvPr/>
          </p:nvSpPr>
          <p:spPr bwMode="auto">
            <a:xfrm>
              <a:off x="745459" y="4616464"/>
              <a:ext cx="162683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Gene expression (Transcription)</a:t>
              </a:r>
            </a:p>
          </p:txBody>
        </p:sp>
        <p:sp>
          <p:nvSpPr>
            <p:cNvPr id="64" name="Rectangle 23"/>
            <p:cNvSpPr>
              <a:spLocks noChangeArrowheads="1"/>
            </p:cNvSpPr>
            <p:nvPr/>
          </p:nvSpPr>
          <p:spPr bwMode="auto">
            <a:xfrm>
              <a:off x="1007068" y="4802574"/>
              <a:ext cx="136522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Signaling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 by Rho </a:t>
              </a: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GTPases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5" name="Rectangle 24"/>
            <p:cNvSpPr>
              <a:spLocks noChangeArrowheads="1"/>
            </p:cNvSpPr>
            <p:nvPr/>
          </p:nvSpPr>
          <p:spPr bwMode="auto">
            <a:xfrm>
              <a:off x="1390188" y="4988684"/>
              <a:ext cx="98210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Metabolism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 of RNA</a:t>
              </a:r>
            </a:p>
          </p:txBody>
        </p:sp>
        <p:sp>
          <p:nvSpPr>
            <p:cNvPr id="66" name="Rectangle 25"/>
            <p:cNvSpPr>
              <a:spLocks noChangeArrowheads="1"/>
            </p:cNvSpPr>
            <p:nvPr/>
          </p:nvSpPr>
          <p:spPr bwMode="auto">
            <a:xfrm>
              <a:off x="1007068" y="5174792"/>
              <a:ext cx="136522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Signaling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 by Rho </a:t>
              </a: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GTPases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3" name="Rectangle 32"/>
            <p:cNvSpPr>
              <a:spLocks noChangeArrowheads="1"/>
            </p:cNvSpPr>
            <p:nvPr/>
          </p:nvSpPr>
          <p:spPr bwMode="auto">
            <a:xfrm>
              <a:off x="560237" y="4191094"/>
              <a:ext cx="15036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1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REACTOME PATHWAYS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7" name="Rectangle 83"/>
            <p:cNvSpPr>
              <a:spLocks noChangeArrowheads="1"/>
            </p:cNvSpPr>
            <p:nvPr/>
          </p:nvSpPr>
          <p:spPr bwMode="auto">
            <a:xfrm>
              <a:off x="1700859" y="5840077"/>
              <a:ext cx="65902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Transcription</a:t>
              </a:r>
            </a:p>
          </p:txBody>
        </p:sp>
        <p:sp>
          <p:nvSpPr>
            <p:cNvPr id="128" name="Rectangle 84"/>
            <p:cNvSpPr>
              <a:spLocks noChangeArrowheads="1"/>
            </p:cNvSpPr>
            <p:nvPr/>
          </p:nvSpPr>
          <p:spPr bwMode="auto">
            <a:xfrm>
              <a:off x="1170495" y="6023108"/>
              <a:ext cx="118939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Transcription regulation</a:t>
              </a:r>
            </a:p>
          </p:txBody>
        </p:sp>
        <p:sp>
          <p:nvSpPr>
            <p:cNvPr id="129" name="Rectangle 85"/>
            <p:cNvSpPr>
              <a:spLocks noChangeArrowheads="1"/>
            </p:cNvSpPr>
            <p:nvPr/>
          </p:nvSpPr>
          <p:spPr bwMode="auto">
            <a:xfrm>
              <a:off x="1872405" y="6206139"/>
              <a:ext cx="48747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Transport</a:t>
              </a:r>
            </a:p>
          </p:txBody>
        </p:sp>
        <p:sp>
          <p:nvSpPr>
            <p:cNvPr id="130" name="Rectangle 86"/>
            <p:cNvSpPr>
              <a:spLocks noChangeArrowheads="1"/>
            </p:cNvSpPr>
            <p:nvPr/>
          </p:nvSpPr>
          <p:spPr bwMode="auto">
            <a:xfrm>
              <a:off x="1121889" y="6389170"/>
              <a:ext cx="12379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Ubl conjugation pathway</a:t>
              </a:r>
            </a:p>
          </p:txBody>
        </p:sp>
        <p:sp>
          <p:nvSpPr>
            <p:cNvPr id="131" name="Rectangle 87"/>
            <p:cNvSpPr>
              <a:spLocks noChangeArrowheads="1"/>
            </p:cNvSpPr>
            <p:nvPr/>
          </p:nvSpPr>
          <p:spPr bwMode="auto">
            <a:xfrm>
              <a:off x="1519306" y="6572200"/>
              <a:ext cx="84057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Protein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 transport</a:t>
              </a:r>
            </a:p>
          </p:txBody>
        </p:sp>
        <p:sp>
          <p:nvSpPr>
            <p:cNvPr id="138" name="Rectangle 94"/>
            <p:cNvSpPr>
              <a:spLocks noChangeArrowheads="1"/>
            </p:cNvSpPr>
            <p:nvPr/>
          </p:nvSpPr>
          <p:spPr bwMode="auto">
            <a:xfrm>
              <a:off x="644772" y="5600344"/>
              <a:ext cx="146514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1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BIOLOGICAL PROCESS</a:t>
              </a:r>
            </a:p>
          </p:txBody>
        </p:sp>
        <p:sp>
          <p:nvSpPr>
            <p:cNvPr id="117" name="Rectangle 73"/>
            <p:cNvSpPr>
              <a:spLocks noChangeArrowheads="1"/>
            </p:cNvSpPr>
            <p:nvPr/>
          </p:nvSpPr>
          <p:spPr bwMode="auto">
            <a:xfrm>
              <a:off x="3366328" y="5841838"/>
              <a:ext cx="9073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i="0" u="none" strike="noStrike" cap="none" normalizeH="0" baseline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12.1% p = 0.0013</a:t>
              </a:r>
              <a:endParaRPr kumimoji="0" lang="fr-FR" altLang="fr-FR" sz="9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8" name="Rectangle 74"/>
            <p:cNvSpPr>
              <a:spLocks noChangeArrowheads="1"/>
            </p:cNvSpPr>
            <p:nvPr/>
          </p:nvSpPr>
          <p:spPr bwMode="auto">
            <a:xfrm>
              <a:off x="3328427" y="6024123"/>
              <a:ext cx="971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i="0" u="none" strike="noStrike" cap="none" normalizeH="0" baseline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11.6% p = 0.00086</a:t>
              </a:r>
              <a:endParaRPr kumimoji="0" lang="fr-FR" altLang="fr-FR" sz="9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9" name="Rectangle 75"/>
            <p:cNvSpPr>
              <a:spLocks noChangeArrowheads="1"/>
            </p:cNvSpPr>
            <p:nvPr/>
          </p:nvSpPr>
          <p:spPr bwMode="auto">
            <a:xfrm>
              <a:off x="3322104" y="6218236"/>
              <a:ext cx="779059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i="0" u="none" strike="noStrike" cap="none" normalizeH="0" baseline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11.5% p = 0.02</a:t>
              </a:r>
              <a:endParaRPr kumimoji="0" lang="fr-FR" altLang="fr-FR" sz="9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0" name="Rectangle 76"/>
            <p:cNvSpPr>
              <a:spLocks noChangeArrowheads="1"/>
            </p:cNvSpPr>
            <p:nvPr/>
          </p:nvSpPr>
          <p:spPr bwMode="auto">
            <a:xfrm>
              <a:off x="2867855" y="6402183"/>
              <a:ext cx="849592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i="0" u="none" strike="noStrike" cap="none" normalizeH="0" baseline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5.6% p = 7.3 e-8</a:t>
              </a:r>
              <a:endParaRPr kumimoji="0" lang="fr-FR" altLang="fr-FR" sz="9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1" name="Rectangle 77"/>
            <p:cNvSpPr>
              <a:spLocks noChangeArrowheads="1"/>
            </p:cNvSpPr>
            <p:nvPr/>
          </p:nvSpPr>
          <p:spPr bwMode="auto">
            <a:xfrm>
              <a:off x="2762617" y="6584471"/>
              <a:ext cx="84318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i="0" u="none" strike="noStrike" cap="none" normalizeH="0" baseline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4.3% p = 0.0004</a:t>
              </a:r>
              <a:endParaRPr kumimoji="0" lang="fr-FR" altLang="fr-FR" sz="9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7" name="Rectangle 93"/>
            <p:cNvSpPr>
              <a:spLocks noChangeArrowheads="1"/>
            </p:cNvSpPr>
            <p:nvPr/>
          </p:nvSpPr>
          <p:spPr bwMode="auto">
            <a:xfrm>
              <a:off x="2700810" y="5667126"/>
              <a:ext cx="22559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595959"/>
                  </a:solidFill>
                  <a:effectLst/>
                  <a:cs typeface="Arial" panose="020B0604020202020204" pitchFamily="34" charset="0"/>
                </a:rPr>
                <a:t>Count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0" name="Line 9"/>
            <p:cNvSpPr>
              <a:spLocks noChangeShapeType="1"/>
            </p:cNvSpPr>
            <p:nvPr/>
          </p:nvSpPr>
          <p:spPr bwMode="auto">
            <a:xfrm>
              <a:off x="2403406" y="4429707"/>
              <a:ext cx="1027624" cy="0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31"/>
            <p:cNvSpPr>
              <a:spLocks noChangeArrowheads="1"/>
            </p:cNvSpPr>
            <p:nvPr/>
          </p:nvSpPr>
          <p:spPr bwMode="auto">
            <a:xfrm>
              <a:off x="2700810" y="4266308"/>
              <a:ext cx="22559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595959"/>
                  </a:solidFill>
                  <a:effectLst/>
                  <a:cs typeface="Arial" panose="020B0604020202020204" pitchFamily="34" charset="0"/>
                </a:rPr>
                <a:t>Count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" name="Freeform 7"/>
            <p:cNvSpPr>
              <a:spLocks noEditPoints="1"/>
            </p:cNvSpPr>
            <p:nvPr/>
          </p:nvSpPr>
          <p:spPr bwMode="auto">
            <a:xfrm>
              <a:off x="2402947" y="4474621"/>
              <a:ext cx="761931" cy="838200"/>
            </a:xfrm>
            <a:custGeom>
              <a:avLst/>
              <a:gdLst>
                <a:gd name="T0" fmla="*/ 723 w 723"/>
                <a:gd name="T1" fmla="*/ 0 h 528"/>
                <a:gd name="T2" fmla="*/ 0 w 723"/>
                <a:gd name="T3" fmla="*/ 0 h 528"/>
                <a:gd name="T4" fmla="*/ 0 w 723"/>
                <a:gd name="T5" fmla="*/ 59 h 528"/>
                <a:gd name="T6" fmla="*/ 723 w 723"/>
                <a:gd name="T7" fmla="*/ 59 h 528"/>
                <a:gd name="T8" fmla="*/ 723 w 723"/>
                <a:gd name="T9" fmla="*/ 0 h 528"/>
                <a:gd name="T10" fmla="*/ 377 w 723"/>
                <a:gd name="T11" fmla="*/ 118 h 528"/>
                <a:gd name="T12" fmla="*/ 0 w 723"/>
                <a:gd name="T13" fmla="*/ 118 h 528"/>
                <a:gd name="T14" fmla="*/ 0 w 723"/>
                <a:gd name="T15" fmla="*/ 176 h 528"/>
                <a:gd name="T16" fmla="*/ 377 w 723"/>
                <a:gd name="T17" fmla="*/ 176 h 528"/>
                <a:gd name="T18" fmla="*/ 377 w 723"/>
                <a:gd name="T19" fmla="*/ 118 h 528"/>
                <a:gd name="T20" fmla="*/ 219 w 723"/>
                <a:gd name="T21" fmla="*/ 235 h 528"/>
                <a:gd name="T22" fmla="*/ 0 w 723"/>
                <a:gd name="T23" fmla="*/ 235 h 528"/>
                <a:gd name="T24" fmla="*/ 0 w 723"/>
                <a:gd name="T25" fmla="*/ 294 h 528"/>
                <a:gd name="T26" fmla="*/ 219 w 723"/>
                <a:gd name="T27" fmla="*/ 294 h 528"/>
                <a:gd name="T28" fmla="*/ 219 w 723"/>
                <a:gd name="T29" fmla="*/ 235 h 528"/>
                <a:gd name="T30" fmla="*/ 219 w 723"/>
                <a:gd name="T31" fmla="*/ 352 h 528"/>
                <a:gd name="T32" fmla="*/ 0 w 723"/>
                <a:gd name="T33" fmla="*/ 352 h 528"/>
                <a:gd name="T34" fmla="*/ 0 w 723"/>
                <a:gd name="T35" fmla="*/ 411 h 528"/>
                <a:gd name="T36" fmla="*/ 219 w 723"/>
                <a:gd name="T37" fmla="*/ 411 h 528"/>
                <a:gd name="T38" fmla="*/ 219 w 723"/>
                <a:gd name="T39" fmla="*/ 352 h 528"/>
                <a:gd name="T40" fmla="*/ 207 w 723"/>
                <a:gd name="T41" fmla="*/ 470 h 528"/>
                <a:gd name="T42" fmla="*/ 0 w 723"/>
                <a:gd name="T43" fmla="*/ 470 h 528"/>
                <a:gd name="T44" fmla="*/ 0 w 723"/>
                <a:gd name="T45" fmla="*/ 528 h 528"/>
                <a:gd name="T46" fmla="*/ 207 w 723"/>
                <a:gd name="T47" fmla="*/ 528 h 528"/>
                <a:gd name="T48" fmla="*/ 207 w 723"/>
                <a:gd name="T49" fmla="*/ 47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23" h="528">
                  <a:moveTo>
                    <a:pt x="723" y="0"/>
                  </a:moveTo>
                  <a:lnTo>
                    <a:pt x="0" y="0"/>
                  </a:lnTo>
                  <a:lnTo>
                    <a:pt x="0" y="59"/>
                  </a:lnTo>
                  <a:lnTo>
                    <a:pt x="723" y="59"/>
                  </a:lnTo>
                  <a:lnTo>
                    <a:pt x="723" y="0"/>
                  </a:lnTo>
                  <a:close/>
                  <a:moveTo>
                    <a:pt x="377" y="118"/>
                  </a:moveTo>
                  <a:lnTo>
                    <a:pt x="0" y="118"/>
                  </a:lnTo>
                  <a:lnTo>
                    <a:pt x="0" y="176"/>
                  </a:lnTo>
                  <a:lnTo>
                    <a:pt x="377" y="176"/>
                  </a:lnTo>
                  <a:lnTo>
                    <a:pt x="377" y="118"/>
                  </a:lnTo>
                  <a:close/>
                  <a:moveTo>
                    <a:pt x="219" y="235"/>
                  </a:moveTo>
                  <a:lnTo>
                    <a:pt x="0" y="235"/>
                  </a:lnTo>
                  <a:lnTo>
                    <a:pt x="0" y="294"/>
                  </a:lnTo>
                  <a:lnTo>
                    <a:pt x="219" y="294"/>
                  </a:lnTo>
                  <a:lnTo>
                    <a:pt x="219" y="235"/>
                  </a:lnTo>
                  <a:close/>
                  <a:moveTo>
                    <a:pt x="219" y="352"/>
                  </a:moveTo>
                  <a:lnTo>
                    <a:pt x="0" y="352"/>
                  </a:lnTo>
                  <a:lnTo>
                    <a:pt x="0" y="411"/>
                  </a:lnTo>
                  <a:lnTo>
                    <a:pt x="219" y="411"/>
                  </a:lnTo>
                  <a:lnTo>
                    <a:pt x="219" y="352"/>
                  </a:lnTo>
                  <a:close/>
                  <a:moveTo>
                    <a:pt x="207" y="470"/>
                  </a:moveTo>
                  <a:lnTo>
                    <a:pt x="0" y="470"/>
                  </a:lnTo>
                  <a:lnTo>
                    <a:pt x="0" y="528"/>
                  </a:lnTo>
                  <a:lnTo>
                    <a:pt x="207" y="528"/>
                  </a:lnTo>
                  <a:lnTo>
                    <a:pt x="207" y="47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2402947" y="4474621"/>
              <a:ext cx="761931" cy="838200"/>
            </a:xfrm>
            <a:custGeom>
              <a:avLst/>
              <a:gdLst>
                <a:gd name="T0" fmla="*/ 723 w 723"/>
                <a:gd name="T1" fmla="*/ 0 h 528"/>
                <a:gd name="T2" fmla="*/ 0 w 723"/>
                <a:gd name="T3" fmla="*/ 0 h 528"/>
                <a:gd name="T4" fmla="*/ 0 w 723"/>
                <a:gd name="T5" fmla="*/ 59 h 528"/>
                <a:gd name="T6" fmla="*/ 723 w 723"/>
                <a:gd name="T7" fmla="*/ 59 h 528"/>
                <a:gd name="T8" fmla="*/ 723 w 723"/>
                <a:gd name="T9" fmla="*/ 0 h 528"/>
                <a:gd name="T10" fmla="*/ 377 w 723"/>
                <a:gd name="T11" fmla="*/ 118 h 528"/>
                <a:gd name="T12" fmla="*/ 0 w 723"/>
                <a:gd name="T13" fmla="*/ 118 h 528"/>
                <a:gd name="T14" fmla="*/ 0 w 723"/>
                <a:gd name="T15" fmla="*/ 176 h 528"/>
                <a:gd name="T16" fmla="*/ 377 w 723"/>
                <a:gd name="T17" fmla="*/ 176 h 528"/>
                <a:gd name="T18" fmla="*/ 377 w 723"/>
                <a:gd name="T19" fmla="*/ 118 h 528"/>
                <a:gd name="T20" fmla="*/ 219 w 723"/>
                <a:gd name="T21" fmla="*/ 235 h 528"/>
                <a:gd name="T22" fmla="*/ 0 w 723"/>
                <a:gd name="T23" fmla="*/ 235 h 528"/>
                <a:gd name="T24" fmla="*/ 0 w 723"/>
                <a:gd name="T25" fmla="*/ 294 h 528"/>
                <a:gd name="T26" fmla="*/ 219 w 723"/>
                <a:gd name="T27" fmla="*/ 294 h 528"/>
                <a:gd name="T28" fmla="*/ 219 w 723"/>
                <a:gd name="T29" fmla="*/ 235 h 528"/>
                <a:gd name="T30" fmla="*/ 219 w 723"/>
                <a:gd name="T31" fmla="*/ 352 h 528"/>
                <a:gd name="T32" fmla="*/ 0 w 723"/>
                <a:gd name="T33" fmla="*/ 352 h 528"/>
                <a:gd name="T34" fmla="*/ 0 w 723"/>
                <a:gd name="T35" fmla="*/ 411 h 528"/>
                <a:gd name="T36" fmla="*/ 219 w 723"/>
                <a:gd name="T37" fmla="*/ 411 h 528"/>
                <a:gd name="T38" fmla="*/ 219 w 723"/>
                <a:gd name="T39" fmla="*/ 352 h 528"/>
                <a:gd name="T40" fmla="*/ 207 w 723"/>
                <a:gd name="T41" fmla="*/ 470 h 528"/>
                <a:gd name="T42" fmla="*/ 0 w 723"/>
                <a:gd name="T43" fmla="*/ 470 h 528"/>
                <a:gd name="T44" fmla="*/ 0 w 723"/>
                <a:gd name="T45" fmla="*/ 528 h 528"/>
                <a:gd name="T46" fmla="*/ 207 w 723"/>
                <a:gd name="T47" fmla="*/ 528 h 528"/>
                <a:gd name="T48" fmla="*/ 207 w 723"/>
                <a:gd name="T49" fmla="*/ 47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23" h="528">
                  <a:moveTo>
                    <a:pt x="723" y="0"/>
                  </a:moveTo>
                  <a:lnTo>
                    <a:pt x="0" y="0"/>
                  </a:lnTo>
                  <a:lnTo>
                    <a:pt x="0" y="59"/>
                  </a:lnTo>
                  <a:lnTo>
                    <a:pt x="723" y="59"/>
                  </a:lnTo>
                  <a:lnTo>
                    <a:pt x="723" y="0"/>
                  </a:lnTo>
                  <a:close/>
                  <a:moveTo>
                    <a:pt x="377" y="118"/>
                  </a:moveTo>
                  <a:lnTo>
                    <a:pt x="0" y="118"/>
                  </a:lnTo>
                  <a:lnTo>
                    <a:pt x="0" y="176"/>
                  </a:lnTo>
                  <a:lnTo>
                    <a:pt x="377" y="176"/>
                  </a:lnTo>
                  <a:lnTo>
                    <a:pt x="377" y="118"/>
                  </a:lnTo>
                  <a:close/>
                  <a:moveTo>
                    <a:pt x="219" y="235"/>
                  </a:moveTo>
                  <a:lnTo>
                    <a:pt x="0" y="235"/>
                  </a:lnTo>
                  <a:lnTo>
                    <a:pt x="0" y="294"/>
                  </a:lnTo>
                  <a:lnTo>
                    <a:pt x="219" y="294"/>
                  </a:lnTo>
                  <a:lnTo>
                    <a:pt x="219" y="235"/>
                  </a:lnTo>
                  <a:close/>
                  <a:moveTo>
                    <a:pt x="219" y="352"/>
                  </a:moveTo>
                  <a:lnTo>
                    <a:pt x="0" y="352"/>
                  </a:lnTo>
                  <a:lnTo>
                    <a:pt x="0" y="411"/>
                  </a:lnTo>
                  <a:lnTo>
                    <a:pt x="219" y="411"/>
                  </a:lnTo>
                  <a:lnTo>
                    <a:pt x="219" y="352"/>
                  </a:lnTo>
                  <a:close/>
                  <a:moveTo>
                    <a:pt x="207" y="470"/>
                  </a:moveTo>
                  <a:lnTo>
                    <a:pt x="0" y="470"/>
                  </a:lnTo>
                  <a:lnTo>
                    <a:pt x="0" y="528"/>
                  </a:lnTo>
                  <a:lnTo>
                    <a:pt x="207" y="528"/>
                  </a:lnTo>
                  <a:lnTo>
                    <a:pt x="207" y="470"/>
                  </a:lnTo>
                  <a:close/>
                </a:path>
              </a:pathLst>
            </a:custGeom>
            <a:noFill/>
            <a:ln w="635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3186065" y="4446212"/>
              <a:ext cx="96500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13.2%  p =</a:t>
              </a:r>
              <a:r>
                <a:rPr kumimoji="0" lang="fr-FR" altLang="fr-FR" sz="1000" b="0" i="0" u="none" strike="noStrike" cap="none" normalizeH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 0.079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2822487" y="4631950"/>
              <a:ext cx="85921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6.9% p = 0.029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2654927" y="4820862"/>
              <a:ext cx="85921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4.0% p = 0.049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2654927" y="5005012"/>
              <a:ext cx="85921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4.0% p = 0.040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2644388" y="5190750"/>
              <a:ext cx="85921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3.8% p = 0.082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9" name="Line 9"/>
            <p:cNvSpPr>
              <a:spLocks noChangeShapeType="1"/>
            </p:cNvSpPr>
            <p:nvPr/>
          </p:nvSpPr>
          <p:spPr bwMode="auto">
            <a:xfrm rot="16200000" flipV="1">
              <a:off x="1935406" y="4895367"/>
              <a:ext cx="936000" cy="0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6" name="Groupe 75"/>
            <p:cNvGrpSpPr/>
            <p:nvPr/>
          </p:nvGrpSpPr>
          <p:grpSpPr>
            <a:xfrm>
              <a:off x="2400010" y="5817263"/>
              <a:ext cx="1029030" cy="936000"/>
              <a:chOff x="3759187" y="5861397"/>
              <a:chExt cx="1620000" cy="1096470"/>
            </a:xfrm>
          </p:grpSpPr>
          <p:sp>
            <p:nvSpPr>
              <p:cNvPr id="115" name="Line 71"/>
              <p:cNvSpPr>
                <a:spLocks noChangeShapeType="1"/>
              </p:cNvSpPr>
              <p:nvPr/>
            </p:nvSpPr>
            <p:spPr bwMode="auto">
              <a:xfrm>
                <a:off x="3759187" y="5861397"/>
                <a:ext cx="1620000" cy="0"/>
              </a:xfrm>
              <a:prstGeom prst="line">
                <a:avLst/>
              </a:prstGeom>
              <a:noFill/>
              <a:ln w="635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28"/>
              <p:cNvSpPr>
                <a:spLocks noEditPoints="1"/>
              </p:cNvSpPr>
              <p:nvPr/>
            </p:nvSpPr>
            <p:spPr bwMode="auto">
              <a:xfrm>
                <a:off x="3759187" y="5916467"/>
                <a:ext cx="1487487" cy="985838"/>
              </a:xfrm>
              <a:custGeom>
                <a:avLst/>
                <a:gdLst>
                  <a:gd name="T0" fmla="*/ 937 w 937"/>
                  <a:gd name="T1" fmla="*/ 0 h 621"/>
                  <a:gd name="T2" fmla="*/ 0 w 937"/>
                  <a:gd name="T3" fmla="*/ 0 h 621"/>
                  <a:gd name="T4" fmla="*/ 0 w 937"/>
                  <a:gd name="T5" fmla="*/ 70 h 621"/>
                  <a:gd name="T6" fmla="*/ 937 w 937"/>
                  <a:gd name="T7" fmla="*/ 70 h 621"/>
                  <a:gd name="T8" fmla="*/ 937 w 937"/>
                  <a:gd name="T9" fmla="*/ 0 h 621"/>
                  <a:gd name="T10" fmla="*/ 899 w 937"/>
                  <a:gd name="T11" fmla="*/ 138 h 621"/>
                  <a:gd name="T12" fmla="*/ 0 w 937"/>
                  <a:gd name="T13" fmla="*/ 138 h 621"/>
                  <a:gd name="T14" fmla="*/ 0 w 937"/>
                  <a:gd name="T15" fmla="*/ 207 h 621"/>
                  <a:gd name="T16" fmla="*/ 899 w 937"/>
                  <a:gd name="T17" fmla="*/ 207 h 621"/>
                  <a:gd name="T18" fmla="*/ 899 w 937"/>
                  <a:gd name="T19" fmla="*/ 138 h 621"/>
                  <a:gd name="T20" fmla="*/ 891 w 937"/>
                  <a:gd name="T21" fmla="*/ 277 h 621"/>
                  <a:gd name="T22" fmla="*/ 0 w 937"/>
                  <a:gd name="T23" fmla="*/ 277 h 621"/>
                  <a:gd name="T24" fmla="*/ 0 w 937"/>
                  <a:gd name="T25" fmla="*/ 346 h 621"/>
                  <a:gd name="T26" fmla="*/ 891 w 937"/>
                  <a:gd name="T27" fmla="*/ 346 h 621"/>
                  <a:gd name="T28" fmla="*/ 891 w 937"/>
                  <a:gd name="T29" fmla="*/ 277 h 621"/>
                  <a:gd name="T30" fmla="*/ 434 w 937"/>
                  <a:gd name="T31" fmla="*/ 414 h 621"/>
                  <a:gd name="T32" fmla="*/ 0 w 937"/>
                  <a:gd name="T33" fmla="*/ 414 h 621"/>
                  <a:gd name="T34" fmla="*/ 0 w 937"/>
                  <a:gd name="T35" fmla="*/ 484 h 621"/>
                  <a:gd name="T36" fmla="*/ 434 w 937"/>
                  <a:gd name="T37" fmla="*/ 484 h 621"/>
                  <a:gd name="T38" fmla="*/ 434 w 937"/>
                  <a:gd name="T39" fmla="*/ 414 h 621"/>
                  <a:gd name="T40" fmla="*/ 333 w 937"/>
                  <a:gd name="T41" fmla="*/ 553 h 621"/>
                  <a:gd name="T42" fmla="*/ 0 w 937"/>
                  <a:gd name="T43" fmla="*/ 553 h 621"/>
                  <a:gd name="T44" fmla="*/ 0 w 937"/>
                  <a:gd name="T45" fmla="*/ 621 h 621"/>
                  <a:gd name="T46" fmla="*/ 333 w 937"/>
                  <a:gd name="T47" fmla="*/ 621 h 621"/>
                  <a:gd name="T48" fmla="*/ 333 w 937"/>
                  <a:gd name="T49" fmla="*/ 553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937" h="621">
                    <a:moveTo>
                      <a:pt x="937" y="0"/>
                    </a:moveTo>
                    <a:lnTo>
                      <a:pt x="0" y="0"/>
                    </a:lnTo>
                    <a:lnTo>
                      <a:pt x="0" y="70"/>
                    </a:lnTo>
                    <a:lnTo>
                      <a:pt x="937" y="70"/>
                    </a:lnTo>
                    <a:lnTo>
                      <a:pt x="937" y="0"/>
                    </a:lnTo>
                    <a:close/>
                    <a:moveTo>
                      <a:pt x="899" y="138"/>
                    </a:moveTo>
                    <a:lnTo>
                      <a:pt x="0" y="138"/>
                    </a:lnTo>
                    <a:lnTo>
                      <a:pt x="0" y="207"/>
                    </a:lnTo>
                    <a:lnTo>
                      <a:pt x="899" y="207"/>
                    </a:lnTo>
                    <a:lnTo>
                      <a:pt x="899" y="138"/>
                    </a:lnTo>
                    <a:close/>
                    <a:moveTo>
                      <a:pt x="891" y="277"/>
                    </a:moveTo>
                    <a:lnTo>
                      <a:pt x="0" y="277"/>
                    </a:lnTo>
                    <a:lnTo>
                      <a:pt x="0" y="346"/>
                    </a:lnTo>
                    <a:lnTo>
                      <a:pt x="891" y="346"/>
                    </a:lnTo>
                    <a:lnTo>
                      <a:pt x="891" y="277"/>
                    </a:lnTo>
                    <a:close/>
                    <a:moveTo>
                      <a:pt x="434" y="414"/>
                    </a:moveTo>
                    <a:lnTo>
                      <a:pt x="0" y="414"/>
                    </a:lnTo>
                    <a:lnTo>
                      <a:pt x="0" y="484"/>
                    </a:lnTo>
                    <a:lnTo>
                      <a:pt x="434" y="484"/>
                    </a:lnTo>
                    <a:lnTo>
                      <a:pt x="434" y="414"/>
                    </a:lnTo>
                    <a:close/>
                    <a:moveTo>
                      <a:pt x="333" y="553"/>
                    </a:moveTo>
                    <a:lnTo>
                      <a:pt x="0" y="553"/>
                    </a:lnTo>
                    <a:lnTo>
                      <a:pt x="0" y="621"/>
                    </a:lnTo>
                    <a:lnTo>
                      <a:pt x="333" y="621"/>
                    </a:lnTo>
                    <a:lnTo>
                      <a:pt x="333" y="553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" name="Freeform 29"/>
              <p:cNvSpPr>
                <a:spLocks noEditPoints="1"/>
              </p:cNvSpPr>
              <p:nvPr/>
            </p:nvSpPr>
            <p:spPr bwMode="auto">
              <a:xfrm>
                <a:off x="3759187" y="5916467"/>
                <a:ext cx="1487487" cy="985838"/>
              </a:xfrm>
              <a:custGeom>
                <a:avLst/>
                <a:gdLst>
                  <a:gd name="T0" fmla="*/ 937 w 937"/>
                  <a:gd name="T1" fmla="*/ 0 h 621"/>
                  <a:gd name="T2" fmla="*/ 0 w 937"/>
                  <a:gd name="T3" fmla="*/ 0 h 621"/>
                  <a:gd name="T4" fmla="*/ 0 w 937"/>
                  <a:gd name="T5" fmla="*/ 70 h 621"/>
                  <a:gd name="T6" fmla="*/ 937 w 937"/>
                  <a:gd name="T7" fmla="*/ 70 h 621"/>
                  <a:gd name="T8" fmla="*/ 937 w 937"/>
                  <a:gd name="T9" fmla="*/ 0 h 621"/>
                  <a:gd name="T10" fmla="*/ 899 w 937"/>
                  <a:gd name="T11" fmla="*/ 138 h 621"/>
                  <a:gd name="T12" fmla="*/ 0 w 937"/>
                  <a:gd name="T13" fmla="*/ 138 h 621"/>
                  <a:gd name="T14" fmla="*/ 0 w 937"/>
                  <a:gd name="T15" fmla="*/ 207 h 621"/>
                  <a:gd name="T16" fmla="*/ 899 w 937"/>
                  <a:gd name="T17" fmla="*/ 207 h 621"/>
                  <a:gd name="T18" fmla="*/ 899 w 937"/>
                  <a:gd name="T19" fmla="*/ 138 h 621"/>
                  <a:gd name="T20" fmla="*/ 891 w 937"/>
                  <a:gd name="T21" fmla="*/ 277 h 621"/>
                  <a:gd name="T22" fmla="*/ 0 w 937"/>
                  <a:gd name="T23" fmla="*/ 277 h 621"/>
                  <a:gd name="T24" fmla="*/ 0 w 937"/>
                  <a:gd name="T25" fmla="*/ 346 h 621"/>
                  <a:gd name="T26" fmla="*/ 891 w 937"/>
                  <a:gd name="T27" fmla="*/ 346 h 621"/>
                  <a:gd name="T28" fmla="*/ 891 w 937"/>
                  <a:gd name="T29" fmla="*/ 277 h 621"/>
                  <a:gd name="T30" fmla="*/ 434 w 937"/>
                  <a:gd name="T31" fmla="*/ 414 h 621"/>
                  <a:gd name="T32" fmla="*/ 0 w 937"/>
                  <a:gd name="T33" fmla="*/ 414 h 621"/>
                  <a:gd name="T34" fmla="*/ 0 w 937"/>
                  <a:gd name="T35" fmla="*/ 484 h 621"/>
                  <a:gd name="T36" fmla="*/ 434 w 937"/>
                  <a:gd name="T37" fmla="*/ 484 h 621"/>
                  <a:gd name="T38" fmla="*/ 434 w 937"/>
                  <a:gd name="T39" fmla="*/ 414 h 621"/>
                  <a:gd name="T40" fmla="*/ 333 w 937"/>
                  <a:gd name="T41" fmla="*/ 553 h 621"/>
                  <a:gd name="T42" fmla="*/ 0 w 937"/>
                  <a:gd name="T43" fmla="*/ 553 h 621"/>
                  <a:gd name="T44" fmla="*/ 0 w 937"/>
                  <a:gd name="T45" fmla="*/ 621 h 621"/>
                  <a:gd name="T46" fmla="*/ 333 w 937"/>
                  <a:gd name="T47" fmla="*/ 621 h 621"/>
                  <a:gd name="T48" fmla="*/ 333 w 937"/>
                  <a:gd name="T49" fmla="*/ 553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937" h="621">
                    <a:moveTo>
                      <a:pt x="937" y="0"/>
                    </a:moveTo>
                    <a:lnTo>
                      <a:pt x="0" y="0"/>
                    </a:lnTo>
                    <a:lnTo>
                      <a:pt x="0" y="70"/>
                    </a:lnTo>
                    <a:lnTo>
                      <a:pt x="937" y="70"/>
                    </a:lnTo>
                    <a:lnTo>
                      <a:pt x="937" y="0"/>
                    </a:lnTo>
                    <a:close/>
                    <a:moveTo>
                      <a:pt x="899" y="138"/>
                    </a:moveTo>
                    <a:lnTo>
                      <a:pt x="0" y="138"/>
                    </a:lnTo>
                    <a:lnTo>
                      <a:pt x="0" y="207"/>
                    </a:lnTo>
                    <a:lnTo>
                      <a:pt x="899" y="207"/>
                    </a:lnTo>
                    <a:lnTo>
                      <a:pt x="899" y="138"/>
                    </a:lnTo>
                    <a:close/>
                    <a:moveTo>
                      <a:pt x="891" y="277"/>
                    </a:moveTo>
                    <a:lnTo>
                      <a:pt x="0" y="277"/>
                    </a:lnTo>
                    <a:lnTo>
                      <a:pt x="0" y="346"/>
                    </a:lnTo>
                    <a:lnTo>
                      <a:pt x="891" y="346"/>
                    </a:lnTo>
                    <a:lnTo>
                      <a:pt x="891" y="277"/>
                    </a:lnTo>
                    <a:close/>
                    <a:moveTo>
                      <a:pt x="434" y="414"/>
                    </a:moveTo>
                    <a:lnTo>
                      <a:pt x="0" y="414"/>
                    </a:lnTo>
                    <a:lnTo>
                      <a:pt x="0" y="484"/>
                    </a:lnTo>
                    <a:lnTo>
                      <a:pt x="434" y="484"/>
                    </a:lnTo>
                    <a:lnTo>
                      <a:pt x="434" y="414"/>
                    </a:lnTo>
                    <a:close/>
                    <a:moveTo>
                      <a:pt x="333" y="553"/>
                    </a:moveTo>
                    <a:lnTo>
                      <a:pt x="0" y="553"/>
                    </a:lnTo>
                    <a:lnTo>
                      <a:pt x="0" y="621"/>
                    </a:lnTo>
                    <a:lnTo>
                      <a:pt x="333" y="621"/>
                    </a:lnTo>
                    <a:lnTo>
                      <a:pt x="333" y="553"/>
                    </a:lnTo>
                    <a:close/>
                  </a:path>
                </a:pathLst>
              </a:custGeom>
              <a:noFill/>
              <a:ln w="635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" name="Line 31"/>
              <p:cNvSpPr>
                <a:spLocks noChangeShapeType="1"/>
              </p:cNvSpPr>
              <p:nvPr/>
            </p:nvSpPr>
            <p:spPr bwMode="auto">
              <a:xfrm>
                <a:off x="3759187" y="5862492"/>
                <a:ext cx="0" cy="1095375"/>
              </a:xfrm>
              <a:prstGeom prst="line">
                <a:avLst/>
              </a:prstGeom>
              <a:noFill/>
              <a:ln w="635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</p:grpSp>
      <p:pic>
        <p:nvPicPr>
          <p:cNvPr id="82" name="Image 8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56577" y="1250663"/>
            <a:ext cx="2862684" cy="288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337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26128" y="157654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latin typeface="Arial" pitchFamily="34" charset="0"/>
                <a:cs typeface="Arial" pitchFamily="34" charset="0"/>
              </a:rPr>
              <a:t>Supplemental</a:t>
            </a:r>
            <a:r>
              <a:rPr lang="fr-FR" sz="1200" dirty="0" smtClean="0">
                <a:latin typeface="Arial" pitchFamily="34" charset="0"/>
                <a:cs typeface="Arial" pitchFamily="34" charset="0"/>
              </a:rPr>
              <a:t> FIGURE 3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41154" y="761300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327130" y="759257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104" name="Rectangle 83"/>
          <p:cNvSpPr>
            <a:spLocks noChangeArrowheads="1"/>
          </p:cNvSpPr>
          <p:nvPr/>
        </p:nvSpPr>
        <p:spPr bwMode="auto">
          <a:xfrm rot="16200000">
            <a:off x="357181" y="1430582"/>
            <a:ext cx="108042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CtBP2 </a:t>
            </a:r>
            <a:r>
              <a:rPr kumimoji="0" lang="fr-F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mRNA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fr-F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level</a:t>
            </a:r>
            <a:endParaRPr lang="fr-FR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fr-F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Fold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change)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4" name="Groupe 83"/>
          <p:cNvGrpSpPr/>
          <p:nvPr/>
        </p:nvGrpSpPr>
        <p:grpSpPr>
          <a:xfrm>
            <a:off x="1172318" y="884791"/>
            <a:ext cx="847739" cy="1806036"/>
            <a:chOff x="1158119" y="812147"/>
            <a:chExt cx="847739" cy="1806036"/>
          </a:xfrm>
        </p:grpSpPr>
        <p:sp>
          <p:nvSpPr>
            <p:cNvPr id="385" name="Rectangle 120"/>
            <p:cNvSpPr>
              <a:spLocks noChangeArrowheads="1"/>
            </p:cNvSpPr>
            <p:nvPr/>
          </p:nvSpPr>
          <p:spPr bwMode="auto">
            <a:xfrm>
              <a:off x="1190432" y="812147"/>
              <a:ext cx="333426" cy="15388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K7M2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" name="ZoneTexte 96"/>
            <p:cNvSpPr txBox="1"/>
            <p:nvPr/>
          </p:nvSpPr>
          <p:spPr>
            <a:xfrm>
              <a:off x="1497602" y="936357"/>
              <a:ext cx="22474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fr-FR"/>
              </a:defPPr>
              <a:lvl1pPr>
                <a:defRPr sz="800" i="1">
                  <a:latin typeface="Arial" pitchFamily="34" charset="0"/>
                  <a:cs typeface="Arial" pitchFamily="34" charset="0"/>
                </a:defRPr>
              </a:lvl1pPr>
            </a:lstStyle>
            <a:p>
              <a:pPr algn="ctr"/>
              <a:r>
                <a:rPr lang="fr-FR" dirty="0" smtClean="0"/>
                <a:t>*</a:t>
              </a:r>
              <a:endParaRPr lang="fr-FR" baseline="30000" dirty="0"/>
            </a:p>
          </p:txBody>
        </p:sp>
        <p:sp>
          <p:nvSpPr>
            <p:cNvPr id="101" name="Rectangle 80"/>
            <p:cNvSpPr>
              <a:spLocks noChangeArrowheads="1"/>
            </p:cNvSpPr>
            <p:nvPr/>
          </p:nvSpPr>
          <p:spPr bwMode="auto">
            <a:xfrm rot="16200000">
              <a:off x="1171823" y="2150908"/>
              <a:ext cx="4119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" name="Rectangle 81"/>
            <p:cNvSpPr>
              <a:spLocks noChangeArrowheads="1"/>
            </p:cNvSpPr>
            <p:nvPr/>
          </p:nvSpPr>
          <p:spPr bwMode="auto">
            <a:xfrm rot="16200000">
              <a:off x="1369963" y="2196594"/>
              <a:ext cx="50334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" name="Rectangle 82"/>
            <p:cNvSpPr>
              <a:spLocks noChangeArrowheads="1"/>
            </p:cNvSpPr>
            <p:nvPr/>
          </p:nvSpPr>
          <p:spPr bwMode="auto">
            <a:xfrm rot="16200000">
              <a:off x="1567301" y="2243081"/>
              <a:ext cx="5963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ZoneTexte 97"/>
            <p:cNvSpPr txBox="1"/>
            <p:nvPr/>
          </p:nvSpPr>
          <p:spPr>
            <a:xfrm>
              <a:off x="1372095" y="1049195"/>
              <a:ext cx="224742" cy="2230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fr-FR"/>
              </a:defPPr>
              <a:lvl1pPr>
                <a:defRPr sz="800" i="1">
                  <a:latin typeface="Arial" pitchFamily="34" charset="0"/>
                  <a:cs typeface="Arial" pitchFamily="34" charset="0"/>
                </a:defRPr>
              </a:lvl1pPr>
            </a:lstStyle>
            <a:p>
              <a:pPr algn="ctr"/>
              <a:r>
                <a:rPr lang="fr-FR" dirty="0" smtClean="0"/>
                <a:t>*</a:t>
              </a:r>
              <a:endParaRPr lang="fr-FR" baseline="30000" dirty="0"/>
            </a:p>
          </p:txBody>
        </p:sp>
        <p:sp>
          <p:nvSpPr>
            <p:cNvPr id="100" name="Rectangle 71"/>
            <p:cNvSpPr>
              <a:spLocks noChangeArrowheads="1"/>
            </p:cNvSpPr>
            <p:nvPr/>
          </p:nvSpPr>
          <p:spPr bwMode="auto">
            <a:xfrm>
              <a:off x="1267314" y="1984946"/>
              <a:ext cx="738544" cy="0"/>
            </a:xfrm>
            <a:prstGeom prst="rect">
              <a:avLst/>
            </a:prstGeom>
            <a:solidFill>
              <a:srgbClr val="868686"/>
            </a:solidFill>
            <a:ln w="12700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6" name="Groupe 105"/>
            <p:cNvGrpSpPr/>
            <p:nvPr/>
          </p:nvGrpSpPr>
          <p:grpSpPr>
            <a:xfrm>
              <a:off x="1310932" y="1751829"/>
              <a:ext cx="133763" cy="42955"/>
              <a:chOff x="1384989" y="6029274"/>
              <a:chExt cx="83287" cy="42955"/>
            </a:xfrm>
          </p:grpSpPr>
          <p:cxnSp>
            <p:nvCxnSpPr>
              <p:cNvPr id="132" name="Connecteur droit 131"/>
              <p:cNvCxnSpPr/>
              <p:nvPr/>
            </p:nvCxnSpPr>
            <p:spPr>
              <a:xfrm>
                <a:off x="1426630" y="6029274"/>
                <a:ext cx="0" cy="4295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3" name="Rectangle 16"/>
              <p:cNvSpPr>
                <a:spLocks noChangeArrowheads="1"/>
              </p:cNvSpPr>
              <p:nvPr/>
            </p:nvSpPr>
            <p:spPr bwMode="auto">
              <a:xfrm>
                <a:off x="1385906" y="6053083"/>
                <a:ext cx="81450" cy="4254"/>
              </a:xfrm>
              <a:prstGeom prst="rect">
                <a:avLst/>
              </a:prstGeom>
              <a:solidFill>
                <a:srgbClr val="3F3F3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" name="Freeform 17"/>
              <p:cNvSpPr>
                <a:spLocks noEditPoints="1"/>
              </p:cNvSpPr>
              <p:nvPr/>
            </p:nvSpPr>
            <p:spPr bwMode="auto">
              <a:xfrm>
                <a:off x="1384989" y="6052020"/>
                <a:ext cx="83287" cy="7445"/>
              </a:xfrm>
              <a:custGeom>
                <a:avLst/>
                <a:gdLst>
                  <a:gd name="T0" fmla="*/ 0 w 624"/>
                  <a:gd name="T1" fmla="*/ 8 h 32"/>
                  <a:gd name="T2" fmla="*/ 8 w 624"/>
                  <a:gd name="T3" fmla="*/ 0 h 32"/>
                  <a:gd name="T4" fmla="*/ 616 w 624"/>
                  <a:gd name="T5" fmla="*/ 0 h 32"/>
                  <a:gd name="T6" fmla="*/ 624 w 624"/>
                  <a:gd name="T7" fmla="*/ 8 h 32"/>
                  <a:gd name="T8" fmla="*/ 624 w 624"/>
                  <a:gd name="T9" fmla="*/ 24 h 32"/>
                  <a:gd name="T10" fmla="*/ 616 w 624"/>
                  <a:gd name="T11" fmla="*/ 32 h 32"/>
                  <a:gd name="T12" fmla="*/ 8 w 624"/>
                  <a:gd name="T13" fmla="*/ 32 h 32"/>
                  <a:gd name="T14" fmla="*/ 0 w 624"/>
                  <a:gd name="T15" fmla="*/ 24 h 32"/>
                  <a:gd name="T16" fmla="*/ 0 w 624"/>
                  <a:gd name="T17" fmla="*/ 8 h 32"/>
                  <a:gd name="T18" fmla="*/ 16 w 624"/>
                  <a:gd name="T19" fmla="*/ 24 h 32"/>
                  <a:gd name="T20" fmla="*/ 8 w 624"/>
                  <a:gd name="T21" fmla="*/ 16 h 32"/>
                  <a:gd name="T22" fmla="*/ 616 w 624"/>
                  <a:gd name="T23" fmla="*/ 16 h 32"/>
                  <a:gd name="T24" fmla="*/ 608 w 624"/>
                  <a:gd name="T25" fmla="*/ 24 h 32"/>
                  <a:gd name="T26" fmla="*/ 608 w 624"/>
                  <a:gd name="T27" fmla="*/ 8 h 32"/>
                  <a:gd name="T28" fmla="*/ 616 w 624"/>
                  <a:gd name="T29" fmla="*/ 16 h 32"/>
                  <a:gd name="T30" fmla="*/ 8 w 624"/>
                  <a:gd name="T31" fmla="*/ 16 h 32"/>
                  <a:gd name="T32" fmla="*/ 16 w 624"/>
                  <a:gd name="T33" fmla="*/ 8 h 32"/>
                  <a:gd name="T34" fmla="*/ 16 w 624"/>
                  <a:gd name="T35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24" h="32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616" y="0"/>
                    </a:lnTo>
                    <a:cubicBezTo>
                      <a:pt x="621" y="0"/>
                      <a:pt x="624" y="4"/>
                      <a:pt x="624" y="8"/>
                    </a:cubicBezTo>
                    <a:lnTo>
                      <a:pt x="624" y="24"/>
                    </a:lnTo>
                    <a:cubicBezTo>
                      <a:pt x="624" y="29"/>
                      <a:pt x="621" y="32"/>
                      <a:pt x="616" y="32"/>
                    </a:cubicBezTo>
                    <a:lnTo>
                      <a:pt x="8" y="32"/>
                    </a:lnTo>
                    <a:cubicBezTo>
                      <a:pt x="4" y="32"/>
                      <a:pt x="0" y="29"/>
                      <a:pt x="0" y="24"/>
                    </a:cubicBezTo>
                    <a:lnTo>
                      <a:pt x="0" y="8"/>
                    </a:lnTo>
                    <a:close/>
                    <a:moveTo>
                      <a:pt x="16" y="24"/>
                    </a:moveTo>
                    <a:lnTo>
                      <a:pt x="8" y="16"/>
                    </a:lnTo>
                    <a:lnTo>
                      <a:pt x="616" y="16"/>
                    </a:lnTo>
                    <a:lnTo>
                      <a:pt x="608" y="24"/>
                    </a:lnTo>
                    <a:lnTo>
                      <a:pt x="608" y="8"/>
                    </a:lnTo>
                    <a:lnTo>
                      <a:pt x="616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24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" name="Rectangle 18"/>
              <p:cNvSpPr>
                <a:spLocks noChangeArrowheads="1"/>
              </p:cNvSpPr>
              <p:nvPr/>
            </p:nvSpPr>
            <p:spPr bwMode="auto">
              <a:xfrm>
                <a:off x="1408632" y="6072228"/>
                <a:ext cx="36000" cy="0"/>
              </a:xfrm>
              <a:prstGeom prst="rect">
                <a:avLst/>
              </a:prstGeom>
              <a:solidFill>
                <a:srgbClr val="C0504D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" name="Freeform 19"/>
              <p:cNvSpPr>
                <a:spLocks noEditPoints="1"/>
              </p:cNvSpPr>
              <p:nvPr/>
            </p:nvSpPr>
            <p:spPr bwMode="auto">
              <a:xfrm>
                <a:off x="1408632" y="6070100"/>
                <a:ext cx="36000" cy="0"/>
              </a:xfrm>
              <a:custGeom>
                <a:avLst/>
                <a:gdLst>
                  <a:gd name="T0" fmla="*/ 0 w 160"/>
                  <a:gd name="T1" fmla="*/ 8 h 48"/>
                  <a:gd name="T2" fmla="*/ 8 w 160"/>
                  <a:gd name="T3" fmla="*/ 0 h 48"/>
                  <a:gd name="T4" fmla="*/ 152 w 160"/>
                  <a:gd name="T5" fmla="*/ 0 h 48"/>
                  <a:gd name="T6" fmla="*/ 160 w 160"/>
                  <a:gd name="T7" fmla="*/ 8 h 48"/>
                  <a:gd name="T8" fmla="*/ 160 w 160"/>
                  <a:gd name="T9" fmla="*/ 40 h 48"/>
                  <a:gd name="T10" fmla="*/ 152 w 160"/>
                  <a:gd name="T11" fmla="*/ 48 h 48"/>
                  <a:gd name="T12" fmla="*/ 8 w 160"/>
                  <a:gd name="T13" fmla="*/ 48 h 48"/>
                  <a:gd name="T14" fmla="*/ 0 w 160"/>
                  <a:gd name="T15" fmla="*/ 40 h 48"/>
                  <a:gd name="T16" fmla="*/ 0 w 160"/>
                  <a:gd name="T17" fmla="*/ 8 h 48"/>
                  <a:gd name="T18" fmla="*/ 16 w 160"/>
                  <a:gd name="T19" fmla="*/ 40 h 48"/>
                  <a:gd name="T20" fmla="*/ 8 w 160"/>
                  <a:gd name="T21" fmla="*/ 32 h 48"/>
                  <a:gd name="T22" fmla="*/ 152 w 160"/>
                  <a:gd name="T23" fmla="*/ 32 h 48"/>
                  <a:gd name="T24" fmla="*/ 144 w 160"/>
                  <a:gd name="T25" fmla="*/ 40 h 48"/>
                  <a:gd name="T26" fmla="*/ 144 w 160"/>
                  <a:gd name="T27" fmla="*/ 8 h 48"/>
                  <a:gd name="T28" fmla="*/ 152 w 160"/>
                  <a:gd name="T29" fmla="*/ 16 h 48"/>
                  <a:gd name="T30" fmla="*/ 8 w 160"/>
                  <a:gd name="T31" fmla="*/ 16 h 48"/>
                  <a:gd name="T32" fmla="*/ 16 w 160"/>
                  <a:gd name="T33" fmla="*/ 8 h 48"/>
                  <a:gd name="T34" fmla="*/ 16 w 160"/>
                  <a:gd name="T35" fmla="*/ 4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0" h="48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152" y="0"/>
                    </a:lnTo>
                    <a:cubicBezTo>
                      <a:pt x="157" y="0"/>
                      <a:pt x="160" y="4"/>
                      <a:pt x="160" y="8"/>
                    </a:cubicBezTo>
                    <a:lnTo>
                      <a:pt x="160" y="40"/>
                    </a:lnTo>
                    <a:cubicBezTo>
                      <a:pt x="160" y="45"/>
                      <a:pt x="157" y="48"/>
                      <a:pt x="152" y="48"/>
                    </a:cubicBezTo>
                    <a:lnTo>
                      <a:pt x="8" y="48"/>
                    </a:lnTo>
                    <a:cubicBezTo>
                      <a:pt x="4" y="48"/>
                      <a:pt x="0" y="45"/>
                      <a:pt x="0" y="40"/>
                    </a:cubicBezTo>
                    <a:lnTo>
                      <a:pt x="0" y="8"/>
                    </a:lnTo>
                    <a:close/>
                    <a:moveTo>
                      <a:pt x="16" y="40"/>
                    </a:moveTo>
                    <a:lnTo>
                      <a:pt x="8" y="32"/>
                    </a:lnTo>
                    <a:lnTo>
                      <a:pt x="152" y="32"/>
                    </a:lnTo>
                    <a:lnTo>
                      <a:pt x="144" y="40"/>
                    </a:lnTo>
                    <a:lnTo>
                      <a:pt x="144" y="8"/>
                    </a:lnTo>
                    <a:lnTo>
                      <a:pt x="152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40"/>
                    </a:lnTo>
                    <a:close/>
                  </a:path>
                </a:pathLst>
              </a:custGeom>
              <a:solidFill>
                <a:srgbClr val="BE4B48"/>
              </a:solidFill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" name="Rectangle 24"/>
              <p:cNvSpPr>
                <a:spLocks noChangeArrowheads="1"/>
              </p:cNvSpPr>
              <p:nvPr/>
            </p:nvSpPr>
            <p:spPr bwMode="auto">
              <a:xfrm>
                <a:off x="1397848" y="6044913"/>
                <a:ext cx="57566" cy="0"/>
              </a:xfrm>
              <a:prstGeom prst="rect">
                <a:avLst/>
              </a:prstGeom>
              <a:solidFill>
                <a:srgbClr val="9BBB59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" name="Rectangle 30"/>
              <p:cNvSpPr>
                <a:spLocks noChangeArrowheads="1"/>
              </p:cNvSpPr>
              <p:nvPr/>
            </p:nvSpPr>
            <p:spPr bwMode="auto">
              <a:xfrm>
                <a:off x="1408634" y="6030747"/>
                <a:ext cx="36000" cy="0"/>
              </a:xfrm>
              <a:prstGeom prst="rect">
                <a:avLst/>
              </a:prstGeom>
              <a:solidFill>
                <a:srgbClr val="8064A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" name="Groupe 81"/>
            <p:cNvGrpSpPr/>
            <p:nvPr/>
          </p:nvGrpSpPr>
          <p:grpSpPr>
            <a:xfrm>
              <a:off x="1555981" y="1861790"/>
              <a:ext cx="130812" cy="96788"/>
              <a:chOff x="1555981" y="1861790"/>
              <a:chExt cx="130812" cy="96788"/>
            </a:xfrm>
          </p:grpSpPr>
          <p:cxnSp>
            <p:nvCxnSpPr>
              <p:cNvPr id="124" name="Connecteur droit 123"/>
              <p:cNvCxnSpPr/>
              <p:nvPr/>
            </p:nvCxnSpPr>
            <p:spPr>
              <a:xfrm>
                <a:off x="1621389" y="1861791"/>
                <a:ext cx="0" cy="8590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Rectangle 12"/>
              <p:cNvSpPr>
                <a:spLocks noChangeArrowheads="1"/>
              </p:cNvSpPr>
              <p:nvPr/>
            </p:nvSpPr>
            <p:spPr bwMode="auto">
              <a:xfrm>
                <a:off x="1555981" y="1879871"/>
                <a:ext cx="130812" cy="7126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" name="Rectangle 20"/>
              <p:cNvSpPr>
                <a:spLocks noChangeArrowheads="1"/>
              </p:cNvSpPr>
              <p:nvPr/>
            </p:nvSpPr>
            <p:spPr bwMode="auto">
              <a:xfrm>
                <a:off x="1592489" y="1958578"/>
                <a:ext cx="57819" cy="0"/>
              </a:xfrm>
              <a:prstGeom prst="rect">
                <a:avLst/>
              </a:prstGeom>
              <a:solidFill>
                <a:srgbClr val="C0504D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" name="Freeform 21"/>
              <p:cNvSpPr>
                <a:spLocks noEditPoints="1"/>
              </p:cNvSpPr>
              <p:nvPr/>
            </p:nvSpPr>
            <p:spPr bwMode="auto">
              <a:xfrm>
                <a:off x="1592489" y="1956450"/>
                <a:ext cx="57819" cy="0"/>
              </a:xfrm>
              <a:custGeom>
                <a:avLst/>
                <a:gdLst>
                  <a:gd name="T0" fmla="*/ 0 w 160"/>
                  <a:gd name="T1" fmla="*/ 8 h 48"/>
                  <a:gd name="T2" fmla="*/ 8 w 160"/>
                  <a:gd name="T3" fmla="*/ 0 h 48"/>
                  <a:gd name="T4" fmla="*/ 152 w 160"/>
                  <a:gd name="T5" fmla="*/ 0 h 48"/>
                  <a:gd name="T6" fmla="*/ 160 w 160"/>
                  <a:gd name="T7" fmla="*/ 8 h 48"/>
                  <a:gd name="T8" fmla="*/ 160 w 160"/>
                  <a:gd name="T9" fmla="*/ 40 h 48"/>
                  <a:gd name="T10" fmla="*/ 152 w 160"/>
                  <a:gd name="T11" fmla="*/ 48 h 48"/>
                  <a:gd name="T12" fmla="*/ 8 w 160"/>
                  <a:gd name="T13" fmla="*/ 48 h 48"/>
                  <a:gd name="T14" fmla="*/ 0 w 160"/>
                  <a:gd name="T15" fmla="*/ 40 h 48"/>
                  <a:gd name="T16" fmla="*/ 0 w 160"/>
                  <a:gd name="T17" fmla="*/ 8 h 48"/>
                  <a:gd name="T18" fmla="*/ 16 w 160"/>
                  <a:gd name="T19" fmla="*/ 40 h 48"/>
                  <a:gd name="T20" fmla="*/ 8 w 160"/>
                  <a:gd name="T21" fmla="*/ 32 h 48"/>
                  <a:gd name="T22" fmla="*/ 152 w 160"/>
                  <a:gd name="T23" fmla="*/ 32 h 48"/>
                  <a:gd name="T24" fmla="*/ 144 w 160"/>
                  <a:gd name="T25" fmla="*/ 40 h 48"/>
                  <a:gd name="T26" fmla="*/ 144 w 160"/>
                  <a:gd name="T27" fmla="*/ 8 h 48"/>
                  <a:gd name="T28" fmla="*/ 152 w 160"/>
                  <a:gd name="T29" fmla="*/ 16 h 48"/>
                  <a:gd name="T30" fmla="*/ 8 w 160"/>
                  <a:gd name="T31" fmla="*/ 16 h 48"/>
                  <a:gd name="T32" fmla="*/ 16 w 160"/>
                  <a:gd name="T33" fmla="*/ 8 h 48"/>
                  <a:gd name="T34" fmla="*/ 16 w 160"/>
                  <a:gd name="T35" fmla="*/ 4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0" h="48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152" y="0"/>
                    </a:lnTo>
                    <a:cubicBezTo>
                      <a:pt x="157" y="0"/>
                      <a:pt x="160" y="4"/>
                      <a:pt x="160" y="8"/>
                    </a:cubicBezTo>
                    <a:lnTo>
                      <a:pt x="160" y="40"/>
                    </a:lnTo>
                    <a:cubicBezTo>
                      <a:pt x="160" y="45"/>
                      <a:pt x="157" y="48"/>
                      <a:pt x="152" y="48"/>
                    </a:cubicBezTo>
                    <a:lnTo>
                      <a:pt x="8" y="48"/>
                    </a:lnTo>
                    <a:cubicBezTo>
                      <a:pt x="4" y="48"/>
                      <a:pt x="0" y="45"/>
                      <a:pt x="0" y="40"/>
                    </a:cubicBezTo>
                    <a:lnTo>
                      <a:pt x="0" y="8"/>
                    </a:lnTo>
                    <a:close/>
                    <a:moveTo>
                      <a:pt x="16" y="40"/>
                    </a:moveTo>
                    <a:lnTo>
                      <a:pt x="8" y="32"/>
                    </a:lnTo>
                    <a:lnTo>
                      <a:pt x="152" y="32"/>
                    </a:lnTo>
                    <a:lnTo>
                      <a:pt x="144" y="40"/>
                    </a:lnTo>
                    <a:lnTo>
                      <a:pt x="144" y="8"/>
                    </a:lnTo>
                    <a:lnTo>
                      <a:pt x="152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40"/>
                    </a:lnTo>
                    <a:close/>
                  </a:path>
                </a:pathLst>
              </a:custGeom>
              <a:solidFill>
                <a:srgbClr val="BE4B48"/>
              </a:solidFill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" name="Rectangle 26"/>
              <p:cNvSpPr>
                <a:spLocks noChangeArrowheads="1"/>
              </p:cNvSpPr>
              <p:nvPr/>
            </p:nvSpPr>
            <p:spPr bwMode="auto">
              <a:xfrm>
                <a:off x="1575164" y="1899016"/>
                <a:ext cx="92455" cy="0"/>
              </a:xfrm>
              <a:prstGeom prst="rect">
                <a:avLst/>
              </a:prstGeom>
              <a:solidFill>
                <a:srgbClr val="9BBB59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" name="Rectangle 32"/>
              <p:cNvSpPr>
                <a:spLocks noChangeArrowheads="1"/>
              </p:cNvSpPr>
              <p:nvPr/>
            </p:nvSpPr>
            <p:spPr bwMode="auto">
              <a:xfrm>
                <a:off x="1592489" y="1861790"/>
                <a:ext cx="57819" cy="0"/>
              </a:xfrm>
              <a:prstGeom prst="rect">
                <a:avLst/>
              </a:prstGeom>
              <a:solidFill>
                <a:srgbClr val="8064A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8" name="Groupe 107"/>
            <p:cNvGrpSpPr/>
            <p:nvPr/>
          </p:nvGrpSpPr>
          <p:grpSpPr>
            <a:xfrm>
              <a:off x="1800058" y="1166192"/>
              <a:ext cx="130813" cy="509467"/>
              <a:chOff x="1792827" y="5443621"/>
              <a:chExt cx="81449" cy="509467"/>
            </a:xfrm>
          </p:grpSpPr>
          <p:cxnSp>
            <p:nvCxnSpPr>
              <p:cNvPr id="116" name="Connecteur droit 115"/>
              <p:cNvCxnSpPr/>
              <p:nvPr/>
            </p:nvCxnSpPr>
            <p:spPr>
              <a:xfrm>
                <a:off x="1833552" y="5448458"/>
                <a:ext cx="0" cy="50326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Rectangle 14"/>
              <p:cNvSpPr>
                <a:spLocks noChangeArrowheads="1"/>
              </p:cNvSpPr>
              <p:nvPr/>
            </p:nvSpPr>
            <p:spPr bwMode="auto">
              <a:xfrm>
                <a:off x="1792827" y="5681868"/>
                <a:ext cx="81449" cy="14146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" name="Rectangle 22"/>
              <p:cNvSpPr>
                <a:spLocks noChangeArrowheads="1"/>
              </p:cNvSpPr>
              <p:nvPr/>
            </p:nvSpPr>
            <p:spPr bwMode="auto">
              <a:xfrm>
                <a:off x="1815546" y="5953088"/>
                <a:ext cx="36000" cy="0"/>
              </a:xfrm>
              <a:prstGeom prst="rect">
                <a:avLst/>
              </a:prstGeom>
              <a:solidFill>
                <a:srgbClr val="C0504D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" name="Freeform 23"/>
              <p:cNvSpPr>
                <a:spLocks noEditPoints="1"/>
              </p:cNvSpPr>
              <p:nvPr/>
            </p:nvSpPr>
            <p:spPr bwMode="auto">
              <a:xfrm>
                <a:off x="1815546" y="5950959"/>
                <a:ext cx="36000" cy="0"/>
              </a:xfrm>
              <a:custGeom>
                <a:avLst/>
                <a:gdLst>
                  <a:gd name="T0" fmla="*/ 0 w 160"/>
                  <a:gd name="T1" fmla="*/ 8 h 48"/>
                  <a:gd name="T2" fmla="*/ 8 w 160"/>
                  <a:gd name="T3" fmla="*/ 0 h 48"/>
                  <a:gd name="T4" fmla="*/ 152 w 160"/>
                  <a:gd name="T5" fmla="*/ 0 h 48"/>
                  <a:gd name="T6" fmla="*/ 160 w 160"/>
                  <a:gd name="T7" fmla="*/ 8 h 48"/>
                  <a:gd name="T8" fmla="*/ 160 w 160"/>
                  <a:gd name="T9" fmla="*/ 40 h 48"/>
                  <a:gd name="T10" fmla="*/ 152 w 160"/>
                  <a:gd name="T11" fmla="*/ 48 h 48"/>
                  <a:gd name="T12" fmla="*/ 8 w 160"/>
                  <a:gd name="T13" fmla="*/ 48 h 48"/>
                  <a:gd name="T14" fmla="*/ 0 w 160"/>
                  <a:gd name="T15" fmla="*/ 40 h 48"/>
                  <a:gd name="T16" fmla="*/ 0 w 160"/>
                  <a:gd name="T17" fmla="*/ 8 h 48"/>
                  <a:gd name="T18" fmla="*/ 16 w 160"/>
                  <a:gd name="T19" fmla="*/ 40 h 48"/>
                  <a:gd name="T20" fmla="*/ 8 w 160"/>
                  <a:gd name="T21" fmla="*/ 32 h 48"/>
                  <a:gd name="T22" fmla="*/ 152 w 160"/>
                  <a:gd name="T23" fmla="*/ 32 h 48"/>
                  <a:gd name="T24" fmla="*/ 144 w 160"/>
                  <a:gd name="T25" fmla="*/ 40 h 48"/>
                  <a:gd name="T26" fmla="*/ 144 w 160"/>
                  <a:gd name="T27" fmla="*/ 8 h 48"/>
                  <a:gd name="T28" fmla="*/ 152 w 160"/>
                  <a:gd name="T29" fmla="*/ 16 h 48"/>
                  <a:gd name="T30" fmla="*/ 8 w 160"/>
                  <a:gd name="T31" fmla="*/ 16 h 48"/>
                  <a:gd name="T32" fmla="*/ 16 w 160"/>
                  <a:gd name="T33" fmla="*/ 8 h 48"/>
                  <a:gd name="T34" fmla="*/ 16 w 160"/>
                  <a:gd name="T35" fmla="*/ 4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0" h="48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152" y="0"/>
                    </a:lnTo>
                    <a:cubicBezTo>
                      <a:pt x="157" y="0"/>
                      <a:pt x="160" y="4"/>
                      <a:pt x="160" y="8"/>
                    </a:cubicBezTo>
                    <a:lnTo>
                      <a:pt x="160" y="40"/>
                    </a:lnTo>
                    <a:cubicBezTo>
                      <a:pt x="160" y="45"/>
                      <a:pt x="157" y="48"/>
                      <a:pt x="152" y="48"/>
                    </a:cubicBezTo>
                    <a:lnTo>
                      <a:pt x="8" y="48"/>
                    </a:lnTo>
                    <a:cubicBezTo>
                      <a:pt x="4" y="48"/>
                      <a:pt x="0" y="45"/>
                      <a:pt x="0" y="40"/>
                    </a:cubicBezTo>
                    <a:lnTo>
                      <a:pt x="0" y="8"/>
                    </a:lnTo>
                    <a:close/>
                    <a:moveTo>
                      <a:pt x="16" y="40"/>
                    </a:moveTo>
                    <a:lnTo>
                      <a:pt x="8" y="32"/>
                    </a:lnTo>
                    <a:lnTo>
                      <a:pt x="152" y="32"/>
                    </a:lnTo>
                    <a:lnTo>
                      <a:pt x="144" y="40"/>
                    </a:lnTo>
                    <a:lnTo>
                      <a:pt x="144" y="8"/>
                    </a:lnTo>
                    <a:lnTo>
                      <a:pt x="152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40"/>
                    </a:lnTo>
                    <a:close/>
                  </a:path>
                </a:pathLst>
              </a:custGeom>
              <a:solidFill>
                <a:srgbClr val="BE4B48"/>
              </a:solidFill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" name="Rectangle 28"/>
              <p:cNvSpPr>
                <a:spLocks noChangeArrowheads="1"/>
              </p:cNvSpPr>
              <p:nvPr/>
            </p:nvSpPr>
            <p:spPr bwMode="auto">
              <a:xfrm>
                <a:off x="1804468" y="5737176"/>
                <a:ext cx="58178" cy="0"/>
              </a:xfrm>
              <a:prstGeom prst="rect">
                <a:avLst/>
              </a:prstGeom>
              <a:solidFill>
                <a:srgbClr val="9BBB59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" name="Rectangle 34"/>
              <p:cNvSpPr>
                <a:spLocks noChangeArrowheads="1"/>
              </p:cNvSpPr>
              <p:nvPr/>
            </p:nvSpPr>
            <p:spPr bwMode="auto">
              <a:xfrm>
                <a:off x="1815562" y="5443621"/>
                <a:ext cx="36000" cy="0"/>
              </a:xfrm>
              <a:prstGeom prst="rect">
                <a:avLst/>
              </a:prstGeom>
              <a:solidFill>
                <a:srgbClr val="8064A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cxnSp>
          <p:nvCxnSpPr>
            <p:cNvPr id="114" name="Connecteur droit 113"/>
            <p:cNvCxnSpPr/>
            <p:nvPr/>
          </p:nvCxnSpPr>
          <p:spPr>
            <a:xfrm>
              <a:off x="1381236" y="1063672"/>
              <a:ext cx="46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necteur droit 114"/>
            <p:cNvCxnSpPr/>
            <p:nvPr/>
          </p:nvCxnSpPr>
          <p:spPr>
            <a:xfrm>
              <a:off x="1374954" y="1180044"/>
              <a:ext cx="23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2" name="Groupe 361"/>
            <p:cNvGrpSpPr/>
            <p:nvPr/>
          </p:nvGrpSpPr>
          <p:grpSpPr>
            <a:xfrm>
              <a:off x="1158119" y="1013811"/>
              <a:ext cx="109609" cy="1026326"/>
              <a:chOff x="1942577" y="1558718"/>
              <a:chExt cx="109609" cy="1027084"/>
            </a:xfrm>
          </p:grpSpPr>
          <p:sp>
            <p:nvSpPr>
              <p:cNvPr id="363" name="Rectangle 45"/>
              <p:cNvSpPr>
                <a:spLocks noChangeArrowheads="1"/>
              </p:cNvSpPr>
              <p:nvPr/>
            </p:nvSpPr>
            <p:spPr bwMode="auto">
              <a:xfrm>
                <a:off x="2052186" y="1663442"/>
                <a:ext cx="0" cy="864668"/>
              </a:xfrm>
              <a:prstGeom prst="rect">
                <a:avLst/>
              </a:prstGeom>
              <a:solidFill>
                <a:srgbClr val="868686"/>
              </a:solidFill>
              <a:ln w="12700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4" name="Freeform 46"/>
              <p:cNvSpPr>
                <a:spLocks noEditPoints="1"/>
              </p:cNvSpPr>
              <p:nvPr/>
            </p:nvSpPr>
            <p:spPr bwMode="auto">
              <a:xfrm>
                <a:off x="2028333" y="1662907"/>
                <a:ext cx="17503" cy="869652"/>
              </a:xfrm>
              <a:custGeom>
                <a:avLst/>
                <a:gdLst>
                  <a:gd name="T0" fmla="*/ 0 w 15"/>
                  <a:gd name="T1" fmla="*/ 694 h 698"/>
                  <a:gd name="T2" fmla="*/ 15 w 15"/>
                  <a:gd name="T3" fmla="*/ 694 h 698"/>
                  <a:gd name="T4" fmla="*/ 15 w 15"/>
                  <a:gd name="T5" fmla="*/ 698 h 698"/>
                  <a:gd name="T6" fmla="*/ 0 w 15"/>
                  <a:gd name="T7" fmla="*/ 698 h 698"/>
                  <a:gd name="T8" fmla="*/ 0 w 15"/>
                  <a:gd name="T9" fmla="*/ 694 h 698"/>
                  <a:gd name="T10" fmla="*/ 0 w 15"/>
                  <a:gd name="T11" fmla="*/ 606 h 698"/>
                  <a:gd name="T12" fmla="*/ 15 w 15"/>
                  <a:gd name="T13" fmla="*/ 606 h 698"/>
                  <a:gd name="T14" fmla="*/ 15 w 15"/>
                  <a:gd name="T15" fmla="*/ 610 h 698"/>
                  <a:gd name="T16" fmla="*/ 0 w 15"/>
                  <a:gd name="T17" fmla="*/ 610 h 698"/>
                  <a:gd name="T18" fmla="*/ 0 w 15"/>
                  <a:gd name="T19" fmla="*/ 606 h 698"/>
                  <a:gd name="T20" fmla="*/ 0 w 15"/>
                  <a:gd name="T21" fmla="*/ 519 h 698"/>
                  <a:gd name="T22" fmla="*/ 15 w 15"/>
                  <a:gd name="T23" fmla="*/ 519 h 698"/>
                  <a:gd name="T24" fmla="*/ 15 w 15"/>
                  <a:gd name="T25" fmla="*/ 522 h 698"/>
                  <a:gd name="T26" fmla="*/ 0 w 15"/>
                  <a:gd name="T27" fmla="*/ 522 h 698"/>
                  <a:gd name="T28" fmla="*/ 0 w 15"/>
                  <a:gd name="T29" fmla="*/ 519 h 698"/>
                  <a:gd name="T30" fmla="*/ 0 w 15"/>
                  <a:gd name="T31" fmla="*/ 435 h 698"/>
                  <a:gd name="T32" fmla="*/ 15 w 15"/>
                  <a:gd name="T33" fmla="*/ 435 h 698"/>
                  <a:gd name="T34" fmla="*/ 15 w 15"/>
                  <a:gd name="T35" fmla="*/ 438 h 698"/>
                  <a:gd name="T36" fmla="*/ 0 w 15"/>
                  <a:gd name="T37" fmla="*/ 438 h 698"/>
                  <a:gd name="T38" fmla="*/ 0 w 15"/>
                  <a:gd name="T39" fmla="*/ 435 h 698"/>
                  <a:gd name="T40" fmla="*/ 0 w 15"/>
                  <a:gd name="T41" fmla="*/ 347 h 698"/>
                  <a:gd name="T42" fmla="*/ 15 w 15"/>
                  <a:gd name="T43" fmla="*/ 347 h 698"/>
                  <a:gd name="T44" fmla="*/ 15 w 15"/>
                  <a:gd name="T45" fmla="*/ 351 h 698"/>
                  <a:gd name="T46" fmla="*/ 0 w 15"/>
                  <a:gd name="T47" fmla="*/ 351 h 698"/>
                  <a:gd name="T48" fmla="*/ 0 w 15"/>
                  <a:gd name="T49" fmla="*/ 347 h 698"/>
                  <a:gd name="T50" fmla="*/ 0 w 15"/>
                  <a:gd name="T51" fmla="*/ 259 h 698"/>
                  <a:gd name="T52" fmla="*/ 15 w 15"/>
                  <a:gd name="T53" fmla="*/ 259 h 698"/>
                  <a:gd name="T54" fmla="*/ 15 w 15"/>
                  <a:gd name="T55" fmla="*/ 263 h 698"/>
                  <a:gd name="T56" fmla="*/ 0 w 15"/>
                  <a:gd name="T57" fmla="*/ 263 h 698"/>
                  <a:gd name="T58" fmla="*/ 0 w 15"/>
                  <a:gd name="T59" fmla="*/ 259 h 698"/>
                  <a:gd name="T60" fmla="*/ 0 w 15"/>
                  <a:gd name="T61" fmla="*/ 172 h 698"/>
                  <a:gd name="T62" fmla="*/ 15 w 15"/>
                  <a:gd name="T63" fmla="*/ 172 h 698"/>
                  <a:gd name="T64" fmla="*/ 15 w 15"/>
                  <a:gd name="T65" fmla="*/ 175 h 698"/>
                  <a:gd name="T66" fmla="*/ 0 w 15"/>
                  <a:gd name="T67" fmla="*/ 175 h 698"/>
                  <a:gd name="T68" fmla="*/ 0 w 15"/>
                  <a:gd name="T69" fmla="*/ 172 h 698"/>
                  <a:gd name="T70" fmla="*/ 0 w 15"/>
                  <a:gd name="T71" fmla="*/ 84 h 698"/>
                  <a:gd name="T72" fmla="*/ 15 w 15"/>
                  <a:gd name="T73" fmla="*/ 84 h 698"/>
                  <a:gd name="T74" fmla="*/ 15 w 15"/>
                  <a:gd name="T75" fmla="*/ 88 h 698"/>
                  <a:gd name="T76" fmla="*/ 0 w 15"/>
                  <a:gd name="T77" fmla="*/ 88 h 698"/>
                  <a:gd name="T78" fmla="*/ 0 w 15"/>
                  <a:gd name="T79" fmla="*/ 84 h 698"/>
                  <a:gd name="T80" fmla="*/ 0 w 15"/>
                  <a:gd name="T81" fmla="*/ 0 h 698"/>
                  <a:gd name="T82" fmla="*/ 15 w 15"/>
                  <a:gd name="T83" fmla="*/ 0 h 698"/>
                  <a:gd name="T84" fmla="*/ 15 w 15"/>
                  <a:gd name="T85" fmla="*/ 4 h 698"/>
                  <a:gd name="T86" fmla="*/ 0 w 15"/>
                  <a:gd name="T87" fmla="*/ 4 h 698"/>
                  <a:gd name="T88" fmla="*/ 0 w 15"/>
                  <a:gd name="T89" fmla="*/ 0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5" h="698">
                    <a:moveTo>
                      <a:pt x="0" y="694"/>
                    </a:moveTo>
                    <a:lnTo>
                      <a:pt x="15" y="694"/>
                    </a:lnTo>
                    <a:lnTo>
                      <a:pt x="15" y="698"/>
                    </a:lnTo>
                    <a:lnTo>
                      <a:pt x="0" y="698"/>
                    </a:lnTo>
                    <a:lnTo>
                      <a:pt x="0" y="694"/>
                    </a:lnTo>
                    <a:close/>
                    <a:moveTo>
                      <a:pt x="0" y="606"/>
                    </a:moveTo>
                    <a:lnTo>
                      <a:pt x="15" y="606"/>
                    </a:lnTo>
                    <a:lnTo>
                      <a:pt x="15" y="610"/>
                    </a:lnTo>
                    <a:lnTo>
                      <a:pt x="0" y="610"/>
                    </a:lnTo>
                    <a:lnTo>
                      <a:pt x="0" y="606"/>
                    </a:lnTo>
                    <a:close/>
                    <a:moveTo>
                      <a:pt x="0" y="519"/>
                    </a:moveTo>
                    <a:lnTo>
                      <a:pt x="15" y="519"/>
                    </a:lnTo>
                    <a:lnTo>
                      <a:pt x="15" y="522"/>
                    </a:lnTo>
                    <a:lnTo>
                      <a:pt x="0" y="522"/>
                    </a:lnTo>
                    <a:lnTo>
                      <a:pt x="0" y="519"/>
                    </a:lnTo>
                    <a:close/>
                    <a:moveTo>
                      <a:pt x="0" y="435"/>
                    </a:moveTo>
                    <a:lnTo>
                      <a:pt x="15" y="435"/>
                    </a:lnTo>
                    <a:lnTo>
                      <a:pt x="15" y="438"/>
                    </a:lnTo>
                    <a:lnTo>
                      <a:pt x="0" y="438"/>
                    </a:lnTo>
                    <a:lnTo>
                      <a:pt x="0" y="435"/>
                    </a:lnTo>
                    <a:close/>
                    <a:moveTo>
                      <a:pt x="0" y="347"/>
                    </a:moveTo>
                    <a:lnTo>
                      <a:pt x="15" y="347"/>
                    </a:lnTo>
                    <a:lnTo>
                      <a:pt x="15" y="351"/>
                    </a:lnTo>
                    <a:lnTo>
                      <a:pt x="0" y="351"/>
                    </a:lnTo>
                    <a:lnTo>
                      <a:pt x="0" y="347"/>
                    </a:lnTo>
                    <a:close/>
                    <a:moveTo>
                      <a:pt x="0" y="259"/>
                    </a:moveTo>
                    <a:lnTo>
                      <a:pt x="15" y="259"/>
                    </a:lnTo>
                    <a:lnTo>
                      <a:pt x="15" y="263"/>
                    </a:lnTo>
                    <a:lnTo>
                      <a:pt x="0" y="263"/>
                    </a:lnTo>
                    <a:lnTo>
                      <a:pt x="0" y="259"/>
                    </a:lnTo>
                    <a:close/>
                    <a:moveTo>
                      <a:pt x="0" y="172"/>
                    </a:moveTo>
                    <a:lnTo>
                      <a:pt x="15" y="172"/>
                    </a:lnTo>
                    <a:lnTo>
                      <a:pt x="15" y="175"/>
                    </a:lnTo>
                    <a:lnTo>
                      <a:pt x="0" y="175"/>
                    </a:lnTo>
                    <a:lnTo>
                      <a:pt x="0" y="172"/>
                    </a:lnTo>
                    <a:close/>
                    <a:moveTo>
                      <a:pt x="0" y="84"/>
                    </a:moveTo>
                    <a:lnTo>
                      <a:pt x="15" y="84"/>
                    </a:lnTo>
                    <a:lnTo>
                      <a:pt x="15" y="88"/>
                    </a:lnTo>
                    <a:lnTo>
                      <a:pt x="0" y="88"/>
                    </a:lnTo>
                    <a:lnTo>
                      <a:pt x="0" y="84"/>
                    </a:lnTo>
                    <a:close/>
                    <a:moveTo>
                      <a:pt x="0" y="0"/>
                    </a:moveTo>
                    <a:lnTo>
                      <a:pt x="15" y="0"/>
                    </a:lnTo>
                    <a:lnTo>
                      <a:pt x="15" y="4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68686"/>
              </a:solidFill>
              <a:ln w="9525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5" name="Rectangle 49"/>
              <p:cNvSpPr>
                <a:spLocks noChangeArrowheads="1"/>
              </p:cNvSpPr>
              <p:nvPr/>
            </p:nvSpPr>
            <p:spPr bwMode="auto">
              <a:xfrm>
                <a:off x="1942577" y="2424633"/>
                <a:ext cx="70532" cy="161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6" name="Rectangle 51"/>
              <p:cNvSpPr>
                <a:spLocks noChangeArrowheads="1"/>
              </p:cNvSpPr>
              <p:nvPr/>
            </p:nvSpPr>
            <p:spPr bwMode="auto">
              <a:xfrm>
                <a:off x="1942577" y="2209089"/>
                <a:ext cx="70533" cy="161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" name="Rectangle 53"/>
              <p:cNvSpPr>
                <a:spLocks noChangeArrowheads="1"/>
              </p:cNvSpPr>
              <p:nvPr/>
            </p:nvSpPr>
            <p:spPr bwMode="auto">
              <a:xfrm>
                <a:off x="1942577" y="1992298"/>
                <a:ext cx="70533" cy="161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8" name="Rectangle 55"/>
              <p:cNvSpPr>
                <a:spLocks noChangeArrowheads="1"/>
              </p:cNvSpPr>
              <p:nvPr/>
            </p:nvSpPr>
            <p:spPr bwMode="auto">
              <a:xfrm>
                <a:off x="1942577" y="1775509"/>
                <a:ext cx="70533" cy="161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9" name="Rectangle 57"/>
              <p:cNvSpPr>
                <a:spLocks noChangeArrowheads="1"/>
              </p:cNvSpPr>
              <p:nvPr/>
            </p:nvSpPr>
            <p:spPr bwMode="auto">
              <a:xfrm>
                <a:off x="1942577" y="1558718"/>
                <a:ext cx="70533" cy="161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3" name="Groupe 82"/>
          <p:cNvGrpSpPr/>
          <p:nvPr/>
        </p:nvGrpSpPr>
        <p:grpSpPr>
          <a:xfrm>
            <a:off x="2248776" y="882824"/>
            <a:ext cx="883772" cy="1808003"/>
            <a:chOff x="2234577" y="810180"/>
            <a:chExt cx="883772" cy="1808003"/>
          </a:xfrm>
        </p:grpSpPr>
        <p:sp>
          <p:nvSpPr>
            <p:cNvPr id="300" name="Rectangle 47"/>
            <p:cNvSpPr>
              <a:spLocks noChangeArrowheads="1"/>
            </p:cNvSpPr>
            <p:nvPr/>
          </p:nvSpPr>
          <p:spPr bwMode="auto">
            <a:xfrm>
              <a:off x="2350963" y="1992138"/>
              <a:ext cx="767386" cy="0"/>
            </a:xfrm>
            <a:prstGeom prst="rect">
              <a:avLst/>
            </a:prstGeom>
            <a:solidFill>
              <a:srgbClr val="868686"/>
            </a:solidFill>
            <a:ln w="12700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1" name="Rectangle 49"/>
            <p:cNvSpPr>
              <a:spLocks noChangeArrowheads="1"/>
            </p:cNvSpPr>
            <p:nvPr/>
          </p:nvSpPr>
          <p:spPr bwMode="auto">
            <a:xfrm>
              <a:off x="2239105" y="1879061"/>
              <a:ext cx="70532" cy="161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2" name="Rectangle 51"/>
            <p:cNvSpPr>
              <a:spLocks noChangeArrowheads="1"/>
            </p:cNvSpPr>
            <p:nvPr/>
          </p:nvSpPr>
          <p:spPr bwMode="auto">
            <a:xfrm>
              <a:off x="2239105" y="1704422"/>
              <a:ext cx="70533" cy="161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3" name="Rectangle 53"/>
            <p:cNvSpPr>
              <a:spLocks noChangeArrowheads="1"/>
            </p:cNvSpPr>
            <p:nvPr/>
          </p:nvSpPr>
          <p:spPr bwMode="auto">
            <a:xfrm>
              <a:off x="2239105" y="1529782"/>
              <a:ext cx="70533" cy="161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4" name="Rectangle 55"/>
            <p:cNvSpPr>
              <a:spLocks noChangeArrowheads="1"/>
            </p:cNvSpPr>
            <p:nvPr/>
          </p:nvSpPr>
          <p:spPr bwMode="auto">
            <a:xfrm>
              <a:off x="2239105" y="1355142"/>
              <a:ext cx="70533" cy="161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5" name="Rectangle 57"/>
            <p:cNvSpPr>
              <a:spLocks noChangeArrowheads="1"/>
            </p:cNvSpPr>
            <p:nvPr/>
          </p:nvSpPr>
          <p:spPr bwMode="auto">
            <a:xfrm>
              <a:off x="2239106" y="1013143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6" name="Rectangle 28"/>
            <p:cNvSpPr>
              <a:spLocks noChangeArrowheads="1"/>
            </p:cNvSpPr>
            <p:nvPr/>
          </p:nvSpPr>
          <p:spPr bwMode="auto">
            <a:xfrm rot="16200000">
              <a:off x="2295032" y="2150909"/>
              <a:ext cx="4119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" name="Rectangle 29"/>
            <p:cNvSpPr>
              <a:spLocks noChangeArrowheads="1"/>
            </p:cNvSpPr>
            <p:nvPr/>
          </p:nvSpPr>
          <p:spPr bwMode="auto">
            <a:xfrm rot="16200000">
              <a:off x="2474817" y="2196594"/>
              <a:ext cx="50334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" name="Rectangle 30"/>
            <p:cNvSpPr>
              <a:spLocks noChangeArrowheads="1"/>
            </p:cNvSpPr>
            <p:nvPr/>
          </p:nvSpPr>
          <p:spPr bwMode="auto">
            <a:xfrm rot="16200000">
              <a:off x="2667756" y="2243081"/>
              <a:ext cx="5963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0" name="ZoneTexte 309"/>
            <p:cNvSpPr txBox="1"/>
            <p:nvPr/>
          </p:nvSpPr>
          <p:spPr>
            <a:xfrm>
              <a:off x="2486650" y="1024869"/>
              <a:ext cx="29367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i="1" dirty="0" smtClean="0">
                  <a:latin typeface="Arial" pitchFamily="34" charset="0"/>
                  <a:cs typeface="Arial" pitchFamily="34" charset="0"/>
                </a:rPr>
                <a:t>ns</a:t>
              </a:r>
            </a:p>
          </p:txBody>
        </p:sp>
        <p:cxnSp>
          <p:nvCxnSpPr>
            <p:cNvPr id="311" name="Connecteur droit 310"/>
            <p:cNvCxnSpPr/>
            <p:nvPr/>
          </p:nvCxnSpPr>
          <p:spPr>
            <a:xfrm>
              <a:off x="2507373" y="1186610"/>
              <a:ext cx="24078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Connecteur droit 311"/>
            <p:cNvCxnSpPr/>
            <p:nvPr/>
          </p:nvCxnSpPr>
          <p:spPr>
            <a:xfrm>
              <a:off x="2519924" y="1070598"/>
              <a:ext cx="4315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3" name="ZoneTexte 312"/>
            <p:cNvSpPr txBox="1"/>
            <p:nvPr/>
          </p:nvSpPr>
          <p:spPr>
            <a:xfrm>
              <a:off x="2616732" y="940178"/>
              <a:ext cx="2648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i="1" dirty="0" smtClean="0">
                  <a:latin typeface="Arial" pitchFamily="34" charset="0"/>
                  <a:cs typeface="Arial" pitchFamily="34" charset="0"/>
                </a:rPr>
                <a:t>**</a:t>
              </a:r>
            </a:p>
          </p:txBody>
        </p:sp>
        <p:sp>
          <p:nvSpPr>
            <p:cNvPr id="348" name="Rectangle 62"/>
            <p:cNvSpPr>
              <a:spLocks noChangeArrowheads="1"/>
            </p:cNvSpPr>
            <p:nvPr/>
          </p:nvSpPr>
          <p:spPr bwMode="auto">
            <a:xfrm>
              <a:off x="2279069" y="810180"/>
              <a:ext cx="347852" cy="15388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U2OS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Freeform 36"/>
            <p:cNvSpPr>
              <a:spLocks noEditPoints="1"/>
            </p:cNvSpPr>
            <p:nvPr/>
          </p:nvSpPr>
          <p:spPr bwMode="auto">
            <a:xfrm>
              <a:off x="2315660" y="1113725"/>
              <a:ext cx="25200" cy="882186"/>
            </a:xfrm>
            <a:custGeom>
              <a:avLst/>
              <a:gdLst>
                <a:gd name="T0" fmla="*/ 26 w 26"/>
                <a:gd name="T1" fmla="*/ 540 h 540"/>
                <a:gd name="T2" fmla="*/ 26 w 26"/>
                <a:gd name="T3" fmla="*/ 0 h 540"/>
                <a:gd name="T4" fmla="*/ 26 w 26"/>
                <a:gd name="T5" fmla="*/ 537 h 540"/>
                <a:gd name="T6" fmla="*/ 0 w 26"/>
                <a:gd name="T7" fmla="*/ 537 h 540"/>
                <a:gd name="T8" fmla="*/ 26 w 26"/>
                <a:gd name="T9" fmla="*/ 430 h 540"/>
                <a:gd name="T10" fmla="*/ 0 w 26"/>
                <a:gd name="T11" fmla="*/ 430 h 540"/>
                <a:gd name="T12" fmla="*/ 26 w 26"/>
                <a:gd name="T13" fmla="*/ 323 h 540"/>
                <a:gd name="T14" fmla="*/ 0 w 26"/>
                <a:gd name="T15" fmla="*/ 323 h 540"/>
                <a:gd name="T16" fmla="*/ 26 w 26"/>
                <a:gd name="T17" fmla="*/ 216 h 540"/>
                <a:gd name="T18" fmla="*/ 0 w 26"/>
                <a:gd name="T19" fmla="*/ 216 h 540"/>
                <a:gd name="T20" fmla="*/ 26 w 26"/>
                <a:gd name="T21" fmla="*/ 110 h 540"/>
                <a:gd name="T22" fmla="*/ 0 w 26"/>
                <a:gd name="T23" fmla="*/ 110 h 540"/>
                <a:gd name="T24" fmla="*/ 26 w 26"/>
                <a:gd name="T25" fmla="*/ 3 h 540"/>
                <a:gd name="T26" fmla="*/ 0 w 26"/>
                <a:gd name="T27" fmla="*/ 3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540">
                  <a:moveTo>
                    <a:pt x="26" y="540"/>
                  </a:moveTo>
                  <a:lnTo>
                    <a:pt x="26" y="0"/>
                  </a:lnTo>
                  <a:moveTo>
                    <a:pt x="26" y="537"/>
                  </a:moveTo>
                  <a:lnTo>
                    <a:pt x="0" y="537"/>
                  </a:lnTo>
                  <a:moveTo>
                    <a:pt x="26" y="430"/>
                  </a:moveTo>
                  <a:lnTo>
                    <a:pt x="0" y="430"/>
                  </a:lnTo>
                  <a:moveTo>
                    <a:pt x="26" y="323"/>
                  </a:moveTo>
                  <a:lnTo>
                    <a:pt x="0" y="323"/>
                  </a:lnTo>
                  <a:moveTo>
                    <a:pt x="26" y="216"/>
                  </a:moveTo>
                  <a:lnTo>
                    <a:pt x="0" y="216"/>
                  </a:lnTo>
                  <a:moveTo>
                    <a:pt x="26" y="110"/>
                  </a:moveTo>
                  <a:lnTo>
                    <a:pt x="0" y="110"/>
                  </a:lnTo>
                  <a:moveTo>
                    <a:pt x="26" y="3"/>
                  </a:moveTo>
                  <a:lnTo>
                    <a:pt x="0" y="3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" name="Rectangle 37"/>
            <p:cNvSpPr>
              <a:spLocks noChangeArrowheads="1"/>
            </p:cNvSpPr>
            <p:nvPr/>
          </p:nvSpPr>
          <p:spPr bwMode="auto">
            <a:xfrm>
              <a:off x="2886007" y="1316301"/>
              <a:ext cx="151027" cy="42148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" name="Line 39"/>
            <p:cNvSpPr>
              <a:spLocks noChangeShapeType="1"/>
            </p:cNvSpPr>
            <p:nvPr/>
          </p:nvSpPr>
          <p:spPr bwMode="auto">
            <a:xfrm>
              <a:off x="2897471" y="1633235"/>
              <a:ext cx="12600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3" name="Line 40"/>
            <p:cNvSpPr>
              <a:spLocks noChangeShapeType="1"/>
            </p:cNvSpPr>
            <p:nvPr/>
          </p:nvSpPr>
          <p:spPr bwMode="auto">
            <a:xfrm>
              <a:off x="2960632" y="1285261"/>
              <a:ext cx="0" cy="3104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6" name="Line 41"/>
            <p:cNvSpPr>
              <a:spLocks noChangeShapeType="1"/>
            </p:cNvSpPr>
            <p:nvPr/>
          </p:nvSpPr>
          <p:spPr bwMode="auto">
            <a:xfrm>
              <a:off x="2923319" y="1285261"/>
              <a:ext cx="74625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7" name="Line 42"/>
            <p:cNvSpPr>
              <a:spLocks noChangeShapeType="1"/>
            </p:cNvSpPr>
            <p:nvPr/>
          </p:nvSpPr>
          <p:spPr bwMode="auto">
            <a:xfrm>
              <a:off x="2960632" y="1744754"/>
              <a:ext cx="0" cy="490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9" name="Line 43"/>
            <p:cNvSpPr>
              <a:spLocks noChangeShapeType="1"/>
            </p:cNvSpPr>
            <p:nvPr/>
          </p:nvSpPr>
          <p:spPr bwMode="auto">
            <a:xfrm>
              <a:off x="2923319" y="1749655"/>
              <a:ext cx="74625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" name="Rectangle 45"/>
            <p:cNvSpPr>
              <a:spLocks noChangeArrowheads="1"/>
            </p:cNvSpPr>
            <p:nvPr/>
          </p:nvSpPr>
          <p:spPr bwMode="auto">
            <a:xfrm>
              <a:off x="2671016" y="1808038"/>
              <a:ext cx="131482" cy="1404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" name="Line 46"/>
            <p:cNvSpPr>
              <a:spLocks noChangeShapeType="1"/>
            </p:cNvSpPr>
            <p:nvPr/>
          </p:nvSpPr>
          <p:spPr bwMode="auto">
            <a:xfrm>
              <a:off x="2673597" y="1886454"/>
              <a:ext cx="12600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3" name="Line 47"/>
            <p:cNvSpPr>
              <a:spLocks noChangeShapeType="1"/>
            </p:cNvSpPr>
            <p:nvPr/>
          </p:nvSpPr>
          <p:spPr bwMode="auto">
            <a:xfrm>
              <a:off x="2736758" y="1781899"/>
              <a:ext cx="0" cy="19604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" name="Line 48"/>
            <p:cNvSpPr>
              <a:spLocks noChangeShapeType="1"/>
            </p:cNvSpPr>
            <p:nvPr/>
          </p:nvSpPr>
          <p:spPr bwMode="auto">
            <a:xfrm>
              <a:off x="2699445" y="1781899"/>
              <a:ext cx="74625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" name="Line 49"/>
            <p:cNvSpPr>
              <a:spLocks noChangeShapeType="1"/>
            </p:cNvSpPr>
            <p:nvPr/>
          </p:nvSpPr>
          <p:spPr bwMode="auto">
            <a:xfrm>
              <a:off x="2736758" y="1955069"/>
              <a:ext cx="0" cy="21238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" name="Line 50"/>
            <p:cNvSpPr>
              <a:spLocks noChangeShapeType="1"/>
            </p:cNvSpPr>
            <p:nvPr/>
          </p:nvSpPr>
          <p:spPr bwMode="auto">
            <a:xfrm>
              <a:off x="2699445" y="1976307"/>
              <a:ext cx="74625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" name="Rectangle 51"/>
            <p:cNvSpPr>
              <a:spLocks noChangeArrowheads="1"/>
            </p:cNvSpPr>
            <p:nvPr/>
          </p:nvSpPr>
          <p:spPr bwMode="auto">
            <a:xfrm>
              <a:off x="2438257" y="1790068"/>
              <a:ext cx="149250" cy="620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2" name="Line 55"/>
            <p:cNvSpPr>
              <a:spLocks noChangeShapeType="1"/>
            </p:cNvSpPr>
            <p:nvPr/>
          </p:nvSpPr>
          <p:spPr bwMode="auto">
            <a:xfrm>
              <a:off x="2449721" y="1826009"/>
              <a:ext cx="12600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" name="Line 56"/>
            <p:cNvSpPr>
              <a:spLocks noChangeShapeType="1"/>
            </p:cNvSpPr>
            <p:nvPr/>
          </p:nvSpPr>
          <p:spPr bwMode="auto">
            <a:xfrm>
              <a:off x="2512882" y="1759027"/>
              <a:ext cx="0" cy="3104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" name="Line 57"/>
            <p:cNvSpPr>
              <a:spLocks noChangeShapeType="1"/>
            </p:cNvSpPr>
            <p:nvPr/>
          </p:nvSpPr>
          <p:spPr bwMode="auto">
            <a:xfrm>
              <a:off x="2475570" y="1759027"/>
              <a:ext cx="74625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" name="Line 58"/>
            <p:cNvSpPr>
              <a:spLocks noChangeShapeType="1"/>
            </p:cNvSpPr>
            <p:nvPr/>
          </p:nvSpPr>
          <p:spPr bwMode="auto">
            <a:xfrm>
              <a:off x="2512882" y="1850513"/>
              <a:ext cx="0" cy="1633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" name="Line 59"/>
            <p:cNvSpPr>
              <a:spLocks noChangeShapeType="1"/>
            </p:cNvSpPr>
            <p:nvPr/>
          </p:nvSpPr>
          <p:spPr bwMode="auto">
            <a:xfrm>
              <a:off x="2475570" y="1866850"/>
              <a:ext cx="74625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" name="Rectangle 57"/>
            <p:cNvSpPr>
              <a:spLocks noChangeArrowheads="1"/>
            </p:cNvSpPr>
            <p:nvPr/>
          </p:nvSpPr>
          <p:spPr bwMode="auto">
            <a:xfrm>
              <a:off x="2234577" y="1180502"/>
              <a:ext cx="70533" cy="161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e 5"/>
          <p:cNvGrpSpPr>
            <a:grpSpLocks noChangeAspect="1"/>
          </p:cNvGrpSpPr>
          <p:nvPr/>
        </p:nvGrpSpPr>
        <p:grpSpPr>
          <a:xfrm>
            <a:off x="3438316" y="933127"/>
            <a:ext cx="2745962" cy="1565718"/>
            <a:chOff x="3450083" y="884542"/>
            <a:chExt cx="2496329" cy="1423380"/>
          </a:xfrm>
        </p:grpSpPr>
        <p:sp>
          <p:nvSpPr>
            <p:cNvPr id="58" name="Rectangle 28"/>
            <p:cNvSpPr>
              <a:spLocks noChangeArrowheads="1"/>
            </p:cNvSpPr>
            <p:nvPr/>
          </p:nvSpPr>
          <p:spPr bwMode="auto">
            <a:xfrm rot="16200000">
              <a:off x="3866437" y="1840648"/>
              <a:ext cx="4119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29"/>
            <p:cNvSpPr>
              <a:spLocks noChangeArrowheads="1"/>
            </p:cNvSpPr>
            <p:nvPr/>
          </p:nvSpPr>
          <p:spPr bwMode="auto">
            <a:xfrm rot="16200000">
              <a:off x="4110267" y="1886333"/>
              <a:ext cx="50334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Rectangle 30"/>
            <p:cNvSpPr>
              <a:spLocks noChangeArrowheads="1"/>
            </p:cNvSpPr>
            <p:nvPr/>
          </p:nvSpPr>
          <p:spPr bwMode="auto">
            <a:xfrm rot="16200000">
              <a:off x="4341645" y="1932820"/>
              <a:ext cx="5963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Rectangle 28"/>
            <p:cNvSpPr>
              <a:spLocks noChangeArrowheads="1"/>
            </p:cNvSpPr>
            <p:nvPr/>
          </p:nvSpPr>
          <p:spPr bwMode="auto">
            <a:xfrm>
              <a:off x="3450083" y="1144413"/>
              <a:ext cx="36869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28"/>
            <p:cNvSpPr>
              <a:spLocks noChangeArrowheads="1"/>
            </p:cNvSpPr>
            <p:nvPr/>
          </p:nvSpPr>
          <p:spPr bwMode="auto">
            <a:xfrm>
              <a:off x="3535042" y="1467259"/>
              <a:ext cx="2837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Actin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9548" name="Image 19547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5000" contrast="1000"/>
                      </a14:imgEffect>
                    </a14:imgLayer>
                  </a14:imgProps>
                </a:ext>
              </a:extLst>
            </a:blip>
            <a:srcRect l="59080" t="26222" r="13602" b="60351"/>
            <a:stretch/>
          </p:blipFill>
          <p:spPr>
            <a:xfrm>
              <a:off x="3864085" y="1080566"/>
              <a:ext cx="954882" cy="2895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9550" name="Image 1954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7000"/>
                      </a14:imgEffect>
                    </a14:imgLayer>
                  </a14:imgProps>
                </a:ext>
              </a:extLst>
            </a:blip>
            <a:srcRect l="56790" t="28939" r="15875" b="61901"/>
            <a:stretch/>
          </p:blipFill>
          <p:spPr>
            <a:xfrm>
              <a:off x="3864335" y="1407779"/>
              <a:ext cx="954000" cy="27845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39" name="Rectangle 28"/>
            <p:cNvSpPr>
              <a:spLocks noChangeArrowheads="1"/>
            </p:cNvSpPr>
            <p:nvPr/>
          </p:nvSpPr>
          <p:spPr bwMode="auto">
            <a:xfrm rot="16200000">
              <a:off x="4914686" y="1840647"/>
              <a:ext cx="4119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0" name="Rectangle 29"/>
            <p:cNvSpPr>
              <a:spLocks noChangeArrowheads="1"/>
            </p:cNvSpPr>
            <p:nvPr/>
          </p:nvSpPr>
          <p:spPr bwMode="auto">
            <a:xfrm rot="16200000">
              <a:off x="5184734" y="1886333"/>
              <a:ext cx="50334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1" name="Rectangle 30"/>
            <p:cNvSpPr>
              <a:spLocks noChangeArrowheads="1"/>
            </p:cNvSpPr>
            <p:nvPr/>
          </p:nvSpPr>
          <p:spPr bwMode="auto">
            <a:xfrm rot="16200000">
              <a:off x="5453979" y="1932820"/>
              <a:ext cx="5963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2" name="Rectangle 120"/>
            <p:cNvSpPr>
              <a:spLocks noChangeArrowheads="1"/>
            </p:cNvSpPr>
            <p:nvPr/>
          </p:nvSpPr>
          <p:spPr bwMode="auto">
            <a:xfrm>
              <a:off x="4198610" y="893143"/>
              <a:ext cx="333426" cy="15388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K7M2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3" name="Rectangle 62"/>
            <p:cNvSpPr>
              <a:spLocks noChangeArrowheads="1"/>
            </p:cNvSpPr>
            <p:nvPr/>
          </p:nvSpPr>
          <p:spPr bwMode="auto">
            <a:xfrm>
              <a:off x="5252729" y="884542"/>
              <a:ext cx="347852" cy="15388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U2OS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60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51" t="31146" r="36281" b="52169"/>
            <a:stretch/>
          </p:blipFill>
          <p:spPr bwMode="auto">
            <a:xfrm flipH="1">
              <a:off x="4974412" y="1071715"/>
              <a:ext cx="964271" cy="30049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69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grayscl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" contras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12" t="38739" r="34523" b="48951"/>
            <a:stretch/>
          </p:blipFill>
          <p:spPr bwMode="auto">
            <a:xfrm flipH="1">
              <a:off x="4974412" y="1398638"/>
              <a:ext cx="972000" cy="2893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75" name="Groupe 274"/>
          <p:cNvGrpSpPr/>
          <p:nvPr/>
        </p:nvGrpSpPr>
        <p:grpSpPr>
          <a:xfrm>
            <a:off x="747831" y="2948926"/>
            <a:ext cx="5268070" cy="3120453"/>
            <a:chOff x="196045" y="691234"/>
            <a:chExt cx="5268070" cy="3120453"/>
          </a:xfrm>
        </p:grpSpPr>
        <p:sp>
          <p:nvSpPr>
            <p:cNvPr id="276" name="Freeform 147"/>
            <p:cNvSpPr>
              <a:spLocks noEditPoints="1"/>
            </p:cNvSpPr>
            <p:nvPr/>
          </p:nvSpPr>
          <p:spPr bwMode="auto">
            <a:xfrm>
              <a:off x="2338555" y="3166883"/>
              <a:ext cx="599885" cy="33030"/>
            </a:xfrm>
            <a:custGeom>
              <a:avLst/>
              <a:gdLst>
                <a:gd name="T0" fmla="*/ 0 w 402"/>
                <a:gd name="T1" fmla="*/ 0 h 26"/>
                <a:gd name="T2" fmla="*/ 402 w 402"/>
                <a:gd name="T3" fmla="*/ 0 h 26"/>
                <a:gd name="T4" fmla="*/ 82 w 402"/>
                <a:gd name="T5" fmla="*/ 26 h 26"/>
                <a:gd name="T6" fmla="*/ 82 w 402"/>
                <a:gd name="T7" fmla="*/ 0 h 26"/>
                <a:gd name="T8" fmla="*/ 201 w 402"/>
                <a:gd name="T9" fmla="*/ 26 h 26"/>
                <a:gd name="T10" fmla="*/ 201 w 402"/>
                <a:gd name="T11" fmla="*/ 0 h 26"/>
                <a:gd name="T12" fmla="*/ 320 w 402"/>
                <a:gd name="T13" fmla="*/ 26 h 26"/>
                <a:gd name="T14" fmla="*/ 320 w 402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2" h="26">
                  <a:moveTo>
                    <a:pt x="0" y="0"/>
                  </a:moveTo>
                  <a:lnTo>
                    <a:pt x="402" y="0"/>
                  </a:lnTo>
                  <a:moveTo>
                    <a:pt x="82" y="26"/>
                  </a:moveTo>
                  <a:lnTo>
                    <a:pt x="82" y="0"/>
                  </a:lnTo>
                  <a:moveTo>
                    <a:pt x="201" y="26"/>
                  </a:moveTo>
                  <a:lnTo>
                    <a:pt x="201" y="0"/>
                  </a:lnTo>
                  <a:moveTo>
                    <a:pt x="320" y="26"/>
                  </a:moveTo>
                  <a:lnTo>
                    <a:pt x="320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Rectangle 176"/>
            <p:cNvSpPr>
              <a:spLocks noChangeArrowheads="1"/>
            </p:cNvSpPr>
            <p:nvPr/>
          </p:nvSpPr>
          <p:spPr bwMode="auto">
            <a:xfrm>
              <a:off x="2326211" y="2043865"/>
              <a:ext cx="63639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β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CATENIN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78" name="Rectangle 178"/>
            <p:cNvSpPr>
              <a:spLocks noChangeArrowheads="1"/>
            </p:cNvSpPr>
            <p:nvPr/>
          </p:nvSpPr>
          <p:spPr bwMode="auto">
            <a:xfrm>
              <a:off x="2491020" y="2243293"/>
              <a:ext cx="1218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ns</a:t>
              </a:r>
              <a:endPara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79" name="Line 179"/>
            <p:cNvSpPr>
              <a:spLocks noChangeShapeType="1"/>
            </p:cNvSpPr>
            <p:nvPr/>
          </p:nvSpPr>
          <p:spPr bwMode="auto">
            <a:xfrm>
              <a:off x="2460920" y="2267453"/>
              <a:ext cx="355156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Rectangle 180"/>
            <p:cNvSpPr>
              <a:spLocks noChangeArrowheads="1"/>
            </p:cNvSpPr>
            <p:nvPr/>
          </p:nvSpPr>
          <p:spPr bwMode="auto">
            <a:xfrm>
              <a:off x="2585200" y="2143392"/>
              <a:ext cx="1218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ns</a:t>
              </a:r>
              <a:endPara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81" name="Freeform 206"/>
            <p:cNvSpPr>
              <a:spLocks noEditPoints="1"/>
            </p:cNvSpPr>
            <p:nvPr/>
          </p:nvSpPr>
          <p:spPr bwMode="auto">
            <a:xfrm>
              <a:off x="3190406" y="3166884"/>
              <a:ext cx="598392" cy="33030"/>
            </a:xfrm>
            <a:custGeom>
              <a:avLst/>
              <a:gdLst>
                <a:gd name="T0" fmla="*/ 0 w 401"/>
                <a:gd name="T1" fmla="*/ 0 h 26"/>
                <a:gd name="T2" fmla="*/ 401 w 401"/>
                <a:gd name="T3" fmla="*/ 0 h 26"/>
                <a:gd name="T4" fmla="*/ 82 w 401"/>
                <a:gd name="T5" fmla="*/ 26 h 26"/>
                <a:gd name="T6" fmla="*/ 82 w 401"/>
                <a:gd name="T7" fmla="*/ 0 h 26"/>
                <a:gd name="T8" fmla="*/ 200 w 401"/>
                <a:gd name="T9" fmla="*/ 26 h 26"/>
                <a:gd name="T10" fmla="*/ 200 w 401"/>
                <a:gd name="T11" fmla="*/ 0 h 26"/>
                <a:gd name="T12" fmla="*/ 319 w 401"/>
                <a:gd name="T13" fmla="*/ 26 h 26"/>
                <a:gd name="T14" fmla="*/ 319 w 401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1" h="26">
                  <a:moveTo>
                    <a:pt x="0" y="0"/>
                  </a:moveTo>
                  <a:lnTo>
                    <a:pt x="401" y="0"/>
                  </a:lnTo>
                  <a:moveTo>
                    <a:pt x="82" y="26"/>
                  </a:moveTo>
                  <a:lnTo>
                    <a:pt x="82" y="0"/>
                  </a:lnTo>
                  <a:moveTo>
                    <a:pt x="200" y="26"/>
                  </a:moveTo>
                  <a:lnTo>
                    <a:pt x="200" y="0"/>
                  </a:lnTo>
                  <a:moveTo>
                    <a:pt x="319" y="26"/>
                  </a:moveTo>
                  <a:lnTo>
                    <a:pt x="319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Rectangle 237"/>
            <p:cNvSpPr>
              <a:spLocks noChangeArrowheads="1"/>
            </p:cNvSpPr>
            <p:nvPr/>
          </p:nvSpPr>
          <p:spPr bwMode="auto">
            <a:xfrm>
              <a:off x="3275320" y="2043865"/>
              <a:ext cx="43441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RUNX2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83" name="Rectangle 239"/>
            <p:cNvSpPr>
              <a:spLocks noChangeArrowheads="1"/>
            </p:cNvSpPr>
            <p:nvPr/>
          </p:nvSpPr>
          <p:spPr bwMode="auto">
            <a:xfrm>
              <a:off x="3354091" y="2276191"/>
              <a:ext cx="9938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**</a:t>
              </a:r>
              <a:endParaRPr kumimoji="0" lang="fr-FR" altLang="fr-F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84" name="Line 240"/>
            <p:cNvSpPr>
              <a:spLocks noChangeShapeType="1"/>
            </p:cNvSpPr>
            <p:nvPr/>
          </p:nvSpPr>
          <p:spPr bwMode="auto">
            <a:xfrm>
              <a:off x="3312770" y="2267453"/>
              <a:ext cx="353664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Rectangle 241"/>
            <p:cNvSpPr>
              <a:spLocks noChangeArrowheads="1"/>
            </p:cNvSpPr>
            <p:nvPr/>
          </p:nvSpPr>
          <p:spPr bwMode="auto">
            <a:xfrm>
              <a:off x="3435559" y="2143392"/>
              <a:ext cx="1218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ns</a:t>
              </a:r>
              <a:endParaRPr kumimoji="0" lang="fr-FR" altLang="fr-F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86" name="Freeform 267"/>
            <p:cNvSpPr>
              <a:spLocks noEditPoints="1"/>
            </p:cNvSpPr>
            <p:nvPr/>
          </p:nvSpPr>
          <p:spPr bwMode="auto">
            <a:xfrm>
              <a:off x="4050533" y="3168154"/>
              <a:ext cx="598393" cy="31760"/>
            </a:xfrm>
            <a:custGeom>
              <a:avLst/>
              <a:gdLst>
                <a:gd name="T0" fmla="*/ 0 w 401"/>
                <a:gd name="T1" fmla="*/ 0 h 25"/>
                <a:gd name="T2" fmla="*/ 401 w 401"/>
                <a:gd name="T3" fmla="*/ 0 h 25"/>
                <a:gd name="T4" fmla="*/ 82 w 401"/>
                <a:gd name="T5" fmla="*/ 25 h 25"/>
                <a:gd name="T6" fmla="*/ 82 w 401"/>
                <a:gd name="T7" fmla="*/ 0 h 25"/>
                <a:gd name="T8" fmla="*/ 201 w 401"/>
                <a:gd name="T9" fmla="*/ 25 h 25"/>
                <a:gd name="T10" fmla="*/ 201 w 401"/>
                <a:gd name="T11" fmla="*/ 0 h 25"/>
                <a:gd name="T12" fmla="*/ 319 w 401"/>
                <a:gd name="T13" fmla="*/ 25 h 25"/>
                <a:gd name="T14" fmla="*/ 319 w 401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1" h="25">
                  <a:moveTo>
                    <a:pt x="0" y="0"/>
                  </a:moveTo>
                  <a:lnTo>
                    <a:pt x="401" y="0"/>
                  </a:lnTo>
                  <a:moveTo>
                    <a:pt x="82" y="25"/>
                  </a:moveTo>
                  <a:lnTo>
                    <a:pt x="82" y="0"/>
                  </a:lnTo>
                  <a:moveTo>
                    <a:pt x="201" y="25"/>
                  </a:moveTo>
                  <a:lnTo>
                    <a:pt x="201" y="0"/>
                  </a:lnTo>
                  <a:moveTo>
                    <a:pt x="319" y="25"/>
                  </a:moveTo>
                  <a:lnTo>
                    <a:pt x="319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Rectangle 296"/>
            <p:cNvSpPr>
              <a:spLocks noChangeArrowheads="1"/>
            </p:cNvSpPr>
            <p:nvPr/>
          </p:nvSpPr>
          <p:spPr bwMode="auto">
            <a:xfrm>
              <a:off x="4070637" y="2043865"/>
              <a:ext cx="56105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OSTERIX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88" name="Rectangle 298"/>
            <p:cNvSpPr>
              <a:spLocks noChangeArrowheads="1"/>
            </p:cNvSpPr>
            <p:nvPr/>
          </p:nvSpPr>
          <p:spPr bwMode="auto">
            <a:xfrm>
              <a:off x="4202998" y="2240471"/>
              <a:ext cx="1218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ns</a:t>
              </a:r>
              <a:endParaRPr kumimoji="0" lang="fr-FR" altLang="fr-F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89" name="Line 299"/>
            <p:cNvSpPr>
              <a:spLocks noChangeShapeType="1"/>
            </p:cNvSpPr>
            <p:nvPr/>
          </p:nvSpPr>
          <p:spPr bwMode="auto">
            <a:xfrm>
              <a:off x="4172898" y="2267453"/>
              <a:ext cx="353664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Rectangle 300"/>
            <p:cNvSpPr>
              <a:spLocks noChangeArrowheads="1"/>
            </p:cNvSpPr>
            <p:nvPr/>
          </p:nvSpPr>
          <p:spPr bwMode="auto">
            <a:xfrm>
              <a:off x="4297178" y="2143392"/>
              <a:ext cx="1218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ns</a:t>
              </a:r>
              <a:endParaRPr kumimoji="0" lang="fr-FR" altLang="fr-F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91" name="Freeform 383"/>
            <p:cNvSpPr>
              <a:spLocks noEditPoints="1"/>
            </p:cNvSpPr>
            <p:nvPr/>
          </p:nvSpPr>
          <p:spPr bwMode="auto">
            <a:xfrm>
              <a:off x="663051" y="3170110"/>
              <a:ext cx="599884" cy="33030"/>
            </a:xfrm>
            <a:custGeom>
              <a:avLst/>
              <a:gdLst>
                <a:gd name="T0" fmla="*/ 0 w 402"/>
                <a:gd name="T1" fmla="*/ 0 h 26"/>
                <a:gd name="T2" fmla="*/ 402 w 402"/>
                <a:gd name="T3" fmla="*/ 0 h 26"/>
                <a:gd name="T4" fmla="*/ 82 w 402"/>
                <a:gd name="T5" fmla="*/ 26 h 26"/>
                <a:gd name="T6" fmla="*/ 82 w 402"/>
                <a:gd name="T7" fmla="*/ 0 h 26"/>
                <a:gd name="T8" fmla="*/ 201 w 402"/>
                <a:gd name="T9" fmla="*/ 26 h 26"/>
                <a:gd name="T10" fmla="*/ 201 w 402"/>
                <a:gd name="T11" fmla="*/ 0 h 26"/>
                <a:gd name="T12" fmla="*/ 319 w 402"/>
                <a:gd name="T13" fmla="*/ 26 h 26"/>
                <a:gd name="T14" fmla="*/ 319 w 402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2" h="26">
                  <a:moveTo>
                    <a:pt x="0" y="0"/>
                  </a:moveTo>
                  <a:lnTo>
                    <a:pt x="402" y="0"/>
                  </a:lnTo>
                  <a:moveTo>
                    <a:pt x="82" y="26"/>
                  </a:moveTo>
                  <a:lnTo>
                    <a:pt x="82" y="0"/>
                  </a:lnTo>
                  <a:moveTo>
                    <a:pt x="201" y="26"/>
                  </a:moveTo>
                  <a:lnTo>
                    <a:pt x="201" y="0"/>
                  </a:lnTo>
                  <a:moveTo>
                    <a:pt x="319" y="26"/>
                  </a:moveTo>
                  <a:lnTo>
                    <a:pt x="319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Rectangle 413"/>
            <p:cNvSpPr>
              <a:spLocks noChangeArrowheads="1"/>
            </p:cNvSpPr>
            <p:nvPr/>
          </p:nvSpPr>
          <p:spPr bwMode="auto">
            <a:xfrm>
              <a:off x="757945" y="2016424"/>
              <a:ext cx="4119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ALDH2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93" name="Line 414"/>
            <p:cNvSpPr>
              <a:spLocks noChangeShapeType="1"/>
            </p:cNvSpPr>
            <p:nvPr/>
          </p:nvSpPr>
          <p:spPr bwMode="auto">
            <a:xfrm>
              <a:off x="792585" y="2387507"/>
              <a:ext cx="177578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Line 416"/>
            <p:cNvSpPr>
              <a:spLocks noChangeShapeType="1"/>
            </p:cNvSpPr>
            <p:nvPr/>
          </p:nvSpPr>
          <p:spPr bwMode="auto">
            <a:xfrm>
              <a:off x="787498" y="2258385"/>
              <a:ext cx="353664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Rectangle 417"/>
            <p:cNvSpPr>
              <a:spLocks noChangeArrowheads="1"/>
            </p:cNvSpPr>
            <p:nvPr/>
          </p:nvSpPr>
          <p:spPr bwMode="auto">
            <a:xfrm>
              <a:off x="885019" y="2178754"/>
              <a:ext cx="14908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***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99" name="Freeform 505"/>
            <p:cNvSpPr>
              <a:spLocks noEditPoints="1"/>
            </p:cNvSpPr>
            <p:nvPr/>
          </p:nvSpPr>
          <p:spPr bwMode="auto">
            <a:xfrm>
              <a:off x="636363" y="1855838"/>
              <a:ext cx="599884" cy="31759"/>
            </a:xfrm>
            <a:custGeom>
              <a:avLst/>
              <a:gdLst>
                <a:gd name="T0" fmla="*/ 0 w 402"/>
                <a:gd name="T1" fmla="*/ 0 h 25"/>
                <a:gd name="T2" fmla="*/ 402 w 402"/>
                <a:gd name="T3" fmla="*/ 0 h 25"/>
                <a:gd name="T4" fmla="*/ 83 w 402"/>
                <a:gd name="T5" fmla="*/ 25 h 25"/>
                <a:gd name="T6" fmla="*/ 83 w 402"/>
                <a:gd name="T7" fmla="*/ 0 h 25"/>
                <a:gd name="T8" fmla="*/ 201 w 402"/>
                <a:gd name="T9" fmla="*/ 25 h 25"/>
                <a:gd name="T10" fmla="*/ 201 w 402"/>
                <a:gd name="T11" fmla="*/ 0 h 25"/>
                <a:gd name="T12" fmla="*/ 320 w 402"/>
                <a:gd name="T13" fmla="*/ 25 h 25"/>
                <a:gd name="T14" fmla="*/ 320 w 402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2" h="25">
                  <a:moveTo>
                    <a:pt x="0" y="0"/>
                  </a:moveTo>
                  <a:lnTo>
                    <a:pt x="402" y="0"/>
                  </a:lnTo>
                  <a:moveTo>
                    <a:pt x="83" y="25"/>
                  </a:moveTo>
                  <a:lnTo>
                    <a:pt x="83" y="0"/>
                  </a:lnTo>
                  <a:moveTo>
                    <a:pt x="201" y="25"/>
                  </a:moveTo>
                  <a:lnTo>
                    <a:pt x="201" y="0"/>
                  </a:lnTo>
                  <a:moveTo>
                    <a:pt x="320" y="25"/>
                  </a:moveTo>
                  <a:lnTo>
                    <a:pt x="320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Rectangle 532"/>
            <p:cNvSpPr>
              <a:spLocks noChangeArrowheads="1"/>
            </p:cNvSpPr>
            <p:nvPr/>
          </p:nvSpPr>
          <p:spPr bwMode="auto">
            <a:xfrm>
              <a:off x="688932" y="692552"/>
              <a:ext cx="49693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POU5F1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5" name="Line 552"/>
            <p:cNvSpPr>
              <a:spLocks noChangeShapeType="1"/>
            </p:cNvSpPr>
            <p:nvPr/>
          </p:nvSpPr>
          <p:spPr bwMode="auto">
            <a:xfrm>
              <a:off x="765305" y="1063635"/>
              <a:ext cx="176085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Rectangle 553"/>
            <p:cNvSpPr>
              <a:spLocks noChangeArrowheads="1"/>
            </p:cNvSpPr>
            <p:nvPr/>
          </p:nvSpPr>
          <p:spPr bwMode="auto">
            <a:xfrm>
              <a:off x="796799" y="946126"/>
              <a:ext cx="121829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algn="ctr"/>
              <a:r>
                <a:rPr lang="fr-FR" altLang="fr-FR" sz="900" dirty="0">
                  <a:solidFill>
                    <a:srgbClr val="000000"/>
                  </a:solidFill>
                  <a:cs typeface="Arial" panose="020B0604020202020204" pitchFamily="34" charset="0"/>
                </a:rPr>
                <a:t>ns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8" name="Line 554"/>
            <p:cNvSpPr>
              <a:spLocks noChangeShapeType="1"/>
            </p:cNvSpPr>
            <p:nvPr/>
          </p:nvSpPr>
          <p:spPr bwMode="auto">
            <a:xfrm>
              <a:off x="760219" y="934513"/>
              <a:ext cx="353664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Rectangle 555"/>
            <p:cNvSpPr>
              <a:spLocks noChangeArrowheads="1"/>
            </p:cNvSpPr>
            <p:nvPr/>
          </p:nvSpPr>
          <p:spPr bwMode="auto">
            <a:xfrm>
              <a:off x="909446" y="854882"/>
              <a:ext cx="496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*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0" name="Freeform 581"/>
            <p:cNvSpPr>
              <a:spLocks noEditPoints="1"/>
            </p:cNvSpPr>
            <p:nvPr/>
          </p:nvSpPr>
          <p:spPr bwMode="auto">
            <a:xfrm>
              <a:off x="1487619" y="1847581"/>
              <a:ext cx="593915" cy="33030"/>
            </a:xfrm>
            <a:custGeom>
              <a:avLst/>
              <a:gdLst>
                <a:gd name="T0" fmla="*/ 0 w 398"/>
                <a:gd name="T1" fmla="*/ 0 h 26"/>
                <a:gd name="T2" fmla="*/ 398 w 398"/>
                <a:gd name="T3" fmla="*/ 0 h 26"/>
                <a:gd name="T4" fmla="*/ 81 w 398"/>
                <a:gd name="T5" fmla="*/ 26 h 26"/>
                <a:gd name="T6" fmla="*/ 81 w 398"/>
                <a:gd name="T7" fmla="*/ 0 h 26"/>
                <a:gd name="T8" fmla="*/ 199 w 398"/>
                <a:gd name="T9" fmla="*/ 26 h 26"/>
                <a:gd name="T10" fmla="*/ 199 w 398"/>
                <a:gd name="T11" fmla="*/ 0 h 26"/>
                <a:gd name="T12" fmla="*/ 317 w 398"/>
                <a:gd name="T13" fmla="*/ 26 h 26"/>
                <a:gd name="T14" fmla="*/ 317 w 398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8" h="26">
                  <a:moveTo>
                    <a:pt x="0" y="0"/>
                  </a:moveTo>
                  <a:lnTo>
                    <a:pt x="398" y="0"/>
                  </a:lnTo>
                  <a:moveTo>
                    <a:pt x="81" y="26"/>
                  </a:moveTo>
                  <a:lnTo>
                    <a:pt x="81" y="0"/>
                  </a:lnTo>
                  <a:moveTo>
                    <a:pt x="199" y="26"/>
                  </a:moveTo>
                  <a:lnTo>
                    <a:pt x="199" y="0"/>
                  </a:lnTo>
                  <a:moveTo>
                    <a:pt x="317" y="26"/>
                  </a:moveTo>
                  <a:lnTo>
                    <a:pt x="317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Rectangle 608"/>
            <p:cNvSpPr>
              <a:spLocks noChangeArrowheads="1"/>
            </p:cNvSpPr>
            <p:nvPr/>
          </p:nvSpPr>
          <p:spPr bwMode="auto">
            <a:xfrm>
              <a:off x="1552321" y="692552"/>
              <a:ext cx="46968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NANOG</a:t>
              </a:r>
              <a:endParaRPr kumimoji="0" lang="fr-FR" alt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2" name="Line 628"/>
            <p:cNvSpPr>
              <a:spLocks noChangeShapeType="1"/>
            </p:cNvSpPr>
            <p:nvPr/>
          </p:nvSpPr>
          <p:spPr bwMode="auto">
            <a:xfrm>
              <a:off x="1613578" y="1063635"/>
              <a:ext cx="176085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Line 630"/>
            <p:cNvSpPr>
              <a:spLocks noChangeShapeType="1"/>
            </p:cNvSpPr>
            <p:nvPr/>
          </p:nvSpPr>
          <p:spPr bwMode="auto">
            <a:xfrm>
              <a:off x="1608491" y="934513"/>
              <a:ext cx="352171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Rectangle 631"/>
            <p:cNvSpPr>
              <a:spLocks noChangeArrowheads="1"/>
            </p:cNvSpPr>
            <p:nvPr/>
          </p:nvSpPr>
          <p:spPr bwMode="auto">
            <a:xfrm>
              <a:off x="1754213" y="854882"/>
              <a:ext cx="4969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*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5" name="Freeform 657"/>
            <p:cNvSpPr>
              <a:spLocks noEditPoints="1"/>
            </p:cNvSpPr>
            <p:nvPr/>
          </p:nvSpPr>
          <p:spPr bwMode="auto">
            <a:xfrm>
              <a:off x="2339102" y="1843109"/>
              <a:ext cx="598393" cy="31759"/>
            </a:xfrm>
            <a:custGeom>
              <a:avLst/>
              <a:gdLst>
                <a:gd name="T0" fmla="*/ 0 w 401"/>
                <a:gd name="T1" fmla="*/ 0 h 25"/>
                <a:gd name="T2" fmla="*/ 401 w 401"/>
                <a:gd name="T3" fmla="*/ 0 h 25"/>
                <a:gd name="T4" fmla="*/ 82 w 401"/>
                <a:gd name="T5" fmla="*/ 25 h 25"/>
                <a:gd name="T6" fmla="*/ 82 w 401"/>
                <a:gd name="T7" fmla="*/ 0 h 25"/>
                <a:gd name="T8" fmla="*/ 201 w 401"/>
                <a:gd name="T9" fmla="*/ 25 h 25"/>
                <a:gd name="T10" fmla="*/ 201 w 401"/>
                <a:gd name="T11" fmla="*/ 0 h 25"/>
                <a:gd name="T12" fmla="*/ 319 w 401"/>
                <a:gd name="T13" fmla="*/ 25 h 25"/>
                <a:gd name="T14" fmla="*/ 319 w 401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1" h="25">
                  <a:moveTo>
                    <a:pt x="0" y="0"/>
                  </a:moveTo>
                  <a:lnTo>
                    <a:pt x="401" y="0"/>
                  </a:lnTo>
                  <a:moveTo>
                    <a:pt x="82" y="25"/>
                  </a:moveTo>
                  <a:lnTo>
                    <a:pt x="82" y="0"/>
                  </a:lnTo>
                  <a:moveTo>
                    <a:pt x="201" y="25"/>
                  </a:moveTo>
                  <a:lnTo>
                    <a:pt x="201" y="0"/>
                  </a:lnTo>
                  <a:moveTo>
                    <a:pt x="319" y="25"/>
                  </a:moveTo>
                  <a:lnTo>
                    <a:pt x="319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Rectangle 685"/>
            <p:cNvSpPr>
              <a:spLocks noChangeArrowheads="1"/>
            </p:cNvSpPr>
            <p:nvPr/>
          </p:nvSpPr>
          <p:spPr bwMode="auto">
            <a:xfrm>
              <a:off x="2469162" y="695525"/>
              <a:ext cx="33983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SOX2</a:t>
              </a:r>
              <a:endParaRPr kumimoji="0" lang="fr-FR" alt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7" name="Line 705"/>
            <p:cNvSpPr>
              <a:spLocks noChangeShapeType="1"/>
            </p:cNvSpPr>
            <p:nvPr/>
          </p:nvSpPr>
          <p:spPr bwMode="auto">
            <a:xfrm>
              <a:off x="2470719" y="1066608"/>
              <a:ext cx="177578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Rectangle 706"/>
            <p:cNvSpPr>
              <a:spLocks noChangeArrowheads="1"/>
            </p:cNvSpPr>
            <p:nvPr/>
          </p:nvSpPr>
          <p:spPr bwMode="auto">
            <a:xfrm>
              <a:off x="2507076" y="943758"/>
              <a:ext cx="1218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ns</a:t>
              </a:r>
              <a:endParaRPr kumimoji="0" lang="fr-FR" altLang="fr-F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9" name="Line 707"/>
            <p:cNvSpPr>
              <a:spLocks noChangeShapeType="1"/>
            </p:cNvSpPr>
            <p:nvPr/>
          </p:nvSpPr>
          <p:spPr bwMode="auto">
            <a:xfrm>
              <a:off x="2465633" y="937486"/>
              <a:ext cx="353664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Rectangle 708"/>
            <p:cNvSpPr>
              <a:spLocks noChangeArrowheads="1"/>
            </p:cNvSpPr>
            <p:nvPr/>
          </p:nvSpPr>
          <p:spPr bwMode="auto">
            <a:xfrm>
              <a:off x="2573273" y="814991"/>
              <a:ext cx="1218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rPr>
                <a:t>ns</a:t>
              </a:r>
            </a:p>
          </p:txBody>
        </p:sp>
        <p:sp>
          <p:nvSpPr>
            <p:cNvPr id="331" name="Freeform 734"/>
            <p:cNvSpPr>
              <a:spLocks noEditPoints="1"/>
            </p:cNvSpPr>
            <p:nvPr/>
          </p:nvSpPr>
          <p:spPr bwMode="auto">
            <a:xfrm>
              <a:off x="3177457" y="1843567"/>
              <a:ext cx="599884" cy="33030"/>
            </a:xfrm>
            <a:custGeom>
              <a:avLst/>
              <a:gdLst>
                <a:gd name="T0" fmla="*/ 0 w 402"/>
                <a:gd name="T1" fmla="*/ 0 h 26"/>
                <a:gd name="T2" fmla="*/ 402 w 402"/>
                <a:gd name="T3" fmla="*/ 0 h 26"/>
                <a:gd name="T4" fmla="*/ 82 w 402"/>
                <a:gd name="T5" fmla="*/ 26 h 26"/>
                <a:gd name="T6" fmla="*/ 82 w 402"/>
                <a:gd name="T7" fmla="*/ 0 h 26"/>
                <a:gd name="T8" fmla="*/ 201 w 402"/>
                <a:gd name="T9" fmla="*/ 26 h 26"/>
                <a:gd name="T10" fmla="*/ 201 w 402"/>
                <a:gd name="T11" fmla="*/ 0 h 26"/>
                <a:gd name="T12" fmla="*/ 320 w 402"/>
                <a:gd name="T13" fmla="*/ 26 h 26"/>
                <a:gd name="T14" fmla="*/ 320 w 402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2" h="26">
                  <a:moveTo>
                    <a:pt x="0" y="0"/>
                  </a:moveTo>
                  <a:lnTo>
                    <a:pt x="402" y="0"/>
                  </a:lnTo>
                  <a:moveTo>
                    <a:pt x="82" y="26"/>
                  </a:moveTo>
                  <a:lnTo>
                    <a:pt x="82" y="0"/>
                  </a:lnTo>
                  <a:moveTo>
                    <a:pt x="201" y="26"/>
                  </a:moveTo>
                  <a:lnTo>
                    <a:pt x="201" y="0"/>
                  </a:lnTo>
                  <a:moveTo>
                    <a:pt x="320" y="26"/>
                  </a:moveTo>
                  <a:lnTo>
                    <a:pt x="320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2" name="Rectangle 763"/>
            <p:cNvSpPr>
              <a:spLocks noChangeArrowheads="1"/>
            </p:cNvSpPr>
            <p:nvPr/>
          </p:nvSpPr>
          <p:spPr bwMode="auto">
            <a:xfrm>
              <a:off x="3313769" y="695525"/>
              <a:ext cx="31899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ZEB1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3" name="Rectangle 784"/>
            <p:cNvSpPr>
              <a:spLocks noChangeArrowheads="1"/>
            </p:cNvSpPr>
            <p:nvPr/>
          </p:nvSpPr>
          <p:spPr bwMode="auto">
            <a:xfrm>
              <a:off x="3387357" y="970565"/>
              <a:ext cx="4488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*</a:t>
              </a:r>
              <a:endParaRPr kumimoji="0" lang="fr-FR" altLang="fr-F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4" name="Line 785"/>
            <p:cNvSpPr>
              <a:spLocks noChangeShapeType="1"/>
            </p:cNvSpPr>
            <p:nvPr/>
          </p:nvSpPr>
          <p:spPr bwMode="auto">
            <a:xfrm>
              <a:off x="3299821" y="937486"/>
              <a:ext cx="355155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Rectangle 786"/>
            <p:cNvSpPr>
              <a:spLocks noChangeArrowheads="1"/>
            </p:cNvSpPr>
            <p:nvPr/>
          </p:nvSpPr>
          <p:spPr bwMode="auto">
            <a:xfrm>
              <a:off x="3425694" y="857855"/>
              <a:ext cx="9938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**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6" name="Freeform 876"/>
            <p:cNvSpPr>
              <a:spLocks noEditPoints="1"/>
            </p:cNvSpPr>
            <p:nvPr/>
          </p:nvSpPr>
          <p:spPr bwMode="auto">
            <a:xfrm>
              <a:off x="1520102" y="3177419"/>
              <a:ext cx="602869" cy="31101"/>
            </a:xfrm>
            <a:custGeom>
              <a:avLst/>
              <a:gdLst>
                <a:gd name="T0" fmla="*/ 0 w 404"/>
                <a:gd name="T1" fmla="*/ 0 h 25"/>
                <a:gd name="T2" fmla="*/ 404 w 404"/>
                <a:gd name="T3" fmla="*/ 0 h 25"/>
                <a:gd name="T4" fmla="*/ 83 w 404"/>
                <a:gd name="T5" fmla="*/ 25 h 25"/>
                <a:gd name="T6" fmla="*/ 83 w 404"/>
                <a:gd name="T7" fmla="*/ 0 h 25"/>
                <a:gd name="T8" fmla="*/ 202 w 404"/>
                <a:gd name="T9" fmla="*/ 25 h 25"/>
                <a:gd name="T10" fmla="*/ 202 w 404"/>
                <a:gd name="T11" fmla="*/ 0 h 25"/>
                <a:gd name="T12" fmla="*/ 322 w 404"/>
                <a:gd name="T13" fmla="*/ 25 h 25"/>
                <a:gd name="T14" fmla="*/ 322 w 404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4" h="25">
                  <a:moveTo>
                    <a:pt x="0" y="0"/>
                  </a:moveTo>
                  <a:lnTo>
                    <a:pt x="404" y="0"/>
                  </a:lnTo>
                  <a:moveTo>
                    <a:pt x="83" y="25"/>
                  </a:moveTo>
                  <a:lnTo>
                    <a:pt x="83" y="0"/>
                  </a:lnTo>
                  <a:moveTo>
                    <a:pt x="202" y="25"/>
                  </a:moveTo>
                  <a:lnTo>
                    <a:pt x="202" y="0"/>
                  </a:lnTo>
                  <a:moveTo>
                    <a:pt x="322" y="25"/>
                  </a:moveTo>
                  <a:lnTo>
                    <a:pt x="322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Rectangle 903"/>
            <p:cNvSpPr>
              <a:spLocks noChangeArrowheads="1"/>
            </p:cNvSpPr>
            <p:nvPr/>
          </p:nvSpPr>
          <p:spPr bwMode="auto">
            <a:xfrm>
              <a:off x="1599978" y="2040700"/>
              <a:ext cx="44082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EpCAM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3" name="Line 904"/>
            <p:cNvSpPr>
              <a:spLocks noChangeShapeType="1"/>
            </p:cNvSpPr>
            <p:nvPr/>
          </p:nvSpPr>
          <p:spPr bwMode="auto">
            <a:xfrm>
              <a:off x="1649045" y="2404083"/>
              <a:ext cx="177578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Rectangle 905"/>
            <p:cNvSpPr>
              <a:spLocks noChangeArrowheads="1"/>
            </p:cNvSpPr>
            <p:nvPr/>
          </p:nvSpPr>
          <p:spPr bwMode="auto">
            <a:xfrm>
              <a:off x="1673348" y="2286069"/>
              <a:ext cx="1218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ns</a:t>
              </a:r>
              <a:endParaRPr kumimoji="0" lang="fr-FR" altLang="fr-FR" sz="9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6" name="Line 906"/>
            <p:cNvSpPr>
              <a:spLocks noChangeShapeType="1"/>
            </p:cNvSpPr>
            <p:nvPr/>
          </p:nvSpPr>
          <p:spPr bwMode="auto">
            <a:xfrm>
              <a:off x="1643959" y="2277640"/>
              <a:ext cx="356648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Rectangle 907"/>
            <p:cNvSpPr>
              <a:spLocks noChangeArrowheads="1"/>
            </p:cNvSpPr>
            <p:nvPr/>
          </p:nvSpPr>
          <p:spPr bwMode="auto">
            <a:xfrm>
              <a:off x="1741480" y="2199661"/>
              <a:ext cx="14908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***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9" name="Rectangle 28"/>
            <p:cNvSpPr>
              <a:spLocks noChangeArrowheads="1"/>
            </p:cNvSpPr>
            <p:nvPr/>
          </p:nvSpPr>
          <p:spPr bwMode="auto">
            <a:xfrm rot="16200000">
              <a:off x="2249654" y="3344413"/>
              <a:ext cx="4119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0" name="Rectangle 29"/>
            <p:cNvSpPr>
              <a:spLocks noChangeArrowheads="1"/>
            </p:cNvSpPr>
            <p:nvPr/>
          </p:nvSpPr>
          <p:spPr bwMode="auto">
            <a:xfrm rot="16200000">
              <a:off x="2375150" y="3390099"/>
              <a:ext cx="50334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1" name="Rectangle 30"/>
            <p:cNvSpPr>
              <a:spLocks noChangeArrowheads="1"/>
            </p:cNvSpPr>
            <p:nvPr/>
          </p:nvSpPr>
          <p:spPr bwMode="auto">
            <a:xfrm rot="16200000">
              <a:off x="2525229" y="3436585"/>
              <a:ext cx="5963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4" name="Rectangle 28"/>
            <p:cNvSpPr>
              <a:spLocks noChangeArrowheads="1"/>
            </p:cNvSpPr>
            <p:nvPr/>
          </p:nvSpPr>
          <p:spPr bwMode="auto">
            <a:xfrm rot="16200000">
              <a:off x="3110901" y="3344413"/>
              <a:ext cx="4119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5" name="Rectangle 29"/>
            <p:cNvSpPr>
              <a:spLocks noChangeArrowheads="1"/>
            </p:cNvSpPr>
            <p:nvPr/>
          </p:nvSpPr>
          <p:spPr bwMode="auto">
            <a:xfrm rot="16200000">
              <a:off x="3236397" y="3390099"/>
              <a:ext cx="50334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6" name="Rectangle 30"/>
            <p:cNvSpPr>
              <a:spLocks noChangeArrowheads="1"/>
            </p:cNvSpPr>
            <p:nvPr/>
          </p:nvSpPr>
          <p:spPr bwMode="auto">
            <a:xfrm rot="16200000">
              <a:off x="3373983" y="3436585"/>
              <a:ext cx="5963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2" name="Rectangle 28"/>
            <p:cNvSpPr>
              <a:spLocks noChangeArrowheads="1"/>
            </p:cNvSpPr>
            <p:nvPr/>
          </p:nvSpPr>
          <p:spPr bwMode="auto">
            <a:xfrm rot="16200000">
              <a:off x="3971920" y="3344413"/>
              <a:ext cx="4119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4" name="Rectangle 29"/>
            <p:cNvSpPr>
              <a:spLocks noChangeArrowheads="1"/>
            </p:cNvSpPr>
            <p:nvPr/>
          </p:nvSpPr>
          <p:spPr bwMode="auto">
            <a:xfrm rot="16200000">
              <a:off x="4097416" y="3390098"/>
              <a:ext cx="50334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6" name="Rectangle 30"/>
            <p:cNvSpPr>
              <a:spLocks noChangeArrowheads="1"/>
            </p:cNvSpPr>
            <p:nvPr/>
          </p:nvSpPr>
          <p:spPr bwMode="auto">
            <a:xfrm rot="16200000">
              <a:off x="4235002" y="3436585"/>
              <a:ext cx="5963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7" name="Rectangle 28"/>
            <p:cNvSpPr>
              <a:spLocks noChangeArrowheads="1"/>
            </p:cNvSpPr>
            <p:nvPr/>
          </p:nvSpPr>
          <p:spPr bwMode="auto">
            <a:xfrm rot="16200000">
              <a:off x="4783144" y="2036446"/>
              <a:ext cx="4119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8" name="Rectangle 29"/>
            <p:cNvSpPr>
              <a:spLocks noChangeArrowheads="1"/>
            </p:cNvSpPr>
            <p:nvPr/>
          </p:nvSpPr>
          <p:spPr bwMode="auto">
            <a:xfrm rot="16200000">
              <a:off x="4908640" y="2074641"/>
              <a:ext cx="50334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9" name="Rectangle 30"/>
            <p:cNvSpPr>
              <a:spLocks noChangeArrowheads="1"/>
            </p:cNvSpPr>
            <p:nvPr/>
          </p:nvSpPr>
          <p:spPr bwMode="auto">
            <a:xfrm rot="16200000">
              <a:off x="5046226" y="2113504"/>
              <a:ext cx="5963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0" name="ZoneTexte 379"/>
            <p:cNvSpPr txBox="1"/>
            <p:nvPr/>
          </p:nvSpPr>
          <p:spPr>
            <a:xfrm rot="16200000">
              <a:off x="-803107" y="1953838"/>
              <a:ext cx="22445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Relative </a:t>
              </a:r>
              <a:r>
                <a:rPr lang="fr-F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mRNA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levels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fr-F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Fold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change)</a:t>
              </a:r>
              <a:endParaRPr lang="fr-FR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Rectangle 91"/>
            <p:cNvSpPr>
              <a:spLocks noChangeArrowheads="1"/>
            </p:cNvSpPr>
            <p:nvPr/>
          </p:nvSpPr>
          <p:spPr bwMode="auto">
            <a:xfrm>
              <a:off x="2237822" y="3080931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89" name="Rectangle 92"/>
            <p:cNvSpPr>
              <a:spLocks noChangeArrowheads="1"/>
            </p:cNvSpPr>
            <p:nvPr/>
          </p:nvSpPr>
          <p:spPr bwMode="auto">
            <a:xfrm>
              <a:off x="2237822" y="2828456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90" name="Rectangle 93"/>
            <p:cNvSpPr>
              <a:spLocks noChangeArrowheads="1"/>
            </p:cNvSpPr>
            <p:nvPr/>
          </p:nvSpPr>
          <p:spPr bwMode="auto">
            <a:xfrm>
              <a:off x="2237822" y="2574744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91" name="Rectangle 94"/>
            <p:cNvSpPr>
              <a:spLocks noChangeArrowheads="1"/>
            </p:cNvSpPr>
            <p:nvPr/>
          </p:nvSpPr>
          <p:spPr bwMode="auto">
            <a:xfrm>
              <a:off x="2237822" y="2322270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6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92" name="Freeform 95"/>
            <p:cNvSpPr>
              <a:spLocks noEditPoints="1"/>
            </p:cNvSpPr>
            <p:nvPr/>
          </p:nvSpPr>
          <p:spPr bwMode="auto">
            <a:xfrm>
              <a:off x="2308125" y="2405958"/>
              <a:ext cx="25200" cy="766087"/>
            </a:xfrm>
            <a:custGeom>
              <a:avLst/>
              <a:gdLst>
                <a:gd name="T0" fmla="*/ 26 w 26"/>
                <a:gd name="T1" fmla="*/ 619 h 619"/>
                <a:gd name="T2" fmla="*/ 26 w 26"/>
                <a:gd name="T3" fmla="*/ 0 h 619"/>
                <a:gd name="T4" fmla="*/ 26 w 26"/>
                <a:gd name="T5" fmla="*/ 616 h 619"/>
                <a:gd name="T6" fmla="*/ 0 w 26"/>
                <a:gd name="T7" fmla="*/ 616 h 619"/>
                <a:gd name="T8" fmla="*/ 26 w 26"/>
                <a:gd name="T9" fmla="*/ 412 h 619"/>
                <a:gd name="T10" fmla="*/ 0 w 26"/>
                <a:gd name="T11" fmla="*/ 412 h 619"/>
                <a:gd name="T12" fmla="*/ 26 w 26"/>
                <a:gd name="T13" fmla="*/ 207 h 619"/>
                <a:gd name="T14" fmla="*/ 0 w 26"/>
                <a:gd name="T15" fmla="*/ 207 h 619"/>
                <a:gd name="T16" fmla="*/ 26 w 26"/>
                <a:gd name="T17" fmla="*/ 3 h 619"/>
                <a:gd name="T18" fmla="*/ 0 w 26"/>
                <a:gd name="T19" fmla="*/ 3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619">
                  <a:moveTo>
                    <a:pt x="26" y="619"/>
                  </a:moveTo>
                  <a:lnTo>
                    <a:pt x="26" y="0"/>
                  </a:lnTo>
                  <a:moveTo>
                    <a:pt x="26" y="616"/>
                  </a:moveTo>
                  <a:lnTo>
                    <a:pt x="0" y="616"/>
                  </a:lnTo>
                  <a:moveTo>
                    <a:pt x="26" y="412"/>
                  </a:moveTo>
                  <a:lnTo>
                    <a:pt x="0" y="412"/>
                  </a:lnTo>
                  <a:moveTo>
                    <a:pt x="26" y="207"/>
                  </a:moveTo>
                  <a:lnTo>
                    <a:pt x="0" y="207"/>
                  </a:lnTo>
                  <a:moveTo>
                    <a:pt x="26" y="3"/>
                  </a:moveTo>
                  <a:lnTo>
                    <a:pt x="0" y="3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3" name="Rectangle 96"/>
            <p:cNvSpPr>
              <a:spLocks noChangeArrowheads="1"/>
            </p:cNvSpPr>
            <p:nvPr/>
          </p:nvSpPr>
          <p:spPr bwMode="auto">
            <a:xfrm>
              <a:off x="2756967" y="2553235"/>
              <a:ext cx="120702" cy="417078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4" name="Rectangle 97"/>
            <p:cNvSpPr>
              <a:spLocks noChangeArrowheads="1"/>
            </p:cNvSpPr>
            <p:nvPr/>
          </p:nvSpPr>
          <p:spPr bwMode="auto">
            <a:xfrm>
              <a:off x="2762855" y="2559423"/>
              <a:ext cx="107455" cy="404702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5" name="Line 98"/>
            <p:cNvSpPr>
              <a:spLocks noChangeShapeType="1"/>
            </p:cNvSpPr>
            <p:nvPr/>
          </p:nvSpPr>
          <p:spPr bwMode="auto">
            <a:xfrm>
              <a:off x="2756967" y="2774769"/>
              <a:ext cx="11923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6" name="Line 99"/>
            <p:cNvSpPr>
              <a:spLocks noChangeShapeType="1"/>
            </p:cNvSpPr>
            <p:nvPr/>
          </p:nvSpPr>
          <p:spPr bwMode="auto">
            <a:xfrm>
              <a:off x="2815846" y="2519819"/>
              <a:ext cx="0" cy="33416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7" name="Line 100"/>
            <p:cNvSpPr>
              <a:spLocks noChangeShapeType="1"/>
            </p:cNvSpPr>
            <p:nvPr/>
          </p:nvSpPr>
          <p:spPr bwMode="auto">
            <a:xfrm>
              <a:off x="2786406" y="2519819"/>
              <a:ext cx="60352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2" name="Line 101"/>
            <p:cNvSpPr>
              <a:spLocks noChangeShapeType="1"/>
            </p:cNvSpPr>
            <p:nvPr/>
          </p:nvSpPr>
          <p:spPr bwMode="auto">
            <a:xfrm>
              <a:off x="2815846" y="2969075"/>
              <a:ext cx="0" cy="2599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3" name="Line 102"/>
            <p:cNvSpPr>
              <a:spLocks noChangeShapeType="1"/>
            </p:cNvSpPr>
            <p:nvPr/>
          </p:nvSpPr>
          <p:spPr bwMode="auto">
            <a:xfrm>
              <a:off x="2786406" y="2995065"/>
              <a:ext cx="60352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4" name="Rectangle 103"/>
            <p:cNvSpPr>
              <a:spLocks noChangeArrowheads="1"/>
            </p:cNvSpPr>
            <p:nvPr/>
          </p:nvSpPr>
          <p:spPr bwMode="auto">
            <a:xfrm>
              <a:off x="2575914" y="3096550"/>
              <a:ext cx="120702" cy="43317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7" name="Rectangle 104"/>
            <p:cNvSpPr>
              <a:spLocks noChangeArrowheads="1"/>
            </p:cNvSpPr>
            <p:nvPr/>
          </p:nvSpPr>
          <p:spPr bwMode="auto">
            <a:xfrm>
              <a:off x="2583274" y="3102738"/>
              <a:ext cx="105982" cy="30940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8" name="Line 105"/>
            <p:cNvSpPr>
              <a:spLocks noChangeShapeType="1"/>
            </p:cNvSpPr>
            <p:nvPr/>
          </p:nvSpPr>
          <p:spPr bwMode="auto">
            <a:xfrm>
              <a:off x="2575914" y="3112639"/>
              <a:ext cx="120702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9" name="Line 106"/>
            <p:cNvSpPr>
              <a:spLocks noChangeShapeType="1"/>
            </p:cNvSpPr>
            <p:nvPr/>
          </p:nvSpPr>
          <p:spPr bwMode="auto">
            <a:xfrm>
              <a:off x="2636265" y="3094074"/>
              <a:ext cx="0" cy="2475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0" name="Line 107"/>
            <p:cNvSpPr>
              <a:spLocks noChangeShapeType="1"/>
            </p:cNvSpPr>
            <p:nvPr/>
          </p:nvSpPr>
          <p:spPr bwMode="auto">
            <a:xfrm>
              <a:off x="2606825" y="3094074"/>
              <a:ext cx="60352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Line 108"/>
            <p:cNvSpPr>
              <a:spLocks noChangeShapeType="1"/>
            </p:cNvSpPr>
            <p:nvPr/>
          </p:nvSpPr>
          <p:spPr bwMode="auto">
            <a:xfrm>
              <a:off x="2636265" y="3139866"/>
              <a:ext cx="0" cy="495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2" name="Line 109"/>
            <p:cNvSpPr>
              <a:spLocks noChangeShapeType="1"/>
            </p:cNvSpPr>
            <p:nvPr/>
          </p:nvSpPr>
          <p:spPr bwMode="auto">
            <a:xfrm>
              <a:off x="2606825" y="3144817"/>
              <a:ext cx="60352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" name="Rectangle 110"/>
            <p:cNvSpPr>
              <a:spLocks noChangeArrowheads="1"/>
            </p:cNvSpPr>
            <p:nvPr/>
          </p:nvSpPr>
          <p:spPr bwMode="auto">
            <a:xfrm>
              <a:off x="2396333" y="3001253"/>
              <a:ext cx="120702" cy="693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92" name="Picture 11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6333" y="3001253"/>
              <a:ext cx="120702" cy="69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3" name="Rectangle 112"/>
            <p:cNvSpPr>
              <a:spLocks noChangeArrowheads="1"/>
            </p:cNvSpPr>
            <p:nvPr/>
          </p:nvSpPr>
          <p:spPr bwMode="auto">
            <a:xfrm>
              <a:off x="2396333" y="3001253"/>
              <a:ext cx="120702" cy="693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4" name="Rectangle 113"/>
            <p:cNvSpPr>
              <a:spLocks noChangeArrowheads="1"/>
            </p:cNvSpPr>
            <p:nvPr/>
          </p:nvSpPr>
          <p:spPr bwMode="auto">
            <a:xfrm>
              <a:off x="2403693" y="3006203"/>
              <a:ext cx="105982" cy="58168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5" name="Line 114"/>
            <p:cNvSpPr>
              <a:spLocks noChangeShapeType="1"/>
            </p:cNvSpPr>
            <p:nvPr/>
          </p:nvSpPr>
          <p:spPr bwMode="auto">
            <a:xfrm>
              <a:off x="2396333" y="3045807"/>
              <a:ext cx="120702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6" name="Line 115"/>
            <p:cNvSpPr>
              <a:spLocks noChangeShapeType="1"/>
            </p:cNvSpPr>
            <p:nvPr/>
          </p:nvSpPr>
          <p:spPr bwMode="auto">
            <a:xfrm>
              <a:off x="2456684" y="2987639"/>
              <a:ext cx="0" cy="13614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7" name="Line 116"/>
            <p:cNvSpPr>
              <a:spLocks noChangeShapeType="1"/>
            </p:cNvSpPr>
            <p:nvPr/>
          </p:nvSpPr>
          <p:spPr bwMode="auto">
            <a:xfrm>
              <a:off x="2427244" y="2987639"/>
              <a:ext cx="5887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8" name="Line 117"/>
            <p:cNvSpPr>
              <a:spLocks noChangeShapeType="1"/>
            </p:cNvSpPr>
            <p:nvPr/>
          </p:nvSpPr>
          <p:spPr bwMode="auto">
            <a:xfrm>
              <a:off x="2456684" y="3070560"/>
              <a:ext cx="0" cy="6188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9" name="Line 118"/>
            <p:cNvSpPr>
              <a:spLocks noChangeShapeType="1"/>
            </p:cNvSpPr>
            <p:nvPr/>
          </p:nvSpPr>
          <p:spPr bwMode="auto">
            <a:xfrm>
              <a:off x="2427244" y="3076748"/>
              <a:ext cx="5887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0" name="Rectangle 150"/>
            <p:cNvSpPr>
              <a:spLocks noChangeArrowheads="1"/>
            </p:cNvSpPr>
            <p:nvPr/>
          </p:nvSpPr>
          <p:spPr bwMode="auto">
            <a:xfrm>
              <a:off x="3087587" y="3081208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01" name="Rectangle 152"/>
            <p:cNvSpPr>
              <a:spLocks noChangeArrowheads="1"/>
            </p:cNvSpPr>
            <p:nvPr/>
          </p:nvSpPr>
          <p:spPr bwMode="auto">
            <a:xfrm>
              <a:off x="3087587" y="2700475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02" name="Rectangle 154"/>
            <p:cNvSpPr>
              <a:spLocks noChangeArrowheads="1"/>
            </p:cNvSpPr>
            <p:nvPr/>
          </p:nvSpPr>
          <p:spPr bwMode="auto">
            <a:xfrm>
              <a:off x="3087587" y="2319742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06" name="Freeform 155"/>
            <p:cNvSpPr>
              <a:spLocks noEditPoints="1"/>
            </p:cNvSpPr>
            <p:nvPr/>
          </p:nvSpPr>
          <p:spPr bwMode="auto">
            <a:xfrm>
              <a:off x="3162672" y="2404878"/>
              <a:ext cx="25200" cy="768388"/>
            </a:xfrm>
            <a:custGeom>
              <a:avLst/>
              <a:gdLst>
                <a:gd name="T0" fmla="*/ 28 w 28"/>
                <a:gd name="T1" fmla="*/ 666 h 666"/>
                <a:gd name="T2" fmla="*/ 28 w 28"/>
                <a:gd name="T3" fmla="*/ 0 h 666"/>
                <a:gd name="T4" fmla="*/ 28 w 28"/>
                <a:gd name="T5" fmla="*/ 662 h 666"/>
                <a:gd name="T6" fmla="*/ 0 w 28"/>
                <a:gd name="T7" fmla="*/ 662 h 666"/>
                <a:gd name="T8" fmla="*/ 28 w 28"/>
                <a:gd name="T9" fmla="*/ 498 h 666"/>
                <a:gd name="T10" fmla="*/ 0 w 28"/>
                <a:gd name="T11" fmla="*/ 498 h 666"/>
                <a:gd name="T12" fmla="*/ 28 w 28"/>
                <a:gd name="T13" fmla="*/ 333 h 666"/>
                <a:gd name="T14" fmla="*/ 0 w 28"/>
                <a:gd name="T15" fmla="*/ 333 h 666"/>
                <a:gd name="T16" fmla="*/ 28 w 28"/>
                <a:gd name="T17" fmla="*/ 168 h 666"/>
                <a:gd name="T18" fmla="*/ 0 w 28"/>
                <a:gd name="T19" fmla="*/ 168 h 666"/>
                <a:gd name="T20" fmla="*/ 28 w 28"/>
                <a:gd name="T21" fmla="*/ 3 h 666"/>
                <a:gd name="T22" fmla="*/ 0 w 28"/>
                <a:gd name="T23" fmla="*/ 3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666">
                  <a:moveTo>
                    <a:pt x="28" y="666"/>
                  </a:moveTo>
                  <a:lnTo>
                    <a:pt x="28" y="0"/>
                  </a:lnTo>
                  <a:moveTo>
                    <a:pt x="28" y="662"/>
                  </a:moveTo>
                  <a:lnTo>
                    <a:pt x="0" y="662"/>
                  </a:lnTo>
                  <a:moveTo>
                    <a:pt x="28" y="498"/>
                  </a:moveTo>
                  <a:lnTo>
                    <a:pt x="0" y="498"/>
                  </a:lnTo>
                  <a:moveTo>
                    <a:pt x="28" y="333"/>
                  </a:moveTo>
                  <a:lnTo>
                    <a:pt x="0" y="333"/>
                  </a:lnTo>
                  <a:moveTo>
                    <a:pt x="28" y="168"/>
                  </a:moveTo>
                  <a:lnTo>
                    <a:pt x="0" y="168"/>
                  </a:lnTo>
                  <a:moveTo>
                    <a:pt x="28" y="3"/>
                  </a:moveTo>
                  <a:lnTo>
                    <a:pt x="0" y="3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7" name="Rectangle 156"/>
            <p:cNvSpPr>
              <a:spLocks noChangeArrowheads="1"/>
            </p:cNvSpPr>
            <p:nvPr/>
          </p:nvSpPr>
          <p:spPr bwMode="auto">
            <a:xfrm>
              <a:off x="3617847" y="2639086"/>
              <a:ext cx="124065" cy="21805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8" name="Rectangle 157"/>
            <p:cNvSpPr>
              <a:spLocks noChangeArrowheads="1"/>
            </p:cNvSpPr>
            <p:nvPr/>
          </p:nvSpPr>
          <p:spPr bwMode="auto">
            <a:xfrm>
              <a:off x="3624817" y="2644855"/>
              <a:ext cx="108731" cy="206519"/>
            </a:xfrm>
            <a:prstGeom prst="rect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9" name="Line 158"/>
            <p:cNvSpPr>
              <a:spLocks noChangeShapeType="1"/>
            </p:cNvSpPr>
            <p:nvPr/>
          </p:nvSpPr>
          <p:spPr bwMode="auto">
            <a:xfrm>
              <a:off x="3617847" y="2761382"/>
              <a:ext cx="122671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0" name="Line 159"/>
            <p:cNvSpPr>
              <a:spLocks noChangeShapeType="1"/>
            </p:cNvSpPr>
            <p:nvPr/>
          </p:nvSpPr>
          <p:spPr bwMode="auto">
            <a:xfrm>
              <a:off x="3679182" y="2622934"/>
              <a:ext cx="0" cy="16152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1" name="Line 160"/>
            <p:cNvSpPr>
              <a:spLocks noChangeShapeType="1"/>
            </p:cNvSpPr>
            <p:nvPr/>
          </p:nvSpPr>
          <p:spPr bwMode="auto">
            <a:xfrm>
              <a:off x="3648515" y="2622934"/>
              <a:ext cx="61335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6" name="Line 161"/>
            <p:cNvSpPr>
              <a:spLocks noChangeShapeType="1"/>
            </p:cNvSpPr>
            <p:nvPr/>
          </p:nvSpPr>
          <p:spPr bwMode="auto">
            <a:xfrm>
              <a:off x="3679182" y="2857142"/>
              <a:ext cx="0" cy="5769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0" name="Line 162"/>
            <p:cNvSpPr>
              <a:spLocks noChangeShapeType="1"/>
            </p:cNvSpPr>
            <p:nvPr/>
          </p:nvSpPr>
          <p:spPr bwMode="auto">
            <a:xfrm>
              <a:off x="3648515" y="2862911"/>
              <a:ext cx="61335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1" name="Rectangle 163"/>
            <p:cNvSpPr>
              <a:spLocks noChangeArrowheads="1"/>
            </p:cNvSpPr>
            <p:nvPr/>
          </p:nvSpPr>
          <p:spPr bwMode="auto">
            <a:xfrm>
              <a:off x="3435236" y="3106349"/>
              <a:ext cx="122671" cy="51918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2" name="Rectangle 164"/>
            <p:cNvSpPr>
              <a:spLocks noChangeArrowheads="1"/>
            </p:cNvSpPr>
            <p:nvPr/>
          </p:nvSpPr>
          <p:spPr bwMode="auto">
            <a:xfrm>
              <a:off x="3442205" y="3112118"/>
              <a:ext cx="108731" cy="40381"/>
            </a:xfrm>
            <a:prstGeom prst="rect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3" name="Line 165"/>
            <p:cNvSpPr>
              <a:spLocks noChangeShapeType="1"/>
            </p:cNvSpPr>
            <p:nvPr/>
          </p:nvSpPr>
          <p:spPr bwMode="auto">
            <a:xfrm>
              <a:off x="3435236" y="3136346"/>
              <a:ext cx="122671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4" name="Line 166"/>
            <p:cNvSpPr>
              <a:spLocks noChangeShapeType="1"/>
            </p:cNvSpPr>
            <p:nvPr/>
          </p:nvSpPr>
          <p:spPr bwMode="auto">
            <a:xfrm>
              <a:off x="3496571" y="3097119"/>
              <a:ext cx="0" cy="923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5" name="Line 167"/>
            <p:cNvSpPr>
              <a:spLocks noChangeShapeType="1"/>
            </p:cNvSpPr>
            <p:nvPr/>
          </p:nvSpPr>
          <p:spPr bwMode="auto">
            <a:xfrm>
              <a:off x="3465903" y="3097119"/>
              <a:ext cx="61335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6" name="Line 168"/>
            <p:cNvSpPr>
              <a:spLocks noChangeShapeType="1"/>
            </p:cNvSpPr>
            <p:nvPr/>
          </p:nvSpPr>
          <p:spPr bwMode="auto">
            <a:xfrm>
              <a:off x="3496571" y="3158267"/>
              <a:ext cx="0" cy="5769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7" name="Line 169"/>
            <p:cNvSpPr>
              <a:spLocks noChangeShapeType="1"/>
            </p:cNvSpPr>
            <p:nvPr/>
          </p:nvSpPr>
          <p:spPr bwMode="auto">
            <a:xfrm>
              <a:off x="3465903" y="3164036"/>
              <a:ext cx="61335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8" name="Rectangle 170"/>
            <p:cNvSpPr>
              <a:spLocks noChangeArrowheads="1"/>
            </p:cNvSpPr>
            <p:nvPr/>
          </p:nvSpPr>
          <p:spPr bwMode="auto">
            <a:xfrm>
              <a:off x="3252623" y="2717540"/>
              <a:ext cx="122671" cy="1142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29" name="Picture 171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2623" y="2717540"/>
              <a:ext cx="122671" cy="114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0" name="Rectangle 172"/>
            <p:cNvSpPr>
              <a:spLocks noChangeArrowheads="1"/>
            </p:cNvSpPr>
            <p:nvPr/>
          </p:nvSpPr>
          <p:spPr bwMode="auto">
            <a:xfrm>
              <a:off x="3252623" y="2717540"/>
              <a:ext cx="122671" cy="1142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1" name="Rectangle 173"/>
            <p:cNvSpPr>
              <a:spLocks noChangeArrowheads="1"/>
            </p:cNvSpPr>
            <p:nvPr/>
          </p:nvSpPr>
          <p:spPr bwMode="auto">
            <a:xfrm>
              <a:off x="3259594" y="2723309"/>
              <a:ext cx="107337" cy="102682"/>
            </a:xfrm>
            <a:prstGeom prst="rect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" name="Line 174"/>
            <p:cNvSpPr>
              <a:spLocks noChangeShapeType="1"/>
            </p:cNvSpPr>
            <p:nvPr/>
          </p:nvSpPr>
          <p:spPr bwMode="auto">
            <a:xfrm>
              <a:off x="3252623" y="2807532"/>
              <a:ext cx="121277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3" name="Line 175"/>
            <p:cNvSpPr>
              <a:spLocks noChangeShapeType="1"/>
            </p:cNvSpPr>
            <p:nvPr/>
          </p:nvSpPr>
          <p:spPr bwMode="auto">
            <a:xfrm>
              <a:off x="3312565" y="2692158"/>
              <a:ext cx="0" cy="25382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4" name="Line 176"/>
            <p:cNvSpPr>
              <a:spLocks noChangeShapeType="1"/>
            </p:cNvSpPr>
            <p:nvPr/>
          </p:nvSpPr>
          <p:spPr bwMode="auto">
            <a:xfrm>
              <a:off x="3283291" y="2692158"/>
              <a:ext cx="59942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5" name="Line 177"/>
            <p:cNvSpPr>
              <a:spLocks noChangeShapeType="1"/>
            </p:cNvSpPr>
            <p:nvPr/>
          </p:nvSpPr>
          <p:spPr bwMode="auto">
            <a:xfrm>
              <a:off x="3312565" y="2831760"/>
              <a:ext cx="0" cy="2307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6" name="Line 178"/>
            <p:cNvSpPr>
              <a:spLocks noChangeShapeType="1"/>
            </p:cNvSpPr>
            <p:nvPr/>
          </p:nvSpPr>
          <p:spPr bwMode="auto">
            <a:xfrm>
              <a:off x="3283291" y="2834068"/>
              <a:ext cx="59942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7" name="Rectangle 210"/>
            <p:cNvSpPr>
              <a:spLocks noChangeArrowheads="1"/>
            </p:cNvSpPr>
            <p:nvPr/>
          </p:nvSpPr>
          <p:spPr bwMode="auto">
            <a:xfrm>
              <a:off x="1425300" y="3090695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38" name="Rectangle 211"/>
            <p:cNvSpPr>
              <a:spLocks noChangeArrowheads="1"/>
            </p:cNvSpPr>
            <p:nvPr/>
          </p:nvSpPr>
          <p:spPr bwMode="auto">
            <a:xfrm>
              <a:off x="1425300" y="2905226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39" name="Rectangle 212"/>
            <p:cNvSpPr>
              <a:spLocks noChangeArrowheads="1"/>
            </p:cNvSpPr>
            <p:nvPr/>
          </p:nvSpPr>
          <p:spPr bwMode="auto">
            <a:xfrm>
              <a:off x="1425300" y="2718504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40" name="Rectangle 213"/>
            <p:cNvSpPr>
              <a:spLocks noChangeArrowheads="1"/>
            </p:cNvSpPr>
            <p:nvPr/>
          </p:nvSpPr>
          <p:spPr bwMode="auto">
            <a:xfrm>
              <a:off x="1425300" y="2533036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41" name="Rectangle 214"/>
            <p:cNvSpPr>
              <a:spLocks noChangeArrowheads="1"/>
            </p:cNvSpPr>
            <p:nvPr/>
          </p:nvSpPr>
          <p:spPr bwMode="auto">
            <a:xfrm>
              <a:off x="1425300" y="2347567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42" name="Freeform 215"/>
            <p:cNvSpPr>
              <a:spLocks noEditPoints="1"/>
            </p:cNvSpPr>
            <p:nvPr/>
          </p:nvSpPr>
          <p:spPr bwMode="auto">
            <a:xfrm>
              <a:off x="1497000" y="2426526"/>
              <a:ext cx="25200" cy="751900"/>
            </a:xfrm>
            <a:custGeom>
              <a:avLst/>
              <a:gdLst>
                <a:gd name="T0" fmla="*/ 26 w 26"/>
                <a:gd name="T1" fmla="*/ 600 h 600"/>
                <a:gd name="T2" fmla="*/ 26 w 26"/>
                <a:gd name="T3" fmla="*/ 0 h 600"/>
                <a:gd name="T4" fmla="*/ 26 w 26"/>
                <a:gd name="T5" fmla="*/ 597 h 600"/>
                <a:gd name="T6" fmla="*/ 0 w 26"/>
                <a:gd name="T7" fmla="*/ 597 h 600"/>
                <a:gd name="T8" fmla="*/ 26 w 26"/>
                <a:gd name="T9" fmla="*/ 448 h 600"/>
                <a:gd name="T10" fmla="*/ 0 w 26"/>
                <a:gd name="T11" fmla="*/ 448 h 600"/>
                <a:gd name="T12" fmla="*/ 26 w 26"/>
                <a:gd name="T13" fmla="*/ 300 h 600"/>
                <a:gd name="T14" fmla="*/ 0 w 26"/>
                <a:gd name="T15" fmla="*/ 300 h 600"/>
                <a:gd name="T16" fmla="*/ 26 w 26"/>
                <a:gd name="T17" fmla="*/ 152 h 600"/>
                <a:gd name="T18" fmla="*/ 0 w 26"/>
                <a:gd name="T19" fmla="*/ 152 h 600"/>
                <a:gd name="T20" fmla="*/ 26 w 26"/>
                <a:gd name="T21" fmla="*/ 3 h 600"/>
                <a:gd name="T22" fmla="*/ 0 w 26"/>
                <a:gd name="T23" fmla="*/ 3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600">
                  <a:moveTo>
                    <a:pt x="26" y="600"/>
                  </a:moveTo>
                  <a:lnTo>
                    <a:pt x="26" y="0"/>
                  </a:lnTo>
                  <a:moveTo>
                    <a:pt x="26" y="597"/>
                  </a:moveTo>
                  <a:lnTo>
                    <a:pt x="0" y="597"/>
                  </a:lnTo>
                  <a:moveTo>
                    <a:pt x="26" y="448"/>
                  </a:moveTo>
                  <a:lnTo>
                    <a:pt x="0" y="448"/>
                  </a:lnTo>
                  <a:moveTo>
                    <a:pt x="26" y="300"/>
                  </a:moveTo>
                  <a:lnTo>
                    <a:pt x="0" y="300"/>
                  </a:lnTo>
                  <a:moveTo>
                    <a:pt x="26" y="152"/>
                  </a:moveTo>
                  <a:lnTo>
                    <a:pt x="0" y="152"/>
                  </a:lnTo>
                  <a:moveTo>
                    <a:pt x="26" y="3"/>
                  </a:moveTo>
                  <a:lnTo>
                    <a:pt x="0" y="3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3" name="Rectangle 216"/>
            <p:cNvSpPr>
              <a:spLocks noChangeArrowheads="1"/>
            </p:cNvSpPr>
            <p:nvPr/>
          </p:nvSpPr>
          <p:spPr bwMode="auto">
            <a:xfrm>
              <a:off x="1963287" y="2524273"/>
              <a:ext cx="126279" cy="246874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4" name="Rectangle 217"/>
            <p:cNvSpPr>
              <a:spLocks noChangeArrowheads="1"/>
            </p:cNvSpPr>
            <p:nvPr/>
          </p:nvSpPr>
          <p:spPr bwMode="auto">
            <a:xfrm>
              <a:off x="1971179" y="2529285"/>
              <a:ext cx="110494" cy="235595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5" name="Line 218"/>
            <p:cNvSpPr>
              <a:spLocks noChangeShapeType="1"/>
            </p:cNvSpPr>
            <p:nvPr/>
          </p:nvSpPr>
          <p:spPr bwMode="auto">
            <a:xfrm>
              <a:off x="1963287" y="2669640"/>
              <a:ext cx="12470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6" name="Line 219"/>
            <p:cNvSpPr>
              <a:spLocks noChangeShapeType="1"/>
            </p:cNvSpPr>
            <p:nvPr/>
          </p:nvSpPr>
          <p:spPr bwMode="auto">
            <a:xfrm>
              <a:off x="2026427" y="2492943"/>
              <a:ext cx="0" cy="31329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7" name="Line 220"/>
            <p:cNvSpPr>
              <a:spLocks noChangeShapeType="1"/>
            </p:cNvSpPr>
            <p:nvPr/>
          </p:nvSpPr>
          <p:spPr bwMode="auto">
            <a:xfrm>
              <a:off x="1994857" y="2492944"/>
              <a:ext cx="6156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8" name="Line 221"/>
            <p:cNvSpPr>
              <a:spLocks noChangeShapeType="1"/>
            </p:cNvSpPr>
            <p:nvPr/>
          </p:nvSpPr>
          <p:spPr bwMode="auto">
            <a:xfrm>
              <a:off x="2026427" y="2771146"/>
              <a:ext cx="0" cy="16291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6" name="Line 222"/>
            <p:cNvSpPr>
              <a:spLocks noChangeShapeType="1"/>
            </p:cNvSpPr>
            <p:nvPr/>
          </p:nvSpPr>
          <p:spPr bwMode="auto">
            <a:xfrm>
              <a:off x="1994857" y="2787438"/>
              <a:ext cx="6156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2" name="Rectangle 223"/>
            <p:cNvSpPr>
              <a:spLocks noChangeArrowheads="1"/>
            </p:cNvSpPr>
            <p:nvPr/>
          </p:nvSpPr>
          <p:spPr bwMode="auto">
            <a:xfrm>
              <a:off x="1777026" y="2939071"/>
              <a:ext cx="124701" cy="131583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3" name="Rectangle 224"/>
            <p:cNvSpPr>
              <a:spLocks noChangeArrowheads="1"/>
            </p:cNvSpPr>
            <p:nvPr/>
          </p:nvSpPr>
          <p:spPr bwMode="auto">
            <a:xfrm>
              <a:off x="1783340" y="2945337"/>
              <a:ext cx="110494" cy="119051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4" name="Line 225"/>
            <p:cNvSpPr>
              <a:spLocks noChangeShapeType="1"/>
            </p:cNvSpPr>
            <p:nvPr/>
          </p:nvSpPr>
          <p:spPr bwMode="auto">
            <a:xfrm>
              <a:off x="1777026" y="3028046"/>
              <a:ext cx="12470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5" name="Line 226"/>
            <p:cNvSpPr>
              <a:spLocks noChangeShapeType="1"/>
            </p:cNvSpPr>
            <p:nvPr/>
          </p:nvSpPr>
          <p:spPr bwMode="auto">
            <a:xfrm>
              <a:off x="1838587" y="2911501"/>
              <a:ext cx="0" cy="2757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6" name="Line 227"/>
            <p:cNvSpPr>
              <a:spLocks noChangeShapeType="1"/>
            </p:cNvSpPr>
            <p:nvPr/>
          </p:nvSpPr>
          <p:spPr bwMode="auto">
            <a:xfrm>
              <a:off x="1807017" y="2911501"/>
              <a:ext cx="6313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7" name="Line 228"/>
            <p:cNvSpPr>
              <a:spLocks noChangeShapeType="1"/>
            </p:cNvSpPr>
            <p:nvPr/>
          </p:nvSpPr>
          <p:spPr bwMode="auto">
            <a:xfrm>
              <a:off x="1838587" y="3069400"/>
              <a:ext cx="0" cy="11279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8" name="Line 229"/>
            <p:cNvSpPr>
              <a:spLocks noChangeShapeType="1"/>
            </p:cNvSpPr>
            <p:nvPr/>
          </p:nvSpPr>
          <p:spPr bwMode="auto">
            <a:xfrm>
              <a:off x="1807017" y="3080679"/>
              <a:ext cx="6313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9" name="Rectangle 230"/>
            <p:cNvSpPr>
              <a:spLocks noChangeArrowheads="1"/>
            </p:cNvSpPr>
            <p:nvPr/>
          </p:nvSpPr>
          <p:spPr bwMode="auto">
            <a:xfrm>
              <a:off x="1589186" y="2949096"/>
              <a:ext cx="126279" cy="639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80" name="Picture 23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9186" y="2949096"/>
              <a:ext cx="126279" cy="63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1" name="Rectangle 232"/>
            <p:cNvSpPr>
              <a:spLocks noChangeArrowheads="1"/>
            </p:cNvSpPr>
            <p:nvPr/>
          </p:nvSpPr>
          <p:spPr bwMode="auto">
            <a:xfrm>
              <a:off x="1589186" y="2949096"/>
              <a:ext cx="126279" cy="639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2" name="Rectangle 233"/>
            <p:cNvSpPr>
              <a:spLocks noChangeArrowheads="1"/>
            </p:cNvSpPr>
            <p:nvPr/>
          </p:nvSpPr>
          <p:spPr bwMode="auto">
            <a:xfrm>
              <a:off x="1597079" y="2954109"/>
              <a:ext cx="110494" cy="53886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3" name="Line 234"/>
            <p:cNvSpPr>
              <a:spLocks noChangeShapeType="1"/>
            </p:cNvSpPr>
            <p:nvPr/>
          </p:nvSpPr>
          <p:spPr bwMode="auto">
            <a:xfrm>
              <a:off x="1589186" y="2975413"/>
              <a:ext cx="12470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4" name="Line 235"/>
            <p:cNvSpPr>
              <a:spLocks noChangeShapeType="1"/>
            </p:cNvSpPr>
            <p:nvPr/>
          </p:nvSpPr>
          <p:spPr bwMode="auto">
            <a:xfrm>
              <a:off x="1652326" y="2910248"/>
              <a:ext cx="0" cy="38848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5" name="Line 236"/>
            <p:cNvSpPr>
              <a:spLocks noChangeShapeType="1"/>
            </p:cNvSpPr>
            <p:nvPr/>
          </p:nvSpPr>
          <p:spPr bwMode="auto">
            <a:xfrm>
              <a:off x="1620756" y="2910248"/>
              <a:ext cx="6156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6" name="Line 237"/>
            <p:cNvSpPr>
              <a:spLocks noChangeShapeType="1"/>
            </p:cNvSpPr>
            <p:nvPr/>
          </p:nvSpPr>
          <p:spPr bwMode="auto">
            <a:xfrm>
              <a:off x="1652326" y="3013008"/>
              <a:ext cx="0" cy="57646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7" name="Line 238"/>
            <p:cNvSpPr>
              <a:spLocks noChangeShapeType="1"/>
            </p:cNvSpPr>
            <p:nvPr/>
          </p:nvSpPr>
          <p:spPr bwMode="auto">
            <a:xfrm>
              <a:off x="1620756" y="3070653"/>
              <a:ext cx="6156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8" name="Rectangle 270"/>
            <p:cNvSpPr>
              <a:spLocks noChangeArrowheads="1"/>
            </p:cNvSpPr>
            <p:nvPr/>
          </p:nvSpPr>
          <p:spPr bwMode="auto">
            <a:xfrm>
              <a:off x="563596" y="3088683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89" name="Rectangle 271"/>
            <p:cNvSpPr>
              <a:spLocks noChangeArrowheads="1"/>
            </p:cNvSpPr>
            <p:nvPr/>
          </p:nvSpPr>
          <p:spPr bwMode="auto">
            <a:xfrm>
              <a:off x="563596" y="2835261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90" name="Rectangle 272"/>
            <p:cNvSpPr>
              <a:spLocks noChangeArrowheads="1"/>
            </p:cNvSpPr>
            <p:nvPr/>
          </p:nvSpPr>
          <p:spPr bwMode="auto">
            <a:xfrm>
              <a:off x="563596" y="2581839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91" name="Rectangle 273"/>
            <p:cNvSpPr>
              <a:spLocks noChangeArrowheads="1"/>
            </p:cNvSpPr>
            <p:nvPr/>
          </p:nvSpPr>
          <p:spPr bwMode="auto">
            <a:xfrm>
              <a:off x="563596" y="2328417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6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92" name="Freeform 274"/>
            <p:cNvSpPr>
              <a:spLocks noEditPoints="1"/>
            </p:cNvSpPr>
            <p:nvPr/>
          </p:nvSpPr>
          <p:spPr bwMode="auto">
            <a:xfrm>
              <a:off x="633836" y="2408100"/>
              <a:ext cx="25200" cy="767647"/>
            </a:xfrm>
            <a:custGeom>
              <a:avLst/>
              <a:gdLst>
                <a:gd name="T0" fmla="*/ 26 w 26"/>
                <a:gd name="T1" fmla="*/ 624 h 624"/>
                <a:gd name="T2" fmla="*/ 26 w 26"/>
                <a:gd name="T3" fmla="*/ 0 h 624"/>
                <a:gd name="T4" fmla="*/ 26 w 26"/>
                <a:gd name="T5" fmla="*/ 621 h 624"/>
                <a:gd name="T6" fmla="*/ 0 w 26"/>
                <a:gd name="T7" fmla="*/ 621 h 624"/>
                <a:gd name="T8" fmla="*/ 26 w 26"/>
                <a:gd name="T9" fmla="*/ 415 h 624"/>
                <a:gd name="T10" fmla="*/ 0 w 26"/>
                <a:gd name="T11" fmla="*/ 415 h 624"/>
                <a:gd name="T12" fmla="*/ 26 w 26"/>
                <a:gd name="T13" fmla="*/ 209 h 624"/>
                <a:gd name="T14" fmla="*/ 0 w 26"/>
                <a:gd name="T15" fmla="*/ 209 h 624"/>
                <a:gd name="T16" fmla="*/ 26 w 26"/>
                <a:gd name="T17" fmla="*/ 3 h 624"/>
                <a:gd name="T18" fmla="*/ 0 w 26"/>
                <a:gd name="T19" fmla="*/ 3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624">
                  <a:moveTo>
                    <a:pt x="26" y="624"/>
                  </a:moveTo>
                  <a:lnTo>
                    <a:pt x="26" y="0"/>
                  </a:lnTo>
                  <a:moveTo>
                    <a:pt x="26" y="621"/>
                  </a:moveTo>
                  <a:lnTo>
                    <a:pt x="0" y="621"/>
                  </a:lnTo>
                  <a:moveTo>
                    <a:pt x="26" y="415"/>
                  </a:moveTo>
                  <a:lnTo>
                    <a:pt x="0" y="415"/>
                  </a:lnTo>
                  <a:moveTo>
                    <a:pt x="26" y="209"/>
                  </a:moveTo>
                  <a:lnTo>
                    <a:pt x="0" y="209"/>
                  </a:lnTo>
                  <a:moveTo>
                    <a:pt x="26" y="3"/>
                  </a:moveTo>
                  <a:lnTo>
                    <a:pt x="0" y="3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3" name="Rectangle 275"/>
            <p:cNvSpPr>
              <a:spLocks noChangeArrowheads="1"/>
            </p:cNvSpPr>
            <p:nvPr/>
          </p:nvSpPr>
          <p:spPr bwMode="auto">
            <a:xfrm>
              <a:off x="1089246" y="2580328"/>
              <a:ext cx="121649" cy="259573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4" name="Rectangle 276"/>
            <p:cNvSpPr>
              <a:spLocks noChangeArrowheads="1"/>
            </p:cNvSpPr>
            <p:nvPr/>
          </p:nvSpPr>
          <p:spPr bwMode="auto">
            <a:xfrm>
              <a:off x="1095180" y="2585249"/>
              <a:ext cx="108298" cy="248501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5" name="Line 277"/>
            <p:cNvSpPr>
              <a:spLocks noChangeShapeType="1"/>
            </p:cNvSpPr>
            <p:nvPr/>
          </p:nvSpPr>
          <p:spPr bwMode="auto">
            <a:xfrm>
              <a:off x="1089246" y="2823909"/>
              <a:ext cx="12164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6" name="Line 278"/>
            <p:cNvSpPr>
              <a:spLocks noChangeShapeType="1"/>
            </p:cNvSpPr>
            <p:nvPr/>
          </p:nvSpPr>
          <p:spPr bwMode="auto">
            <a:xfrm>
              <a:off x="1150071" y="2500366"/>
              <a:ext cx="0" cy="79963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7" name="Line 279"/>
            <p:cNvSpPr>
              <a:spLocks noChangeShapeType="1"/>
            </p:cNvSpPr>
            <p:nvPr/>
          </p:nvSpPr>
          <p:spPr bwMode="auto">
            <a:xfrm>
              <a:off x="1118917" y="2500366"/>
              <a:ext cx="6082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8" name="Line 280"/>
            <p:cNvSpPr>
              <a:spLocks noChangeShapeType="1"/>
            </p:cNvSpPr>
            <p:nvPr/>
          </p:nvSpPr>
          <p:spPr bwMode="auto">
            <a:xfrm>
              <a:off x="1150071" y="2838671"/>
              <a:ext cx="0" cy="3691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9" name="Line 281"/>
            <p:cNvSpPr>
              <a:spLocks noChangeShapeType="1"/>
            </p:cNvSpPr>
            <p:nvPr/>
          </p:nvSpPr>
          <p:spPr bwMode="auto">
            <a:xfrm>
              <a:off x="1118917" y="2842363"/>
              <a:ext cx="6082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0" name="Rectangle 282"/>
            <p:cNvSpPr>
              <a:spLocks noChangeArrowheads="1"/>
            </p:cNvSpPr>
            <p:nvPr/>
          </p:nvSpPr>
          <p:spPr bwMode="auto">
            <a:xfrm>
              <a:off x="905290" y="3090864"/>
              <a:ext cx="123133" cy="49208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1" name="Rectangle 283"/>
            <p:cNvSpPr>
              <a:spLocks noChangeArrowheads="1"/>
            </p:cNvSpPr>
            <p:nvPr/>
          </p:nvSpPr>
          <p:spPr bwMode="auto">
            <a:xfrm>
              <a:off x="912708" y="3095785"/>
              <a:ext cx="108298" cy="38136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2" name="Line 284"/>
            <p:cNvSpPr>
              <a:spLocks noChangeShapeType="1"/>
            </p:cNvSpPr>
            <p:nvPr/>
          </p:nvSpPr>
          <p:spPr bwMode="auto">
            <a:xfrm>
              <a:off x="905290" y="3125309"/>
              <a:ext cx="123133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3" name="Line 285"/>
            <p:cNvSpPr>
              <a:spLocks noChangeShapeType="1"/>
            </p:cNvSpPr>
            <p:nvPr/>
          </p:nvSpPr>
          <p:spPr bwMode="auto">
            <a:xfrm>
              <a:off x="966114" y="3056418"/>
              <a:ext cx="0" cy="34446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4" name="Line 286"/>
            <p:cNvSpPr>
              <a:spLocks noChangeShapeType="1"/>
            </p:cNvSpPr>
            <p:nvPr/>
          </p:nvSpPr>
          <p:spPr bwMode="auto">
            <a:xfrm>
              <a:off x="936444" y="3056418"/>
              <a:ext cx="6082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5" name="Line 287"/>
            <p:cNvSpPr>
              <a:spLocks noChangeShapeType="1"/>
            </p:cNvSpPr>
            <p:nvPr/>
          </p:nvSpPr>
          <p:spPr bwMode="auto">
            <a:xfrm>
              <a:off x="966114" y="3140072"/>
              <a:ext cx="0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6" name="Line 288"/>
            <p:cNvSpPr>
              <a:spLocks noChangeShapeType="1"/>
            </p:cNvSpPr>
            <p:nvPr/>
          </p:nvSpPr>
          <p:spPr bwMode="auto">
            <a:xfrm>
              <a:off x="936444" y="3140072"/>
              <a:ext cx="6082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7" name="Rectangle 289"/>
            <p:cNvSpPr>
              <a:spLocks noChangeArrowheads="1"/>
            </p:cNvSpPr>
            <p:nvPr/>
          </p:nvSpPr>
          <p:spPr bwMode="auto">
            <a:xfrm>
              <a:off x="722817" y="2998598"/>
              <a:ext cx="123133" cy="8980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08" name="Picture 290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817" y="2998598"/>
              <a:ext cx="123133" cy="89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9" name="Rectangle 291"/>
            <p:cNvSpPr>
              <a:spLocks noChangeArrowheads="1"/>
            </p:cNvSpPr>
            <p:nvPr/>
          </p:nvSpPr>
          <p:spPr bwMode="auto">
            <a:xfrm>
              <a:off x="722817" y="2998598"/>
              <a:ext cx="123133" cy="8980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0" name="Rectangle 292"/>
            <p:cNvSpPr>
              <a:spLocks noChangeArrowheads="1"/>
            </p:cNvSpPr>
            <p:nvPr/>
          </p:nvSpPr>
          <p:spPr bwMode="auto">
            <a:xfrm>
              <a:off x="730234" y="3004750"/>
              <a:ext cx="108298" cy="77503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1" name="Line 293"/>
            <p:cNvSpPr>
              <a:spLocks noChangeShapeType="1"/>
            </p:cNvSpPr>
            <p:nvPr/>
          </p:nvSpPr>
          <p:spPr bwMode="auto">
            <a:xfrm>
              <a:off x="722817" y="3018281"/>
              <a:ext cx="12164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2" name="Line 294"/>
            <p:cNvSpPr>
              <a:spLocks noChangeShapeType="1"/>
            </p:cNvSpPr>
            <p:nvPr/>
          </p:nvSpPr>
          <p:spPr bwMode="auto">
            <a:xfrm>
              <a:off x="783641" y="2981375"/>
              <a:ext cx="0" cy="17223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3" name="Line 295"/>
            <p:cNvSpPr>
              <a:spLocks noChangeShapeType="1"/>
            </p:cNvSpPr>
            <p:nvPr/>
          </p:nvSpPr>
          <p:spPr bwMode="auto">
            <a:xfrm>
              <a:off x="753971" y="2981375"/>
              <a:ext cx="6082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4" name="Line 296"/>
            <p:cNvSpPr>
              <a:spLocks noChangeShapeType="1"/>
            </p:cNvSpPr>
            <p:nvPr/>
          </p:nvSpPr>
          <p:spPr bwMode="auto">
            <a:xfrm>
              <a:off x="783641" y="3088403"/>
              <a:ext cx="0" cy="17223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5" name="Line 297"/>
            <p:cNvSpPr>
              <a:spLocks noChangeShapeType="1"/>
            </p:cNvSpPr>
            <p:nvPr/>
          </p:nvSpPr>
          <p:spPr bwMode="auto">
            <a:xfrm>
              <a:off x="753971" y="3105626"/>
              <a:ext cx="6082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6" name="Rectangle 329"/>
            <p:cNvSpPr>
              <a:spLocks noChangeArrowheads="1"/>
            </p:cNvSpPr>
            <p:nvPr/>
          </p:nvSpPr>
          <p:spPr bwMode="auto">
            <a:xfrm>
              <a:off x="3953187" y="3071476"/>
              <a:ext cx="5770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17" name="Rectangle 331"/>
            <p:cNvSpPr>
              <a:spLocks noChangeArrowheads="1"/>
            </p:cNvSpPr>
            <p:nvPr/>
          </p:nvSpPr>
          <p:spPr bwMode="auto">
            <a:xfrm>
              <a:off x="3953187" y="2767565"/>
              <a:ext cx="5770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18" name="Rectangle 333"/>
            <p:cNvSpPr>
              <a:spLocks noChangeArrowheads="1"/>
            </p:cNvSpPr>
            <p:nvPr/>
          </p:nvSpPr>
          <p:spPr bwMode="auto">
            <a:xfrm>
              <a:off x="3953187" y="2462394"/>
              <a:ext cx="5770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19" name="Freeform 335"/>
            <p:cNvSpPr>
              <a:spLocks noEditPoints="1"/>
            </p:cNvSpPr>
            <p:nvPr/>
          </p:nvSpPr>
          <p:spPr bwMode="auto">
            <a:xfrm>
              <a:off x="4026974" y="2398889"/>
              <a:ext cx="25200" cy="770494"/>
            </a:xfrm>
            <a:custGeom>
              <a:avLst/>
              <a:gdLst>
                <a:gd name="T0" fmla="*/ 25 w 25"/>
                <a:gd name="T1" fmla="*/ 611 h 611"/>
                <a:gd name="T2" fmla="*/ 25 w 25"/>
                <a:gd name="T3" fmla="*/ 0 h 611"/>
                <a:gd name="T4" fmla="*/ 25 w 25"/>
                <a:gd name="T5" fmla="*/ 608 h 611"/>
                <a:gd name="T6" fmla="*/ 0 w 25"/>
                <a:gd name="T7" fmla="*/ 608 h 611"/>
                <a:gd name="T8" fmla="*/ 25 w 25"/>
                <a:gd name="T9" fmla="*/ 487 h 611"/>
                <a:gd name="T10" fmla="*/ 0 w 25"/>
                <a:gd name="T11" fmla="*/ 487 h 611"/>
                <a:gd name="T12" fmla="*/ 25 w 25"/>
                <a:gd name="T13" fmla="*/ 366 h 611"/>
                <a:gd name="T14" fmla="*/ 0 w 25"/>
                <a:gd name="T15" fmla="*/ 366 h 611"/>
                <a:gd name="T16" fmla="*/ 25 w 25"/>
                <a:gd name="T17" fmla="*/ 245 h 611"/>
                <a:gd name="T18" fmla="*/ 0 w 25"/>
                <a:gd name="T19" fmla="*/ 245 h 611"/>
                <a:gd name="T20" fmla="*/ 25 w 25"/>
                <a:gd name="T21" fmla="*/ 124 h 611"/>
                <a:gd name="T22" fmla="*/ 0 w 25"/>
                <a:gd name="T23" fmla="*/ 124 h 611"/>
                <a:gd name="T24" fmla="*/ 25 w 25"/>
                <a:gd name="T25" fmla="*/ 3 h 611"/>
                <a:gd name="T26" fmla="*/ 0 w 25"/>
                <a:gd name="T27" fmla="*/ 3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611">
                  <a:moveTo>
                    <a:pt x="25" y="611"/>
                  </a:moveTo>
                  <a:lnTo>
                    <a:pt x="25" y="0"/>
                  </a:lnTo>
                  <a:moveTo>
                    <a:pt x="25" y="608"/>
                  </a:moveTo>
                  <a:lnTo>
                    <a:pt x="0" y="608"/>
                  </a:lnTo>
                  <a:moveTo>
                    <a:pt x="25" y="487"/>
                  </a:moveTo>
                  <a:lnTo>
                    <a:pt x="0" y="487"/>
                  </a:lnTo>
                  <a:moveTo>
                    <a:pt x="25" y="366"/>
                  </a:moveTo>
                  <a:lnTo>
                    <a:pt x="0" y="366"/>
                  </a:lnTo>
                  <a:moveTo>
                    <a:pt x="25" y="245"/>
                  </a:moveTo>
                  <a:lnTo>
                    <a:pt x="0" y="245"/>
                  </a:lnTo>
                  <a:moveTo>
                    <a:pt x="25" y="124"/>
                  </a:moveTo>
                  <a:lnTo>
                    <a:pt x="0" y="124"/>
                  </a:lnTo>
                  <a:moveTo>
                    <a:pt x="25" y="3"/>
                  </a:moveTo>
                  <a:lnTo>
                    <a:pt x="0" y="3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0" name="Rectangle 336"/>
            <p:cNvSpPr>
              <a:spLocks noChangeArrowheads="1"/>
            </p:cNvSpPr>
            <p:nvPr/>
          </p:nvSpPr>
          <p:spPr bwMode="auto">
            <a:xfrm>
              <a:off x="4479432" y="2536341"/>
              <a:ext cx="122526" cy="393444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1" name="Rectangle 337"/>
            <p:cNvSpPr>
              <a:spLocks noChangeArrowheads="1"/>
            </p:cNvSpPr>
            <p:nvPr/>
          </p:nvSpPr>
          <p:spPr bwMode="auto">
            <a:xfrm>
              <a:off x="4486996" y="2542647"/>
              <a:ext cx="107399" cy="380833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2" name="Line 338"/>
            <p:cNvSpPr>
              <a:spLocks noChangeShapeType="1"/>
            </p:cNvSpPr>
            <p:nvPr/>
          </p:nvSpPr>
          <p:spPr bwMode="auto">
            <a:xfrm>
              <a:off x="4479432" y="2733063"/>
              <a:ext cx="12252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3" name="Line 339"/>
            <p:cNvSpPr>
              <a:spLocks noChangeShapeType="1"/>
            </p:cNvSpPr>
            <p:nvPr/>
          </p:nvSpPr>
          <p:spPr bwMode="auto">
            <a:xfrm>
              <a:off x="4539939" y="2459419"/>
              <a:ext cx="0" cy="76923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4" name="Line 340"/>
            <p:cNvSpPr>
              <a:spLocks noChangeShapeType="1"/>
            </p:cNvSpPr>
            <p:nvPr/>
          </p:nvSpPr>
          <p:spPr bwMode="auto">
            <a:xfrm>
              <a:off x="4509685" y="2459419"/>
              <a:ext cx="6201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5" name="Line 341"/>
            <p:cNvSpPr>
              <a:spLocks noChangeShapeType="1"/>
            </p:cNvSpPr>
            <p:nvPr/>
          </p:nvSpPr>
          <p:spPr bwMode="auto">
            <a:xfrm>
              <a:off x="4539939" y="2929785"/>
              <a:ext cx="0" cy="2522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6" name="Line 342"/>
            <p:cNvSpPr>
              <a:spLocks noChangeShapeType="1"/>
            </p:cNvSpPr>
            <p:nvPr/>
          </p:nvSpPr>
          <p:spPr bwMode="auto">
            <a:xfrm>
              <a:off x="4509685" y="2932307"/>
              <a:ext cx="6201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7" name="Rectangle 343"/>
            <p:cNvSpPr>
              <a:spLocks noChangeArrowheads="1"/>
            </p:cNvSpPr>
            <p:nvPr/>
          </p:nvSpPr>
          <p:spPr bwMode="auto">
            <a:xfrm>
              <a:off x="4297913" y="2796115"/>
              <a:ext cx="122526" cy="139975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8" name="Rectangle 344"/>
            <p:cNvSpPr>
              <a:spLocks noChangeArrowheads="1"/>
            </p:cNvSpPr>
            <p:nvPr/>
          </p:nvSpPr>
          <p:spPr bwMode="auto">
            <a:xfrm>
              <a:off x="4303964" y="2802421"/>
              <a:ext cx="108911" cy="127365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9" name="Line 345"/>
            <p:cNvSpPr>
              <a:spLocks noChangeShapeType="1"/>
            </p:cNvSpPr>
            <p:nvPr/>
          </p:nvSpPr>
          <p:spPr bwMode="auto">
            <a:xfrm>
              <a:off x="4297913" y="2835208"/>
              <a:ext cx="121013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0" name="Line 346"/>
            <p:cNvSpPr>
              <a:spLocks noChangeShapeType="1"/>
            </p:cNvSpPr>
            <p:nvPr/>
          </p:nvSpPr>
          <p:spPr bwMode="auto">
            <a:xfrm>
              <a:off x="4358420" y="2765850"/>
              <a:ext cx="0" cy="30265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1" name="Line 347"/>
            <p:cNvSpPr>
              <a:spLocks noChangeShapeType="1"/>
            </p:cNvSpPr>
            <p:nvPr/>
          </p:nvSpPr>
          <p:spPr bwMode="auto">
            <a:xfrm>
              <a:off x="4328166" y="2765850"/>
              <a:ext cx="6050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2" name="Line 348"/>
            <p:cNvSpPr>
              <a:spLocks noChangeShapeType="1"/>
            </p:cNvSpPr>
            <p:nvPr/>
          </p:nvSpPr>
          <p:spPr bwMode="auto">
            <a:xfrm>
              <a:off x="4358420" y="2934829"/>
              <a:ext cx="0" cy="50442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3" name="Line 349"/>
            <p:cNvSpPr>
              <a:spLocks noChangeShapeType="1"/>
            </p:cNvSpPr>
            <p:nvPr/>
          </p:nvSpPr>
          <p:spPr bwMode="auto">
            <a:xfrm>
              <a:off x="4328166" y="2985271"/>
              <a:ext cx="6050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4" name="Rectangle 350"/>
            <p:cNvSpPr>
              <a:spLocks noChangeArrowheads="1"/>
            </p:cNvSpPr>
            <p:nvPr/>
          </p:nvSpPr>
          <p:spPr bwMode="auto">
            <a:xfrm>
              <a:off x="4114882" y="2748196"/>
              <a:ext cx="122526" cy="1929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35" name="Picture 351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882" y="2748196"/>
              <a:ext cx="122526" cy="192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6" name="Rectangle 352"/>
            <p:cNvSpPr>
              <a:spLocks noChangeArrowheads="1"/>
            </p:cNvSpPr>
            <p:nvPr/>
          </p:nvSpPr>
          <p:spPr bwMode="auto">
            <a:xfrm>
              <a:off x="4114882" y="2748196"/>
              <a:ext cx="122526" cy="1929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7" name="Rectangle 353"/>
            <p:cNvSpPr>
              <a:spLocks noChangeArrowheads="1"/>
            </p:cNvSpPr>
            <p:nvPr/>
          </p:nvSpPr>
          <p:spPr bwMode="auto">
            <a:xfrm>
              <a:off x="4122445" y="2753240"/>
              <a:ext cx="107399" cy="181589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8" name="Line 354"/>
            <p:cNvSpPr>
              <a:spLocks noChangeShapeType="1"/>
            </p:cNvSpPr>
            <p:nvPr/>
          </p:nvSpPr>
          <p:spPr bwMode="auto">
            <a:xfrm>
              <a:off x="4114882" y="2835208"/>
              <a:ext cx="12252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9" name="Line 355"/>
            <p:cNvSpPr>
              <a:spLocks noChangeShapeType="1"/>
            </p:cNvSpPr>
            <p:nvPr/>
          </p:nvSpPr>
          <p:spPr bwMode="auto">
            <a:xfrm>
              <a:off x="4176900" y="2683884"/>
              <a:ext cx="0" cy="64313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0" name="Line 356"/>
            <p:cNvSpPr>
              <a:spLocks noChangeShapeType="1"/>
            </p:cNvSpPr>
            <p:nvPr/>
          </p:nvSpPr>
          <p:spPr bwMode="auto">
            <a:xfrm>
              <a:off x="4145135" y="2683884"/>
              <a:ext cx="6201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1" name="Line 357"/>
            <p:cNvSpPr>
              <a:spLocks noChangeShapeType="1"/>
            </p:cNvSpPr>
            <p:nvPr/>
          </p:nvSpPr>
          <p:spPr bwMode="auto">
            <a:xfrm>
              <a:off x="4176900" y="2939873"/>
              <a:ext cx="0" cy="63052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2" name="Line 358"/>
            <p:cNvSpPr>
              <a:spLocks noChangeShapeType="1"/>
            </p:cNvSpPr>
            <p:nvPr/>
          </p:nvSpPr>
          <p:spPr bwMode="auto">
            <a:xfrm>
              <a:off x="4145135" y="3002925"/>
              <a:ext cx="6201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3" name="Rectangle 393"/>
            <p:cNvSpPr>
              <a:spLocks noChangeArrowheads="1"/>
            </p:cNvSpPr>
            <p:nvPr/>
          </p:nvSpPr>
          <p:spPr bwMode="auto">
            <a:xfrm>
              <a:off x="545817" y="1768205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4" name="Rectangle 394"/>
            <p:cNvSpPr>
              <a:spLocks noChangeArrowheads="1"/>
            </p:cNvSpPr>
            <p:nvPr/>
          </p:nvSpPr>
          <p:spPr bwMode="auto">
            <a:xfrm>
              <a:off x="545817" y="1579278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5" name="Rectangle 395"/>
            <p:cNvSpPr>
              <a:spLocks noChangeArrowheads="1"/>
            </p:cNvSpPr>
            <p:nvPr/>
          </p:nvSpPr>
          <p:spPr bwMode="auto">
            <a:xfrm>
              <a:off x="545817" y="1389171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6" name="Rectangle 396"/>
            <p:cNvSpPr>
              <a:spLocks noChangeArrowheads="1"/>
            </p:cNvSpPr>
            <p:nvPr/>
          </p:nvSpPr>
          <p:spPr bwMode="auto">
            <a:xfrm>
              <a:off x="545817" y="1200245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7" name="Rectangle 397"/>
            <p:cNvSpPr>
              <a:spLocks noChangeArrowheads="1"/>
            </p:cNvSpPr>
            <p:nvPr/>
          </p:nvSpPr>
          <p:spPr bwMode="auto">
            <a:xfrm>
              <a:off x="545817" y="1011319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8" name="Freeform 398"/>
            <p:cNvSpPr>
              <a:spLocks noEditPoints="1"/>
            </p:cNvSpPr>
            <p:nvPr/>
          </p:nvSpPr>
          <p:spPr bwMode="auto">
            <a:xfrm>
              <a:off x="610532" y="1093816"/>
              <a:ext cx="25200" cy="765151"/>
            </a:xfrm>
            <a:custGeom>
              <a:avLst/>
              <a:gdLst>
                <a:gd name="T0" fmla="*/ 27 w 27"/>
                <a:gd name="T1" fmla="*/ 648 h 648"/>
                <a:gd name="T2" fmla="*/ 27 w 27"/>
                <a:gd name="T3" fmla="*/ 0 h 648"/>
                <a:gd name="T4" fmla="*/ 27 w 27"/>
                <a:gd name="T5" fmla="*/ 645 h 648"/>
                <a:gd name="T6" fmla="*/ 0 w 27"/>
                <a:gd name="T7" fmla="*/ 645 h 648"/>
                <a:gd name="T8" fmla="*/ 27 w 27"/>
                <a:gd name="T9" fmla="*/ 484 h 648"/>
                <a:gd name="T10" fmla="*/ 0 w 27"/>
                <a:gd name="T11" fmla="*/ 484 h 648"/>
                <a:gd name="T12" fmla="*/ 27 w 27"/>
                <a:gd name="T13" fmla="*/ 324 h 648"/>
                <a:gd name="T14" fmla="*/ 0 w 27"/>
                <a:gd name="T15" fmla="*/ 324 h 648"/>
                <a:gd name="T16" fmla="*/ 27 w 27"/>
                <a:gd name="T17" fmla="*/ 163 h 648"/>
                <a:gd name="T18" fmla="*/ 0 w 27"/>
                <a:gd name="T19" fmla="*/ 163 h 648"/>
                <a:gd name="T20" fmla="*/ 27 w 27"/>
                <a:gd name="T21" fmla="*/ 3 h 648"/>
                <a:gd name="T22" fmla="*/ 0 w 27"/>
                <a:gd name="T23" fmla="*/ 3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648">
                  <a:moveTo>
                    <a:pt x="27" y="648"/>
                  </a:moveTo>
                  <a:lnTo>
                    <a:pt x="27" y="0"/>
                  </a:lnTo>
                  <a:moveTo>
                    <a:pt x="27" y="645"/>
                  </a:moveTo>
                  <a:lnTo>
                    <a:pt x="0" y="645"/>
                  </a:lnTo>
                  <a:moveTo>
                    <a:pt x="27" y="484"/>
                  </a:moveTo>
                  <a:lnTo>
                    <a:pt x="0" y="484"/>
                  </a:lnTo>
                  <a:moveTo>
                    <a:pt x="27" y="324"/>
                  </a:moveTo>
                  <a:lnTo>
                    <a:pt x="0" y="324"/>
                  </a:lnTo>
                  <a:moveTo>
                    <a:pt x="27" y="163"/>
                  </a:moveTo>
                  <a:lnTo>
                    <a:pt x="0" y="163"/>
                  </a:lnTo>
                  <a:moveTo>
                    <a:pt x="27" y="3"/>
                  </a:moveTo>
                  <a:lnTo>
                    <a:pt x="0" y="3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9" name="Rectangle 399"/>
            <p:cNvSpPr>
              <a:spLocks noChangeArrowheads="1"/>
            </p:cNvSpPr>
            <p:nvPr/>
          </p:nvSpPr>
          <p:spPr bwMode="auto">
            <a:xfrm>
              <a:off x="1052843" y="1463403"/>
              <a:ext cx="119798" cy="153503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0" name="Rectangle 400"/>
            <p:cNvSpPr>
              <a:spLocks noChangeArrowheads="1"/>
            </p:cNvSpPr>
            <p:nvPr/>
          </p:nvSpPr>
          <p:spPr bwMode="auto">
            <a:xfrm>
              <a:off x="1059808" y="1469307"/>
              <a:ext cx="105868" cy="141695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1" name="Line 401"/>
            <p:cNvSpPr>
              <a:spLocks noChangeShapeType="1"/>
            </p:cNvSpPr>
            <p:nvPr/>
          </p:nvSpPr>
          <p:spPr bwMode="auto">
            <a:xfrm>
              <a:off x="1052843" y="1549600"/>
              <a:ext cx="11840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2" name="Line 402"/>
            <p:cNvSpPr>
              <a:spLocks noChangeShapeType="1"/>
            </p:cNvSpPr>
            <p:nvPr/>
          </p:nvSpPr>
          <p:spPr bwMode="auto">
            <a:xfrm>
              <a:off x="1112742" y="1267392"/>
              <a:ext cx="0" cy="196011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3" name="Line 403"/>
            <p:cNvSpPr>
              <a:spLocks noChangeShapeType="1"/>
            </p:cNvSpPr>
            <p:nvPr/>
          </p:nvSpPr>
          <p:spPr bwMode="auto">
            <a:xfrm>
              <a:off x="1083489" y="1267392"/>
              <a:ext cx="5850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4" name="Line 404"/>
            <p:cNvSpPr>
              <a:spLocks noChangeShapeType="1"/>
            </p:cNvSpPr>
            <p:nvPr/>
          </p:nvSpPr>
          <p:spPr bwMode="auto">
            <a:xfrm>
              <a:off x="1112742" y="1615725"/>
              <a:ext cx="0" cy="14169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5" name="Line 405"/>
            <p:cNvSpPr>
              <a:spLocks noChangeShapeType="1"/>
            </p:cNvSpPr>
            <p:nvPr/>
          </p:nvSpPr>
          <p:spPr bwMode="auto">
            <a:xfrm>
              <a:off x="1083489" y="1629894"/>
              <a:ext cx="5850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6" name="Rectangle 406"/>
            <p:cNvSpPr>
              <a:spLocks noChangeArrowheads="1"/>
            </p:cNvSpPr>
            <p:nvPr/>
          </p:nvSpPr>
          <p:spPr bwMode="auto">
            <a:xfrm>
              <a:off x="875932" y="1719634"/>
              <a:ext cx="118405" cy="103909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7" name="Rectangle 407"/>
            <p:cNvSpPr>
              <a:spLocks noChangeArrowheads="1"/>
            </p:cNvSpPr>
            <p:nvPr/>
          </p:nvSpPr>
          <p:spPr bwMode="auto">
            <a:xfrm>
              <a:off x="881504" y="1725538"/>
              <a:ext cx="105868" cy="92102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8" name="Line 408"/>
            <p:cNvSpPr>
              <a:spLocks noChangeShapeType="1"/>
            </p:cNvSpPr>
            <p:nvPr/>
          </p:nvSpPr>
          <p:spPr bwMode="auto">
            <a:xfrm>
              <a:off x="875932" y="1794024"/>
              <a:ext cx="11840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9" name="Line 409"/>
            <p:cNvSpPr>
              <a:spLocks noChangeShapeType="1"/>
            </p:cNvSpPr>
            <p:nvPr/>
          </p:nvSpPr>
          <p:spPr bwMode="auto">
            <a:xfrm>
              <a:off x="934438" y="1716092"/>
              <a:ext cx="0" cy="3542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0" name="Line 410"/>
            <p:cNvSpPr>
              <a:spLocks noChangeShapeType="1"/>
            </p:cNvSpPr>
            <p:nvPr/>
          </p:nvSpPr>
          <p:spPr bwMode="auto">
            <a:xfrm>
              <a:off x="905185" y="1716092"/>
              <a:ext cx="5850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1" name="Line 411"/>
            <p:cNvSpPr>
              <a:spLocks noChangeShapeType="1"/>
            </p:cNvSpPr>
            <p:nvPr/>
          </p:nvSpPr>
          <p:spPr bwMode="auto">
            <a:xfrm>
              <a:off x="934438" y="1791175"/>
              <a:ext cx="0" cy="7085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2" name="Line 412"/>
            <p:cNvSpPr>
              <a:spLocks noChangeShapeType="1"/>
            </p:cNvSpPr>
            <p:nvPr/>
          </p:nvSpPr>
          <p:spPr bwMode="auto">
            <a:xfrm>
              <a:off x="905185" y="1798260"/>
              <a:ext cx="5850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3" name="Rectangle 413"/>
            <p:cNvSpPr>
              <a:spLocks noChangeArrowheads="1"/>
            </p:cNvSpPr>
            <p:nvPr/>
          </p:nvSpPr>
          <p:spPr bwMode="auto">
            <a:xfrm>
              <a:off x="697628" y="1623990"/>
              <a:ext cx="119798" cy="10154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64" name="Picture 414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628" y="1623990"/>
              <a:ext cx="119798" cy="101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5" name="Rectangle 415"/>
            <p:cNvSpPr>
              <a:spLocks noChangeArrowheads="1"/>
            </p:cNvSpPr>
            <p:nvPr/>
          </p:nvSpPr>
          <p:spPr bwMode="auto">
            <a:xfrm>
              <a:off x="697628" y="1623990"/>
              <a:ext cx="119798" cy="10154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6" name="Rectangle 416"/>
            <p:cNvSpPr>
              <a:spLocks noChangeArrowheads="1"/>
            </p:cNvSpPr>
            <p:nvPr/>
          </p:nvSpPr>
          <p:spPr bwMode="auto">
            <a:xfrm>
              <a:off x="704593" y="1629894"/>
              <a:ext cx="104475" cy="89740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7" name="Line 417"/>
            <p:cNvSpPr>
              <a:spLocks noChangeShapeType="1"/>
            </p:cNvSpPr>
            <p:nvPr/>
          </p:nvSpPr>
          <p:spPr bwMode="auto">
            <a:xfrm>
              <a:off x="697628" y="1628713"/>
              <a:ext cx="11840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8" name="Line 418"/>
            <p:cNvSpPr>
              <a:spLocks noChangeShapeType="1"/>
            </p:cNvSpPr>
            <p:nvPr/>
          </p:nvSpPr>
          <p:spPr bwMode="auto">
            <a:xfrm>
              <a:off x="756134" y="1620448"/>
              <a:ext cx="0" cy="3542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9" name="Line 419"/>
            <p:cNvSpPr>
              <a:spLocks noChangeShapeType="1"/>
            </p:cNvSpPr>
            <p:nvPr/>
          </p:nvSpPr>
          <p:spPr bwMode="auto">
            <a:xfrm>
              <a:off x="726881" y="1620448"/>
              <a:ext cx="5989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0" name="Line 420"/>
            <p:cNvSpPr>
              <a:spLocks noChangeShapeType="1"/>
            </p:cNvSpPr>
            <p:nvPr/>
          </p:nvSpPr>
          <p:spPr bwMode="auto">
            <a:xfrm>
              <a:off x="756134" y="1725538"/>
              <a:ext cx="0" cy="2362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1" name="Line 421"/>
            <p:cNvSpPr>
              <a:spLocks noChangeShapeType="1"/>
            </p:cNvSpPr>
            <p:nvPr/>
          </p:nvSpPr>
          <p:spPr bwMode="auto">
            <a:xfrm>
              <a:off x="726881" y="1727900"/>
              <a:ext cx="5989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2" name="Rectangle 453"/>
            <p:cNvSpPr>
              <a:spLocks noChangeArrowheads="1"/>
            </p:cNvSpPr>
            <p:nvPr/>
          </p:nvSpPr>
          <p:spPr bwMode="auto">
            <a:xfrm>
              <a:off x="1391901" y="1759035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3" name="Rectangle 454"/>
            <p:cNvSpPr>
              <a:spLocks noChangeArrowheads="1"/>
            </p:cNvSpPr>
            <p:nvPr/>
          </p:nvSpPr>
          <p:spPr bwMode="auto">
            <a:xfrm>
              <a:off x="1391901" y="1606915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4" name="Rectangle 455"/>
            <p:cNvSpPr>
              <a:spLocks noChangeArrowheads="1"/>
            </p:cNvSpPr>
            <p:nvPr/>
          </p:nvSpPr>
          <p:spPr bwMode="auto">
            <a:xfrm>
              <a:off x="1391901" y="1454795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5" name="Rectangle 456"/>
            <p:cNvSpPr>
              <a:spLocks noChangeArrowheads="1"/>
            </p:cNvSpPr>
            <p:nvPr/>
          </p:nvSpPr>
          <p:spPr bwMode="auto">
            <a:xfrm>
              <a:off x="1391901" y="1303863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6" name="Rectangle 457"/>
            <p:cNvSpPr>
              <a:spLocks noChangeArrowheads="1"/>
            </p:cNvSpPr>
            <p:nvPr/>
          </p:nvSpPr>
          <p:spPr bwMode="auto">
            <a:xfrm>
              <a:off x="1391901" y="1151742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7" name="Rectangle 458"/>
            <p:cNvSpPr>
              <a:spLocks noChangeArrowheads="1"/>
            </p:cNvSpPr>
            <p:nvPr/>
          </p:nvSpPr>
          <p:spPr bwMode="auto">
            <a:xfrm>
              <a:off x="1391901" y="999622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8" name="Freeform 459"/>
            <p:cNvSpPr>
              <a:spLocks noEditPoints="1"/>
            </p:cNvSpPr>
            <p:nvPr/>
          </p:nvSpPr>
          <p:spPr bwMode="auto">
            <a:xfrm>
              <a:off x="1457501" y="1083491"/>
              <a:ext cx="25200" cy="765356"/>
            </a:xfrm>
            <a:custGeom>
              <a:avLst/>
              <a:gdLst>
                <a:gd name="T0" fmla="*/ 27 w 27"/>
                <a:gd name="T1" fmla="*/ 644 h 644"/>
                <a:gd name="T2" fmla="*/ 27 w 27"/>
                <a:gd name="T3" fmla="*/ 0 h 644"/>
                <a:gd name="T4" fmla="*/ 27 w 27"/>
                <a:gd name="T5" fmla="*/ 641 h 644"/>
                <a:gd name="T6" fmla="*/ 0 w 27"/>
                <a:gd name="T7" fmla="*/ 641 h 644"/>
                <a:gd name="T8" fmla="*/ 27 w 27"/>
                <a:gd name="T9" fmla="*/ 513 h 644"/>
                <a:gd name="T10" fmla="*/ 0 w 27"/>
                <a:gd name="T11" fmla="*/ 513 h 644"/>
                <a:gd name="T12" fmla="*/ 27 w 27"/>
                <a:gd name="T13" fmla="*/ 386 h 644"/>
                <a:gd name="T14" fmla="*/ 0 w 27"/>
                <a:gd name="T15" fmla="*/ 386 h 644"/>
                <a:gd name="T16" fmla="*/ 27 w 27"/>
                <a:gd name="T17" fmla="*/ 258 h 644"/>
                <a:gd name="T18" fmla="*/ 0 w 27"/>
                <a:gd name="T19" fmla="*/ 258 h 644"/>
                <a:gd name="T20" fmla="*/ 27 w 27"/>
                <a:gd name="T21" fmla="*/ 130 h 644"/>
                <a:gd name="T22" fmla="*/ 0 w 27"/>
                <a:gd name="T23" fmla="*/ 130 h 644"/>
                <a:gd name="T24" fmla="*/ 27 w 27"/>
                <a:gd name="T25" fmla="*/ 3 h 644"/>
                <a:gd name="T26" fmla="*/ 0 w 27"/>
                <a:gd name="T27" fmla="*/ 3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644">
                  <a:moveTo>
                    <a:pt x="27" y="644"/>
                  </a:moveTo>
                  <a:lnTo>
                    <a:pt x="27" y="0"/>
                  </a:lnTo>
                  <a:moveTo>
                    <a:pt x="27" y="641"/>
                  </a:moveTo>
                  <a:lnTo>
                    <a:pt x="0" y="641"/>
                  </a:lnTo>
                  <a:moveTo>
                    <a:pt x="27" y="513"/>
                  </a:moveTo>
                  <a:lnTo>
                    <a:pt x="0" y="513"/>
                  </a:lnTo>
                  <a:moveTo>
                    <a:pt x="27" y="386"/>
                  </a:moveTo>
                  <a:lnTo>
                    <a:pt x="0" y="386"/>
                  </a:lnTo>
                  <a:moveTo>
                    <a:pt x="27" y="258"/>
                  </a:moveTo>
                  <a:lnTo>
                    <a:pt x="0" y="258"/>
                  </a:lnTo>
                  <a:moveTo>
                    <a:pt x="27" y="130"/>
                  </a:moveTo>
                  <a:lnTo>
                    <a:pt x="0" y="130"/>
                  </a:lnTo>
                  <a:moveTo>
                    <a:pt x="27" y="3"/>
                  </a:moveTo>
                  <a:lnTo>
                    <a:pt x="0" y="3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9" name="Rectangle 460"/>
            <p:cNvSpPr>
              <a:spLocks noChangeArrowheads="1"/>
            </p:cNvSpPr>
            <p:nvPr/>
          </p:nvSpPr>
          <p:spPr bwMode="auto">
            <a:xfrm>
              <a:off x="1904252" y="1321179"/>
              <a:ext cx="120681" cy="312560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0" name="Rectangle 461"/>
            <p:cNvSpPr>
              <a:spLocks noChangeArrowheads="1"/>
            </p:cNvSpPr>
            <p:nvPr/>
          </p:nvSpPr>
          <p:spPr bwMode="auto">
            <a:xfrm>
              <a:off x="1911350" y="1325933"/>
              <a:ext cx="106483" cy="301864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1" name="Line 462"/>
            <p:cNvSpPr>
              <a:spLocks noChangeShapeType="1"/>
            </p:cNvSpPr>
            <p:nvPr/>
          </p:nvSpPr>
          <p:spPr bwMode="auto">
            <a:xfrm>
              <a:off x="1904252" y="1554113"/>
              <a:ext cx="12068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2" name="Line 463"/>
            <p:cNvSpPr>
              <a:spLocks noChangeShapeType="1"/>
            </p:cNvSpPr>
            <p:nvPr/>
          </p:nvSpPr>
          <p:spPr bwMode="auto">
            <a:xfrm>
              <a:off x="1963882" y="1247496"/>
              <a:ext cx="0" cy="73683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3" name="Line 464"/>
            <p:cNvSpPr>
              <a:spLocks noChangeShapeType="1"/>
            </p:cNvSpPr>
            <p:nvPr/>
          </p:nvSpPr>
          <p:spPr bwMode="auto">
            <a:xfrm>
              <a:off x="1934067" y="1247496"/>
              <a:ext cx="59630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4" name="Line 465"/>
            <p:cNvSpPr>
              <a:spLocks noChangeShapeType="1"/>
            </p:cNvSpPr>
            <p:nvPr/>
          </p:nvSpPr>
          <p:spPr bwMode="auto">
            <a:xfrm>
              <a:off x="1963882" y="1633739"/>
              <a:ext cx="0" cy="36842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5" name="Line 466"/>
            <p:cNvSpPr>
              <a:spLocks noChangeShapeType="1"/>
            </p:cNvSpPr>
            <p:nvPr/>
          </p:nvSpPr>
          <p:spPr bwMode="auto">
            <a:xfrm>
              <a:off x="1934067" y="1670581"/>
              <a:ext cx="59630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6" name="Rectangle 467"/>
            <p:cNvSpPr>
              <a:spLocks noChangeArrowheads="1"/>
            </p:cNvSpPr>
            <p:nvPr/>
          </p:nvSpPr>
          <p:spPr bwMode="auto">
            <a:xfrm>
              <a:off x="1725361" y="1691973"/>
              <a:ext cx="120681" cy="70118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7" name="Rectangle 468"/>
            <p:cNvSpPr>
              <a:spLocks noChangeArrowheads="1"/>
            </p:cNvSpPr>
            <p:nvPr/>
          </p:nvSpPr>
          <p:spPr bwMode="auto">
            <a:xfrm>
              <a:off x="1732459" y="1697915"/>
              <a:ext cx="105063" cy="58234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8" name="Line 469"/>
            <p:cNvSpPr>
              <a:spLocks noChangeShapeType="1"/>
            </p:cNvSpPr>
            <p:nvPr/>
          </p:nvSpPr>
          <p:spPr bwMode="auto">
            <a:xfrm>
              <a:off x="1725361" y="1726437"/>
              <a:ext cx="11926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9" name="Line 470"/>
            <p:cNvSpPr>
              <a:spLocks noChangeShapeType="1"/>
            </p:cNvSpPr>
            <p:nvPr/>
          </p:nvSpPr>
          <p:spPr bwMode="auto">
            <a:xfrm>
              <a:off x="1784991" y="1691973"/>
              <a:ext cx="0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0" name="Line 471"/>
            <p:cNvSpPr>
              <a:spLocks noChangeShapeType="1"/>
            </p:cNvSpPr>
            <p:nvPr/>
          </p:nvSpPr>
          <p:spPr bwMode="auto">
            <a:xfrm>
              <a:off x="1755176" y="1691973"/>
              <a:ext cx="59630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1" name="Line 472"/>
            <p:cNvSpPr>
              <a:spLocks noChangeShapeType="1"/>
            </p:cNvSpPr>
            <p:nvPr/>
          </p:nvSpPr>
          <p:spPr bwMode="auto">
            <a:xfrm>
              <a:off x="1784991" y="1762091"/>
              <a:ext cx="0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2" name="Line 473"/>
            <p:cNvSpPr>
              <a:spLocks noChangeShapeType="1"/>
            </p:cNvSpPr>
            <p:nvPr/>
          </p:nvSpPr>
          <p:spPr bwMode="auto">
            <a:xfrm>
              <a:off x="1755176" y="1762091"/>
              <a:ext cx="59630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3" name="Rectangle 474"/>
            <p:cNvSpPr>
              <a:spLocks noChangeArrowheads="1"/>
            </p:cNvSpPr>
            <p:nvPr/>
          </p:nvSpPr>
          <p:spPr bwMode="auto">
            <a:xfrm>
              <a:off x="1545050" y="1642058"/>
              <a:ext cx="120681" cy="5229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94" name="Picture 47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5050" y="1642058"/>
              <a:ext cx="120681" cy="52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5" name="Rectangle 476"/>
            <p:cNvSpPr>
              <a:spLocks noChangeArrowheads="1"/>
            </p:cNvSpPr>
            <p:nvPr/>
          </p:nvSpPr>
          <p:spPr bwMode="auto">
            <a:xfrm>
              <a:off x="1545050" y="1642058"/>
              <a:ext cx="120681" cy="5229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6" name="Rectangle 477"/>
            <p:cNvSpPr>
              <a:spLocks noChangeArrowheads="1"/>
            </p:cNvSpPr>
            <p:nvPr/>
          </p:nvSpPr>
          <p:spPr bwMode="auto">
            <a:xfrm>
              <a:off x="1552149" y="1648000"/>
              <a:ext cx="106483" cy="40407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7" name="Line 478"/>
            <p:cNvSpPr>
              <a:spLocks noChangeShapeType="1"/>
            </p:cNvSpPr>
            <p:nvPr/>
          </p:nvSpPr>
          <p:spPr bwMode="auto">
            <a:xfrm>
              <a:off x="1545050" y="1693161"/>
              <a:ext cx="12068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8" name="Line 479"/>
            <p:cNvSpPr>
              <a:spLocks noChangeShapeType="1"/>
            </p:cNvSpPr>
            <p:nvPr/>
          </p:nvSpPr>
          <p:spPr bwMode="auto">
            <a:xfrm>
              <a:off x="1606100" y="1636116"/>
              <a:ext cx="0" cy="5942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9" name="Line 480"/>
            <p:cNvSpPr>
              <a:spLocks noChangeShapeType="1"/>
            </p:cNvSpPr>
            <p:nvPr/>
          </p:nvSpPr>
          <p:spPr bwMode="auto">
            <a:xfrm>
              <a:off x="1574865" y="1636116"/>
              <a:ext cx="6105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0" name="Line 481"/>
            <p:cNvSpPr>
              <a:spLocks noChangeShapeType="1"/>
            </p:cNvSpPr>
            <p:nvPr/>
          </p:nvSpPr>
          <p:spPr bwMode="auto">
            <a:xfrm>
              <a:off x="1606100" y="1694349"/>
              <a:ext cx="0" cy="16638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1" name="Line 482"/>
            <p:cNvSpPr>
              <a:spLocks noChangeShapeType="1"/>
            </p:cNvSpPr>
            <p:nvPr/>
          </p:nvSpPr>
          <p:spPr bwMode="auto">
            <a:xfrm>
              <a:off x="1574865" y="1710988"/>
              <a:ext cx="6105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2" name="Rectangle 514"/>
            <p:cNvSpPr>
              <a:spLocks noChangeArrowheads="1"/>
            </p:cNvSpPr>
            <p:nvPr/>
          </p:nvSpPr>
          <p:spPr bwMode="auto">
            <a:xfrm>
              <a:off x="2243231" y="1756990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3" name="Rectangle 515"/>
            <p:cNvSpPr>
              <a:spLocks noChangeArrowheads="1"/>
            </p:cNvSpPr>
            <p:nvPr/>
          </p:nvSpPr>
          <p:spPr bwMode="auto">
            <a:xfrm>
              <a:off x="2243231" y="1568440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4" name="Rectangle 516"/>
            <p:cNvSpPr>
              <a:spLocks noChangeArrowheads="1"/>
            </p:cNvSpPr>
            <p:nvPr/>
          </p:nvSpPr>
          <p:spPr bwMode="auto">
            <a:xfrm>
              <a:off x="2243231" y="1378712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5" name="Rectangle 517"/>
            <p:cNvSpPr>
              <a:spLocks noChangeArrowheads="1"/>
            </p:cNvSpPr>
            <p:nvPr/>
          </p:nvSpPr>
          <p:spPr bwMode="auto">
            <a:xfrm>
              <a:off x="2243231" y="1188984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6" name="Rectangle 518"/>
            <p:cNvSpPr>
              <a:spLocks noChangeArrowheads="1"/>
            </p:cNvSpPr>
            <p:nvPr/>
          </p:nvSpPr>
          <p:spPr bwMode="auto">
            <a:xfrm>
              <a:off x="2243231" y="999256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7" name="Freeform 519"/>
            <p:cNvSpPr>
              <a:spLocks noEditPoints="1"/>
            </p:cNvSpPr>
            <p:nvPr/>
          </p:nvSpPr>
          <p:spPr bwMode="auto">
            <a:xfrm>
              <a:off x="2308919" y="1081696"/>
              <a:ext cx="25200" cy="765982"/>
            </a:xfrm>
            <a:custGeom>
              <a:avLst/>
              <a:gdLst>
                <a:gd name="T0" fmla="*/ 27 w 27"/>
                <a:gd name="T1" fmla="*/ 650 h 650"/>
                <a:gd name="T2" fmla="*/ 27 w 27"/>
                <a:gd name="T3" fmla="*/ 0 h 650"/>
                <a:gd name="T4" fmla="*/ 27 w 27"/>
                <a:gd name="T5" fmla="*/ 647 h 650"/>
                <a:gd name="T6" fmla="*/ 0 w 27"/>
                <a:gd name="T7" fmla="*/ 647 h 650"/>
                <a:gd name="T8" fmla="*/ 27 w 27"/>
                <a:gd name="T9" fmla="*/ 486 h 650"/>
                <a:gd name="T10" fmla="*/ 0 w 27"/>
                <a:gd name="T11" fmla="*/ 486 h 650"/>
                <a:gd name="T12" fmla="*/ 27 w 27"/>
                <a:gd name="T13" fmla="*/ 325 h 650"/>
                <a:gd name="T14" fmla="*/ 0 w 27"/>
                <a:gd name="T15" fmla="*/ 325 h 650"/>
                <a:gd name="T16" fmla="*/ 27 w 27"/>
                <a:gd name="T17" fmla="*/ 164 h 650"/>
                <a:gd name="T18" fmla="*/ 0 w 27"/>
                <a:gd name="T19" fmla="*/ 164 h 650"/>
                <a:gd name="T20" fmla="*/ 27 w 27"/>
                <a:gd name="T21" fmla="*/ 4 h 650"/>
                <a:gd name="T22" fmla="*/ 0 w 27"/>
                <a:gd name="T23" fmla="*/ 4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650">
                  <a:moveTo>
                    <a:pt x="27" y="650"/>
                  </a:moveTo>
                  <a:lnTo>
                    <a:pt x="27" y="0"/>
                  </a:lnTo>
                  <a:moveTo>
                    <a:pt x="27" y="647"/>
                  </a:moveTo>
                  <a:lnTo>
                    <a:pt x="0" y="647"/>
                  </a:lnTo>
                  <a:moveTo>
                    <a:pt x="27" y="486"/>
                  </a:moveTo>
                  <a:lnTo>
                    <a:pt x="0" y="486"/>
                  </a:lnTo>
                  <a:moveTo>
                    <a:pt x="27" y="325"/>
                  </a:moveTo>
                  <a:lnTo>
                    <a:pt x="0" y="325"/>
                  </a:lnTo>
                  <a:moveTo>
                    <a:pt x="27" y="164"/>
                  </a:moveTo>
                  <a:lnTo>
                    <a:pt x="0" y="164"/>
                  </a:lnTo>
                  <a:moveTo>
                    <a:pt x="27" y="4"/>
                  </a:moveTo>
                  <a:lnTo>
                    <a:pt x="0" y="4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8" name="Rectangle 520"/>
            <p:cNvSpPr>
              <a:spLocks noChangeArrowheads="1"/>
            </p:cNvSpPr>
            <p:nvPr/>
          </p:nvSpPr>
          <p:spPr bwMode="auto">
            <a:xfrm>
              <a:off x="2762216" y="1300885"/>
              <a:ext cx="122329" cy="362958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9" name="Rectangle 521"/>
            <p:cNvSpPr>
              <a:spLocks noChangeArrowheads="1"/>
            </p:cNvSpPr>
            <p:nvPr/>
          </p:nvSpPr>
          <p:spPr bwMode="auto">
            <a:xfrm>
              <a:off x="2769328" y="1306777"/>
              <a:ext cx="108105" cy="351173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0" name="Line 522"/>
            <p:cNvSpPr>
              <a:spLocks noChangeShapeType="1"/>
            </p:cNvSpPr>
            <p:nvPr/>
          </p:nvSpPr>
          <p:spPr bwMode="auto">
            <a:xfrm>
              <a:off x="2762216" y="1505933"/>
              <a:ext cx="120907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1" name="Line 523"/>
            <p:cNvSpPr>
              <a:spLocks noChangeShapeType="1"/>
            </p:cNvSpPr>
            <p:nvPr/>
          </p:nvSpPr>
          <p:spPr bwMode="auto">
            <a:xfrm>
              <a:off x="2823380" y="1258462"/>
              <a:ext cx="0" cy="42424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2" name="Line 524"/>
            <p:cNvSpPr>
              <a:spLocks noChangeShapeType="1"/>
            </p:cNvSpPr>
            <p:nvPr/>
          </p:nvSpPr>
          <p:spPr bwMode="auto">
            <a:xfrm>
              <a:off x="2792087" y="1258462"/>
              <a:ext cx="6116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3" name="Line 525"/>
            <p:cNvSpPr>
              <a:spLocks noChangeShapeType="1"/>
            </p:cNvSpPr>
            <p:nvPr/>
          </p:nvSpPr>
          <p:spPr bwMode="auto">
            <a:xfrm>
              <a:off x="2823380" y="1662664"/>
              <a:ext cx="0" cy="27104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4" name="Line 526"/>
            <p:cNvSpPr>
              <a:spLocks noChangeShapeType="1"/>
            </p:cNvSpPr>
            <p:nvPr/>
          </p:nvSpPr>
          <p:spPr bwMode="auto">
            <a:xfrm>
              <a:off x="2792087" y="1689768"/>
              <a:ext cx="6116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5" name="Rectangle 527"/>
            <p:cNvSpPr>
              <a:spLocks noChangeArrowheads="1"/>
            </p:cNvSpPr>
            <p:nvPr/>
          </p:nvSpPr>
          <p:spPr bwMode="auto">
            <a:xfrm>
              <a:off x="2580145" y="1607278"/>
              <a:ext cx="122329" cy="177944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6" name="Rectangle 528"/>
            <p:cNvSpPr>
              <a:spLocks noChangeArrowheads="1"/>
            </p:cNvSpPr>
            <p:nvPr/>
          </p:nvSpPr>
          <p:spPr bwMode="auto">
            <a:xfrm>
              <a:off x="2587257" y="1613170"/>
              <a:ext cx="108105" cy="166159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7" name="Line 529"/>
            <p:cNvSpPr>
              <a:spLocks noChangeShapeType="1"/>
            </p:cNvSpPr>
            <p:nvPr/>
          </p:nvSpPr>
          <p:spPr bwMode="auto">
            <a:xfrm>
              <a:off x="2580145" y="1681519"/>
              <a:ext cx="120907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8" name="Line 530"/>
            <p:cNvSpPr>
              <a:spLocks noChangeShapeType="1"/>
            </p:cNvSpPr>
            <p:nvPr/>
          </p:nvSpPr>
          <p:spPr bwMode="auto">
            <a:xfrm>
              <a:off x="2641309" y="1582531"/>
              <a:ext cx="0" cy="24747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" name="Line 531"/>
            <p:cNvSpPr>
              <a:spLocks noChangeShapeType="1"/>
            </p:cNvSpPr>
            <p:nvPr/>
          </p:nvSpPr>
          <p:spPr bwMode="auto">
            <a:xfrm>
              <a:off x="2610015" y="1582531"/>
              <a:ext cx="6116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0" name="Line 532"/>
            <p:cNvSpPr>
              <a:spLocks noChangeShapeType="1"/>
            </p:cNvSpPr>
            <p:nvPr/>
          </p:nvSpPr>
          <p:spPr bwMode="auto">
            <a:xfrm>
              <a:off x="2641309" y="1784043"/>
              <a:ext cx="0" cy="35353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1" name="Line 533"/>
            <p:cNvSpPr>
              <a:spLocks noChangeShapeType="1"/>
            </p:cNvSpPr>
            <p:nvPr/>
          </p:nvSpPr>
          <p:spPr bwMode="auto">
            <a:xfrm>
              <a:off x="2610015" y="1819396"/>
              <a:ext cx="6116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2" name="Rectangle 534"/>
            <p:cNvSpPr>
              <a:spLocks noChangeArrowheads="1"/>
            </p:cNvSpPr>
            <p:nvPr/>
          </p:nvSpPr>
          <p:spPr bwMode="auto">
            <a:xfrm>
              <a:off x="2398074" y="1581353"/>
              <a:ext cx="122329" cy="1331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23" name="Picture 535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8074" y="1581353"/>
              <a:ext cx="122329" cy="133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4" name="Rectangle 536"/>
            <p:cNvSpPr>
              <a:spLocks noChangeArrowheads="1"/>
            </p:cNvSpPr>
            <p:nvPr/>
          </p:nvSpPr>
          <p:spPr bwMode="auto">
            <a:xfrm>
              <a:off x="2398074" y="1581353"/>
              <a:ext cx="122329" cy="1331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5" name="Rectangle 537"/>
            <p:cNvSpPr>
              <a:spLocks noChangeArrowheads="1"/>
            </p:cNvSpPr>
            <p:nvPr/>
          </p:nvSpPr>
          <p:spPr bwMode="auto">
            <a:xfrm>
              <a:off x="2405185" y="1587245"/>
              <a:ext cx="108105" cy="121379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6" name="Line 538"/>
            <p:cNvSpPr>
              <a:spLocks noChangeShapeType="1"/>
            </p:cNvSpPr>
            <p:nvPr/>
          </p:nvSpPr>
          <p:spPr bwMode="auto">
            <a:xfrm>
              <a:off x="2398074" y="1633204"/>
              <a:ext cx="120907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7" name="Line 539"/>
            <p:cNvSpPr>
              <a:spLocks noChangeShapeType="1"/>
            </p:cNvSpPr>
            <p:nvPr/>
          </p:nvSpPr>
          <p:spPr bwMode="auto">
            <a:xfrm>
              <a:off x="2459238" y="1578996"/>
              <a:ext cx="0" cy="2357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8" name="Line 540"/>
            <p:cNvSpPr>
              <a:spLocks noChangeShapeType="1"/>
            </p:cNvSpPr>
            <p:nvPr/>
          </p:nvSpPr>
          <p:spPr bwMode="auto">
            <a:xfrm>
              <a:off x="2427944" y="1578996"/>
              <a:ext cx="6116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9" name="Line 541"/>
            <p:cNvSpPr>
              <a:spLocks noChangeShapeType="1"/>
            </p:cNvSpPr>
            <p:nvPr/>
          </p:nvSpPr>
          <p:spPr bwMode="auto">
            <a:xfrm>
              <a:off x="2459238" y="1714516"/>
              <a:ext cx="0" cy="5892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0" name="Line 542"/>
            <p:cNvSpPr>
              <a:spLocks noChangeShapeType="1"/>
            </p:cNvSpPr>
            <p:nvPr/>
          </p:nvSpPr>
          <p:spPr bwMode="auto">
            <a:xfrm>
              <a:off x="2427944" y="1720408"/>
              <a:ext cx="61165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1" name="Rectangle 574"/>
            <p:cNvSpPr>
              <a:spLocks noChangeArrowheads="1"/>
            </p:cNvSpPr>
            <p:nvPr/>
          </p:nvSpPr>
          <p:spPr bwMode="auto">
            <a:xfrm>
              <a:off x="3070451" y="1765598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32" name="Rectangle 575"/>
            <p:cNvSpPr>
              <a:spLocks noChangeArrowheads="1"/>
            </p:cNvSpPr>
            <p:nvPr/>
          </p:nvSpPr>
          <p:spPr bwMode="auto">
            <a:xfrm>
              <a:off x="3070451" y="1576384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33" name="Rectangle 576"/>
            <p:cNvSpPr>
              <a:spLocks noChangeArrowheads="1"/>
            </p:cNvSpPr>
            <p:nvPr/>
          </p:nvSpPr>
          <p:spPr bwMode="auto">
            <a:xfrm>
              <a:off x="3070451" y="1385956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34" name="Rectangle 577"/>
            <p:cNvSpPr>
              <a:spLocks noChangeArrowheads="1"/>
            </p:cNvSpPr>
            <p:nvPr/>
          </p:nvSpPr>
          <p:spPr bwMode="auto">
            <a:xfrm>
              <a:off x="3070451" y="1196742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35" name="Rectangle 578"/>
            <p:cNvSpPr>
              <a:spLocks noChangeArrowheads="1"/>
            </p:cNvSpPr>
            <p:nvPr/>
          </p:nvSpPr>
          <p:spPr bwMode="auto">
            <a:xfrm>
              <a:off x="3070451" y="1007528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36" name="Freeform 579"/>
            <p:cNvSpPr>
              <a:spLocks noEditPoints="1"/>
            </p:cNvSpPr>
            <p:nvPr/>
          </p:nvSpPr>
          <p:spPr bwMode="auto">
            <a:xfrm>
              <a:off x="3146905" y="1081310"/>
              <a:ext cx="25200" cy="766560"/>
            </a:xfrm>
            <a:custGeom>
              <a:avLst/>
              <a:gdLst>
                <a:gd name="T0" fmla="*/ 26 w 26"/>
                <a:gd name="T1" fmla="*/ 632 h 632"/>
                <a:gd name="T2" fmla="*/ 26 w 26"/>
                <a:gd name="T3" fmla="*/ 0 h 632"/>
                <a:gd name="T4" fmla="*/ 26 w 26"/>
                <a:gd name="T5" fmla="*/ 629 h 632"/>
                <a:gd name="T6" fmla="*/ 0 w 26"/>
                <a:gd name="T7" fmla="*/ 629 h 632"/>
                <a:gd name="T8" fmla="*/ 26 w 26"/>
                <a:gd name="T9" fmla="*/ 473 h 632"/>
                <a:gd name="T10" fmla="*/ 0 w 26"/>
                <a:gd name="T11" fmla="*/ 473 h 632"/>
                <a:gd name="T12" fmla="*/ 26 w 26"/>
                <a:gd name="T13" fmla="*/ 316 h 632"/>
                <a:gd name="T14" fmla="*/ 0 w 26"/>
                <a:gd name="T15" fmla="*/ 316 h 632"/>
                <a:gd name="T16" fmla="*/ 26 w 26"/>
                <a:gd name="T17" fmla="*/ 160 h 632"/>
                <a:gd name="T18" fmla="*/ 0 w 26"/>
                <a:gd name="T19" fmla="*/ 160 h 632"/>
                <a:gd name="T20" fmla="*/ 26 w 26"/>
                <a:gd name="T21" fmla="*/ 4 h 632"/>
                <a:gd name="T22" fmla="*/ 0 w 26"/>
                <a:gd name="T23" fmla="*/ 4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632">
                  <a:moveTo>
                    <a:pt x="26" y="632"/>
                  </a:moveTo>
                  <a:lnTo>
                    <a:pt x="26" y="0"/>
                  </a:lnTo>
                  <a:moveTo>
                    <a:pt x="26" y="629"/>
                  </a:moveTo>
                  <a:lnTo>
                    <a:pt x="0" y="629"/>
                  </a:lnTo>
                  <a:moveTo>
                    <a:pt x="26" y="473"/>
                  </a:moveTo>
                  <a:lnTo>
                    <a:pt x="0" y="473"/>
                  </a:lnTo>
                  <a:moveTo>
                    <a:pt x="26" y="316"/>
                  </a:moveTo>
                  <a:lnTo>
                    <a:pt x="0" y="316"/>
                  </a:lnTo>
                  <a:moveTo>
                    <a:pt x="26" y="160"/>
                  </a:moveTo>
                  <a:lnTo>
                    <a:pt x="0" y="160"/>
                  </a:lnTo>
                  <a:moveTo>
                    <a:pt x="26" y="4"/>
                  </a:moveTo>
                  <a:lnTo>
                    <a:pt x="0" y="4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7" name="Rectangle 580"/>
            <p:cNvSpPr>
              <a:spLocks noChangeArrowheads="1"/>
            </p:cNvSpPr>
            <p:nvPr/>
          </p:nvSpPr>
          <p:spPr bwMode="auto">
            <a:xfrm>
              <a:off x="3600398" y="1373622"/>
              <a:ext cx="121850" cy="195279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8" name="Rectangle 581"/>
            <p:cNvSpPr>
              <a:spLocks noChangeArrowheads="1"/>
            </p:cNvSpPr>
            <p:nvPr/>
          </p:nvSpPr>
          <p:spPr bwMode="auto">
            <a:xfrm>
              <a:off x="3607738" y="1379686"/>
              <a:ext cx="107169" cy="183150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9" name="Line 582"/>
            <p:cNvSpPr>
              <a:spLocks noChangeShapeType="1"/>
            </p:cNvSpPr>
            <p:nvPr/>
          </p:nvSpPr>
          <p:spPr bwMode="auto">
            <a:xfrm>
              <a:off x="3600398" y="1460951"/>
              <a:ext cx="121850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0" name="Line 583"/>
            <p:cNvSpPr>
              <a:spLocks noChangeShapeType="1"/>
            </p:cNvSpPr>
            <p:nvPr/>
          </p:nvSpPr>
          <p:spPr bwMode="auto">
            <a:xfrm>
              <a:off x="3662057" y="1215943"/>
              <a:ext cx="0" cy="157679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1" name="Line 584"/>
            <p:cNvSpPr>
              <a:spLocks noChangeShapeType="1"/>
            </p:cNvSpPr>
            <p:nvPr/>
          </p:nvSpPr>
          <p:spPr bwMode="auto">
            <a:xfrm>
              <a:off x="3631227" y="1215943"/>
              <a:ext cx="6019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2" name="Line 585"/>
            <p:cNvSpPr>
              <a:spLocks noChangeShapeType="1"/>
            </p:cNvSpPr>
            <p:nvPr/>
          </p:nvSpPr>
          <p:spPr bwMode="auto">
            <a:xfrm>
              <a:off x="3662057" y="1568901"/>
              <a:ext cx="0" cy="81265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3" name="Line 586"/>
            <p:cNvSpPr>
              <a:spLocks noChangeShapeType="1"/>
            </p:cNvSpPr>
            <p:nvPr/>
          </p:nvSpPr>
          <p:spPr bwMode="auto">
            <a:xfrm>
              <a:off x="3631227" y="1650166"/>
              <a:ext cx="6019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4" name="Rectangle 587"/>
            <p:cNvSpPr>
              <a:spLocks noChangeArrowheads="1"/>
            </p:cNvSpPr>
            <p:nvPr/>
          </p:nvSpPr>
          <p:spPr bwMode="auto">
            <a:xfrm>
              <a:off x="3418358" y="1747199"/>
              <a:ext cx="121850" cy="81265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5" name="Rectangle 588"/>
            <p:cNvSpPr>
              <a:spLocks noChangeArrowheads="1"/>
            </p:cNvSpPr>
            <p:nvPr/>
          </p:nvSpPr>
          <p:spPr bwMode="auto">
            <a:xfrm>
              <a:off x="3424230" y="1752050"/>
              <a:ext cx="108637" cy="70349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6" name="Line 589"/>
            <p:cNvSpPr>
              <a:spLocks noChangeShapeType="1"/>
            </p:cNvSpPr>
            <p:nvPr/>
          </p:nvSpPr>
          <p:spPr bwMode="auto">
            <a:xfrm>
              <a:off x="3418358" y="1805418"/>
              <a:ext cx="121850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7" name="Line 590"/>
            <p:cNvSpPr>
              <a:spLocks noChangeShapeType="1"/>
            </p:cNvSpPr>
            <p:nvPr/>
          </p:nvSpPr>
          <p:spPr bwMode="auto">
            <a:xfrm>
              <a:off x="3478548" y="1736282"/>
              <a:ext cx="0" cy="10916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8" name="Line 591"/>
            <p:cNvSpPr>
              <a:spLocks noChangeShapeType="1"/>
            </p:cNvSpPr>
            <p:nvPr/>
          </p:nvSpPr>
          <p:spPr bwMode="auto">
            <a:xfrm>
              <a:off x="3449187" y="1736282"/>
              <a:ext cx="6019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9" name="Line 592"/>
            <p:cNvSpPr>
              <a:spLocks noChangeShapeType="1"/>
            </p:cNvSpPr>
            <p:nvPr/>
          </p:nvSpPr>
          <p:spPr bwMode="auto">
            <a:xfrm>
              <a:off x="3478548" y="1828464"/>
              <a:ext cx="0" cy="2426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0" name="Line 593"/>
            <p:cNvSpPr>
              <a:spLocks noChangeShapeType="1"/>
            </p:cNvSpPr>
            <p:nvPr/>
          </p:nvSpPr>
          <p:spPr bwMode="auto">
            <a:xfrm>
              <a:off x="3449187" y="1830889"/>
              <a:ext cx="6019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1" name="Rectangle 594"/>
            <p:cNvSpPr>
              <a:spLocks noChangeArrowheads="1"/>
            </p:cNvSpPr>
            <p:nvPr/>
          </p:nvSpPr>
          <p:spPr bwMode="auto">
            <a:xfrm>
              <a:off x="3234849" y="1621056"/>
              <a:ext cx="123317" cy="582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52" name="Picture 595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4849" y="1621056"/>
              <a:ext cx="123317" cy="58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3" name="Rectangle 596"/>
            <p:cNvSpPr>
              <a:spLocks noChangeArrowheads="1"/>
            </p:cNvSpPr>
            <p:nvPr/>
          </p:nvSpPr>
          <p:spPr bwMode="auto">
            <a:xfrm>
              <a:off x="3234849" y="1621056"/>
              <a:ext cx="123317" cy="582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4" name="Rectangle 597"/>
            <p:cNvSpPr>
              <a:spLocks noChangeArrowheads="1"/>
            </p:cNvSpPr>
            <p:nvPr/>
          </p:nvSpPr>
          <p:spPr bwMode="auto">
            <a:xfrm>
              <a:off x="3242190" y="1627120"/>
              <a:ext cx="108637" cy="46091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5" name="Line 598"/>
            <p:cNvSpPr>
              <a:spLocks noChangeShapeType="1"/>
            </p:cNvSpPr>
            <p:nvPr/>
          </p:nvSpPr>
          <p:spPr bwMode="auto">
            <a:xfrm>
              <a:off x="3234849" y="1656230"/>
              <a:ext cx="121850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6" name="Line 599"/>
            <p:cNvSpPr>
              <a:spLocks noChangeShapeType="1"/>
            </p:cNvSpPr>
            <p:nvPr/>
          </p:nvSpPr>
          <p:spPr bwMode="auto">
            <a:xfrm>
              <a:off x="3296508" y="1570113"/>
              <a:ext cx="0" cy="50942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7" name="Line 600"/>
            <p:cNvSpPr>
              <a:spLocks noChangeShapeType="1"/>
            </p:cNvSpPr>
            <p:nvPr/>
          </p:nvSpPr>
          <p:spPr bwMode="auto">
            <a:xfrm>
              <a:off x="3265679" y="1570113"/>
              <a:ext cx="6165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8" name="Line 601"/>
            <p:cNvSpPr>
              <a:spLocks noChangeShapeType="1"/>
            </p:cNvSpPr>
            <p:nvPr/>
          </p:nvSpPr>
          <p:spPr bwMode="auto">
            <a:xfrm>
              <a:off x="3296508" y="1678063"/>
              <a:ext cx="0" cy="35174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9" name="Line 602"/>
            <p:cNvSpPr>
              <a:spLocks noChangeShapeType="1"/>
            </p:cNvSpPr>
            <p:nvPr/>
          </p:nvSpPr>
          <p:spPr bwMode="auto">
            <a:xfrm>
              <a:off x="3265679" y="1713237"/>
              <a:ext cx="61659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0" name="Rectangle 553"/>
            <p:cNvSpPr>
              <a:spLocks noChangeArrowheads="1"/>
            </p:cNvSpPr>
            <p:nvPr/>
          </p:nvSpPr>
          <p:spPr bwMode="auto">
            <a:xfrm>
              <a:off x="1647072" y="942887"/>
              <a:ext cx="121829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algn="ctr"/>
              <a:r>
                <a:rPr lang="fr-FR" altLang="fr-FR" sz="900" dirty="0">
                  <a:solidFill>
                    <a:srgbClr val="000000"/>
                  </a:solidFill>
                  <a:cs typeface="Arial" panose="020B0604020202020204" pitchFamily="34" charset="0"/>
                </a:rPr>
                <a:t>ns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61" name="Rectangle 706"/>
            <p:cNvSpPr>
              <a:spLocks noChangeArrowheads="1"/>
            </p:cNvSpPr>
            <p:nvPr/>
          </p:nvSpPr>
          <p:spPr bwMode="auto">
            <a:xfrm>
              <a:off x="823225" y="2247953"/>
              <a:ext cx="1218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ns</a:t>
              </a:r>
              <a:endParaRPr kumimoji="0" lang="fr-FR" altLang="fr-F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62" name="Freeform 88"/>
            <p:cNvSpPr>
              <a:spLocks noEditPoints="1"/>
            </p:cNvSpPr>
            <p:nvPr/>
          </p:nvSpPr>
          <p:spPr bwMode="auto">
            <a:xfrm>
              <a:off x="4865722" y="1843722"/>
              <a:ext cx="598393" cy="33030"/>
            </a:xfrm>
            <a:custGeom>
              <a:avLst/>
              <a:gdLst>
                <a:gd name="T0" fmla="*/ 0 w 401"/>
                <a:gd name="T1" fmla="*/ 0 h 26"/>
                <a:gd name="T2" fmla="*/ 401 w 401"/>
                <a:gd name="T3" fmla="*/ 0 h 26"/>
                <a:gd name="T4" fmla="*/ 82 w 401"/>
                <a:gd name="T5" fmla="*/ 26 h 26"/>
                <a:gd name="T6" fmla="*/ 82 w 401"/>
                <a:gd name="T7" fmla="*/ 0 h 26"/>
                <a:gd name="T8" fmla="*/ 200 w 401"/>
                <a:gd name="T9" fmla="*/ 26 h 26"/>
                <a:gd name="T10" fmla="*/ 200 w 401"/>
                <a:gd name="T11" fmla="*/ 0 h 26"/>
                <a:gd name="T12" fmla="*/ 319 w 401"/>
                <a:gd name="T13" fmla="*/ 26 h 26"/>
                <a:gd name="T14" fmla="*/ 319 w 401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1" h="26">
                  <a:moveTo>
                    <a:pt x="0" y="0"/>
                  </a:moveTo>
                  <a:lnTo>
                    <a:pt x="401" y="0"/>
                  </a:lnTo>
                  <a:moveTo>
                    <a:pt x="82" y="26"/>
                  </a:moveTo>
                  <a:lnTo>
                    <a:pt x="82" y="0"/>
                  </a:lnTo>
                  <a:moveTo>
                    <a:pt x="200" y="26"/>
                  </a:moveTo>
                  <a:lnTo>
                    <a:pt x="200" y="0"/>
                  </a:lnTo>
                  <a:moveTo>
                    <a:pt x="319" y="26"/>
                  </a:moveTo>
                  <a:lnTo>
                    <a:pt x="319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3" name="Rectangle 117"/>
            <p:cNvSpPr>
              <a:spLocks noChangeArrowheads="1"/>
            </p:cNvSpPr>
            <p:nvPr/>
          </p:nvSpPr>
          <p:spPr bwMode="auto">
            <a:xfrm>
              <a:off x="4963507" y="691234"/>
              <a:ext cx="39754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CD133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64" name="Line 118"/>
            <p:cNvSpPr>
              <a:spLocks noChangeShapeType="1"/>
            </p:cNvSpPr>
            <p:nvPr/>
          </p:nvSpPr>
          <p:spPr bwMode="auto">
            <a:xfrm>
              <a:off x="4993173" y="1062317"/>
              <a:ext cx="176085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5" name="Line 120"/>
            <p:cNvSpPr>
              <a:spLocks noChangeShapeType="1"/>
            </p:cNvSpPr>
            <p:nvPr/>
          </p:nvSpPr>
          <p:spPr bwMode="auto">
            <a:xfrm>
              <a:off x="4988087" y="933195"/>
              <a:ext cx="353664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6" name="Rectangle 121"/>
            <p:cNvSpPr>
              <a:spLocks noChangeArrowheads="1"/>
            </p:cNvSpPr>
            <p:nvPr/>
          </p:nvSpPr>
          <p:spPr bwMode="auto">
            <a:xfrm>
              <a:off x="5148554" y="849193"/>
              <a:ext cx="496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*</a:t>
              </a:r>
              <a:endParaRPr kumimoji="0" lang="fr-FR" altLang="fr-F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67" name="Freeform 812"/>
            <p:cNvSpPr>
              <a:spLocks noEditPoints="1"/>
            </p:cNvSpPr>
            <p:nvPr/>
          </p:nvSpPr>
          <p:spPr bwMode="auto">
            <a:xfrm>
              <a:off x="4013877" y="1838640"/>
              <a:ext cx="602869" cy="33030"/>
            </a:xfrm>
            <a:custGeom>
              <a:avLst/>
              <a:gdLst>
                <a:gd name="T0" fmla="*/ 0 w 404"/>
                <a:gd name="T1" fmla="*/ 0 h 26"/>
                <a:gd name="T2" fmla="*/ 404 w 404"/>
                <a:gd name="T3" fmla="*/ 0 h 26"/>
                <a:gd name="T4" fmla="*/ 83 w 404"/>
                <a:gd name="T5" fmla="*/ 26 h 26"/>
                <a:gd name="T6" fmla="*/ 83 w 404"/>
                <a:gd name="T7" fmla="*/ 0 h 26"/>
                <a:gd name="T8" fmla="*/ 202 w 404"/>
                <a:gd name="T9" fmla="*/ 26 h 26"/>
                <a:gd name="T10" fmla="*/ 202 w 404"/>
                <a:gd name="T11" fmla="*/ 0 h 26"/>
                <a:gd name="T12" fmla="*/ 321 w 404"/>
                <a:gd name="T13" fmla="*/ 26 h 26"/>
                <a:gd name="T14" fmla="*/ 321 w 404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4" h="26">
                  <a:moveTo>
                    <a:pt x="0" y="0"/>
                  </a:moveTo>
                  <a:lnTo>
                    <a:pt x="404" y="0"/>
                  </a:lnTo>
                  <a:moveTo>
                    <a:pt x="83" y="26"/>
                  </a:moveTo>
                  <a:lnTo>
                    <a:pt x="83" y="0"/>
                  </a:lnTo>
                  <a:moveTo>
                    <a:pt x="202" y="26"/>
                  </a:moveTo>
                  <a:lnTo>
                    <a:pt x="202" y="0"/>
                  </a:lnTo>
                  <a:moveTo>
                    <a:pt x="321" y="26"/>
                  </a:moveTo>
                  <a:lnTo>
                    <a:pt x="321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8" name="Rectangle 843"/>
            <p:cNvSpPr>
              <a:spLocks noChangeArrowheads="1"/>
            </p:cNvSpPr>
            <p:nvPr/>
          </p:nvSpPr>
          <p:spPr bwMode="auto">
            <a:xfrm>
              <a:off x="4148265" y="691234"/>
              <a:ext cx="32701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CD44</a:t>
              </a:r>
              <a:endParaRPr kumimoji="0" lang="fr-FR" alt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69" name="Line 844"/>
            <p:cNvSpPr>
              <a:spLocks noChangeShapeType="1"/>
            </p:cNvSpPr>
            <p:nvPr/>
          </p:nvSpPr>
          <p:spPr bwMode="auto">
            <a:xfrm>
              <a:off x="4144903" y="1062317"/>
              <a:ext cx="177578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0" name="Line 846"/>
            <p:cNvSpPr>
              <a:spLocks noChangeShapeType="1"/>
            </p:cNvSpPr>
            <p:nvPr/>
          </p:nvSpPr>
          <p:spPr bwMode="auto">
            <a:xfrm>
              <a:off x="4139817" y="933195"/>
              <a:ext cx="355156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1" name="Rectangle 847"/>
            <p:cNvSpPr>
              <a:spLocks noChangeArrowheads="1"/>
            </p:cNvSpPr>
            <p:nvPr/>
          </p:nvSpPr>
          <p:spPr bwMode="auto">
            <a:xfrm>
              <a:off x="4237338" y="853564"/>
              <a:ext cx="149080" cy="15388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***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72" name="Rectangle 30"/>
            <p:cNvSpPr>
              <a:spLocks noChangeArrowheads="1"/>
            </p:cNvSpPr>
            <p:nvPr/>
          </p:nvSpPr>
          <p:spPr bwMode="auto">
            <a:xfrm>
              <a:off x="4771169" y="1759849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73" name="Rectangle 31"/>
            <p:cNvSpPr>
              <a:spLocks noChangeArrowheads="1"/>
            </p:cNvSpPr>
            <p:nvPr/>
          </p:nvSpPr>
          <p:spPr bwMode="auto">
            <a:xfrm>
              <a:off x="4771169" y="1610098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74" name="Rectangle 32"/>
            <p:cNvSpPr>
              <a:spLocks noChangeArrowheads="1"/>
            </p:cNvSpPr>
            <p:nvPr/>
          </p:nvSpPr>
          <p:spPr bwMode="auto">
            <a:xfrm>
              <a:off x="4771169" y="1460346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75" name="Rectangle 33"/>
            <p:cNvSpPr>
              <a:spLocks noChangeArrowheads="1"/>
            </p:cNvSpPr>
            <p:nvPr/>
          </p:nvSpPr>
          <p:spPr bwMode="auto">
            <a:xfrm>
              <a:off x="4771169" y="1309376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76" name="Rectangle 34"/>
            <p:cNvSpPr>
              <a:spLocks noChangeArrowheads="1"/>
            </p:cNvSpPr>
            <p:nvPr/>
          </p:nvSpPr>
          <p:spPr bwMode="auto">
            <a:xfrm>
              <a:off x="4771169" y="1159626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77" name="Rectangle 35"/>
            <p:cNvSpPr>
              <a:spLocks noChangeArrowheads="1"/>
            </p:cNvSpPr>
            <p:nvPr/>
          </p:nvSpPr>
          <p:spPr bwMode="auto">
            <a:xfrm>
              <a:off x="4771169" y="995258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78" name="Freeform 36"/>
            <p:cNvSpPr>
              <a:spLocks noEditPoints="1"/>
            </p:cNvSpPr>
            <p:nvPr/>
          </p:nvSpPr>
          <p:spPr bwMode="auto">
            <a:xfrm>
              <a:off x="4839947" y="1090482"/>
              <a:ext cx="25200" cy="757281"/>
            </a:xfrm>
            <a:custGeom>
              <a:avLst/>
              <a:gdLst>
                <a:gd name="T0" fmla="*/ 26 w 26"/>
                <a:gd name="T1" fmla="*/ 622 h 622"/>
                <a:gd name="T2" fmla="*/ 26 w 26"/>
                <a:gd name="T3" fmla="*/ 0 h 622"/>
                <a:gd name="T4" fmla="*/ 26 w 26"/>
                <a:gd name="T5" fmla="*/ 619 h 622"/>
                <a:gd name="T6" fmla="*/ 0 w 26"/>
                <a:gd name="T7" fmla="*/ 619 h 622"/>
                <a:gd name="T8" fmla="*/ 26 w 26"/>
                <a:gd name="T9" fmla="*/ 496 h 622"/>
                <a:gd name="T10" fmla="*/ 0 w 26"/>
                <a:gd name="T11" fmla="*/ 496 h 622"/>
                <a:gd name="T12" fmla="*/ 26 w 26"/>
                <a:gd name="T13" fmla="*/ 373 h 622"/>
                <a:gd name="T14" fmla="*/ 0 w 26"/>
                <a:gd name="T15" fmla="*/ 373 h 622"/>
                <a:gd name="T16" fmla="*/ 26 w 26"/>
                <a:gd name="T17" fmla="*/ 249 h 622"/>
                <a:gd name="T18" fmla="*/ 0 w 26"/>
                <a:gd name="T19" fmla="*/ 249 h 622"/>
                <a:gd name="T20" fmla="*/ 26 w 26"/>
                <a:gd name="T21" fmla="*/ 126 h 622"/>
                <a:gd name="T22" fmla="*/ 0 w 26"/>
                <a:gd name="T23" fmla="*/ 126 h 622"/>
                <a:gd name="T24" fmla="*/ 26 w 26"/>
                <a:gd name="T25" fmla="*/ 3 h 622"/>
                <a:gd name="T26" fmla="*/ 0 w 26"/>
                <a:gd name="T27" fmla="*/ 3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622">
                  <a:moveTo>
                    <a:pt x="26" y="622"/>
                  </a:moveTo>
                  <a:lnTo>
                    <a:pt x="26" y="0"/>
                  </a:lnTo>
                  <a:moveTo>
                    <a:pt x="26" y="619"/>
                  </a:moveTo>
                  <a:lnTo>
                    <a:pt x="0" y="619"/>
                  </a:lnTo>
                  <a:moveTo>
                    <a:pt x="26" y="496"/>
                  </a:moveTo>
                  <a:lnTo>
                    <a:pt x="0" y="496"/>
                  </a:lnTo>
                  <a:moveTo>
                    <a:pt x="26" y="373"/>
                  </a:moveTo>
                  <a:lnTo>
                    <a:pt x="0" y="373"/>
                  </a:lnTo>
                  <a:moveTo>
                    <a:pt x="26" y="249"/>
                  </a:moveTo>
                  <a:lnTo>
                    <a:pt x="0" y="249"/>
                  </a:lnTo>
                  <a:moveTo>
                    <a:pt x="26" y="126"/>
                  </a:moveTo>
                  <a:lnTo>
                    <a:pt x="0" y="126"/>
                  </a:lnTo>
                  <a:moveTo>
                    <a:pt x="26" y="3"/>
                  </a:moveTo>
                  <a:lnTo>
                    <a:pt x="0" y="3"/>
                  </a:lnTo>
                </a:path>
              </a:pathLst>
            </a:custGeom>
            <a:noFill/>
            <a:ln w="1111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9" name="Rectangle 37"/>
            <p:cNvSpPr>
              <a:spLocks noChangeArrowheads="1"/>
            </p:cNvSpPr>
            <p:nvPr/>
          </p:nvSpPr>
          <p:spPr bwMode="auto">
            <a:xfrm>
              <a:off x="5279578" y="1281629"/>
              <a:ext cx="119342" cy="32263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0" name="Rectangle 38"/>
            <p:cNvSpPr>
              <a:spLocks noChangeArrowheads="1"/>
            </p:cNvSpPr>
            <p:nvPr/>
          </p:nvSpPr>
          <p:spPr bwMode="auto">
            <a:xfrm>
              <a:off x="5286767" y="1287716"/>
              <a:ext cx="104963" cy="310461"/>
            </a:xfrm>
            <a:prstGeom prst="rect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1" name="Line 39"/>
            <p:cNvSpPr>
              <a:spLocks noChangeShapeType="1"/>
            </p:cNvSpPr>
            <p:nvPr/>
          </p:nvSpPr>
          <p:spPr bwMode="auto">
            <a:xfrm>
              <a:off x="5279578" y="1506865"/>
              <a:ext cx="117903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2" name="Line 40"/>
            <p:cNvSpPr>
              <a:spLocks noChangeShapeType="1"/>
            </p:cNvSpPr>
            <p:nvPr/>
          </p:nvSpPr>
          <p:spPr bwMode="auto">
            <a:xfrm>
              <a:off x="5338530" y="1208580"/>
              <a:ext cx="0" cy="7305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3" name="Line 41"/>
            <p:cNvSpPr>
              <a:spLocks noChangeShapeType="1"/>
            </p:cNvSpPr>
            <p:nvPr/>
          </p:nvSpPr>
          <p:spPr bwMode="auto">
            <a:xfrm>
              <a:off x="5309773" y="1208580"/>
              <a:ext cx="58952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4" name="Line 42"/>
            <p:cNvSpPr>
              <a:spLocks noChangeShapeType="1"/>
            </p:cNvSpPr>
            <p:nvPr/>
          </p:nvSpPr>
          <p:spPr bwMode="auto">
            <a:xfrm>
              <a:off x="5338530" y="1603048"/>
              <a:ext cx="0" cy="31655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5" name="Line 43"/>
            <p:cNvSpPr>
              <a:spLocks noChangeShapeType="1"/>
            </p:cNvSpPr>
            <p:nvPr/>
          </p:nvSpPr>
          <p:spPr bwMode="auto">
            <a:xfrm>
              <a:off x="5309773" y="1634702"/>
              <a:ext cx="58952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6" name="Rectangle 44"/>
            <p:cNvSpPr>
              <a:spLocks noChangeArrowheads="1"/>
            </p:cNvSpPr>
            <p:nvPr/>
          </p:nvSpPr>
          <p:spPr bwMode="auto">
            <a:xfrm>
              <a:off x="5102723" y="1760103"/>
              <a:ext cx="119342" cy="26785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7" name="Rectangle 45"/>
            <p:cNvSpPr>
              <a:spLocks noChangeArrowheads="1"/>
            </p:cNvSpPr>
            <p:nvPr/>
          </p:nvSpPr>
          <p:spPr bwMode="auto">
            <a:xfrm>
              <a:off x="5109912" y="1766192"/>
              <a:ext cx="104963" cy="14610"/>
            </a:xfrm>
            <a:prstGeom prst="rect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8" name="Line 46"/>
            <p:cNvSpPr>
              <a:spLocks noChangeShapeType="1"/>
            </p:cNvSpPr>
            <p:nvPr/>
          </p:nvSpPr>
          <p:spPr bwMode="auto">
            <a:xfrm>
              <a:off x="5102723" y="1780802"/>
              <a:ext cx="117903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9" name="Line 47"/>
            <p:cNvSpPr>
              <a:spLocks noChangeShapeType="1"/>
            </p:cNvSpPr>
            <p:nvPr/>
          </p:nvSpPr>
          <p:spPr bwMode="auto">
            <a:xfrm>
              <a:off x="5161675" y="1754017"/>
              <a:ext cx="0" cy="6087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0" name="Line 48"/>
            <p:cNvSpPr>
              <a:spLocks noChangeShapeType="1"/>
            </p:cNvSpPr>
            <p:nvPr/>
          </p:nvSpPr>
          <p:spPr bwMode="auto">
            <a:xfrm>
              <a:off x="5132918" y="1754017"/>
              <a:ext cx="58952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1" name="Line 49"/>
            <p:cNvSpPr>
              <a:spLocks noChangeShapeType="1"/>
            </p:cNvSpPr>
            <p:nvPr/>
          </p:nvSpPr>
          <p:spPr bwMode="auto">
            <a:xfrm>
              <a:off x="5161675" y="1786888"/>
              <a:ext cx="0" cy="1217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2" name="Line 50"/>
            <p:cNvSpPr>
              <a:spLocks noChangeShapeType="1"/>
            </p:cNvSpPr>
            <p:nvPr/>
          </p:nvSpPr>
          <p:spPr bwMode="auto">
            <a:xfrm>
              <a:off x="5132918" y="1788107"/>
              <a:ext cx="58952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3" name="Rectangle 51"/>
            <p:cNvSpPr>
              <a:spLocks noChangeArrowheads="1"/>
            </p:cNvSpPr>
            <p:nvPr/>
          </p:nvSpPr>
          <p:spPr bwMode="auto">
            <a:xfrm>
              <a:off x="4925868" y="1617657"/>
              <a:ext cx="119342" cy="1217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94" name="Picture 52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5868" y="1617657"/>
              <a:ext cx="119342" cy="121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5" name="Rectangle 53"/>
            <p:cNvSpPr>
              <a:spLocks noChangeArrowheads="1"/>
            </p:cNvSpPr>
            <p:nvPr/>
          </p:nvSpPr>
          <p:spPr bwMode="auto">
            <a:xfrm>
              <a:off x="4925868" y="1617657"/>
              <a:ext cx="119342" cy="1217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6" name="Rectangle 54"/>
            <p:cNvSpPr>
              <a:spLocks noChangeArrowheads="1"/>
            </p:cNvSpPr>
            <p:nvPr/>
          </p:nvSpPr>
          <p:spPr bwMode="auto">
            <a:xfrm>
              <a:off x="4933057" y="1623744"/>
              <a:ext cx="104963" cy="109574"/>
            </a:xfrm>
            <a:prstGeom prst="rect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7" name="Line 55"/>
            <p:cNvSpPr>
              <a:spLocks noChangeShapeType="1"/>
            </p:cNvSpPr>
            <p:nvPr/>
          </p:nvSpPr>
          <p:spPr bwMode="auto">
            <a:xfrm>
              <a:off x="4925868" y="1730883"/>
              <a:ext cx="117903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8" name="Line 56"/>
            <p:cNvSpPr>
              <a:spLocks noChangeShapeType="1"/>
            </p:cNvSpPr>
            <p:nvPr/>
          </p:nvSpPr>
          <p:spPr bwMode="auto">
            <a:xfrm>
              <a:off x="4984819" y="1557999"/>
              <a:ext cx="0" cy="59657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9" name="Line 57"/>
            <p:cNvSpPr>
              <a:spLocks noChangeShapeType="1"/>
            </p:cNvSpPr>
            <p:nvPr/>
          </p:nvSpPr>
          <p:spPr bwMode="auto">
            <a:xfrm>
              <a:off x="4956063" y="1557999"/>
              <a:ext cx="58952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0" name="Line 58"/>
            <p:cNvSpPr>
              <a:spLocks noChangeShapeType="1"/>
            </p:cNvSpPr>
            <p:nvPr/>
          </p:nvSpPr>
          <p:spPr bwMode="auto">
            <a:xfrm>
              <a:off x="4984819" y="1739407"/>
              <a:ext cx="0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1" name="Line 59"/>
            <p:cNvSpPr>
              <a:spLocks noChangeShapeType="1"/>
            </p:cNvSpPr>
            <p:nvPr/>
          </p:nvSpPr>
          <p:spPr bwMode="auto">
            <a:xfrm>
              <a:off x="4956063" y="1739407"/>
              <a:ext cx="58952" cy="0"/>
            </a:xfrm>
            <a:prstGeom prst="line">
              <a:avLst/>
            </a:prstGeom>
            <a:no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2" name="Rectangle 634"/>
            <p:cNvSpPr>
              <a:spLocks noChangeArrowheads="1"/>
            </p:cNvSpPr>
            <p:nvPr/>
          </p:nvSpPr>
          <p:spPr bwMode="auto">
            <a:xfrm>
              <a:off x="3914174" y="1741932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03" name="Rectangle 635"/>
            <p:cNvSpPr>
              <a:spLocks noChangeArrowheads="1"/>
            </p:cNvSpPr>
            <p:nvPr/>
          </p:nvSpPr>
          <p:spPr bwMode="auto">
            <a:xfrm>
              <a:off x="3914174" y="1551358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04" name="Rectangle 636"/>
            <p:cNvSpPr>
              <a:spLocks noChangeArrowheads="1"/>
            </p:cNvSpPr>
            <p:nvPr/>
          </p:nvSpPr>
          <p:spPr bwMode="auto">
            <a:xfrm>
              <a:off x="3914174" y="1361954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05" name="Rectangle 637"/>
            <p:cNvSpPr>
              <a:spLocks noChangeArrowheads="1"/>
            </p:cNvSpPr>
            <p:nvPr/>
          </p:nvSpPr>
          <p:spPr bwMode="auto">
            <a:xfrm>
              <a:off x="3914174" y="1171382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</a:t>
              </a:r>
              <a:endParaRPr kumimoji="0" lang="fr-FR" altLang="fr-FR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06" name="Rectangle 638"/>
            <p:cNvSpPr>
              <a:spLocks noChangeArrowheads="1"/>
            </p:cNvSpPr>
            <p:nvPr/>
          </p:nvSpPr>
          <p:spPr bwMode="auto">
            <a:xfrm>
              <a:off x="3914174" y="981978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</a:t>
              </a:r>
              <a:endParaRPr kumimoji="0" lang="fr-FR" altLang="fr-FR" sz="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07" name="Freeform 639"/>
            <p:cNvSpPr>
              <a:spLocks noEditPoints="1"/>
            </p:cNvSpPr>
            <p:nvPr/>
          </p:nvSpPr>
          <p:spPr bwMode="auto">
            <a:xfrm>
              <a:off x="3983960" y="1076042"/>
              <a:ext cx="25200" cy="766969"/>
            </a:xfrm>
            <a:custGeom>
              <a:avLst/>
              <a:gdLst>
                <a:gd name="T0" fmla="*/ 28 w 28"/>
                <a:gd name="T1" fmla="*/ 656 h 656"/>
                <a:gd name="T2" fmla="*/ 28 w 28"/>
                <a:gd name="T3" fmla="*/ 0 h 656"/>
                <a:gd name="T4" fmla="*/ 28 w 28"/>
                <a:gd name="T5" fmla="*/ 653 h 656"/>
                <a:gd name="T6" fmla="*/ 0 w 28"/>
                <a:gd name="T7" fmla="*/ 653 h 656"/>
                <a:gd name="T8" fmla="*/ 28 w 28"/>
                <a:gd name="T9" fmla="*/ 490 h 656"/>
                <a:gd name="T10" fmla="*/ 0 w 28"/>
                <a:gd name="T11" fmla="*/ 490 h 656"/>
                <a:gd name="T12" fmla="*/ 28 w 28"/>
                <a:gd name="T13" fmla="*/ 328 h 656"/>
                <a:gd name="T14" fmla="*/ 0 w 28"/>
                <a:gd name="T15" fmla="*/ 328 h 656"/>
                <a:gd name="T16" fmla="*/ 28 w 28"/>
                <a:gd name="T17" fmla="*/ 165 h 656"/>
                <a:gd name="T18" fmla="*/ 0 w 28"/>
                <a:gd name="T19" fmla="*/ 165 h 656"/>
                <a:gd name="T20" fmla="*/ 28 w 28"/>
                <a:gd name="T21" fmla="*/ 3 h 656"/>
                <a:gd name="T22" fmla="*/ 0 w 28"/>
                <a:gd name="T23" fmla="*/ 3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656">
                  <a:moveTo>
                    <a:pt x="28" y="656"/>
                  </a:moveTo>
                  <a:lnTo>
                    <a:pt x="28" y="0"/>
                  </a:lnTo>
                  <a:moveTo>
                    <a:pt x="28" y="653"/>
                  </a:moveTo>
                  <a:lnTo>
                    <a:pt x="0" y="653"/>
                  </a:lnTo>
                  <a:moveTo>
                    <a:pt x="28" y="490"/>
                  </a:moveTo>
                  <a:lnTo>
                    <a:pt x="0" y="490"/>
                  </a:lnTo>
                  <a:moveTo>
                    <a:pt x="28" y="328"/>
                  </a:moveTo>
                  <a:lnTo>
                    <a:pt x="0" y="328"/>
                  </a:lnTo>
                  <a:moveTo>
                    <a:pt x="28" y="165"/>
                  </a:moveTo>
                  <a:lnTo>
                    <a:pt x="0" y="165"/>
                  </a:lnTo>
                  <a:moveTo>
                    <a:pt x="28" y="3"/>
                  </a:moveTo>
                  <a:lnTo>
                    <a:pt x="0" y="3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8" name="Rectangle 640"/>
            <p:cNvSpPr>
              <a:spLocks noChangeArrowheads="1"/>
            </p:cNvSpPr>
            <p:nvPr/>
          </p:nvSpPr>
          <p:spPr bwMode="auto">
            <a:xfrm>
              <a:off x="4440876" y="1332087"/>
              <a:ext cx="122532" cy="153160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9" name="Rectangle 641"/>
            <p:cNvSpPr>
              <a:spLocks noChangeArrowheads="1"/>
            </p:cNvSpPr>
            <p:nvPr/>
          </p:nvSpPr>
          <p:spPr bwMode="auto">
            <a:xfrm>
              <a:off x="4447999" y="1337934"/>
              <a:ext cx="108284" cy="141468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0" name="Line 642"/>
            <p:cNvSpPr>
              <a:spLocks noChangeShapeType="1"/>
            </p:cNvSpPr>
            <p:nvPr/>
          </p:nvSpPr>
          <p:spPr bwMode="auto">
            <a:xfrm>
              <a:off x="4440876" y="1376515"/>
              <a:ext cx="121108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1" name="Line 643"/>
            <p:cNvSpPr>
              <a:spLocks noChangeShapeType="1"/>
            </p:cNvSpPr>
            <p:nvPr/>
          </p:nvSpPr>
          <p:spPr bwMode="auto">
            <a:xfrm>
              <a:off x="4502142" y="1266614"/>
              <a:ext cx="0" cy="65473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2" name="Line 644"/>
            <p:cNvSpPr>
              <a:spLocks noChangeShapeType="1"/>
            </p:cNvSpPr>
            <p:nvPr/>
          </p:nvSpPr>
          <p:spPr bwMode="auto">
            <a:xfrm>
              <a:off x="4470796" y="1266614"/>
              <a:ext cx="6126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3" name="Line 645"/>
            <p:cNvSpPr>
              <a:spLocks noChangeShapeType="1"/>
            </p:cNvSpPr>
            <p:nvPr/>
          </p:nvSpPr>
          <p:spPr bwMode="auto">
            <a:xfrm>
              <a:off x="4502142" y="1484078"/>
              <a:ext cx="0" cy="12510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4" name="Line 646"/>
            <p:cNvSpPr>
              <a:spLocks noChangeShapeType="1"/>
            </p:cNvSpPr>
            <p:nvPr/>
          </p:nvSpPr>
          <p:spPr bwMode="auto">
            <a:xfrm>
              <a:off x="4470796" y="1609178"/>
              <a:ext cx="6126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5" name="Rectangle 647"/>
            <p:cNvSpPr>
              <a:spLocks noChangeArrowheads="1"/>
            </p:cNvSpPr>
            <p:nvPr/>
          </p:nvSpPr>
          <p:spPr bwMode="auto">
            <a:xfrm>
              <a:off x="4257077" y="1793906"/>
              <a:ext cx="122532" cy="31567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6" name="Rectangle 648"/>
            <p:cNvSpPr>
              <a:spLocks noChangeArrowheads="1"/>
            </p:cNvSpPr>
            <p:nvPr/>
          </p:nvSpPr>
          <p:spPr bwMode="auto">
            <a:xfrm>
              <a:off x="4264202" y="1799751"/>
              <a:ext cx="108284" cy="19876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7" name="Line 649"/>
            <p:cNvSpPr>
              <a:spLocks noChangeShapeType="1"/>
            </p:cNvSpPr>
            <p:nvPr/>
          </p:nvSpPr>
          <p:spPr bwMode="auto">
            <a:xfrm>
              <a:off x="4257077" y="1800921"/>
              <a:ext cx="122532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8" name="Line 650"/>
            <p:cNvSpPr>
              <a:spLocks noChangeShapeType="1"/>
            </p:cNvSpPr>
            <p:nvPr/>
          </p:nvSpPr>
          <p:spPr bwMode="auto">
            <a:xfrm>
              <a:off x="4318344" y="1781044"/>
              <a:ext cx="0" cy="12861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9" name="Line 651"/>
            <p:cNvSpPr>
              <a:spLocks noChangeShapeType="1"/>
            </p:cNvSpPr>
            <p:nvPr/>
          </p:nvSpPr>
          <p:spPr bwMode="auto">
            <a:xfrm>
              <a:off x="4288423" y="1781044"/>
              <a:ext cx="5984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0" name="Line 652"/>
            <p:cNvSpPr>
              <a:spLocks noChangeShapeType="1"/>
            </p:cNvSpPr>
            <p:nvPr/>
          </p:nvSpPr>
          <p:spPr bwMode="auto">
            <a:xfrm>
              <a:off x="4318344" y="1825472"/>
              <a:ext cx="0" cy="2338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1" name="Line 653"/>
            <p:cNvSpPr>
              <a:spLocks noChangeShapeType="1"/>
            </p:cNvSpPr>
            <p:nvPr/>
          </p:nvSpPr>
          <p:spPr bwMode="auto">
            <a:xfrm>
              <a:off x="4288423" y="1827810"/>
              <a:ext cx="59841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2" name="Rectangle 654"/>
            <p:cNvSpPr>
              <a:spLocks noChangeArrowheads="1"/>
            </p:cNvSpPr>
            <p:nvPr/>
          </p:nvSpPr>
          <p:spPr bwMode="auto">
            <a:xfrm>
              <a:off x="4074704" y="1609178"/>
              <a:ext cx="122532" cy="7365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23" name="Picture 655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4704" y="1609178"/>
              <a:ext cx="122532" cy="73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4" name="Rectangle 656"/>
            <p:cNvSpPr>
              <a:spLocks noChangeArrowheads="1"/>
            </p:cNvSpPr>
            <p:nvPr/>
          </p:nvSpPr>
          <p:spPr bwMode="auto">
            <a:xfrm>
              <a:off x="4074704" y="1609178"/>
              <a:ext cx="122532" cy="7365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5" name="Rectangle 657"/>
            <p:cNvSpPr>
              <a:spLocks noChangeArrowheads="1"/>
            </p:cNvSpPr>
            <p:nvPr/>
          </p:nvSpPr>
          <p:spPr bwMode="auto">
            <a:xfrm>
              <a:off x="4080403" y="1613855"/>
              <a:ext cx="108284" cy="63135"/>
            </a:xfrm>
            <a:prstGeom prst="rect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6" name="Line 658"/>
            <p:cNvSpPr>
              <a:spLocks noChangeShapeType="1"/>
            </p:cNvSpPr>
            <p:nvPr/>
          </p:nvSpPr>
          <p:spPr bwMode="auto">
            <a:xfrm>
              <a:off x="4074704" y="1643083"/>
              <a:ext cx="121108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7" name="Line 659"/>
            <p:cNvSpPr>
              <a:spLocks noChangeShapeType="1"/>
            </p:cNvSpPr>
            <p:nvPr/>
          </p:nvSpPr>
          <p:spPr bwMode="auto">
            <a:xfrm>
              <a:off x="4134545" y="1577610"/>
              <a:ext cx="0" cy="31567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8" name="Line 660"/>
            <p:cNvSpPr>
              <a:spLocks noChangeShapeType="1"/>
            </p:cNvSpPr>
            <p:nvPr/>
          </p:nvSpPr>
          <p:spPr bwMode="auto">
            <a:xfrm>
              <a:off x="4104625" y="1577610"/>
              <a:ext cx="6126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9" name="Line 661"/>
            <p:cNvSpPr>
              <a:spLocks noChangeShapeType="1"/>
            </p:cNvSpPr>
            <p:nvPr/>
          </p:nvSpPr>
          <p:spPr bwMode="auto">
            <a:xfrm>
              <a:off x="4134545" y="1682835"/>
              <a:ext cx="0" cy="22214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0" name="Line 662"/>
            <p:cNvSpPr>
              <a:spLocks noChangeShapeType="1"/>
            </p:cNvSpPr>
            <p:nvPr/>
          </p:nvSpPr>
          <p:spPr bwMode="auto">
            <a:xfrm>
              <a:off x="4104625" y="1705050"/>
              <a:ext cx="61266" cy="0"/>
            </a:xfrm>
            <a:prstGeom prst="line">
              <a:avLst/>
            </a:prstGeom>
            <a:noFill/>
            <a:ln w="142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1" name="Rectangle 553"/>
            <p:cNvSpPr>
              <a:spLocks noChangeArrowheads="1"/>
            </p:cNvSpPr>
            <p:nvPr/>
          </p:nvSpPr>
          <p:spPr bwMode="auto">
            <a:xfrm>
              <a:off x="4183394" y="974916"/>
              <a:ext cx="9938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algn="ctr"/>
              <a:r>
                <a:rPr lang="fr-FR" altLang="fr-FR" sz="100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**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32" name="Rectangle 553"/>
            <p:cNvSpPr>
              <a:spLocks noChangeArrowheads="1"/>
            </p:cNvSpPr>
            <p:nvPr/>
          </p:nvSpPr>
          <p:spPr bwMode="auto">
            <a:xfrm>
              <a:off x="5022445" y="928813"/>
              <a:ext cx="121829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algn="ctr"/>
              <a:r>
                <a:rPr lang="fr-FR" altLang="fr-FR" sz="900" dirty="0">
                  <a:solidFill>
                    <a:srgbClr val="000000"/>
                  </a:solidFill>
                  <a:cs typeface="Arial" panose="020B0604020202020204" pitchFamily="34" charset="0"/>
                </a:rPr>
                <a:t>ns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33" name="Line 705"/>
            <p:cNvSpPr>
              <a:spLocks noChangeShapeType="1"/>
            </p:cNvSpPr>
            <p:nvPr/>
          </p:nvSpPr>
          <p:spPr bwMode="auto">
            <a:xfrm>
              <a:off x="3322094" y="1066608"/>
              <a:ext cx="177578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4" name="Line 118"/>
            <p:cNvSpPr>
              <a:spLocks noChangeShapeType="1"/>
            </p:cNvSpPr>
            <p:nvPr/>
          </p:nvSpPr>
          <p:spPr bwMode="auto">
            <a:xfrm>
              <a:off x="2467729" y="2368205"/>
              <a:ext cx="176085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5" name="Line 118"/>
            <p:cNvSpPr>
              <a:spLocks noChangeShapeType="1"/>
            </p:cNvSpPr>
            <p:nvPr/>
          </p:nvSpPr>
          <p:spPr bwMode="auto">
            <a:xfrm>
              <a:off x="3316247" y="2368205"/>
              <a:ext cx="176085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6" name="Line 118"/>
            <p:cNvSpPr>
              <a:spLocks noChangeShapeType="1"/>
            </p:cNvSpPr>
            <p:nvPr/>
          </p:nvSpPr>
          <p:spPr bwMode="auto">
            <a:xfrm>
              <a:off x="4176917" y="2368205"/>
              <a:ext cx="176085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7" name="Rectangle 28"/>
            <p:cNvSpPr>
              <a:spLocks noChangeArrowheads="1"/>
            </p:cNvSpPr>
            <p:nvPr/>
          </p:nvSpPr>
          <p:spPr bwMode="auto">
            <a:xfrm rot="16200000">
              <a:off x="562164" y="3344412"/>
              <a:ext cx="4119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8" name="Rectangle 29"/>
            <p:cNvSpPr>
              <a:spLocks noChangeArrowheads="1"/>
            </p:cNvSpPr>
            <p:nvPr/>
          </p:nvSpPr>
          <p:spPr bwMode="auto">
            <a:xfrm rot="16200000">
              <a:off x="687660" y="3390098"/>
              <a:ext cx="50334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" name="Rectangle 30"/>
            <p:cNvSpPr>
              <a:spLocks noChangeArrowheads="1"/>
            </p:cNvSpPr>
            <p:nvPr/>
          </p:nvSpPr>
          <p:spPr bwMode="auto">
            <a:xfrm rot="16200000">
              <a:off x="825246" y="3436585"/>
              <a:ext cx="5963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0" name="Rectangle 28"/>
            <p:cNvSpPr>
              <a:spLocks noChangeArrowheads="1"/>
            </p:cNvSpPr>
            <p:nvPr/>
          </p:nvSpPr>
          <p:spPr bwMode="auto">
            <a:xfrm rot="16200000">
              <a:off x="1397045" y="3344412"/>
              <a:ext cx="4119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1" name="Rectangle 29"/>
            <p:cNvSpPr>
              <a:spLocks noChangeArrowheads="1"/>
            </p:cNvSpPr>
            <p:nvPr/>
          </p:nvSpPr>
          <p:spPr bwMode="auto">
            <a:xfrm rot="16200000">
              <a:off x="1522541" y="3390098"/>
              <a:ext cx="50334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2" name="Rectangle 30"/>
            <p:cNvSpPr>
              <a:spLocks noChangeArrowheads="1"/>
            </p:cNvSpPr>
            <p:nvPr/>
          </p:nvSpPr>
          <p:spPr bwMode="auto">
            <a:xfrm rot="16200000">
              <a:off x="1660127" y="3436585"/>
              <a:ext cx="5963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43" name="ZoneTexte 842"/>
          <p:cNvSpPr txBox="1"/>
          <p:nvPr/>
        </p:nvSpPr>
        <p:spPr>
          <a:xfrm>
            <a:off x="562004" y="2855744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C</a:t>
            </a:r>
          </a:p>
        </p:txBody>
      </p:sp>
      <p:grpSp>
        <p:nvGrpSpPr>
          <p:cNvPr id="844" name="Groupe 843"/>
          <p:cNvGrpSpPr>
            <a:grpSpLocks noChangeAspect="1"/>
          </p:cNvGrpSpPr>
          <p:nvPr/>
        </p:nvGrpSpPr>
        <p:grpSpPr>
          <a:xfrm>
            <a:off x="894137" y="6148432"/>
            <a:ext cx="2293914" cy="1918632"/>
            <a:chOff x="662885" y="4086022"/>
            <a:chExt cx="2867392" cy="2398290"/>
          </a:xfrm>
        </p:grpSpPr>
        <p:pic>
          <p:nvPicPr>
            <p:cNvPr id="845" name="Image 844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13" t="7462" r="27925" b="6028"/>
            <a:stretch/>
          </p:blipFill>
          <p:spPr>
            <a:xfrm rot="16200000">
              <a:off x="1136210" y="4090246"/>
              <a:ext cx="1920741" cy="28673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46" name="ZoneTexte 845"/>
            <p:cNvSpPr txBox="1"/>
            <p:nvPr/>
          </p:nvSpPr>
          <p:spPr>
            <a:xfrm>
              <a:off x="781627" y="4086022"/>
              <a:ext cx="5966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U2OS</a:t>
              </a:r>
            </a:p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Control</a:t>
              </a:r>
            </a:p>
          </p:txBody>
        </p:sp>
        <p:sp>
          <p:nvSpPr>
            <p:cNvPr id="847" name="ZoneTexte 846"/>
            <p:cNvSpPr txBox="1"/>
            <p:nvPr/>
          </p:nvSpPr>
          <p:spPr>
            <a:xfrm>
              <a:off x="1730736" y="4260516"/>
              <a:ext cx="68800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shCtBP2</a:t>
              </a:r>
            </a:p>
          </p:txBody>
        </p:sp>
        <p:sp>
          <p:nvSpPr>
            <p:cNvPr id="848" name="ZoneTexte 847"/>
            <p:cNvSpPr txBox="1"/>
            <p:nvPr/>
          </p:nvSpPr>
          <p:spPr>
            <a:xfrm>
              <a:off x="2719853" y="4260517"/>
              <a:ext cx="78098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OE-CtBP2</a:t>
              </a:r>
            </a:p>
          </p:txBody>
        </p:sp>
      </p:grpSp>
      <p:grpSp>
        <p:nvGrpSpPr>
          <p:cNvPr id="849" name="Groupe 848"/>
          <p:cNvGrpSpPr/>
          <p:nvPr/>
        </p:nvGrpSpPr>
        <p:grpSpPr>
          <a:xfrm>
            <a:off x="3562486" y="6265556"/>
            <a:ext cx="1261531" cy="2059185"/>
            <a:chOff x="3645869" y="7678163"/>
            <a:chExt cx="1261531" cy="1848748"/>
          </a:xfrm>
        </p:grpSpPr>
        <p:sp>
          <p:nvSpPr>
            <p:cNvPr id="850" name="Rectangle 30"/>
            <p:cNvSpPr>
              <a:spLocks noChangeArrowheads="1"/>
            </p:cNvSpPr>
            <p:nvPr/>
          </p:nvSpPr>
          <p:spPr bwMode="auto">
            <a:xfrm>
              <a:off x="4028671" y="8888383"/>
              <a:ext cx="70532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10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51" name="Rectangle 31"/>
            <p:cNvSpPr>
              <a:spLocks noChangeArrowheads="1"/>
            </p:cNvSpPr>
            <p:nvPr/>
          </p:nvSpPr>
          <p:spPr bwMode="auto">
            <a:xfrm>
              <a:off x="3881939" y="8645220"/>
              <a:ext cx="211596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10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52" name="Rectangle 32"/>
            <p:cNvSpPr>
              <a:spLocks noChangeArrowheads="1"/>
            </p:cNvSpPr>
            <p:nvPr/>
          </p:nvSpPr>
          <p:spPr bwMode="auto">
            <a:xfrm>
              <a:off x="3874684" y="8402058"/>
              <a:ext cx="211596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>
                  <a:solidFill>
                    <a:srgbClr val="000000"/>
                  </a:solidFill>
                  <a:cs typeface="Arial" panose="020B0604020202020204" pitchFamily="34" charset="0"/>
                </a:rPr>
                <a:t>2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00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53" name="Rectangle 33"/>
            <p:cNvSpPr>
              <a:spLocks noChangeArrowheads="1"/>
            </p:cNvSpPr>
            <p:nvPr/>
          </p:nvSpPr>
          <p:spPr bwMode="auto">
            <a:xfrm>
              <a:off x="3874684" y="8158051"/>
              <a:ext cx="211596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300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54" name="Rectangle 34"/>
            <p:cNvSpPr>
              <a:spLocks noChangeArrowheads="1"/>
            </p:cNvSpPr>
            <p:nvPr/>
          </p:nvSpPr>
          <p:spPr bwMode="auto">
            <a:xfrm>
              <a:off x="3874684" y="7914887"/>
              <a:ext cx="211596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>
                  <a:solidFill>
                    <a:srgbClr val="000000"/>
                  </a:solidFill>
                  <a:cs typeface="Arial" panose="020B0604020202020204" pitchFamily="34" charset="0"/>
                </a:rPr>
                <a:t>4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00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55" name="Freeform 35"/>
            <p:cNvSpPr>
              <a:spLocks noEditPoints="1"/>
            </p:cNvSpPr>
            <p:nvPr/>
          </p:nvSpPr>
          <p:spPr bwMode="auto">
            <a:xfrm>
              <a:off x="4108951" y="7987450"/>
              <a:ext cx="36000" cy="983628"/>
            </a:xfrm>
            <a:custGeom>
              <a:avLst/>
              <a:gdLst>
                <a:gd name="T0" fmla="*/ 49 w 49"/>
                <a:gd name="T1" fmla="*/ 1165 h 1165"/>
                <a:gd name="T2" fmla="*/ 49 w 49"/>
                <a:gd name="T3" fmla="*/ 0 h 1165"/>
                <a:gd name="T4" fmla="*/ 49 w 49"/>
                <a:gd name="T5" fmla="*/ 1159 h 1165"/>
                <a:gd name="T6" fmla="*/ 0 w 49"/>
                <a:gd name="T7" fmla="*/ 1159 h 1165"/>
                <a:gd name="T8" fmla="*/ 49 w 49"/>
                <a:gd name="T9" fmla="*/ 871 h 1165"/>
                <a:gd name="T10" fmla="*/ 0 w 49"/>
                <a:gd name="T11" fmla="*/ 871 h 1165"/>
                <a:gd name="T12" fmla="*/ 49 w 49"/>
                <a:gd name="T13" fmla="*/ 583 h 1165"/>
                <a:gd name="T14" fmla="*/ 0 w 49"/>
                <a:gd name="T15" fmla="*/ 583 h 1165"/>
                <a:gd name="T16" fmla="*/ 49 w 49"/>
                <a:gd name="T17" fmla="*/ 294 h 1165"/>
                <a:gd name="T18" fmla="*/ 0 w 49"/>
                <a:gd name="T19" fmla="*/ 294 h 1165"/>
                <a:gd name="T20" fmla="*/ 49 w 49"/>
                <a:gd name="T21" fmla="*/ 6 h 1165"/>
                <a:gd name="T22" fmla="*/ 0 w 49"/>
                <a:gd name="T23" fmla="*/ 6 h 1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1165">
                  <a:moveTo>
                    <a:pt x="49" y="1165"/>
                  </a:moveTo>
                  <a:lnTo>
                    <a:pt x="49" y="0"/>
                  </a:lnTo>
                  <a:moveTo>
                    <a:pt x="49" y="1159"/>
                  </a:moveTo>
                  <a:lnTo>
                    <a:pt x="0" y="1159"/>
                  </a:lnTo>
                  <a:moveTo>
                    <a:pt x="49" y="871"/>
                  </a:moveTo>
                  <a:lnTo>
                    <a:pt x="0" y="871"/>
                  </a:lnTo>
                  <a:moveTo>
                    <a:pt x="49" y="583"/>
                  </a:moveTo>
                  <a:lnTo>
                    <a:pt x="0" y="583"/>
                  </a:lnTo>
                  <a:moveTo>
                    <a:pt x="49" y="294"/>
                  </a:moveTo>
                  <a:lnTo>
                    <a:pt x="0" y="294"/>
                  </a:lnTo>
                  <a:moveTo>
                    <a:pt x="49" y="6"/>
                  </a:moveTo>
                  <a:lnTo>
                    <a:pt x="0" y="6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6" name="Rectangle 36"/>
            <p:cNvSpPr>
              <a:spLocks noChangeArrowheads="1"/>
            </p:cNvSpPr>
            <p:nvPr/>
          </p:nvSpPr>
          <p:spPr bwMode="auto">
            <a:xfrm>
              <a:off x="4697972" y="8169764"/>
              <a:ext cx="157943" cy="6821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7" name="Line 40"/>
            <p:cNvSpPr>
              <a:spLocks noChangeShapeType="1"/>
            </p:cNvSpPr>
            <p:nvPr/>
          </p:nvSpPr>
          <p:spPr bwMode="auto">
            <a:xfrm>
              <a:off x="4722943" y="8220469"/>
              <a:ext cx="108000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8" name="Line 41"/>
            <p:cNvSpPr>
              <a:spLocks noChangeShapeType="1"/>
            </p:cNvSpPr>
            <p:nvPr/>
          </p:nvSpPr>
          <p:spPr bwMode="auto">
            <a:xfrm>
              <a:off x="4776943" y="8145434"/>
              <a:ext cx="0" cy="21108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9" name="Line 42"/>
            <p:cNvSpPr>
              <a:spLocks noChangeShapeType="1"/>
            </p:cNvSpPr>
            <p:nvPr/>
          </p:nvSpPr>
          <p:spPr bwMode="auto">
            <a:xfrm>
              <a:off x="4738212" y="8145434"/>
              <a:ext cx="77463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0" name="Line 43"/>
            <p:cNvSpPr>
              <a:spLocks noChangeShapeType="1"/>
            </p:cNvSpPr>
            <p:nvPr/>
          </p:nvSpPr>
          <p:spPr bwMode="auto">
            <a:xfrm>
              <a:off x="4776943" y="8235035"/>
              <a:ext cx="0" cy="12907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1" name="Line 44"/>
            <p:cNvSpPr>
              <a:spLocks noChangeShapeType="1"/>
            </p:cNvSpPr>
            <p:nvPr/>
          </p:nvSpPr>
          <p:spPr bwMode="auto">
            <a:xfrm>
              <a:off x="4738212" y="8252216"/>
              <a:ext cx="77463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2" name="Rectangle 45"/>
            <p:cNvSpPr>
              <a:spLocks noChangeArrowheads="1"/>
            </p:cNvSpPr>
            <p:nvPr/>
          </p:nvSpPr>
          <p:spPr bwMode="auto">
            <a:xfrm>
              <a:off x="4448832" y="8456477"/>
              <a:ext cx="157943" cy="258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3" name="Line 49"/>
            <p:cNvSpPr>
              <a:spLocks noChangeShapeType="1"/>
            </p:cNvSpPr>
            <p:nvPr/>
          </p:nvSpPr>
          <p:spPr bwMode="auto">
            <a:xfrm>
              <a:off x="4473803" y="8472527"/>
              <a:ext cx="10800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4" name="Line 50"/>
            <p:cNvSpPr>
              <a:spLocks noChangeShapeType="1"/>
            </p:cNvSpPr>
            <p:nvPr/>
          </p:nvSpPr>
          <p:spPr bwMode="auto">
            <a:xfrm>
              <a:off x="4527803" y="8431179"/>
              <a:ext cx="0" cy="20264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5" name="Line 51"/>
            <p:cNvSpPr>
              <a:spLocks noChangeShapeType="1"/>
            </p:cNvSpPr>
            <p:nvPr/>
          </p:nvSpPr>
          <p:spPr bwMode="auto">
            <a:xfrm>
              <a:off x="4489072" y="8431179"/>
              <a:ext cx="77463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6" name="Rectangle 52"/>
            <p:cNvSpPr>
              <a:spLocks noChangeArrowheads="1"/>
            </p:cNvSpPr>
            <p:nvPr/>
          </p:nvSpPr>
          <p:spPr bwMode="auto">
            <a:xfrm>
              <a:off x="4231186" y="8330852"/>
              <a:ext cx="157943" cy="1725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7" name="Line 56"/>
            <p:cNvSpPr>
              <a:spLocks noChangeShapeType="1"/>
            </p:cNvSpPr>
            <p:nvPr/>
          </p:nvSpPr>
          <p:spPr bwMode="auto">
            <a:xfrm>
              <a:off x="4256157" y="8436754"/>
              <a:ext cx="10800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8" name="Line 57"/>
            <p:cNvSpPr>
              <a:spLocks noChangeShapeType="1"/>
            </p:cNvSpPr>
            <p:nvPr/>
          </p:nvSpPr>
          <p:spPr bwMode="auto">
            <a:xfrm>
              <a:off x="4310157" y="8305084"/>
              <a:ext cx="0" cy="22588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9" name="Line 58"/>
            <p:cNvSpPr>
              <a:spLocks noChangeShapeType="1"/>
            </p:cNvSpPr>
            <p:nvPr/>
          </p:nvSpPr>
          <p:spPr bwMode="auto">
            <a:xfrm>
              <a:off x="4271426" y="8305084"/>
              <a:ext cx="77463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0" name="Line 59"/>
            <p:cNvSpPr>
              <a:spLocks noChangeShapeType="1"/>
            </p:cNvSpPr>
            <p:nvPr/>
          </p:nvSpPr>
          <p:spPr bwMode="auto">
            <a:xfrm>
              <a:off x="4310157" y="8501549"/>
              <a:ext cx="0" cy="9288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1" name="Line 60"/>
            <p:cNvSpPr>
              <a:spLocks noChangeShapeType="1"/>
            </p:cNvSpPr>
            <p:nvPr/>
          </p:nvSpPr>
          <p:spPr bwMode="auto">
            <a:xfrm>
              <a:off x="4271426" y="8512704"/>
              <a:ext cx="77463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2" name="Line 80"/>
            <p:cNvSpPr>
              <a:spLocks noChangeShapeType="1"/>
            </p:cNvSpPr>
            <p:nvPr/>
          </p:nvSpPr>
          <p:spPr bwMode="auto">
            <a:xfrm>
              <a:off x="4310660" y="8054368"/>
              <a:ext cx="232387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3" name="Rectangle 81"/>
            <p:cNvSpPr>
              <a:spLocks noChangeArrowheads="1"/>
            </p:cNvSpPr>
            <p:nvPr/>
          </p:nvSpPr>
          <p:spPr bwMode="auto">
            <a:xfrm>
              <a:off x="4359528" y="7920220"/>
              <a:ext cx="134652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ns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74" name="Line 82"/>
            <p:cNvSpPr>
              <a:spLocks noChangeShapeType="1"/>
            </p:cNvSpPr>
            <p:nvPr/>
          </p:nvSpPr>
          <p:spPr bwMode="auto">
            <a:xfrm>
              <a:off x="4310660" y="7929988"/>
              <a:ext cx="46578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5" name="Rectangle 83"/>
            <p:cNvSpPr>
              <a:spLocks noChangeArrowheads="1"/>
            </p:cNvSpPr>
            <p:nvPr/>
          </p:nvSpPr>
          <p:spPr bwMode="auto">
            <a:xfrm>
              <a:off x="4518703" y="7841775"/>
              <a:ext cx="49694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*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76" name="Rectangle 107"/>
            <p:cNvSpPr>
              <a:spLocks noChangeArrowheads="1"/>
            </p:cNvSpPr>
            <p:nvPr/>
          </p:nvSpPr>
          <p:spPr bwMode="auto">
            <a:xfrm>
              <a:off x="4159194" y="8968197"/>
              <a:ext cx="748206" cy="0"/>
            </a:xfrm>
            <a:prstGeom prst="rect">
              <a:avLst/>
            </a:prstGeom>
            <a:solidFill>
              <a:srgbClr val="868686"/>
            </a:solidFill>
            <a:ln w="12700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7" name="Rectangle 28"/>
            <p:cNvSpPr>
              <a:spLocks noChangeArrowheads="1"/>
            </p:cNvSpPr>
            <p:nvPr/>
          </p:nvSpPr>
          <p:spPr bwMode="auto">
            <a:xfrm rot="16200000">
              <a:off x="4117769" y="9100094"/>
              <a:ext cx="36927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8" name="Rectangle 29"/>
            <p:cNvSpPr>
              <a:spLocks noChangeArrowheads="1"/>
            </p:cNvSpPr>
            <p:nvPr/>
          </p:nvSpPr>
          <p:spPr bwMode="auto">
            <a:xfrm rot="16200000">
              <a:off x="4309359" y="9141045"/>
              <a:ext cx="45117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9" name="Rectangle 30"/>
            <p:cNvSpPr>
              <a:spLocks noChangeArrowheads="1"/>
            </p:cNvSpPr>
            <p:nvPr/>
          </p:nvSpPr>
          <p:spPr bwMode="auto">
            <a:xfrm rot="16200000">
              <a:off x="4507219" y="9182713"/>
              <a:ext cx="53450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0" name="Line 60"/>
            <p:cNvSpPr>
              <a:spLocks noChangeShapeType="1"/>
            </p:cNvSpPr>
            <p:nvPr/>
          </p:nvSpPr>
          <p:spPr bwMode="auto">
            <a:xfrm>
              <a:off x="4489072" y="8490607"/>
              <a:ext cx="77463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1" name="Rectangle 62"/>
            <p:cNvSpPr>
              <a:spLocks noChangeArrowheads="1"/>
            </p:cNvSpPr>
            <p:nvPr/>
          </p:nvSpPr>
          <p:spPr bwMode="auto">
            <a:xfrm>
              <a:off x="3991335" y="7678163"/>
              <a:ext cx="347852" cy="11555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U2OS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2" name="Rectangle 141"/>
            <p:cNvSpPr>
              <a:spLocks noChangeArrowheads="1"/>
            </p:cNvSpPr>
            <p:nvPr/>
          </p:nvSpPr>
          <p:spPr bwMode="auto">
            <a:xfrm rot="16200000">
              <a:off x="3217041" y="8404034"/>
              <a:ext cx="1011543" cy="15388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Size of </a:t>
              </a:r>
              <a:r>
                <a:rPr kumimoji="0" lang="fr-FR" alt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colony</a:t>
              </a:r>
              <a:r>
                <a:rPr kumimoji="0" lang="fr-FR" altLang="fr-FR" sz="1000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(AU)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  <p:grpSp>
        <p:nvGrpSpPr>
          <p:cNvPr id="883" name="Groupe 882"/>
          <p:cNvGrpSpPr/>
          <p:nvPr/>
        </p:nvGrpSpPr>
        <p:grpSpPr>
          <a:xfrm>
            <a:off x="5091365" y="6238420"/>
            <a:ext cx="1194226" cy="1994511"/>
            <a:chOff x="5147684" y="7644653"/>
            <a:chExt cx="1194226" cy="1790684"/>
          </a:xfrm>
        </p:grpSpPr>
        <p:sp>
          <p:nvSpPr>
            <p:cNvPr id="884" name="Freeform 120"/>
            <p:cNvSpPr>
              <a:spLocks noEditPoints="1"/>
            </p:cNvSpPr>
            <p:nvPr/>
          </p:nvSpPr>
          <p:spPr bwMode="auto">
            <a:xfrm>
              <a:off x="5540230" y="7961618"/>
              <a:ext cx="53259" cy="979205"/>
            </a:xfrm>
            <a:custGeom>
              <a:avLst/>
              <a:gdLst>
                <a:gd name="T0" fmla="*/ 49 w 49"/>
                <a:gd name="T1" fmla="*/ 1166 h 1166"/>
                <a:gd name="T2" fmla="*/ 49 w 49"/>
                <a:gd name="T3" fmla="*/ 0 h 1166"/>
                <a:gd name="T4" fmla="*/ 49 w 49"/>
                <a:gd name="T5" fmla="*/ 1160 h 1166"/>
                <a:gd name="T6" fmla="*/ 0 w 49"/>
                <a:gd name="T7" fmla="*/ 1160 h 1166"/>
                <a:gd name="T8" fmla="*/ 49 w 49"/>
                <a:gd name="T9" fmla="*/ 929 h 1166"/>
                <a:gd name="T10" fmla="*/ 0 w 49"/>
                <a:gd name="T11" fmla="*/ 929 h 1166"/>
                <a:gd name="T12" fmla="*/ 49 w 49"/>
                <a:gd name="T13" fmla="*/ 698 h 1166"/>
                <a:gd name="T14" fmla="*/ 0 w 49"/>
                <a:gd name="T15" fmla="*/ 698 h 1166"/>
                <a:gd name="T16" fmla="*/ 49 w 49"/>
                <a:gd name="T17" fmla="*/ 467 h 1166"/>
                <a:gd name="T18" fmla="*/ 0 w 49"/>
                <a:gd name="T19" fmla="*/ 467 h 1166"/>
                <a:gd name="T20" fmla="*/ 49 w 49"/>
                <a:gd name="T21" fmla="*/ 237 h 1166"/>
                <a:gd name="T22" fmla="*/ 0 w 49"/>
                <a:gd name="T23" fmla="*/ 237 h 1166"/>
                <a:gd name="T24" fmla="*/ 49 w 49"/>
                <a:gd name="T25" fmla="*/ 6 h 1166"/>
                <a:gd name="T26" fmla="*/ 0 w 49"/>
                <a:gd name="T27" fmla="*/ 6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1166">
                  <a:moveTo>
                    <a:pt x="49" y="1166"/>
                  </a:moveTo>
                  <a:lnTo>
                    <a:pt x="49" y="0"/>
                  </a:lnTo>
                  <a:moveTo>
                    <a:pt x="49" y="1160"/>
                  </a:moveTo>
                  <a:lnTo>
                    <a:pt x="0" y="1160"/>
                  </a:lnTo>
                  <a:moveTo>
                    <a:pt x="49" y="929"/>
                  </a:moveTo>
                  <a:lnTo>
                    <a:pt x="0" y="929"/>
                  </a:lnTo>
                  <a:moveTo>
                    <a:pt x="49" y="698"/>
                  </a:moveTo>
                  <a:lnTo>
                    <a:pt x="0" y="698"/>
                  </a:lnTo>
                  <a:moveTo>
                    <a:pt x="49" y="467"/>
                  </a:moveTo>
                  <a:lnTo>
                    <a:pt x="0" y="467"/>
                  </a:lnTo>
                  <a:moveTo>
                    <a:pt x="49" y="237"/>
                  </a:moveTo>
                  <a:lnTo>
                    <a:pt x="0" y="237"/>
                  </a:lnTo>
                  <a:moveTo>
                    <a:pt x="49" y="6"/>
                  </a:moveTo>
                  <a:lnTo>
                    <a:pt x="0" y="6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85" name="Rectangle 112"/>
            <p:cNvSpPr>
              <a:spLocks noChangeArrowheads="1"/>
            </p:cNvSpPr>
            <p:nvPr/>
          </p:nvSpPr>
          <p:spPr bwMode="auto">
            <a:xfrm>
              <a:off x="5459712" y="8852282"/>
              <a:ext cx="70532" cy="122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86" name="Rectangle 113"/>
            <p:cNvSpPr>
              <a:spLocks noChangeArrowheads="1"/>
            </p:cNvSpPr>
            <p:nvPr/>
          </p:nvSpPr>
          <p:spPr bwMode="auto">
            <a:xfrm>
              <a:off x="5389180" y="8462208"/>
              <a:ext cx="141064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887" name="Rectangle 114"/>
            <p:cNvSpPr>
              <a:spLocks noChangeArrowheads="1"/>
            </p:cNvSpPr>
            <p:nvPr/>
          </p:nvSpPr>
          <p:spPr bwMode="auto">
            <a:xfrm>
              <a:off x="5389180" y="8267171"/>
              <a:ext cx="141064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30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88" name="Rectangle 115"/>
            <p:cNvSpPr>
              <a:spLocks noChangeArrowheads="1"/>
            </p:cNvSpPr>
            <p:nvPr/>
          </p:nvSpPr>
          <p:spPr bwMode="auto">
            <a:xfrm>
              <a:off x="5389180" y="8072135"/>
              <a:ext cx="141064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40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89" name="Rectangle 116"/>
            <p:cNvSpPr>
              <a:spLocks noChangeArrowheads="1"/>
            </p:cNvSpPr>
            <p:nvPr/>
          </p:nvSpPr>
          <p:spPr bwMode="auto">
            <a:xfrm>
              <a:off x="5389180" y="7877098"/>
              <a:ext cx="141064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>
                  <a:solidFill>
                    <a:srgbClr val="000000"/>
                  </a:solidFill>
                  <a:cs typeface="Arial" panose="020B0604020202020204" pitchFamily="34" charset="0"/>
                </a:rPr>
                <a:t>5</a:t>
              </a:r>
              <a:r>
                <a:rPr lang="fr-FR" altLang="fr-FR" sz="100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0</a:t>
              </a:r>
              <a:endPara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90" name="Rectangle 118"/>
            <p:cNvSpPr>
              <a:spLocks noChangeArrowheads="1"/>
            </p:cNvSpPr>
            <p:nvPr/>
          </p:nvSpPr>
          <p:spPr bwMode="auto">
            <a:xfrm>
              <a:off x="6144362" y="8107027"/>
              <a:ext cx="165585" cy="3097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1" name="Line 122"/>
            <p:cNvSpPr>
              <a:spLocks noChangeShapeType="1"/>
            </p:cNvSpPr>
            <p:nvPr/>
          </p:nvSpPr>
          <p:spPr bwMode="auto">
            <a:xfrm>
              <a:off x="6173154" y="8190308"/>
              <a:ext cx="10800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2" name="Line 123"/>
            <p:cNvSpPr>
              <a:spLocks noChangeShapeType="1"/>
            </p:cNvSpPr>
            <p:nvPr/>
          </p:nvSpPr>
          <p:spPr bwMode="auto">
            <a:xfrm>
              <a:off x="6227154" y="8103082"/>
              <a:ext cx="0" cy="322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3" name="Line 124"/>
            <p:cNvSpPr>
              <a:spLocks noChangeShapeType="1"/>
            </p:cNvSpPr>
            <p:nvPr/>
          </p:nvSpPr>
          <p:spPr bwMode="auto">
            <a:xfrm>
              <a:off x="6186549" y="8101058"/>
              <a:ext cx="81211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4" name="Line 125"/>
            <p:cNvSpPr>
              <a:spLocks noChangeShapeType="1"/>
            </p:cNvSpPr>
            <p:nvPr/>
          </p:nvSpPr>
          <p:spPr bwMode="auto">
            <a:xfrm>
              <a:off x="6227154" y="8420050"/>
              <a:ext cx="0" cy="58083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5" name="Line 126"/>
            <p:cNvSpPr>
              <a:spLocks noChangeShapeType="1"/>
            </p:cNvSpPr>
            <p:nvPr/>
          </p:nvSpPr>
          <p:spPr bwMode="auto">
            <a:xfrm>
              <a:off x="6186549" y="8477948"/>
              <a:ext cx="81211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6" name="Rectangle 127"/>
            <p:cNvSpPr>
              <a:spLocks noChangeArrowheads="1"/>
            </p:cNvSpPr>
            <p:nvPr/>
          </p:nvSpPr>
          <p:spPr bwMode="auto">
            <a:xfrm>
              <a:off x="5904180" y="8637754"/>
              <a:ext cx="165585" cy="1275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7" name="Line 131"/>
            <p:cNvSpPr>
              <a:spLocks noChangeShapeType="1"/>
            </p:cNvSpPr>
            <p:nvPr/>
          </p:nvSpPr>
          <p:spPr bwMode="auto">
            <a:xfrm>
              <a:off x="5932972" y="8679969"/>
              <a:ext cx="10800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8" name="Line 132"/>
            <p:cNvSpPr>
              <a:spLocks noChangeShapeType="1"/>
            </p:cNvSpPr>
            <p:nvPr/>
          </p:nvSpPr>
          <p:spPr bwMode="auto">
            <a:xfrm>
              <a:off x="5986972" y="8623240"/>
              <a:ext cx="0" cy="675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9" name="Line 133"/>
            <p:cNvSpPr>
              <a:spLocks noChangeShapeType="1"/>
            </p:cNvSpPr>
            <p:nvPr/>
          </p:nvSpPr>
          <p:spPr bwMode="auto">
            <a:xfrm>
              <a:off x="5945840" y="8623240"/>
              <a:ext cx="82265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0" name="Rectangle 134"/>
            <p:cNvSpPr>
              <a:spLocks noChangeArrowheads="1"/>
            </p:cNvSpPr>
            <p:nvPr/>
          </p:nvSpPr>
          <p:spPr bwMode="auto">
            <a:xfrm>
              <a:off x="5652212" y="8599865"/>
              <a:ext cx="165585" cy="1634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1" name="Line 138"/>
            <p:cNvSpPr>
              <a:spLocks noChangeShapeType="1"/>
            </p:cNvSpPr>
            <p:nvPr/>
          </p:nvSpPr>
          <p:spPr bwMode="auto">
            <a:xfrm>
              <a:off x="5653267" y="8763928"/>
              <a:ext cx="163475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2" name="Line 139"/>
            <p:cNvSpPr>
              <a:spLocks noChangeShapeType="1"/>
            </p:cNvSpPr>
            <p:nvPr/>
          </p:nvSpPr>
          <p:spPr bwMode="auto">
            <a:xfrm>
              <a:off x="5735004" y="8564943"/>
              <a:ext cx="0" cy="32269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3" name="Line 140"/>
            <p:cNvSpPr>
              <a:spLocks noChangeShapeType="1"/>
            </p:cNvSpPr>
            <p:nvPr/>
          </p:nvSpPr>
          <p:spPr bwMode="auto">
            <a:xfrm>
              <a:off x="5694399" y="8564944"/>
              <a:ext cx="81211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4" name="Line 142"/>
            <p:cNvSpPr>
              <a:spLocks noChangeShapeType="1"/>
            </p:cNvSpPr>
            <p:nvPr/>
          </p:nvSpPr>
          <p:spPr bwMode="auto">
            <a:xfrm>
              <a:off x="5742814" y="8026249"/>
              <a:ext cx="244685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5" name="Rectangle 143"/>
            <p:cNvSpPr>
              <a:spLocks noChangeArrowheads="1"/>
            </p:cNvSpPr>
            <p:nvPr/>
          </p:nvSpPr>
          <p:spPr bwMode="auto">
            <a:xfrm>
              <a:off x="5820427" y="7885644"/>
              <a:ext cx="89458" cy="81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ns</a:t>
              </a:r>
              <a:endParaRPr kumimoji="0" lang="fr-FR" alt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6" name="Line 144"/>
            <p:cNvSpPr>
              <a:spLocks noChangeShapeType="1"/>
            </p:cNvSpPr>
            <p:nvPr/>
          </p:nvSpPr>
          <p:spPr bwMode="auto">
            <a:xfrm>
              <a:off x="5742814" y="7901868"/>
              <a:ext cx="489371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7" name="Rectangle 145"/>
            <p:cNvSpPr>
              <a:spLocks noChangeArrowheads="1"/>
            </p:cNvSpPr>
            <p:nvPr/>
          </p:nvSpPr>
          <p:spPr bwMode="auto">
            <a:xfrm>
              <a:off x="5970992" y="7817194"/>
              <a:ext cx="33015" cy="81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*</a:t>
              </a:r>
              <a:endPara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08" name="Rectangle 107"/>
            <p:cNvSpPr>
              <a:spLocks noChangeArrowheads="1"/>
            </p:cNvSpPr>
            <p:nvPr/>
          </p:nvSpPr>
          <p:spPr bwMode="auto">
            <a:xfrm>
              <a:off x="5593704" y="8938242"/>
              <a:ext cx="748206" cy="0"/>
            </a:xfrm>
            <a:prstGeom prst="rect">
              <a:avLst/>
            </a:prstGeom>
            <a:solidFill>
              <a:srgbClr val="868686"/>
            </a:solidFill>
            <a:ln w="12700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  <p:sp>
          <p:nvSpPr>
            <p:cNvPr id="909" name="Rectangle 28"/>
            <p:cNvSpPr>
              <a:spLocks noChangeArrowheads="1"/>
            </p:cNvSpPr>
            <p:nvPr/>
          </p:nvSpPr>
          <p:spPr bwMode="auto">
            <a:xfrm rot="16200000">
              <a:off x="5580647" y="9048545"/>
              <a:ext cx="32702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0" name="Rectangle 29"/>
            <p:cNvSpPr>
              <a:spLocks noChangeArrowheads="1"/>
            </p:cNvSpPr>
            <p:nvPr/>
          </p:nvSpPr>
          <p:spPr bwMode="auto">
            <a:xfrm rot="16200000">
              <a:off x="5776922" y="9084811"/>
              <a:ext cx="39955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1" name="Rectangle 30"/>
            <p:cNvSpPr>
              <a:spLocks noChangeArrowheads="1"/>
            </p:cNvSpPr>
            <p:nvPr/>
          </p:nvSpPr>
          <p:spPr bwMode="auto">
            <a:xfrm rot="16200000">
              <a:off x="5979550" y="9121712"/>
              <a:ext cx="47336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2" name="Rectangle 113"/>
            <p:cNvSpPr>
              <a:spLocks noChangeArrowheads="1"/>
            </p:cNvSpPr>
            <p:nvPr/>
          </p:nvSpPr>
          <p:spPr bwMode="auto">
            <a:xfrm>
              <a:off x="5395662" y="8657245"/>
              <a:ext cx="141064" cy="13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000" dirty="0">
                  <a:cs typeface="Arial" panose="020B0604020202020204" pitchFamily="34" charset="0"/>
                </a:rPr>
                <a:t>1</a:t>
              </a: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913" name="Line 125"/>
            <p:cNvSpPr>
              <a:spLocks noChangeShapeType="1"/>
            </p:cNvSpPr>
            <p:nvPr/>
          </p:nvSpPr>
          <p:spPr bwMode="auto">
            <a:xfrm>
              <a:off x="5735004" y="8765306"/>
              <a:ext cx="0" cy="39683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4" name="Line 126"/>
            <p:cNvSpPr>
              <a:spLocks noChangeShapeType="1"/>
            </p:cNvSpPr>
            <p:nvPr/>
          </p:nvSpPr>
          <p:spPr bwMode="auto">
            <a:xfrm>
              <a:off x="5694399" y="8804988"/>
              <a:ext cx="81211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5" name="Line 131"/>
            <p:cNvSpPr>
              <a:spLocks noChangeShapeType="1"/>
            </p:cNvSpPr>
            <p:nvPr/>
          </p:nvSpPr>
          <p:spPr bwMode="auto">
            <a:xfrm>
              <a:off x="5681004" y="8669870"/>
              <a:ext cx="10800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6" name="Line 125"/>
            <p:cNvSpPr>
              <a:spLocks noChangeShapeType="1"/>
            </p:cNvSpPr>
            <p:nvPr/>
          </p:nvSpPr>
          <p:spPr bwMode="auto">
            <a:xfrm>
              <a:off x="5986972" y="8761058"/>
              <a:ext cx="0" cy="32269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7" name="Line 126"/>
            <p:cNvSpPr>
              <a:spLocks noChangeShapeType="1"/>
            </p:cNvSpPr>
            <p:nvPr/>
          </p:nvSpPr>
          <p:spPr bwMode="auto">
            <a:xfrm>
              <a:off x="5946367" y="8800741"/>
              <a:ext cx="81211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8" name="Rectangle 62"/>
            <p:cNvSpPr>
              <a:spLocks noChangeArrowheads="1"/>
            </p:cNvSpPr>
            <p:nvPr/>
          </p:nvSpPr>
          <p:spPr bwMode="auto">
            <a:xfrm>
              <a:off x="5386338" y="7644653"/>
              <a:ext cx="347852" cy="11555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U2OS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9" name="Rectangle 141"/>
            <p:cNvSpPr>
              <a:spLocks noChangeArrowheads="1"/>
            </p:cNvSpPr>
            <p:nvPr/>
          </p:nvSpPr>
          <p:spPr bwMode="auto">
            <a:xfrm rot="16200000">
              <a:off x="4616840" y="8394292"/>
              <a:ext cx="1215576" cy="15388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algn="ctr"/>
              <a:r>
                <a:rPr lang="fr-FR" altLang="fr-FR" sz="10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Plating</a:t>
              </a:r>
              <a:r>
                <a:rPr lang="fr-FR" altLang="fr-FR" sz="1000" dirty="0">
                  <a:solidFill>
                    <a:srgbClr val="000000"/>
                  </a:solidFill>
                  <a:cs typeface="Arial" panose="020B0604020202020204" pitchFamily="34" charset="0"/>
                </a:rPr>
                <a:t> </a:t>
              </a:r>
              <a:r>
                <a:rPr lang="fr-FR" altLang="fr-FR" sz="10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efficiency</a:t>
              </a:r>
              <a:r>
                <a:rPr lang="fr-FR" altLang="fr-FR" sz="1000" dirty="0">
                  <a:solidFill>
                    <a:srgbClr val="000000"/>
                  </a:solidFill>
                  <a:cs typeface="Arial" panose="020B0604020202020204" pitchFamily="34" charset="0"/>
                </a:rPr>
                <a:t> (%)</a:t>
              </a:r>
              <a:endParaRPr lang="fr-FR" altLang="fr-FR" sz="1000" dirty="0">
                <a:cs typeface="Arial" panose="020B0604020202020204" pitchFamily="34" charset="0"/>
              </a:endParaRPr>
            </a:p>
          </p:txBody>
        </p:sp>
      </p:grpSp>
      <p:sp>
        <p:nvSpPr>
          <p:cNvPr id="920" name="ZoneTexte 919"/>
          <p:cNvSpPr txBox="1"/>
          <p:nvPr/>
        </p:nvSpPr>
        <p:spPr>
          <a:xfrm>
            <a:off x="762180" y="6149341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921" name="ZoneTexte 920"/>
          <p:cNvSpPr txBox="1"/>
          <p:nvPr/>
        </p:nvSpPr>
        <p:spPr>
          <a:xfrm>
            <a:off x="3363625" y="6140267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98601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ZoneTexte 192"/>
          <p:cNvSpPr txBox="1"/>
          <p:nvPr/>
        </p:nvSpPr>
        <p:spPr>
          <a:xfrm>
            <a:off x="126128" y="157654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latin typeface="Arial" pitchFamily="34" charset="0"/>
                <a:cs typeface="Arial" pitchFamily="34" charset="0"/>
              </a:rPr>
              <a:t>Supplemental</a:t>
            </a:r>
            <a:r>
              <a:rPr lang="fr-FR" sz="1200" dirty="0" smtClean="0">
                <a:latin typeface="Arial" pitchFamily="34" charset="0"/>
                <a:cs typeface="Arial" pitchFamily="34" charset="0"/>
              </a:rPr>
              <a:t> FIGURE 4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5" name="ZoneTexte 524"/>
          <p:cNvSpPr txBox="1"/>
          <p:nvPr/>
        </p:nvSpPr>
        <p:spPr>
          <a:xfrm>
            <a:off x="1408503" y="822690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26" name="ZoneTexte 525"/>
          <p:cNvSpPr txBox="1"/>
          <p:nvPr/>
        </p:nvSpPr>
        <p:spPr>
          <a:xfrm>
            <a:off x="1537863" y="5931610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C</a:t>
            </a:r>
          </a:p>
        </p:txBody>
      </p:sp>
      <p:grpSp>
        <p:nvGrpSpPr>
          <p:cNvPr id="527" name="Groupe 526"/>
          <p:cNvGrpSpPr/>
          <p:nvPr/>
        </p:nvGrpSpPr>
        <p:grpSpPr>
          <a:xfrm>
            <a:off x="1706635" y="970532"/>
            <a:ext cx="2482040" cy="1581508"/>
            <a:chOff x="680609" y="2864257"/>
            <a:chExt cx="2482040" cy="1581508"/>
          </a:xfrm>
        </p:grpSpPr>
        <p:sp>
          <p:nvSpPr>
            <p:cNvPr id="528" name="Rectangle 92"/>
            <p:cNvSpPr>
              <a:spLocks noChangeArrowheads="1"/>
            </p:cNvSpPr>
            <p:nvPr/>
          </p:nvSpPr>
          <p:spPr bwMode="auto">
            <a:xfrm rot="16200000">
              <a:off x="419243" y="3351583"/>
              <a:ext cx="825888" cy="303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Proliferation</a:t>
              </a:r>
              <a:r>
                <a:rPr kumimoji="0" lang="fr-FR" sz="1000" b="0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Rate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baseline="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fr-FR" sz="1000" baseline="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Fold</a:t>
              </a: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change)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9" name="Rectangle 30"/>
            <p:cNvSpPr>
              <a:spLocks noChangeArrowheads="1"/>
            </p:cNvSpPr>
            <p:nvPr/>
          </p:nvSpPr>
          <p:spPr bwMode="auto">
            <a:xfrm>
              <a:off x="1015588" y="3574991"/>
              <a:ext cx="17368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0.5</a:t>
              </a:r>
              <a:endParaRPr kumimoji="0" lang="fr-FR" altLang="fr-FR" sz="14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0" name="Rectangle 31"/>
            <p:cNvSpPr>
              <a:spLocks noChangeArrowheads="1"/>
            </p:cNvSpPr>
            <p:nvPr/>
          </p:nvSpPr>
          <p:spPr bwMode="auto">
            <a:xfrm>
              <a:off x="1015588" y="3322887"/>
              <a:ext cx="17368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fr-FR" altLang="fr-FR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1" name="Rectangle 32"/>
            <p:cNvSpPr>
              <a:spLocks noChangeArrowheads="1"/>
            </p:cNvSpPr>
            <p:nvPr/>
          </p:nvSpPr>
          <p:spPr bwMode="auto">
            <a:xfrm>
              <a:off x="1015588" y="3070781"/>
              <a:ext cx="17368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1.5</a:t>
              </a:r>
              <a:endParaRPr kumimoji="0" lang="fr-FR" altLang="fr-FR" sz="14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2" name="Rectangle 79"/>
            <p:cNvSpPr>
              <a:spLocks noChangeArrowheads="1"/>
            </p:cNvSpPr>
            <p:nvPr/>
          </p:nvSpPr>
          <p:spPr bwMode="auto">
            <a:xfrm>
              <a:off x="1243748" y="3919910"/>
              <a:ext cx="782668" cy="0"/>
            </a:xfrm>
            <a:prstGeom prst="rect">
              <a:avLst/>
            </a:prstGeom>
            <a:solidFill>
              <a:srgbClr val="868686"/>
            </a:solidFill>
            <a:ln w="12700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3" name="Rectangle 28"/>
            <p:cNvSpPr>
              <a:spLocks noChangeArrowheads="1"/>
            </p:cNvSpPr>
            <p:nvPr/>
          </p:nvSpPr>
          <p:spPr bwMode="auto">
            <a:xfrm rot="16200000">
              <a:off x="1207123" y="4047033"/>
              <a:ext cx="345128" cy="143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4" name="Rectangle 29"/>
            <p:cNvSpPr>
              <a:spLocks noChangeArrowheads="1"/>
            </p:cNvSpPr>
            <p:nvPr/>
          </p:nvSpPr>
          <p:spPr bwMode="auto">
            <a:xfrm rot="16200000">
              <a:off x="1406436" y="4085306"/>
              <a:ext cx="421673" cy="143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5" name="Rectangle 30"/>
            <p:cNvSpPr>
              <a:spLocks noChangeArrowheads="1"/>
            </p:cNvSpPr>
            <p:nvPr/>
          </p:nvSpPr>
          <p:spPr bwMode="auto">
            <a:xfrm rot="16200000">
              <a:off x="1623866" y="4124251"/>
              <a:ext cx="499563" cy="143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6" name="Rectangle 120"/>
            <p:cNvSpPr>
              <a:spLocks noChangeArrowheads="1"/>
            </p:cNvSpPr>
            <p:nvPr/>
          </p:nvSpPr>
          <p:spPr bwMode="auto">
            <a:xfrm>
              <a:off x="1180055" y="2865905"/>
              <a:ext cx="310841" cy="128919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K7M2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7" name="Rectangle 29"/>
            <p:cNvSpPr>
              <a:spLocks noChangeArrowheads="1"/>
            </p:cNvSpPr>
            <p:nvPr/>
          </p:nvSpPr>
          <p:spPr bwMode="auto">
            <a:xfrm>
              <a:off x="1119798" y="3827795"/>
              <a:ext cx="65755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fr-FR" altLang="fr-FR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8" name="Freeform 33"/>
            <p:cNvSpPr>
              <a:spLocks noEditPoints="1"/>
            </p:cNvSpPr>
            <p:nvPr/>
          </p:nvSpPr>
          <p:spPr bwMode="auto">
            <a:xfrm>
              <a:off x="1210405" y="3108422"/>
              <a:ext cx="25200" cy="814976"/>
            </a:xfrm>
            <a:custGeom>
              <a:avLst/>
              <a:gdLst>
                <a:gd name="T0" fmla="*/ 49 w 49"/>
                <a:gd name="T1" fmla="*/ 1167 h 1167"/>
                <a:gd name="T2" fmla="*/ 49 w 49"/>
                <a:gd name="T3" fmla="*/ 0 h 1167"/>
                <a:gd name="T4" fmla="*/ 49 w 49"/>
                <a:gd name="T5" fmla="*/ 1161 h 1167"/>
                <a:gd name="T6" fmla="*/ 0 w 49"/>
                <a:gd name="T7" fmla="*/ 1161 h 1167"/>
                <a:gd name="T8" fmla="*/ 49 w 49"/>
                <a:gd name="T9" fmla="*/ 800 h 1167"/>
                <a:gd name="T10" fmla="*/ 0 w 49"/>
                <a:gd name="T11" fmla="*/ 800 h 1167"/>
                <a:gd name="T12" fmla="*/ 49 w 49"/>
                <a:gd name="T13" fmla="*/ 439 h 1167"/>
                <a:gd name="T14" fmla="*/ 0 w 49"/>
                <a:gd name="T15" fmla="*/ 439 h 1167"/>
                <a:gd name="T16" fmla="*/ 49 w 49"/>
                <a:gd name="T17" fmla="*/ 78 h 1167"/>
                <a:gd name="T18" fmla="*/ 0 w 49"/>
                <a:gd name="T19" fmla="*/ 78 h 1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167">
                  <a:moveTo>
                    <a:pt x="49" y="1167"/>
                  </a:moveTo>
                  <a:lnTo>
                    <a:pt x="49" y="0"/>
                  </a:lnTo>
                  <a:moveTo>
                    <a:pt x="49" y="1161"/>
                  </a:moveTo>
                  <a:lnTo>
                    <a:pt x="0" y="1161"/>
                  </a:lnTo>
                  <a:moveTo>
                    <a:pt x="49" y="800"/>
                  </a:moveTo>
                  <a:lnTo>
                    <a:pt x="0" y="800"/>
                  </a:lnTo>
                  <a:moveTo>
                    <a:pt x="49" y="439"/>
                  </a:moveTo>
                  <a:lnTo>
                    <a:pt x="0" y="439"/>
                  </a:lnTo>
                  <a:moveTo>
                    <a:pt x="49" y="78"/>
                  </a:moveTo>
                  <a:lnTo>
                    <a:pt x="0" y="78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9" name="Line 92"/>
            <p:cNvSpPr>
              <a:spLocks noChangeShapeType="1"/>
            </p:cNvSpPr>
            <p:nvPr/>
          </p:nvSpPr>
          <p:spPr bwMode="auto">
            <a:xfrm>
              <a:off x="1401446" y="3156278"/>
              <a:ext cx="235557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0" name="Line 94"/>
            <p:cNvSpPr>
              <a:spLocks noChangeShapeType="1"/>
            </p:cNvSpPr>
            <p:nvPr/>
          </p:nvSpPr>
          <p:spPr bwMode="auto">
            <a:xfrm>
              <a:off x="1401446" y="3053189"/>
              <a:ext cx="470099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1" name="ZoneTexte 540"/>
            <p:cNvSpPr txBox="1"/>
            <p:nvPr/>
          </p:nvSpPr>
          <p:spPr>
            <a:xfrm>
              <a:off x="1504041" y="2882724"/>
              <a:ext cx="273778" cy="1532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i="1" dirty="0" smtClean="0">
                  <a:latin typeface="Arial" pitchFamily="34" charset="0"/>
                  <a:cs typeface="Arial" pitchFamily="34" charset="0"/>
                </a:rPr>
                <a:t>ns</a:t>
              </a:r>
            </a:p>
          </p:txBody>
        </p:sp>
        <p:sp>
          <p:nvSpPr>
            <p:cNvPr id="542" name="ZoneTexte 541"/>
            <p:cNvSpPr txBox="1"/>
            <p:nvPr/>
          </p:nvSpPr>
          <p:spPr>
            <a:xfrm>
              <a:off x="1381906" y="2989756"/>
              <a:ext cx="273778" cy="1532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i="1" dirty="0" smtClean="0">
                  <a:latin typeface="Arial" pitchFamily="34" charset="0"/>
                  <a:cs typeface="Arial" pitchFamily="34" charset="0"/>
                </a:rPr>
                <a:t>ns</a:t>
              </a:r>
            </a:p>
          </p:txBody>
        </p:sp>
        <p:sp>
          <p:nvSpPr>
            <p:cNvPr id="543" name="Rectangle 34"/>
            <p:cNvSpPr>
              <a:spLocks noChangeArrowheads="1"/>
            </p:cNvSpPr>
            <p:nvPr/>
          </p:nvSpPr>
          <p:spPr bwMode="auto">
            <a:xfrm>
              <a:off x="1804219" y="3336359"/>
              <a:ext cx="160478" cy="140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4" name="Line 36"/>
            <p:cNvSpPr>
              <a:spLocks noChangeShapeType="1"/>
            </p:cNvSpPr>
            <p:nvPr/>
          </p:nvSpPr>
          <p:spPr bwMode="auto">
            <a:xfrm>
              <a:off x="1804219" y="3409575"/>
              <a:ext cx="158992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5" name="Line 37"/>
            <p:cNvSpPr>
              <a:spLocks noChangeShapeType="1"/>
            </p:cNvSpPr>
            <p:nvPr/>
          </p:nvSpPr>
          <p:spPr bwMode="auto">
            <a:xfrm>
              <a:off x="1884458" y="3286531"/>
              <a:ext cx="0" cy="49828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6" name="Line 38"/>
            <p:cNvSpPr>
              <a:spLocks noChangeShapeType="1"/>
            </p:cNvSpPr>
            <p:nvPr/>
          </p:nvSpPr>
          <p:spPr bwMode="auto">
            <a:xfrm>
              <a:off x="1844337" y="3286531"/>
              <a:ext cx="78755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7" name="Line 39"/>
            <p:cNvSpPr>
              <a:spLocks noChangeShapeType="1"/>
            </p:cNvSpPr>
            <p:nvPr/>
          </p:nvSpPr>
          <p:spPr bwMode="auto">
            <a:xfrm>
              <a:off x="1884458" y="3475673"/>
              <a:ext cx="0" cy="1118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8" name="Line 40"/>
            <p:cNvSpPr>
              <a:spLocks noChangeShapeType="1"/>
            </p:cNvSpPr>
            <p:nvPr/>
          </p:nvSpPr>
          <p:spPr bwMode="auto">
            <a:xfrm>
              <a:off x="1844337" y="3486859"/>
              <a:ext cx="78755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9" name="Rectangle 41"/>
            <p:cNvSpPr>
              <a:spLocks noChangeArrowheads="1"/>
            </p:cNvSpPr>
            <p:nvPr/>
          </p:nvSpPr>
          <p:spPr bwMode="auto">
            <a:xfrm>
              <a:off x="1563502" y="3365849"/>
              <a:ext cx="161964" cy="874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0" name="Line 43"/>
            <p:cNvSpPr>
              <a:spLocks noChangeShapeType="1"/>
            </p:cNvSpPr>
            <p:nvPr/>
          </p:nvSpPr>
          <p:spPr bwMode="auto">
            <a:xfrm>
              <a:off x="1563502" y="3424828"/>
              <a:ext cx="160478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1" name="Line 44"/>
            <p:cNvSpPr>
              <a:spLocks noChangeShapeType="1"/>
            </p:cNvSpPr>
            <p:nvPr/>
          </p:nvSpPr>
          <p:spPr bwMode="auto">
            <a:xfrm>
              <a:off x="1643741" y="3308902"/>
              <a:ext cx="0" cy="5694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2" name="Line 45"/>
            <p:cNvSpPr>
              <a:spLocks noChangeShapeType="1"/>
            </p:cNvSpPr>
            <p:nvPr/>
          </p:nvSpPr>
          <p:spPr bwMode="auto">
            <a:xfrm>
              <a:off x="1603621" y="3308902"/>
              <a:ext cx="8024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3" name="Line 46"/>
            <p:cNvSpPr>
              <a:spLocks noChangeShapeType="1"/>
            </p:cNvSpPr>
            <p:nvPr/>
          </p:nvSpPr>
          <p:spPr bwMode="auto">
            <a:xfrm>
              <a:off x="1643741" y="3462333"/>
              <a:ext cx="0" cy="2034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" name="Line 47"/>
            <p:cNvSpPr>
              <a:spLocks noChangeShapeType="1"/>
            </p:cNvSpPr>
            <p:nvPr/>
          </p:nvSpPr>
          <p:spPr bwMode="auto">
            <a:xfrm>
              <a:off x="1603621" y="3464367"/>
              <a:ext cx="8024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" name="Rectangle 48"/>
            <p:cNvSpPr>
              <a:spLocks noChangeArrowheads="1"/>
            </p:cNvSpPr>
            <p:nvPr/>
          </p:nvSpPr>
          <p:spPr bwMode="auto">
            <a:xfrm>
              <a:off x="1322784" y="3370933"/>
              <a:ext cx="164936" cy="85419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pic>
          <p:nvPicPr>
            <p:cNvPr id="556" name="Picture 4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4269" y="3373984"/>
              <a:ext cx="160478" cy="844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557" name="Line 52"/>
            <p:cNvSpPr>
              <a:spLocks noChangeShapeType="1"/>
            </p:cNvSpPr>
            <p:nvPr/>
          </p:nvSpPr>
          <p:spPr bwMode="auto">
            <a:xfrm>
              <a:off x="1324269" y="3408558"/>
              <a:ext cx="160478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" name="Line 53"/>
            <p:cNvSpPr>
              <a:spLocks noChangeShapeType="1"/>
            </p:cNvSpPr>
            <p:nvPr/>
          </p:nvSpPr>
          <p:spPr bwMode="auto">
            <a:xfrm>
              <a:off x="1404509" y="3334325"/>
              <a:ext cx="0" cy="39659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9" name="Line 54"/>
            <p:cNvSpPr>
              <a:spLocks noChangeShapeType="1"/>
            </p:cNvSpPr>
            <p:nvPr/>
          </p:nvSpPr>
          <p:spPr bwMode="auto">
            <a:xfrm>
              <a:off x="1364389" y="3334325"/>
              <a:ext cx="8024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0" name="Line 55"/>
            <p:cNvSpPr>
              <a:spLocks noChangeShapeType="1"/>
            </p:cNvSpPr>
            <p:nvPr/>
          </p:nvSpPr>
          <p:spPr bwMode="auto">
            <a:xfrm>
              <a:off x="1404509" y="3467417"/>
              <a:ext cx="0" cy="10169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1" name="Line 56"/>
            <p:cNvSpPr>
              <a:spLocks noChangeShapeType="1"/>
            </p:cNvSpPr>
            <p:nvPr/>
          </p:nvSpPr>
          <p:spPr bwMode="auto">
            <a:xfrm>
              <a:off x="1364389" y="3477586"/>
              <a:ext cx="8024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2" name="ZoneTexte 561"/>
            <p:cNvSpPr txBox="1"/>
            <p:nvPr/>
          </p:nvSpPr>
          <p:spPr>
            <a:xfrm>
              <a:off x="2610735" y="2884450"/>
              <a:ext cx="289260" cy="1532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i="1" dirty="0" smtClean="0">
                  <a:latin typeface="Arial" pitchFamily="34" charset="0"/>
                  <a:cs typeface="Arial" pitchFamily="34" charset="0"/>
                </a:rPr>
                <a:t>ns</a:t>
              </a:r>
            </a:p>
          </p:txBody>
        </p:sp>
        <p:sp>
          <p:nvSpPr>
            <p:cNvPr id="563" name="Rectangle 62"/>
            <p:cNvSpPr>
              <a:spLocks noChangeArrowheads="1"/>
            </p:cNvSpPr>
            <p:nvPr/>
          </p:nvSpPr>
          <p:spPr bwMode="auto">
            <a:xfrm>
              <a:off x="2156079" y="2864257"/>
              <a:ext cx="342629" cy="12891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U2OS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4" name="Freeform 127"/>
            <p:cNvSpPr>
              <a:spLocks noEditPoints="1"/>
            </p:cNvSpPr>
            <p:nvPr/>
          </p:nvSpPr>
          <p:spPr bwMode="auto">
            <a:xfrm>
              <a:off x="2304666" y="3108422"/>
              <a:ext cx="25200" cy="817848"/>
            </a:xfrm>
            <a:custGeom>
              <a:avLst/>
              <a:gdLst>
                <a:gd name="T0" fmla="*/ 49 w 49"/>
                <a:gd name="T1" fmla="*/ 1165 h 1165"/>
                <a:gd name="T2" fmla="*/ 49 w 49"/>
                <a:gd name="T3" fmla="*/ 0 h 1165"/>
                <a:gd name="T4" fmla="*/ 49 w 49"/>
                <a:gd name="T5" fmla="*/ 1160 h 1165"/>
                <a:gd name="T6" fmla="*/ 0 w 49"/>
                <a:gd name="T7" fmla="*/ 1160 h 1165"/>
                <a:gd name="T8" fmla="*/ 49 w 49"/>
                <a:gd name="T9" fmla="*/ 799 h 1165"/>
                <a:gd name="T10" fmla="*/ 0 w 49"/>
                <a:gd name="T11" fmla="*/ 799 h 1165"/>
                <a:gd name="T12" fmla="*/ 49 w 49"/>
                <a:gd name="T13" fmla="*/ 438 h 1165"/>
                <a:gd name="T14" fmla="*/ 0 w 49"/>
                <a:gd name="T15" fmla="*/ 438 h 1165"/>
                <a:gd name="T16" fmla="*/ 49 w 49"/>
                <a:gd name="T17" fmla="*/ 78 h 1165"/>
                <a:gd name="T18" fmla="*/ 0 w 49"/>
                <a:gd name="T19" fmla="*/ 78 h 1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165">
                  <a:moveTo>
                    <a:pt x="49" y="1165"/>
                  </a:moveTo>
                  <a:lnTo>
                    <a:pt x="49" y="0"/>
                  </a:lnTo>
                  <a:moveTo>
                    <a:pt x="49" y="1160"/>
                  </a:moveTo>
                  <a:lnTo>
                    <a:pt x="0" y="1160"/>
                  </a:lnTo>
                  <a:moveTo>
                    <a:pt x="49" y="799"/>
                  </a:moveTo>
                  <a:lnTo>
                    <a:pt x="0" y="799"/>
                  </a:lnTo>
                  <a:moveTo>
                    <a:pt x="49" y="438"/>
                  </a:moveTo>
                  <a:lnTo>
                    <a:pt x="0" y="438"/>
                  </a:lnTo>
                  <a:moveTo>
                    <a:pt x="49" y="78"/>
                  </a:moveTo>
                  <a:lnTo>
                    <a:pt x="0" y="78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5" name="Rectangle 79"/>
            <p:cNvSpPr>
              <a:spLocks noChangeArrowheads="1"/>
            </p:cNvSpPr>
            <p:nvPr/>
          </p:nvSpPr>
          <p:spPr bwMode="auto">
            <a:xfrm>
              <a:off x="2335722" y="3923496"/>
              <a:ext cx="826927" cy="0"/>
            </a:xfrm>
            <a:prstGeom prst="rect">
              <a:avLst/>
            </a:prstGeom>
            <a:solidFill>
              <a:srgbClr val="868686"/>
            </a:solidFill>
            <a:ln w="12700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6" name="Rectangle 28"/>
            <p:cNvSpPr>
              <a:spLocks noChangeArrowheads="1"/>
            </p:cNvSpPr>
            <p:nvPr/>
          </p:nvSpPr>
          <p:spPr bwMode="auto">
            <a:xfrm rot="16200000">
              <a:off x="2306786" y="4042977"/>
              <a:ext cx="345128" cy="151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7" name="Rectangle 29"/>
            <p:cNvSpPr>
              <a:spLocks noChangeArrowheads="1"/>
            </p:cNvSpPr>
            <p:nvPr/>
          </p:nvSpPr>
          <p:spPr bwMode="auto">
            <a:xfrm rot="16200000">
              <a:off x="2519533" y="4081250"/>
              <a:ext cx="421673" cy="151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8" name="Rectangle 30"/>
            <p:cNvSpPr>
              <a:spLocks noChangeArrowheads="1"/>
            </p:cNvSpPr>
            <p:nvPr/>
          </p:nvSpPr>
          <p:spPr bwMode="auto">
            <a:xfrm rot="16200000">
              <a:off x="2751461" y="4120195"/>
              <a:ext cx="499563" cy="151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9" name="Rectangle 29"/>
            <p:cNvSpPr>
              <a:spLocks noChangeArrowheads="1"/>
            </p:cNvSpPr>
            <p:nvPr/>
          </p:nvSpPr>
          <p:spPr bwMode="auto">
            <a:xfrm>
              <a:off x="2228889" y="3827795"/>
              <a:ext cx="69473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fr-FR" altLang="fr-FR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0" name="Rectangle 30"/>
            <p:cNvSpPr>
              <a:spLocks noChangeArrowheads="1"/>
            </p:cNvSpPr>
            <p:nvPr/>
          </p:nvSpPr>
          <p:spPr bwMode="auto">
            <a:xfrm>
              <a:off x="2124680" y="3574991"/>
              <a:ext cx="17368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0.5</a:t>
              </a:r>
              <a:endParaRPr kumimoji="0" lang="fr-FR" altLang="fr-FR" sz="14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1" name="Rectangle 31"/>
            <p:cNvSpPr>
              <a:spLocks noChangeArrowheads="1"/>
            </p:cNvSpPr>
            <p:nvPr/>
          </p:nvSpPr>
          <p:spPr bwMode="auto">
            <a:xfrm>
              <a:off x="2124680" y="3322887"/>
              <a:ext cx="17368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fr-FR" altLang="fr-FR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2" name="Rectangle 32"/>
            <p:cNvSpPr>
              <a:spLocks noChangeArrowheads="1"/>
            </p:cNvSpPr>
            <p:nvPr/>
          </p:nvSpPr>
          <p:spPr bwMode="auto">
            <a:xfrm>
              <a:off x="2124680" y="3070781"/>
              <a:ext cx="17368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1.5</a:t>
              </a:r>
              <a:endParaRPr kumimoji="0" lang="fr-FR" altLang="fr-FR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3" name="Line 94"/>
            <p:cNvSpPr>
              <a:spLocks noChangeShapeType="1"/>
            </p:cNvSpPr>
            <p:nvPr/>
          </p:nvSpPr>
          <p:spPr bwMode="auto">
            <a:xfrm>
              <a:off x="2502338" y="3053189"/>
              <a:ext cx="496682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4" name="ZoneTexte 573"/>
            <p:cNvSpPr txBox="1"/>
            <p:nvPr/>
          </p:nvSpPr>
          <p:spPr>
            <a:xfrm>
              <a:off x="2471097" y="3011272"/>
              <a:ext cx="289260" cy="1532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i="1" dirty="0" smtClean="0">
                  <a:latin typeface="Arial" pitchFamily="34" charset="0"/>
                  <a:cs typeface="Arial" pitchFamily="34" charset="0"/>
                </a:rPr>
                <a:t>ns</a:t>
              </a:r>
            </a:p>
          </p:txBody>
        </p:sp>
        <p:sp>
          <p:nvSpPr>
            <p:cNvPr id="575" name="Line 92"/>
            <p:cNvSpPr>
              <a:spLocks noChangeShapeType="1"/>
            </p:cNvSpPr>
            <p:nvPr/>
          </p:nvSpPr>
          <p:spPr bwMode="auto">
            <a:xfrm>
              <a:off x="2498708" y="3169584"/>
              <a:ext cx="248877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6" name="Rectangle 129"/>
            <p:cNvSpPr>
              <a:spLocks noChangeArrowheads="1"/>
            </p:cNvSpPr>
            <p:nvPr/>
          </p:nvSpPr>
          <p:spPr bwMode="auto">
            <a:xfrm>
              <a:off x="2920119" y="3445468"/>
              <a:ext cx="145518" cy="180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7" name="Line 130"/>
            <p:cNvSpPr>
              <a:spLocks noChangeShapeType="1"/>
            </p:cNvSpPr>
            <p:nvPr/>
          </p:nvSpPr>
          <p:spPr bwMode="auto">
            <a:xfrm>
              <a:off x="2910418" y="3451841"/>
              <a:ext cx="164921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8" name="Line 131"/>
            <p:cNvSpPr>
              <a:spLocks noChangeShapeType="1"/>
            </p:cNvSpPr>
            <p:nvPr/>
          </p:nvSpPr>
          <p:spPr bwMode="auto">
            <a:xfrm>
              <a:off x="2992878" y="3423570"/>
              <a:ext cx="0" cy="1699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9" name="Line 132"/>
            <p:cNvSpPr>
              <a:spLocks noChangeShapeType="1"/>
            </p:cNvSpPr>
            <p:nvPr/>
          </p:nvSpPr>
          <p:spPr bwMode="auto">
            <a:xfrm>
              <a:off x="2952456" y="3423570"/>
              <a:ext cx="80844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0" name="Line 133"/>
            <p:cNvSpPr>
              <a:spLocks noChangeShapeType="1"/>
            </p:cNvSpPr>
            <p:nvPr/>
          </p:nvSpPr>
          <p:spPr bwMode="auto">
            <a:xfrm>
              <a:off x="2992878" y="3469899"/>
              <a:ext cx="0" cy="1063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1" name="Line 134"/>
            <p:cNvSpPr>
              <a:spLocks noChangeShapeType="1"/>
            </p:cNvSpPr>
            <p:nvPr/>
          </p:nvSpPr>
          <p:spPr bwMode="auto">
            <a:xfrm>
              <a:off x="2952456" y="3470961"/>
              <a:ext cx="80844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2" name="Rectangle 136"/>
            <p:cNvSpPr>
              <a:spLocks noChangeArrowheads="1"/>
            </p:cNvSpPr>
            <p:nvPr/>
          </p:nvSpPr>
          <p:spPr bwMode="auto">
            <a:xfrm>
              <a:off x="2674356" y="3399793"/>
              <a:ext cx="145518" cy="1380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3" name="Line 137"/>
            <p:cNvSpPr>
              <a:spLocks noChangeShapeType="1"/>
            </p:cNvSpPr>
            <p:nvPr/>
          </p:nvSpPr>
          <p:spPr bwMode="auto">
            <a:xfrm>
              <a:off x="2664654" y="3411477"/>
              <a:ext cx="164921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4" name="Line 138"/>
            <p:cNvSpPr>
              <a:spLocks noChangeShapeType="1"/>
            </p:cNvSpPr>
            <p:nvPr/>
          </p:nvSpPr>
          <p:spPr bwMode="auto">
            <a:xfrm>
              <a:off x="2747115" y="3381490"/>
              <a:ext cx="0" cy="1487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5" name="Line 139"/>
            <p:cNvSpPr>
              <a:spLocks noChangeShapeType="1"/>
            </p:cNvSpPr>
            <p:nvPr/>
          </p:nvSpPr>
          <p:spPr bwMode="auto">
            <a:xfrm>
              <a:off x="2706693" y="3380019"/>
              <a:ext cx="80844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6" name="Line 140"/>
            <p:cNvSpPr>
              <a:spLocks noChangeShapeType="1"/>
            </p:cNvSpPr>
            <p:nvPr/>
          </p:nvSpPr>
          <p:spPr bwMode="auto">
            <a:xfrm>
              <a:off x="2747115" y="3417442"/>
              <a:ext cx="0" cy="956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7" name="Line 141"/>
            <p:cNvSpPr>
              <a:spLocks noChangeShapeType="1"/>
            </p:cNvSpPr>
            <p:nvPr/>
          </p:nvSpPr>
          <p:spPr bwMode="auto">
            <a:xfrm>
              <a:off x="2706693" y="3428472"/>
              <a:ext cx="80844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8" name="Rectangle 142"/>
            <p:cNvSpPr>
              <a:spLocks noChangeArrowheads="1"/>
            </p:cNvSpPr>
            <p:nvPr/>
          </p:nvSpPr>
          <p:spPr bwMode="auto">
            <a:xfrm>
              <a:off x="2417274" y="3375361"/>
              <a:ext cx="168155" cy="79667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pic>
          <p:nvPicPr>
            <p:cNvPr id="589" name="Picture 14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8890" y="3377486"/>
              <a:ext cx="164921" cy="78604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0" name="Rectangle 144"/>
            <p:cNvSpPr>
              <a:spLocks noChangeArrowheads="1"/>
            </p:cNvSpPr>
            <p:nvPr/>
          </p:nvSpPr>
          <p:spPr bwMode="auto">
            <a:xfrm>
              <a:off x="2417274" y="3375361"/>
              <a:ext cx="168155" cy="7966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1" name="Line 146"/>
            <p:cNvSpPr>
              <a:spLocks noChangeShapeType="1"/>
            </p:cNvSpPr>
            <p:nvPr/>
          </p:nvSpPr>
          <p:spPr bwMode="auto">
            <a:xfrm>
              <a:off x="2418890" y="3417850"/>
              <a:ext cx="164921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2" name="Line 147"/>
            <p:cNvSpPr>
              <a:spLocks noChangeShapeType="1"/>
            </p:cNvSpPr>
            <p:nvPr/>
          </p:nvSpPr>
          <p:spPr bwMode="auto">
            <a:xfrm>
              <a:off x="2501351" y="3348806"/>
              <a:ext cx="0" cy="2868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3" name="Line 148"/>
            <p:cNvSpPr>
              <a:spLocks noChangeShapeType="1"/>
            </p:cNvSpPr>
            <p:nvPr/>
          </p:nvSpPr>
          <p:spPr bwMode="auto">
            <a:xfrm>
              <a:off x="2460930" y="3348806"/>
              <a:ext cx="80844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4" name="Line 149"/>
            <p:cNvSpPr>
              <a:spLocks noChangeShapeType="1"/>
            </p:cNvSpPr>
            <p:nvPr/>
          </p:nvSpPr>
          <p:spPr bwMode="auto">
            <a:xfrm>
              <a:off x="2501351" y="3455028"/>
              <a:ext cx="0" cy="3930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5" name="Line 150"/>
            <p:cNvSpPr>
              <a:spLocks noChangeShapeType="1"/>
            </p:cNvSpPr>
            <p:nvPr/>
          </p:nvSpPr>
          <p:spPr bwMode="auto">
            <a:xfrm>
              <a:off x="2460930" y="3494330"/>
              <a:ext cx="80844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596" name="ZoneTexte 595"/>
          <p:cNvSpPr txBox="1"/>
          <p:nvPr/>
        </p:nvSpPr>
        <p:spPr>
          <a:xfrm>
            <a:off x="1465122" y="2633068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B</a:t>
            </a:r>
          </a:p>
        </p:txBody>
      </p:sp>
      <p:grpSp>
        <p:nvGrpSpPr>
          <p:cNvPr id="597" name="Groupe 596"/>
          <p:cNvGrpSpPr/>
          <p:nvPr/>
        </p:nvGrpSpPr>
        <p:grpSpPr>
          <a:xfrm>
            <a:off x="1794000" y="6016169"/>
            <a:ext cx="3541882" cy="1904673"/>
            <a:chOff x="3535035" y="2881457"/>
            <a:chExt cx="3050936" cy="1489521"/>
          </a:xfrm>
        </p:grpSpPr>
        <p:sp>
          <p:nvSpPr>
            <p:cNvPr id="598" name="Freeform 52"/>
            <p:cNvSpPr>
              <a:spLocks noEditPoints="1"/>
            </p:cNvSpPr>
            <p:nvPr/>
          </p:nvSpPr>
          <p:spPr bwMode="auto">
            <a:xfrm>
              <a:off x="5335968" y="3548361"/>
              <a:ext cx="862838" cy="372191"/>
            </a:xfrm>
            <a:custGeom>
              <a:avLst/>
              <a:gdLst>
                <a:gd name="T0" fmla="*/ 0 w 688"/>
                <a:gd name="T1" fmla="*/ 52 h 343"/>
                <a:gd name="T2" fmla="*/ 172 w 688"/>
                <a:gd name="T3" fmla="*/ 52 h 343"/>
                <a:gd name="T4" fmla="*/ 172 w 688"/>
                <a:gd name="T5" fmla="*/ 343 h 343"/>
                <a:gd name="T6" fmla="*/ 0 w 688"/>
                <a:gd name="T7" fmla="*/ 343 h 343"/>
                <a:gd name="T8" fmla="*/ 0 w 688"/>
                <a:gd name="T9" fmla="*/ 52 h 343"/>
                <a:gd name="T10" fmla="*/ 259 w 688"/>
                <a:gd name="T11" fmla="*/ 61 h 343"/>
                <a:gd name="T12" fmla="*/ 430 w 688"/>
                <a:gd name="T13" fmla="*/ 61 h 343"/>
                <a:gd name="T14" fmla="*/ 430 w 688"/>
                <a:gd name="T15" fmla="*/ 343 h 343"/>
                <a:gd name="T16" fmla="*/ 259 w 688"/>
                <a:gd name="T17" fmla="*/ 343 h 343"/>
                <a:gd name="T18" fmla="*/ 259 w 688"/>
                <a:gd name="T19" fmla="*/ 61 h 343"/>
                <a:gd name="T20" fmla="*/ 516 w 688"/>
                <a:gd name="T21" fmla="*/ 0 h 343"/>
                <a:gd name="T22" fmla="*/ 688 w 688"/>
                <a:gd name="T23" fmla="*/ 0 h 343"/>
                <a:gd name="T24" fmla="*/ 688 w 688"/>
                <a:gd name="T25" fmla="*/ 343 h 343"/>
                <a:gd name="T26" fmla="*/ 516 w 688"/>
                <a:gd name="T27" fmla="*/ 343 h 343"/>
                <a:gd name="T28" fmla="*/ 516 w 688"/>
                <a:gd name="T29" fmla="*/ 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88" h="343">
                  <a:moveTo>
                    <a:pt x="0" y="52"/>
                  </a:moveTo>
                  <a:lnTo>
                    <a:pt x="172" y="52"/>
                  </a:lnTo>
                  <a:lnTo>
                    <a:pt x="172" y="343"/>
                  </a:lnTo>
                  <a:lnTo>
                    <a:pt x="0" y="343"/>
                  </a:lnTo>
                  <a:lnTo>
                    <a:pt x="0" y="52"/>
                  </a:lnTo>
                  <a:close/>
                  <a:moveTo>
                    <a:pt x="259" y="61"/>
                  </a:moveTo>
                  <a:lnTo>
                    <a:pt x="430" y="61"/>
                  </a:lnTo>
                  <a:lnTo>
                    <a:pt x="430" y="343"/>
                  </a:lnTo>
                  <a:lnTo>
                    <a:pt x="259" y="343"/>
                  </a:lnTo>
                  <a:lnTo>
                    <a:pt x="259" y="61"/>
                  </a:lnTo>
                  <a:close/>
                  <a:moveTo>
                    <a:pt x="516" y="0"/>
                  </a:moveTo>
                  <a:lnTo>
                    <a:pt x="688" y="0"/>
                  </a:lnTo>
                  <a:lnTo>
                    <a:pt x="688" y="343"/>
                  </a:lnTo>
                  <a:lnTo>
                    <a:pt x="516" y="343"/>
                  </a:lnTo>
                  <a:lnTo>
                    <a:pt x="516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9" name="Freeform 53"/>
            <p:cNvSpPr>
              <a:spLocks noEditPoints="1"/>
            </p:cNvSpPr>
            <p:nvPr/>
          </p:nvSpPr>
          <p:spPr bwMode="auto">
            <a:xfrm>
              <a:off x="5335968" y="3548361"/>
              <a:ext cx="862838" cy="372191"/>
            </a:xfrm>
            <a:custGeom>
              <a:avLst/>
              <a:gdLst>
                <a:gd name="T0" fmla="*/ 0 w 688"/>
                <a:gd name="T1" fmla="*/ 52 h 343"/>
                <a:gd name="T2" fmla="*/ 172 w 688"/>
                <a:gd name="T3" fmla="*/ 52 h 343"/>
                <a:gd name="T4" fmla="*/ 172 w 688"/>
                <a:gd name="T5" fmla="*/ 343 h 343"/>
                <a:gd name="T6" fmla="*/ 0 w 688"/>
                <a:gd name="T7" fmla="*/ 343 h 343"/>
                <a:gd name="T8" fmla="*/ 0 w 688"/>
                <a:gd name="T9" fmla="*/ 52 h 343"/>
                <a:gd name="T10" fmla="*/ 259 w 688"/>
                <a:gd name="T11" fmla="*/ 61 h 343"/>
                <a:gd name="T12" fmla="*/ 430 w 688"/>
                <a:gd name="T13" fmla="*/ 61 h 343"/>
                <a:gd name="T14" fmla="*/ 430 w 688"/>
                <a:gd name="T15" fmla="*/ 343 h 343"/>
                <a:gd name="T16" fmla="*/ 259 w 688"/>
                <a:gd name="T17" fmla="*/ 343 h 343"/>
                <a:gd name="T18" fmla="*/ 259 w 688"/>
                <a:gd name="T19" fmla="*/ 61 h 343"/>
                <a:gd name="T20" fmla="*/ 516 w 688"/>
                <a:gd name="T21" fmla="*/ 0 h 343"/>
                <a:gd name="T22" fmla="*/ 688 w 688"/>
                <a:gd name="T23" fmla="*/ 0 h 343"/>
                <a:gd name="T24" fmla="*/ 688 w 688"/>
                <a:gd name="T25" fmla="*/ 343 h 343"/>
                <a:gd name="T26" fmla="*/ 516 w 688"/>
                <a:gd name="T27" fmla="*/ 343 h 343"/>
                <a:gd name="T28" fmla="*/ 516 w 688"/>
                <a:gd name="T29" fmla="*/ 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88" h="343">
                  <a:moveTo>
                    <a:pt x="0" y="52"/>
                  </a:moveTo>
                  <a:lnTo>
                    <a:pt x="172" y="52"/>
                  </a:lnTo>
                  <a:lnTo>
                    <a:pt x="172" y="343"/>
                  </a:lnTo>
                  <a:lnTo>
                    <a:pt x="0" y="343"/>
                  </a:lnTo>
                  <a:lnTo>
                    <a:pt x="0" y="52"/>
                  </a:lnTo>
                  <a:close/>
                  <a:moveTo>
                    <a:pt x="259" y="61"/>
                  </a:moveTo>
                  <a:lnTo>
                    <a:pt x="430" y="61"/>
                  </a:lnTo>
                  <a:lnTo>
                    <a:pt x="430" y="343"/>
                  </a:lnTo>
                  <a:lnTo>
                    <a:pt x="259" y="343"/>
                  </a:lnTo>
                  <a:lnTo>
                    <a:pt x="259" y="61"/>
                  </a:lnTo>
                  <a:close/>
                  <a:moveTo>
                    <a:pt x="516" y="0"/>
                  </a:moveTo>
                  <a:lnTo>
                    <a:pt x="688" y="0"/>
                  </a:lnTo>
                  <a:lnTo>
                    <a:pt x="688" y="343"/>
                  </a:lnTo>
                  <a:lnTo>
                    <a:pt x="516" y="343"/>
                  </a:lnTo>
                  <a:lnTo>
                    <a:pt x="516" y="0"/>
                  </a:lnTo>
                  <a:close/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0" name="Freeform 54"/>
            <p:cNvSpPr>
              <a:spLocks noEditPoints="1"/>
            </p:cNvSpPr>
            <p:nvPr/>
          </p:nvSpPr>
          <p:spPr bwMode="auto">
            <a:xfrm>
              <a:off x="5335968" y="3232596"/>
              <a:ext cx="862838" cy="381956"/>
            </a:xfrm>
            <a:custGeom>
              <a:avLst/>
              <a:gdLst>
                <a:gd name="T0" fmla="*/ 0 w 688"/>
                <a:gd name="T1" fmla="*/ 26 h 352"/>
                <a:gd name="T2" fmla="*/ 172 w 688"/>
                <a:gd name="T3" fmla="*/ 26 h 352"/>
                <a:gd name="T4" fmla="*/ 172 w 688"/>
                <a:gd name="T5" fmla="*/ 343 h 352"/>
                <a:gd name="T6" fmla="*/ 0 w 688"/>
                <a:gd name="T7" fmla="*/ 343 h 352"/>
                <a:gd name="T8" fmla="*/ 0 w 688"/>
                <a:gd name="T9" fmla="*/ 26 h 352"/>
                <a:gd name="T10" fmla="*/ 259 w 688"/>
                <a:gd name="T11" fmla="*/ 14 h 352"/>
                <a:gd name="T12" fmla="*/ 430 w 688"/>
                <a:gd name="T13" fmla="*/ 14 h 352"/>
                <a:gd name="T14" fmla="*/ 430 w 688"/>
                <a:gd name="T15" fmla="*/ 352 h 352"/>
                <a:gd name="T16" fmla="*/ 259 w 688"/>
                <a:gd name="T17" fmla="*/ 352 h 352"/>
                <a:gd name="T18" fmla="*/ 259 w 688"/>
                <a:gd name="T19" fmla="*/ 14 h 352"/>
                <a:gd name="T20" fmla="*/ 516 w 688"/>
                <a:gd name="T21" fmla="*/ 0 h 352"/>
                <a:gd name="T22" fmla="*/ 688 w 688"/>
                <a:gd name="T23" fmla="*/ 0 h 352"/>
                <a:gd name="T24" fmla="*/ 688 w 688"/>
                <a:gd name="T25" fmla="*/ 291 h 352"/>
                <a:gd name="T26" fmla="*/ 516 w 688"/>
                <a:gd name="T27" fmla="*/ 291 h 352"/>
                <a:gd name="T28" fmla="*/ 516 w 688"/>
                <a:gd name="T29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88" h="352">
                  <a:moveTo>
                    <a:pt x="0" y="26"/>
                  </a:moveTo>
                  <a:lnTo>
                    <a:pt x="172" y="26"/>
                  </a:lnTo>
                  <a:lnTo>
                    <a:pt x="172" y="343"/>
                  </a:lnTo>
                  <a:lnTo>
                    <a:pt x="0" y="343"/>
                  </a:lnTo>
                  <a:lnTo>
                    <a:pt x="0" y="26"/>
                  </a:lnTo>
                  <a:close/>
                  <a:moveTo>
                    <a:pt x="259" y="14"/>
                  </a:moveTo>
                  <a:lnTo>
                    <a:pt x="430" y="14"/>
                  </a:lnTo>
                  <a:lnTo>
                    <a:pt x="430" y="352"/>
                  </a:lnTo>
                  <a:lnTo>
                    <a:pt x="259" y="352"/>
                  </a:lnTo>
                  <a:lnTo>
                    <a:pt x="259" y="14"/>
                  </a:lnTo>
                  <a:close/>
                  <a:moveTo>
                    <a:pt x="516" y="0"/>
                  </a:moveTo>
                  <a:lnTo>
                    <a:pt x="688" y="0"/>
                  </a:lnTo>
                  <a:lnTo>
                    <a:pt x="688" y="291"/>
                  </a:lnTo>
                  <a:lnTo>
                    <a:pt x="516" y="291"/>
                  </a:lnTo>
                  <a:lnTo>
                    <a:pt x="516" y="0"/>
                  </a:lnTo>
                  <a:close/>
                </a:path>
              </a:pathLst>
            </a:custGeom>
            <a:solidFill>
              <a:srgbClr val="FFF2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1" name="Freeform 55"/>
            <p:cNvSpPr>
              <a:spLocks noEditPoints="1"/>
            </p:cNvSpPr>
            <p:nvPr/>
          </p:nvSpPr>
          <p:spPr bwMode="auto">
            <a:xfrm>
              <a:off x="5335968" y="3232596"/>
              <a:ext cx="862838" cy="381956"/>
            </a:xfrm>
            <a:custGeom>
              <a:avLst/>
              <a:gdLst>
                <a:gd name="T0" fmla="*/ 0 w 688"/>
                <a:gd name="T1" fmla="*/ 26 h 352"/>
                <a:gd name="T2" fmla="*/ 172 w 688"/>
                <a:gd name="T3" fmla="*/ 26 h 352"/>
                <a:gd name="T4" fmla="*/ 172 w 688"/>
                <a:gd name="T5" fmla="*/ 343 h 352"/>
                <a:gd name="T6" fmla="*/ 0 w 688"/>
                <a:gd name="T7" fmla="*/ 343 h 352"/>
                <a:gd name="T8" fmla="*/ 0 w 688"/>
                <a:gd name="T9" fmla="*/ 26 h 352"/>
                <a:gd name="T10" fmla="*/ 259 w 688"/>
                <a:gd name="T11" fmla="*/ 14 h 352"/>
                <a:gd name="T12" fmla="*/ 430 w 688"/>
                <a:gd name="T13" fmla="*/ 14 h 352"/>
                <a:gd name="T14" fmla="*/ 430 w 688"/>
                <a:gd name="T15" fmla="*/ 352 h 352"/>
                <a:gd name="T16" fmla="*/ 259 w 688"/>
                <a:gd name="T17" fmla="*/ 352 h 352"/>
                <a:gd name="T18" fmla="*/ 259 w 688"/>
                <a:gd name="T19" fmla="*/ 14 h 352"/>
                <a:gd name="T20" fmla="*/ 516 w 688"/>
                <a:gd name="T21" fmla="*/ 0 h 352"/>
                <a:gd name="T22" fmla="*/ 688 w 688"/>
                <a:gd name="T23" fmla="*/ 0 h 352"/>
                <a:gd name="T24" fmla="*/ 688 w 688"/>
                <a:gd name="T25" fmla="*/ 291 h 352"/>
                <a:gd name="T26" fmla="*/ 516 w 688"/>
                <a:gd name="T27" fmla="*/ 291 h 352"/>
                <a:gd name="T28" fmla="*/ 516 w 688"/>
                <a:gd name="T29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88" h="352">
                  <a:moveTo>
                    <a:pt x="0" y="26"/>
                  </a:moveTo>
                  <a:lnTo>
                    <a:pt x="172" y="26"/>
                  </a:lnTo>
                  <a:lnTo>
                    <a:pt x="172" y="343"/>
                  </a:lnTo>
                  <a:lnTo>
                    <a:pt x="0" y="343"/>
                  </a:lnTo>
                  <a:lnTo>
                    <a:pt x="0" y="26"/>
                  </a:lnTo>
                  <a:close/>
                  <a:moveTo>
                    <a:pt x="259" y="14"/>
                  </a:moveTo>
                  <a:lnTo>
                    <a:pt x="430" y="14"/>
                  </a:lnTo>
                  <a:lnTo>
                    <a:pt x="430" y="352"/>
                  </a:lnTo>
                  <a:lnTo>
                    <a:pt x="259" y="352"/>
                  </a:lnTo>
                  <a:lnTo>
                    <a:pt x="259" y="14"/>
                  </a:lnTo>
                  <a:close/>
                  <a:moveTo>
                    <a:pt x="516" y="0"/>
                  </a:moveTo>
                  <a:lnTo>
                    <a:pt x="688" y="0"/>
                  </a:lnTo>
                  <a:lnTo>
                    <a:pt x="688" y="291"/>
                  </a:lnTo>
                  <a:lnTo>
                    <a:pt x="516" y="291"/>
                  </a:lnTo>
                  <a:lnTo>
                    <a:pt x="516" y="0"/>
                  </a:lnTo>
                  <a:close/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2" name="Freeform 56"/>
            <p:cNvSpPr>
              <a:spLocks noEditPoints="1"/>
            </p:cNvSpPr>
            <p:nvPr/>
          </p:nvSpPr>
          <p:spPr bwMode="auto">
            <a:xfrm>
              <a:off x="5335968" y="3177255"/>
              <a:ext cx="862838" cy="83554"/>
            </a:xfrm>
            <a:custGeom>
              <a:avLst/>
              <a:gdLst>
                <a:gd name="T0" fmla="*/ 0 w 688"/>
                <a:gd name="T1" fmla="*/ 3 h 77"/>
                <a:gd name="T2" fmla="*/ 172 w 688"/>
                <a:gd name="T3" fmla="*/ 3 h 77"/>
                <a:gd name="T4" fmla="*/ 172 w 688"/>
                <a:gd name="T5" fmla="*/ 77 h 77"/>
                <a:gd name="T6" fmla="*/ 0 w 688"/>
                <a:gd name="T7" fmla="*/ 77 h 77"/>
                <a:gd name="T8" fmla="*/ 0 w 688"/>
                <a:gd name="T9" fmla="*/ 3 h 77"/>
                <a:gd name="T10" fmla="*/ 259 w 688"/>
                <a:gd name="T11" fmla="*/ 5 h 77"/>
                <a:gd name="T12" fmla="*/ 430 w 688"/>
                <a:gd name="T13" fmla="*/ 5 h 77"/>
                <a:gd name="T14" fmla="*/ 430 w 688"/>
                <a:gd name="T15" fmla="*/ 65 h 77"/>
                <a:gd name="T16" fmla="*/ 259 w 688"/>
                <a:gd name="T17" fmla="*/ 65 h 77"/>
                <a:gd name="T18" fmla="*/ 259 w 688"/>
                <a:gd name="T19" fmla="*/ 5 h 77"/>
                <a:gd name="T20" fmla="*/ 516 w 688"/>
                <a:gd name="T21" fmla="*/ 0 h 77"/>
                <a:gd name="T22" fmla="*/ 688 w 688"/>
                <a:gd name="T23" fmla="*/ 0 h 77"/>
                <a:gd name="T24" fmla="*/ 688 w 688"/>
                <a:gd name="T25" fmla="*/ 51 h 77"/>
                <a:gd name="T26" fmla="*/ 516 w 688"/>
                <a:gd name="T27" fmla="*/ 51 h 77"/>
                <a:gd name="T28" fmla="*/ 516 w 688"/>
                <a:gd name="T2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88" h="77">
                  <a:moveTo>
                    <a:pt x="0" y="3"/>
                  </a:moveTo>
                  <a:lnTo>
                    <a:pt x="172" y="3"/>
                  </a:lnTo>
                  <a:lnTo>
                    <a:pt x="172" y="77"/>
                  </a:lnTo>
                  <a:lnTo>
                    <a:pt x="0" y="77"/>
                  </a:lnTo>
                  <a:lnTo>
                    <a:pt x="0" y="3"/>
                  </a:lnTo>
                  <a:close/>
                  <a:moveTo>
                    <a:pt x="259" y="5"/>
                  </a:moveTo>
                  <a:lnTo>
                    <a:pt x="430" y="5"/>
                  </a:lnTo>
                  <a:lnTo>
                    <a:pt x="430" y="65"/>
                  </a:lnTo>
                  <a:lnTo>
                    <a:pt x="259" y="65"/>
                  </a:lnTo>
                  <a:lnTo>
                    <a:pt x="259" y="5"/>
                  </a:lnTo>
                  <a:close/>
                  <a:moveTo>
                    <a:pt x="516" y="0"/>
                  </a:moveTo>
                  <a:lnTo>
                    <a:pt x="688" y="0"/>
                  </a:lnTo>
                  <a:lnTo>
                    <a:pt x="688" y="51"/>
                  </a:lnTo>
                  <a:lnTo>
                    <a:pt x="516" y="51"/>
                  </a:lnTo>
                  <a:lnTo>
                    <a:pt x="516" y="0"/>
                  </a:lnTo>
                  <a:close/>
                </a:path>
              </a:pathLst>
            </a:custGeom>
            <a:solidFill>
              <a:srgbClr val="CCFF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3" name="Freeform 57"/>
            <p:cNvSpPr>
              <a:spLocks noEditPoints="1"/>
            </p:cNvSpPr>
            <p:nvPr/>
          </p:nvSpPr>
          <p:spPr bwMode="auto">
            <a:xfrm>
              <a:off x="5335968" y="3177255"/>
              <a:ext cx="862838" cy="83554"/>
            </a:xfrm>
            <a:custGeom>
              <a:avLst/>
              <a:gdLst>
                <a:gd name="T0" fmla="*/ 0 w 688"/>
                <a:gd name="T1" fmla="*/ 3 h 77"/>
                <a:gd name="T2" fmla="*/ 172 w 688"/>
                <a:gd name="T3" fmla="*/ 3 h 77"/>
                <a:gd name="T4" fmla="*/ 172 w 688"/>
                <a:gd name="T5" fmla="*/ 77 h 77"/>
                <a:gd name="T6" fmla="*/ 0 w 688"/>
                <a:gd name="T7" fmla="*/ 77 h 77"/>
                <a:gd name="T8" fmla="*/ 0 w 688"/>
                <a:gd name="T9" fmla="*/ 3 h 77"/>
                <a:gd name="T10" fmla="*/ 259 w 688"/>
                <a:gd name="T11" fmla="*/ 5 h 77"/>
                <a:gd name="T12" fmla="*/ 430 w 688"/>
                <a:gd name="T13" fmla="*/ 5 h 77"/>
                <a:gd name="T14" fmla="*/ 430 w 688"/>
                <a:gd name="T15" fmla="*/ 65 h 77"/>
                <a:gd name="T16" fmla="*/ 259 w 688"/>
                <a:gd name="T17" fmla="*/ 65 h 77"/>
                <a:gd name="T18" fmla="*/ 259 w 688"/>
                <a:gd name="T19" fmla="*/ 5 h 77"/>
                <a:gd name="T20" fmla="*/ 516 w 688"/>
                <a:gd name="T21" fmla="*/ 0 h 77"/>
                <a:gd name="T22" fmla="*/ 688 w 688"/>
                <a:gd name="T23" fmla="*/ 0 h 77"/>
                <a:gd name="T24" fmla="*/ 688 w 688"/>
                <a:gd name="T25" fmla="*/ 51 h 77"/>
                <a:gd name="T26" fmla="*/ 516 w 688"/>
                <a:gd name="T27" fmla="*/ 51 h 77"/>
                <a:gd name="T28" fmla="*/ 516 w 688"/>
                <a:gd name="T2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88" h="77">
                  <a:moveTo>
                    <a:pt x="0" y="3"/>
                  </a:moveTo>
                  <a:lnTo>
                    <a:pt x="172" y="3"/>
                  </a:lnTo>
                  <a:lnTo>
                    <a:pt x="172" y="77"/>
                  </a:lnTo>
                  <a:lnTo>
                    <a:pt x="0" y="77"/>
                  </a:lnTo>
                  <a:lnTo>
                    <a:pt x="0" y="3"/>
                  </a:lnTo>
                  <a:close/>
                  <a:moveTo>
                    <a:pt x="259" y="5"/>
                  </a:moveTo>
                  <a:lnTo>
                    <a:pt x="430" y="5"/>
                  </a:lnTo>
                  <a:lnTo>
                    <a:pt x="430" y="65"/>
                  </a:lnTo>
                  <a:lnTo>
                    <a:pt x="259" y="65"/>
                  </a:lnTo>
                  <a:lnTo>
                    <a:pt x="259" y="5"/>
                  </a:lnTo>
                  <a:close/>
                  <a:moveTo>
                    <a:pt x="516" y="0"/>
                  </a:moveTo>
                  <a:lnTo>
                    <a:pt x="688" y="0"/>
                  </a:lnTo>
                  <a:lnTo>
                    <a:pt x="688" y="51"/>
                  </a:lnTo>
                  <a:lnTo>
                    <a:pt x="516" y="51"/>
                  </a:lnTo>
                  <a:lnTo>
                    <a:pt x="516" y="0"/>
                  </a:lnTo>
                  <a:close/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4" name="Freeform 58"/>
            <p:cNvSpPr>
              <a:spLocks noEditPoints="1"/>
            </p:cNvSpPr>
            <p:nvPr/>
          </p:nvSpPr>
          <p:spPr bwMode="auto">
            <a:xfrm>
              <a:off x="5430027" y="3587424"/>
              <a:ext cx="28845" cy="34723"/>
            </a:xfrm>
            <a:custGeom>
              <a:avLst/>
              <a:gdLst>
                <a:gd name="T0" fmla="*/ 12 w 23"/>
                <a:gd name="T1" fmla="*/ 16 h 32"/>
                <a:gd name="T2" fmla="*/ 12 w 23"/>
                <a:gd name="T3" fmla="*/ 32 h 32"/>
                <a:gd name="T4" fmla="*/ 12 w 23"/>
                <a:gd name="T5" fmla="*/ 16 h 32"/>
                <a:gd name="T6" fmla="*/ 12 w 23"/>
                <a:gd name="T7" fmla="*/ 0 h 32"/>
                <a:gd name="T8" fmla="*/ 0 w 23"/>
                <a:gd name="T9" fmla="*/ 32 h 32"/>
                <a:gd name="T10" fmla="*/ 23 w 23"/>
                <a:gd name="T11" fmla="*/ 32 h 32"/>
                <a:gd name="T12" fmla="*/ 0 w 23"/>
                <a:gd name="T13" fmla="*/ 0 h 32"/>
                <a:gd name="T14" fmla="*/ 23 w 23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2">
                  <a:moveTo>
                    <a:pt x="12" y="16"/>
                  </a:moveTo>
                  <a:lnTo>
                    <a:pt x="12" y="32"/>
                  </a:lnTo>
                  <a:moveTo>
                    <a:pt x="12" y="16"/>
                  </a:moveTo>
                  <a:lnTo>
                    <a:pt x="12" y="0"/>
                  </a:lnTo>
                  <a:moveTo>
                    <a:pt x="0" y="32"/>
                  </a:moveTo>
                  <a:lnTo>
                    <a:pt x="23" y="32"/>
                  </a:lnTo>
                  <a:moveTo>
                    <a:pt x="0" y="0"/>
                  </a:moveTo>
                  <a:lnTo>
                    <a:pt x="23" y="0"/>
                  </a:lnTo>
                </a:path>
              </a:pathLst>
            </a:custGeom>
            <a:noFill/>
            <a:ln w="12700" cap="flat">
              <a:solidFill>
                <a:srgbClr val="59595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5" name="Freeform 59"/>
            <p:cNvSpPr>
              <a:spLocks noEditPoints="1"/>
            </p:cNvSpPr>
            <p:nvPr/>
          </p:nvSpPr>
          <p:spPr bwMode="auto">
            <a:xfrm>
              <a:off x="5753591" y="3595021"/>
              <a:ext cx="28845" cy="39064"/>
            </a:xfrm>
            <a:custGeom>
              <a:avLst/>
              <a:gdLst>
                <a:gd name="T0" fmla="*/ 11 w 23"/>
                <a:gd name="T1" fmla="*/ 18 h 36"/>
                <a:gd name="T2" fmla="*/ 11 w 23"/>
                <a:gd name="T3" fmla="*/ 36 h 36"/>
                <a:gd name="T4" fmla="*/ 11 w 23"/>
                <a:gd name="T5" fmla="*/ 18 h 36"/>
                <a:gd name="T6" fmla="*/ 11 w 23"/>
                <a:gd name="T7" fmla="*/ 0 h 36"/>
                <a:gd name="T8" fmla="*/ 0 w 23"/>
                <a:gd name="T9" fmla="*/ 36 h 36"/>
                <a:gd name="T10" fmla="*/ 23 w 23"/>
                <a:gd name="T11" fmla="*/ 36 h 36"/>
                <a:gd name="T12" fmla="*/ 0 w 23"/>
                <a:gd name="T13" fmla="*/ 0 h 36"/>
                <a:gd name="T14" fmla="*/ 23 w 23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6">
                  <a:moveTo>
                    <a:pt x="11" y="18"/>
                  </a:moveTo>
                  <a:lnTo>
                    <a:pt x="11" y="36"/>
                  </a:lnTo>
                  <a:moveTo>
                    <a:pt x="11" y="18"/>
                  </a:moveTo>
                  <a:lnTo>
                    <a:pt x="11" y="0"/>
                  </a:lnTo>
                  <a:moveTo>
                    <a:pt x="0" y="36"/>
                  </a:moveTo>
                  <a:lnTo>
                    <a:pt x="23" y="36"/>
                  </a:lnTo>
                  <a:moveTo>
                    <a:pt x="0" y="0"/>
                  </a:moveTo>
                  <a:lnTo>
                    <a:pt x="23" y="0"/>
                  </a:lnTo>
                </a:path>
              </a:pathLst>
            </a:custGeom>
            <a:noFill/>
            <a:ln w="12700" cap="flat">
              <a:solidFill>
                <a:srgbClr val="59595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6" name="Freeform 60"/>
            <p:cNvSpPr>
              <a:spLocks noEditPoints="1"/>
            </p:cNvSpPr>
            <p:nvPr/>
          </p:nvSpPr>
          <p:spPr bwMode="auto">
            <a:xfrm>
              <a:off x="6077156" y="3526659"/>
              <a:ext cx="28845" cy="44490"/>
            </a:xfrm>
            <a:custGeom>
              <a:avLst/>
              <a:gdLst>
                <a:gd name="T0" fmla="*/ 11 w 23"/>
                <a:gd name="T1" fmla="*/ 20 h 41"/>
                <a:gd name="T2" fmla="*/ 11 w 23"/>
                <a:gd name="T3" fmla="*/ 41 h 41"/>
                <a:gd name="T4" fmla="*/ 11 w 23"/>
                <a:gd name="T5" fmla="*/ 20 h 41"/>
                <a:gd name="T6" fmla="*/ 11 w 23"/>
                <a:gd name="T7" fmla="*/ 0 h 41"/>
                <a:gd name="T8" fmla="*/ 0 w 23"/>
                <a:gd name="T9" fmla="*/ 41 h 41"/>
                <a:gd name="T10" fmla="*/ 23 w 23"/>
                <a:gd name="T11" fmla="*/ 41 h 41"/>
                <a:gd name="T12" fmla="*/ 0 w 23"/>
                <a:gd name="T13" fmla="*/ 0 h 41"/>
                <a:gd name="T14" fmla="*/ 23 w 23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41">
                  <a:moveTo>
                    <a:pt x="11" y="20"/>
                  </a:moveTo>
                  <a:lnTo>
                    <a:pt x="11" y="41"/>
                  </a:lnTo>
                  <a:moveTo>
                    <a:pt x="11" y="20"/>
                  </a:moveTo>
                  <a:lnTo>
                    <a:pt x="11" y="0"/>
                  </a:lnTo>
                  <a:moveTo>
                    <a:pt x="0" y="41"/>
                  </a:moveTo>
                  <a:lnTo>
                    <a:pt x="23" y="41"/>
                  </a:lnTo>
                  <a:moveTo>
                    <a:pt x="0" y="0"/>
                  </a:moveTo>
                  <a:lnTo>
                    <a:pt x="23" y="0"/>
                  </a:lnTo>
                </a:path>
              </a:pathLst>
            </a:custGeom>
            <a:noFill/>
            <a:ln w="12700" cap="flat">
              <a:solidFill>
                <a:srgbClr val="59595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7" name="Freeform 61"/>
            <p:cNvSpPr>
              <a:spLocks noEditPoints="1"/>
            </p:cNvSpPr>
            <p:nvPr/>
          </p:nvSpPr>
          <p:spPr bwMode="auto">
            <a:xfrm>
              <a:off x="5430027" y="3176171"/>
              <a:ext cx="28845" cy="7596"/>
            </a:xfrm>
            <a:custGeom>
              <a:avLst/>
              <a:gdLst>
                <a:gd name="T0" fmla="*/ 12 w 23"/>
                <a:gd name="T1" fmla="*/ 4 h 7"/>
                <a:gd name="T2" fmla="*/ 12 w 23"/>
                <a:gd name="T3" fmla="*/ 7 h 7"/>
                <a:gd name="T4" fmla="*/ 12 w 23"/>
                <a:gd name="T5" fmla="*/ 4 h 7"/>
                <a:gd name="T6" fmla="*/ 12 w 23"/>
                <a:gd name="T7" fmla="*/ 0 h 7"/>
                <a:gd name="T8" fmla="*/ 0 w 23"/>
                <a:gd name="T9" fmla="*/ 7 h 7"/>
                <a:gd name="T10" fmla="*/ 23 w 23"/>
                <a:gd name="T11" fmla="*/ 7 h 7"/>
                <a:gd name="T12" fmla="*/ 0 w 23"/>
                <a:gd name="T13" fmla="*/ 0 h 7"/>
                <a:gd name="T14" fmla="*/ 23 w 23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7">
                  <a:moveTo>
                    <a:pt x="12" y="4"/>
                  </a:moveTo>
                  <a:lnTo>
                    <a:pt x="12" y="7"/>
                  </a:lnTo>
                  <a:moveTo>
                    <a:pt x="12" y="4"/>
                  </a:moveTo>
                  <a:lnTo>
                    <a:pt x="12" y="0"/>
                  </a:lnTo>
                  <a:moveTo>
                    <a:pt x="0" y="7"/>
                  </a:moveTo>
                  <a:lnTo>
                    <a:pt x="23" y="7"/>
                  </a:lnTo>
                  <a:moveTo>
                    <a:pt x="0" y="0"/>
                  </a:moveTo>
                  <a:lnTo>
                    <a:pt x="23" y="0"/>
                  </a:lnTo>
                </a:path>
              </a:pathLst>
            </a:custGeom>
            <a:noFill/>
            <a:ln w="12700" cap="flat">
              <a:solidFill>
                <a:srgbClr val="59595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8" name="Freeform 62"/>
            <p:cNvSpPr>
              <a:spLocks noEditPoints="1"/>
            </p:cNvSpPr>
            <p:nvPr/>
          </p:nvSpPr>
          <p:spPr bwMode="auto">
            <a:xfrm>
              <a:off x="5753591" y="3179426"/>
              <a:ext cx="28845" cy="6510"/>
            </a:xfrm>
            <a:custGeom>
              <a:avLst/>
              <a:gdLst>
                <a:gd name="T0" fmla="*/ 11 w 23"/>
                <a:gd name="T1" fmla="*/ 3 h 6"/>
                <a:gd name="T2" fmla="*/ 11 w 23"/>
                <a:gd name="T3" fmla="*/ 6 h 6"/>
                <a:gd name="T4" fmla="*/ 11 w 23"/>
                <a:gd name="T5" fmla="*/ 3 h 6"/>
                <a:gd name="T6" fmla="*/ 11 w 23"/>
                <a:gd name="T7" fmla="*/ 0 h 6"/>
                <a:gd name="T8" fmla="*/ 0 w 23"/>
                <a:gd name="T9" fmla="*/ 6 h 6"/>
                <a:gd name="T10" fmla="*/ 23 w 23"/>
                <a:gd name="T11" fmla="*/ 6 h 6"/>
                <a:gd name="T12" fmla="*/ 0 w 23"/>
                <a:gd name="T13" fmla="*/ 0 h 6"/>
                <a:gd name="T14" fmla="*/ 23 w 23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6">
                  <a:moveTo>
                    <a:pt x="11" y="3"/>
                  </a:moveTo>
                  <a:lnTo>
                    <a:pt x="11" y="6"/>
                  </a:lnTo>
                  <a:moveTo>
                    <a:pt x="11" y="3"/>
                  </a:moveTo>
                  <a:lnTo>
                    <a:pt x="11" y="0"/>
                  </a:lnTo>
                  <a:moveTo>
                    <a:pt x="0" y="6"/>
                  </a:moveTo>
                  <a:lnTo>
                    <a:pt x="23" y="6"/>
                  </a:lnTo>
                  <a:moveTo>
                    <a:pt x="0" y="0"/>
                  </a:moveTo>
                  <a:lnTo>
                    <a:pt x="23" y="0"/>
                  </a:lnTo>
                </a:path>
              </a:pathLst>
            </a:custGeom>
            <a:noFill/>
            <a:ln w="12700" cap="flat">
              <a:solidFill>
                <a:srgbClr val="59595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9" name="Freeform 63"/>
            <p:cNvSpPr>
              <a:spLocks noEditPoints="1"/>
            </p:cNvSpPr>
            <p:nvPr/>
          </p:nvSpPr>
          <p:spPr bwMode="auto">
            <a:xfrm>
              <a:off x="6077156" y="3174001"/>
              <a:ext cx="28845" cy="5426"/>
            </a:xfrm>
            <a:custGeom>
              <a:avLst/>
              <a:gdLst>
                <a:gd name="T0" fmla="*/ 11 w 23"/>
                <a:gd name="T1" fmla="*/ 3 h 5"/>
                <a:gd name="T2" fmla="*/ 11 w 23"/>
                <a:gd name="T3" fmla="*/ 5 h 5"/>
                <a:gd name="T4" fmla="*/ 11 w 23"/>
                <a:gd name="T5" fmla="*/ 3 h 5"/>
                <a:gd name="T6" fmla="*/ 11 w 23"/>
                <a:gd name="T7" fmla="*/ 0 h 5"/>
                <a:gd name="T8" fmla="*/ 0 w 23"/>
                <a:gd name="T9" fmla="*/ 5 h 5"/>
                <a:gd name="T10" fmla="*/ 23 w 23"/>
                <a:gd name="T11" fmla="*/ 5 h 5"/>
                <a:gd name="T12" fmla="*/ 0 w 23"/>
                <a:gd name="T13" fmla="*/ 0 h 5"/>
                <a:gd name="T14" fmla="*/ 23 w 23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5">
                  <a:moveTo>
                    <a:pt x="11" y="3"/>
                  </a:moveTo>
                  <a:lnTo>
                    <a:pt x="11" y="5"/>
                  </a:lnTo>
                  <a:moveTo>
                    <a:pt x="11" y="3"/>
                  </a:moveTo>
                  <a:lnTo>
                    <a:pt x="11" y="0"/>
                  </a:lnTo>
                  <a:moveTo>
                    <a:pt x="0" y="5"/>
                  </a:moveTo>
                  <a:lnTo>
                    <a:pt x="23" y="5"/>
                  </a:lnTo>
                  <a:moveTo>
                    <a:pt x="0" y="0"/>
                  </a:moveTo>
                  <a:lnTo>
                    <a:pt x="23" y="0"/>
                  </a:lnTo>
                </a:path>
              </a:pathLst>
            </a:custGeom>
            <a:noFill/>
            <a:ln w="6350" cap="flat">
              <a:solidFill>
                <a:srgbClr val="59595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0" name="Line 64"/>
            <p:cNvSpPr>
              <a:spLocks noChangeShapeType="1"/>
            </p:cNvSpPr>
            <p:nvPr/>
          </p:nvSpPr>
          <p:spPr bwMode="auto">
            <a:xfrm flipV="1">
              <a:off x="5282040" y="3015576"/>
              <a:ext cx="0" cy="90497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1" name="Freeform 65"/>
            <p:cNvSpPr>
              <a:spLocks noEditPoints="1"/>
            </p:cNvSpPr>
            <p:nvPr/>
          </p:nvSpPr>
          <p:spPr bwMode="auto">
            <a:xfrm>
              <a:off x="5264483" y="3015576"/>
              <a:ext cx="17558" cy="904975"/>
            </a:xfrm>
            <a:custGeom>
              <a:avLst/>
              <a:gdLst>
                <a:gd name="T0" fmla="*/ 0 w 14"/>
                <a:gd name="T1" fmla="*/ 834 h 834"/>
                <a:gd name="T2" fmla="*/ 14 w 14"/>
                <a:gd name="T3" fmla="*/ 834 h 834"/>
                <a:gd name="T4" fmla="*/ 0 w 14"/>
                <a:gd name="T5" fmla="*/ 695 h 834"/>
                <a:gd name="T6" fmla="*/ 14 w 14"/>
                <a:gd name="T7" fmla="*/ 695 h 834"/>
                <a:gd name="T8" fmla="*/ 0 w 14"/>
                <a:gd name="T9" fmla="*/ 556 h 834"/>
                <a:gd name="T10" fmla="*/ 14 w 14"/>
                <a:gd name="T11" fmla="*/ 556 h 834"/>
                <a:gd name="T12" fmla="*/ 0 w 14"/>
                <a:gd name="T13" fmla="*/ 417 h 834"/>
                <a:gd name="T14" fmla="*/ 14 w 14"/>
                <a:gd name="T15" fmla="*/ 417 h 834"/>
                <a:gd name="T16" fmla="*/ 0 w 14"/>
                <a:gd name="T17" fmla="*/ 278 h 834"/>
                <a:gd name="T18" fmla="*/ 14 w 14"/>
                <a:gd name="T19" fmla="*/ 278 h 834"/>
                <a:gd name="T20" fmla="*/ 0 w 14"/>
                <a:gd name="T21" fmla="*/ 139 h 834"/>
                <a:gd name="T22" fmla="*/ 14 w 14"/>
                <a:gd name="T23" fmla="*/ 139 h 834"/>
                <a:gd name="T24" fmla="*/ 0 w 14"/>
                <a:gd name="T25" fmla="*/ 0 h 834"/>
                <a:gd name="T26" fmla="*/ 14 w 14"/>
                <a:gd name="T27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834">
                  <a:moveTo>
                    <a:pt x="0" y="834"/>
                  </a:moveTo>
                  <a:lnTo>
                    <a:pt x="14" y="834"/>
                  </a:lnTo>
                  <a:moveTo>
                    <a:pt x="0" y="695"/>
                  </a:moveTo>
                  <a:lnTo>
                    <a:pt x="14" y="695"/>
                  </a:lnTo>
                  <a:moveTo>
                    <a:pt x="0" y="556"/>
                  </a:moveTo>
                  <a:lnTo>
                    <a:pt x="14" y="556"/>
                  </a:lnTo>
                  <a:moveTo>
                    <a:pt x="0" y="417"/>
                  </a:moveTo>
                  <a:lnTo>
                    <a:pt x="14" y="417"/>
                  </a:lnTo>
                  <a:moveTo>
                    <a:pt x="0" y="278"/>
                  </a:moveTo>
                  <a:lnTo>
                    <a:pt x="14" y="278"/>
                  </a:lnTo>
                  <a:moveTo>
                    <a:pt x="0" y="139"/>
                  </a:moveTo>
                  <a:lnTo>
                    <a:pt x="14" y="139"/>
                  </a:lnTo>
                  <a:moveTo>
                    <a:pt x="0" y="0"/>
                  </a:moveTo>
                  <a:lnTo>
                    <a:pt x="14" y="0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2" name="Line 66"/>
            <p:cNvSpPr>
              <a:spLocks noChangeShapeType="1"/>
            </p:cNvSpPr>
            <p:nvPr/>
          </p:nvSpPr>
          <p:spPr bwMode="auto">
            <a:xfrm>
              <a:off x="5282040" y="3920551"/>
              <a:ext cx="971947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3" name="Rectangle 67"/>
            <p:cNvSpPr>
              <a:spLocks noChangeArrowheads="1"/>
            </p:cNvSpPr>
            <p:nvPr/>
          </p:nvSpPr>
          <p:spPr bwMode="auto">
            <a:xfrm>
              <a:off x="5346204" y="3694933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41.9</a:t>
              </a:r>
            </a:p>
          </p:txBody>
        </p:sp>
        <p:sp>
          <p:nvSpPr>
            <p:cNvPr id="614" name="Rectangle 68"/>
            <p:cNvSpPr>
              <a:spLocks noChangeArrowheads="1"/>
            </p:cNvSpPr>
            <p:nvPr/>
          </p:nvSpPr>
          <p:spPr bwMode="auto">
            <a:xfrm>
              <a:off x="5669768" y="3694933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40.6</a:t>
              </a:r>
            </a:p>
          </p:txBody>
        </p:sp>
        <p:sp>
          <p:nvSpPr>
            <p:cNvPr id="615" name="Rectangle 69"/>
            <p:cNvSpPr>
              <a:spLocks noChangeArrowheads="1"/>
            </p:cNvSpPr>
            <p:nvPr/>
          </p:nvSpPr>
          <p:spPr bwMode="auto">
            <a:xfrm>
              <a:off x="5993333" y="3694933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49.3</a:t>
              </a:r>
            </a:p>
          </p:txBody>
        </p:sp>
        <p:sp>
          <p:nvSpPr>
            <p:cNvPr id="616" name="Rectangle 70"/>
            <p:cNvSpPr>
              <a:spLocks noChangeArrowheads="1"/>
            </p:cNvSpPr>
            <p:nvPr/>
          </p:nvSpPr>
          <p:spPr bwMode="auto">
            <a:xfrm>
              <a:off x="5346204" y="3346994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45.5</a:t>
              </a:r>
            </a:p>
          </p:txBody>
        </p:sp>
        <p:sp>
          <p:nvSpPr>
            <p:cNvPr id="617" name="Rectangle 71"/>
            <p:cNvSpPr>
              <a:spLocks noChangeArrowheads="1"/>
            </p:cNvSpPr>
            <p:nvPr/>
          </p:nvSpPr>
          <p:spPr bwMode="auto">
            <a:xfrm>
              <a:off x="5669768" y="3346994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48.6</a:t>
              </a:r>
            </a:p>
          </p:txBody>
        </p:sp>
        <p:sp>
          <p:nvSpPr>
            <p:cNvPr id="618" name="Rectangle 72"/>
            <p:cNvSpPr>
              <a:spLocks noChangeArrowheads="1"/>
            </p:cNvSpPr>
            <p:nvPr/>
          </p:nvSpPr>
          <p:spPr bwMode="auto">
            <a:xfrm>
              <a:off x="5988915" y="3346994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42.0</a:t>
              </a:r>
            </a:p>
          </p:txBody>
        </p:sp>
        <p:sp>
          <p:nvSpPr>
            <p:cNvPr id="619" name="Rectangle 73"/>
            <p:cNvSpPr>
              <a:spLocks noChangeArrowheads="1"/>
            </p:cNvSpPr>
            <p:nvPr/>
          </p:nvSpPr>
          <p:spPr bwMode="auto">
            <a:xfrm>
              <a:off x="5346204" y="3075001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10.8</a:t>
              </a:r>
            </a:p>
          </p:txBody>
        </p:sp>
        <p:sp>
          <p:nvSpPr>
            <p:cNvPr id="620" name="Rectangle 74"/>
            <p:cNvSpPr>
              <a:spLocks noChangeArrowheads="1"/>
            </p:cNvSpPr>
            <p:nvPr/>
          </p:nvSpPr>
          <p:spPr bwMode="auto">
            <a:xfrm>
              <a:off x="5669768" y="3075001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8.69</a:t>
              </a:r>
            </a:p>
          </p:txBody>
        </p:sp>
        <p:sp>
          <p:nvSpPr>
            <p:cNvPr id="621" name="Rectangle 75"/>
            <p:cNvSpPr>
              <a:spLocks noChangeArrowheads="1"/>
            </p:cNvSpPr>
            <p:nvPr/>
          </p:nvSpPr>
          <p:spPr bwMode="auto">
            <a:xfrm>
              <a:off x="5993333" y="3075001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7.29</a:t>
              </a:r>
            </a:p>
          </p:txBody>
        </p:sp>
        <p:sp>
          <p:nvSpPr>
            <p:cNvPr id="622" name="Rectangle 76"/>
            <p:cNvSpPr>
              <a:spLocks noChangeArrowheads="1"/>
            </p:cNvSpPr>
            <p:nvPr/>
          </p:nvSpPr>
          <p:spPr bwMode="auto">
            <a:xfrm>
              <a:off x="5179304" y="3820588"/>
              <a:ext cx="7053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623" name="Rectangle 77"/>
            <p:cNvSpPr>
              <a:spLocks noChangeArrowheads="1"/>
            </p:cNvSpPr>
            <p:nvPr/>
          </p:nvSpPr>
          <p:spPr bwMode="auto">
            <a:xfrm>
              <a:off x="5108774" y="3669759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624" name="Rectangle 78"/>
            <p:cNvSpPr>
              <a:spLocks noChangeArrowheads="1"/>
            </p:cNvSpPr>
            <p:nvPr/>
          </p:nvSpPr>
          <p:spPr bwMode="auto">
            <a:xfrm>
              <a:off x="5108774" y="3518929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40</a:t>
              </a:r>
            </a:p>
          </p:txBody>
        </p:sp>
        <p:sp>
          <p:nvSpPr>
            <p:cNvPr id="625" name="Rectangle 79"/>
            <p:cNvSpPr>
              <a:spLocks noChangeArrowheads="1"/>
            </p:cNvSpPr>
            <p:nvPr/>
          </p:nvSpPr>
          <p:spPr bwMode="auto">
            <a:xfrm>
              <a:off x="5108774" y="3368101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626" name="Rectangle 80"/>
            <p:cNvSpPr>
              <a:spLocks noChangeArrowheads="1"/>
            </p:cNvSpPr>
            <p:nvPr/>
          </p:nvSpPr>
          <p:spPr bwMode="auto">
            <a:xfrm>
              <a:off x="5108774" y="3217270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80</a:t>
              </a:r>
            </a:p>
          </p:txBody>
        </p:sp>
        <p:sp>
          <p:nvSpPr>
            <p:cNvPr id="627" name="Rectangle 81"/>
            <p:cNvSpPr>
              <a:spLocks noChangeArrowheads="1"/>
            </p:cNvSpPr>
            <p:nvPr/>
          </p:nvSpPr>
          <p:spPr bwMode="auto">
            <a:xfrm>
              <a:off x="5038241" y="3066442"/>
              <a:ext cx="21159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628" name="Rectangle 86"/>
            <p:cNvSpPr>
              <a:spLocks noChangeArrowheads="1"/>
            </p:cNvSpPr>
            <p:nvPr/>
          </p:nvSpPr>
          <p:spPr bwMode="auto">
            <a:xfrm>
              <a:off x="5291310" y="2881457"/>
              <a:ext cx="34785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U2OS</a:t>
              </a:r>
            </a:p>
          </p:txBody>
        </p:sp>
        <p:sp>
          <p:nvSpPr>
            <p:cNvPr id="629" name="Rectangle 87"/>
            <p:cNvSpPr>
              <a:spLocks noChangeArrowheads="1"/>
            </p:cNvSpPr>
            <p:nvPr/>
          </p:nvSpPr>
          <p:spPr bwMode="auto">
            <a:xfrm>
              <a:off x="6313949" y="3001063"/>
              <a:ext cx="56880" cy="5688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0" name="Rectangle 88"/>
            <p:cNvSpPr>
              <a:spLocks noChangeArrowheads="1"/>
            </p:cNvSpPr>
            <p:nvPr/>
          </p:nvSpPr>
          <p:spPr bwMode="auto">
            <a:xfrm>
              <a:off x="6313949" y="3001063"/>
              <a:ext cx="56880" cy="56880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1" name="Rectangle 89"/>
            <p:cNvSpPr>
              <a:spLocks noChangeArrowheads="1"/>
            </p:cNvSpPr>
            <p:nvPr/>
          </p:nvSpPr>
          <p:spPr bwMode="auto">
            <a:xfrm>
              <a:off x="6402955" y="2943069"/>
              <a:ext cx="18301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G2</a:t>
              </a:r>
            </a:p>
          </p:txBody>
        </p:sp>
        <p:sp>
          <p:nvSpPr>
            <p:cNvPr id="632" name="Rectangle 90"/>
            <p:cNvSpPr>
              <a:spLocks noChangeArrowheads="1"/>
            </p:cNvSpPr>
            <p:nvPr/>
          </p:nvSpPr>
          <p:spPr bwMode="auto">
            <a:xfrm>
              <a:off x="6313949" y="3113935"/>
              <a:ext cx="56880" cy="56880"/>
            </a:xfrm>
            <a:prstGeom prst="rect">
              <a:avLst/>
            </a:prstGeom>
            <a:solidFill>
              <a:srgbClr val="FFF2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3" name="Rectangle 91"/>
            <p:cNvSpPr>
              <a:spLocks noChangeArrowheads="1"/>
            </p:cNvSpPr>
            <p:nvPr/>
          </p:nvSpPr>
          <p:spPr bwMode="auto">
            <a:xfrm>
              <a:off x="6313949" y="3113935"/>
              <a:ext cx="56880" cy="56880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4" name="Rectangle 92"/>
            <p:cNvSpPr>
              <a:spLocks noChangeArrowheads="1"/>
            </p:cNvSpPr>
            <p:nvPr/>
          </p:nvSpPr>
          <p:spPr bwMode="auto">
            <a:xfrm>
              <a:off x="6402956" y="3054686"/>
              <a:ext cx="8496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S</a:t>
              </a:r>
            </a:p>
          </p:txBody>
        </p:sp>
        <p:sp>
          <p:nvSpPr>
            <p:cNvPr id="635" name="Rectangle 93"/>
            <p:cNvSpPr>
              <a:spLocks noChangeArrowheads="1"/>
            </p:cNvSpPr>
            <p:nvPr/>
          </p:nvSpPr>
          <p:spPr bwMode="auto">
            <a:xfrm>
              <a:off x="6313949" y="3225552"/>
              <a:ext cx="56880" cy="56880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6" name="Rectangle 94"/>
            <p:cNvSpPr>
              <a:spLocks noChangeArrowheads="1"/>
            </p:cNvSpPr>
            <p:nvPr/>
          </p:nvSpPr>
          <p:spPr bwMode="auto">
            <a:xfrm>
              <a:off x="6313949" y="3225552"/>
              <a:ext cx="56880" cy="56880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7" name="Rectangle 95"/>
            <p:cNvSpPr>
              <a:spLocks noChangeArrowheads="1"/>
            </p:cNvSpPr>
            <p:nvPr/>
          </p:nvSpPr>
          <p:spPr bwMode="auto">
            <a:xfrm>
              <a:off x="6402956" y="3166303"/>
              <a:ext cx="16991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G1</a:t>
              </a:r>
            </a:p>
          </p:txBody>
        </p:sp>
        <p:sp>
          <p:nvSpPr>
            <p:cNvPr id="638" name="Rectangle 28"/>
            <p:cNvSpPr>
              <a:spLocks noChangeArrowheads="1"/>
            </p:cNvSpPr>
            <p:nvPr/>
          </p:nvSpPr>
          <p:spPr bwMode="auto">
            <a:xfrm rot="16200000">
              <a:off x="5304567" y="4059092"/>
              <a:ext cx="277258" cy="121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9" name="Rectangle 29"/>
            <p:cNvSpPr>
              <a:spLocks noChangeArrowheads="1"/>
            </p:cNvSpPr>
            <p:nvPr/>
          </p:nvSpPr>
          <p:spPr bwMode="auto">
            <a:xfrm rot="16200000">
              <a:off x="5594877" y="4082710"/>
              <a:ext cx="338750" cy="121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0" name="Rectangle 30"/>
            <p:cNvSpPr>
              <a:spLocks noChangeArrowheads="1"/>
            </p:cNvSpPr>
            <p:nvPr/>
          </p:nvSpPr>
          <p:spPr bwMode="auto">
            <a:xfrm rot="16200000">
              <a:off x="5894845" y="4109531"/>
              <a:ext cx="401322" cy="121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1" name="Rectangle 40"/>
            <p:cNvSpPr>
              <a:spLocks noChangeArrowheads="1"/>
            </p:cNvSpPr>
            <p:nvPr/>
          </p:nvSpPr>
          <p:spPr bwMode="auto">
            <a:xfrm>
              <a:off x="3996868" y="2881457"/>
              <a:ext cx="33342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K7M2</a:t>
              </a:r>
            </a:p>
          </p:txBody>
        </p:sp>
        <p:sp>
          <p:nvSpPr>
            <p:cNvPr id="642" name="Line 18"/>
            <p:cNvSpPr>
              <a:spLocks noChangeShapeType="1"/>
            </p:cNvSpPr>
            <p:nvPr/>
          </p:nvSpPr>
          <p:spPr bwMode="auto">
            <a:xfrm flipV="1">
              <a:off x="3989257" y="3012395"/>
              <a:ext cx="0" cy="90172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3" name="Freeform 19"/>
            <p:cNvSpPr>
              <a:spLocks noEditPoints="1"/>
            </p:cNvSpPr>
            <p:nvPr/>
          </p:nvSpPr>
          <p:spPr bwMode="auto">
            <a:xfrm>
              <a:off x="3970446" y="3012395"/>
              <a:ext cx="18812" cy="901721"/>
            </a:xfrm>
            <a:custGeom>
              <a:avLst/>
              <a:gdLst>
                <a:gd name="T0" fmla="*/ 0 w 15"/>
                <a:gd name="T1" fmla="*/ 831 h 831"/>
                <a:gd name="T2" fmla="*/ 15 w 15"/>
                <a:gd name="T3" fmla="*/ 831 h 831"/>
                <a:gd name="T4" fmla="*/ 0 w 15"/>
                <a:gd name="T5" fmla="*/ 692 h 831"/>
                <a:gd name="T6" fmla="*/ 15 w 15"/>
                <a:gd name="T7" fmla="*/ 692 h 831"/>
                <a:gd name="T8" fmla="*/ 0 w 15"/>
                <a:gd name="T9" fmla="*/ 554 h 831"/>
                <a:gd name="T10" fmla="*/ 15 w 15"/>
                <a:gd name="T11" fmla="*/ 554 h 831"/>
                <a:gd name="T12" fmla="*/ 0 w 15"/>
                <a:gd name="T13" fmla="*/ 416 h 831"/>
                <a:gd name="T14" fmla="*/ 15 w 15"/>
                <a:gd name="T15" fmla="*/ 416 h 831"/>
                <a:gd name="T16" fmla="*/ 0 w 15"/>
                <a:gd name="T17" fmla="*/ 277 h 831"/>
                <a:gd name="T18" fmla="*/ 15 w 15"/>
                <a:gd name="T19" fmla="*/ 277 h 831"/>
                <a:gd name="T20" fmla="*/ 0 w 15"/>
                <a:gd name="T21" fmla="*/ 138 h 831"/>
                <a:gd name="T22" fmla="*/ 15 w 15"/>
                <a:gd name="T23" fmla="*/ 138 h 831"/>
                <a:gd name="T24" fmla="*/ 0 w 15"/>
                <a:gd name="T25" fmla="*/ 0 h 831"/>
                <a:gd name="T26" fmla="*/ 15 w 15"/>
                <a:gd name="T27" fmla="*/ 0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831">
                  <a:moveTo>
                    <a:pt x="0" y="831"/>
                  </a:moveTo>
                  <a:lnTo>
                    <a:pt x="15" y="831"/>
                  </a:lnTo>
                  <a:moveTo>
                    <a:pt x="0" y="692"/>
                  </a:moveTo>
                  <a:lnTo>
                    <a:pt x="15" y="692"/>
                  </a:lnTo>
                  <a:moveTo>
                    <a:pt x="0" y="554"/>
                  </a:moveTo>
                  <a:lnTo>
                    <a:pt x="15" y="554"/>
                  </a:lnTo>
                  <a:moveTo>
                    <a:pt x="0" y="416"/>
                  </a:moveTo>
                  <a:lnTo>
                    <a:pt x="15" y="416"/>
                  </a:lnTo>
                  <a:moveTo>
                    <a:pt x="0" y="277"/>
                  </a:moveTo>
                  <a:lnTo>
                    <a:pt x="15" y="277"/>
                  </a:lnTo>
                  <a:moveTo>
                    <a:pt x="0" y="138"/>
                  </a:moveTo>
                  <a:lnTo>
                    <a:pt x="15" y="138"/>
                  </a:lnTo>
                  <a:moveTo>
                    <a:pt x="0" y="0"/>
                  </a:moveTo>
                  <a:lnTo>
                    <a:pt x="15" y="0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4" name="Line 20"/>
            <p:cNvSpPr>
              <a:spLocks noChangeShapeType="1"/>
            </p:cNvSpPr>
            <p:nvPr/>
          </p:nvSpPr>
          <p:spPr bwMode="auto">
            <a:xfrm>
              <a:off x="3989257" y="3914115"/>
              <a:ext cx="963168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45" name="Rectangle 30"/>
            <p:cNvSpPr>
              <a:spLocks noChangeArrowheads="1"/>
            </p:cNvSpPr>
            <p:nvPr/>
          </p:nvSpPr>
          <p:spPr bwMode="auto">
            <a:xfrm>
              <a:off x="3885267" y="3816780"/>
              <a:ext cx="7053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646" name="Rectangle 31"/>
            <p:cNvSpPr>
              <a:spLocks noChangeArrowheads="1"/>
            </p:cNvSpPr>
            <p:nvPr/>
          </p:nvSpPr>
          <p:spPr bwMode="auto">
            <a:xfrm>
              <a:off x="3814736" y="3667035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647" name="Rectangle 32"/>
            <p:cNvSpPr>
              <a:spLocks noChangeArrowheads="1"/>
            </p:cNvSpPr>
            <p:nvPr/>
          </p:nvSpPr>
          <p:spPr bwMode="auto">
            <a:xfrm>
              <a:off x="3814736" y="3516206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40</a:t>
              </a:r>
            </a:p>
          </p:txBody>
        </p:sp>
        <p:sp>
          <p:nvSpPr>
            <p:cNvPr id="648" name="Rectangle 33"/>
            <p:cNvSpPr>
              <a:spLocks noChangeArrowheads="1"/>
            </p:cNvSpPr>
            <p:nvPr/>
          </p:nvSpPr>
          <p:spPr bwMode="auto">
            <a:xfrm>
              <a:off x="3814736" y="3366462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649" name="Rectangle 34"/>
            <p:cNvSpPr>
              <a:spLocks noChangeArrowheads="1"/>
            </p:cNvSpPr>
            <p:nvPr/>
          </p:nvSpPr>
          <p:spPr bwMode="auto">
            <a:xfrm>
              <a:off x="3814736" y="3215633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80</a:t>
              </a:r>
            </a:p>
          </p:txBody>
        </p:sp>
        <p:sp>
          <p:nvSpPr>
            <p:cNvPr id="650" name="Rectangle 35"/>
            <p:cNvSpPr>
              <a:spLocks noChangeArrowheads="1"/>
            </p:cNvSpPr>
            <p:nvPr/>
          </p:nvSpPr>
          <p:spPr bwMode="auto">
            <a:xfrm>
              <a:off x="3744203" y="3065889"/>
              <a:ext cx="21159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651" name="Rectangle 28"/>
            <p:cNvSpPr>
              <a:spLocks noChangeArrowheads="1"/>
            </p:cNvSpPr>
            <p:nvPr/>
          </p:nvSpPr>
          <p:spPr bwMode="auto">
            <a:xfrm rot="16200000">
              <a:off x="4014754" y="4048699"/>
              <a:ext cx="277257" cy="121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2" name="Rectangle 29"/>
            <p:cNvSpPr>
              <a:spLocks noChangeArrowheads="1"/>
            </p:cNvSpPr>
            <p:nvPr/>
          </p:nvSpPr>
          <p:spPr bwMode="auto">
            <a:xfrm rot="16200000">
              <a:off x="4305063" y="4072317"/>
              <a:ext cx="338750" cy="121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3" name="Rectangle 30"/>
            <p:cNvSpPr>
              <a:spLocks noChangeArrowheads="1"/>
            </p:cNvSpPr>
            <p:nvPr/>
          </p:nvSpPr>
          <p:spPr bwMode="auto">
            <a:xfrm rot="16200000">
              <a:off x="4605033" y="4099138"/>
              <a:ext cx="401322" cy="121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4" name="Freeform 167"/>
            <p:cNvSpPr>
              <a:spLocks noEditPoints="1"/>
            </p:cNvSpPr>
            <p:nvPr/>
          </p:nvSpPr>
          <p:spPr bwMode="auto">
            <a:xfrm>
              <a:off x="4044289" y="3631094"/>
              <a:ext cx="877916" cy="282973"/>
            </a:xfrm>
            <a:custGeom>
              <a:avLst/>
              <a:gdLst>
                <a:gd name="T0" fmla="*/ 0 w 642"/>
                <a:gd name="T1" fmla="*/ 3 h 243"/>
                <a:gd name="T2" fmla="*/ 160 w 642"/>
                <a:gd name="T3" fmla="*/ 3 h 243"/>
                <a:gd name="T4" fmla="*/ 160 w 642"/>
                <a:gd name="T5" fmla="*/ 243 h 243"/>
                <a:gd name="T6" fmla="*/ 0 w 642"/>
                <a:gd name="T7" fmla="*/ 243 h 243"/>
                <a:gd name="T8" fmla="*/ 0 w 642"/>
                <a:gd name="T9" fmla="*/ 3 h 243"/>
                <a:gd name="T10" fmla="*/ 241 w 642"/>
                <a:gd name="T11" fmla="*/ 0 h 243"/>
                <a:gd name="T12" fmla="*/ 401 w 642"/>
                <a:gd name="T13" fmla="*/ 0 h 243"/>
                <a:gd name="T14" fmla="*/ 401 w 642"/>
                <a:gd name="T15" fmla="*/ 243 h 243"/>
                <a:gd name="T16" fmla="*/ 241 w 642"/>
                <a:gd name="T17" fmla="*/ 243 h 243"/>
                <a:gd name="T18" fmla="*/ 241 w 642"/>
                <a:gd name="T19" fmla="*/ 0 h 243"/>
                <a:gd name="T20" fmla="*/ 481 w 642"/>
                <a:gd name="T21" fmla="*/ 37 h 243"/>
                <a:gd name="T22" fmla="*/ 642 w 642"/>
                <a:gd name="T23" fmla="*/ 37 h 243"/>
                <a:gd name="T24" fmla="*/ 642 w 642"/>
                <a:gd name="T25" fmla="*/ 243 h 243"/>
                <a:gd name="T26" fmla="*/ 481 w 642"/>
                <a:gd name="T27" fmla="*/ 243 h 243"/>
                <a:gd name="T28" fmla="*/ 481 w 642"/>
                <a:gd name="T29" fmla="*/ 37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2" h="243">
                  <a:moveTo>
                    <a:pt x="0" y="3"/>
                  </a:moveTo>
                  <a:lnTo>
                    <a:pt x="160" y="3"/>
                  </a:lnTo>
                  <a:lnTo>
                    <a:pt x="160" y="243"/>
                  </a:lnTo>
                  <a:lnTo>
                    <a:pt x="0" y="243"/>
                  </a:lnTo>
                  <a:lnTo>
                    <a:pt x="0" y="3"/>
                  </a:lnTo>
                  <a:close/>
                  <a:moveTo>
                    <a:pt x="241" y="0"/>
                  </a:moveTo>
                  <a:lnTo>
                    <a:pt x="401" y="0"/>
                  </a:lnTo>
                  <a:lnTo>
                    <a:pt x="401" y="243"/>
                  </a:lnTo>
                  <a:lnTo>
                    <a:pt x="241" y="243"/>
                  </a:lnTo>
                  <a:lnTo>
                    <a:pt x="241" y="0"/>
                  </a:lnTo>
                  <a:close/>
                  <a:moveTo>
                    <a:pt x="481" y="37"/>
                  </a:moveTo>
                  <a:lnTo>
                    <a:pt x="642" y="37"/>
                  </a:lnTo>
                  <a:lnTo>
                    <a:pt x="642" y="243"/>
                  </a:lnTo>
                  <a:lnTo>
                    <a:pt x="481" y="243"/>
                  </a:lnTo>
                  <a:lnTo>
                    <a:pt x="481" y="37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5" name="Freeform 168"/>
            <p:cNvSpPr>
              <a:spLocks noEditPoints="1"/>
            </p:cNvSpPr>
            <p:nvPr/>
          </p:nvSpPr>
          <p:spPr bwMode="auto">
            <a:xfrm>
              <a:off x="4044289" y="3631094"/>
              <a:ext cx="877916" cy="282973"/>
            </a:xfrm>
            <a:custGeom>
              <a:avLst/>
              <a:gdLst>
                <a:gd name="T0" fmla="*/ 0 w 642"/>
                <a:gd name="T1" fmla="*/ 3 h 243"/>
                <a:gd name="T2" fmla="*/ 160 w 642"/>
                <a:gd name="T3" fmla="*/ 3 h 243"/>
                <a:gd name="T4" fmla="*/ 160 w 642"/>
                <a:gd name="T5" fmla="*/ 243 h 243"/>
                <a:gd name="T6" fmla="*/ 0 w 642"/>
                <a:gd name="T7" fmla="*/ 243 h 243"/>
                <a:gd name="T8" fmla="*/ 0 w 642"/>
                <a:gd name="T9" fmla="*/ 3 h 243"/>
                <a:gd name="T10" fmla="*/ 241 w 642"/>
                <a:gd name="T11" fmla="*/ 0 h 243"/>
                <a:gd name="T12" fmla="*/ 401 w 642"/>
                <a:gd name="T13" fmla="*/ 0 h 243"/>
                <a:gd name="T14" fmla="*/ 401 w 642"/>
                <a:gd name="T15" fmla="*/ 243 h 243"/>
                <a:gd name="T16" fmla="*/ 241 w 642"/>
                <a:gd name="T17" fmla="*/ 243 h 243"/>
                <a:gd name="T18" fmla="*/ 241 w 642"/>
                <a:gd name="T19" fmla="*/ 0 h 243"/>
                <a:gd name="T20" fmla="*/ 481 w 642"/>
                <a:gd name="T21" fmla="*/ 37 h 243"/>
                <a:gd name="T22" fmla="*/ 642 w 642"/>
                <a:gd name="T23" fmla="*/ 37 h 243"/>
                <a:gd name="T24" fmla="*/ 642 w 642"/>
                <a:gd name="T25" fmla="*/ 243 h 243"/>
                <a:gd name="T26" fmla="*/ 481 w 642"/>
                <a:gd name="T27" fmla="*/ 243 h 243"/>
                <a:gd name="T28" fmla="*/ 481 w 642"/>
                <a:gd name="T29" fmla="*/ 37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2" h="243">
                  <a:moveTo>
                    <a:pt x="0" y="3"/>
                  </a:moveTo>
                  <a:lnTo>
                    <a:pt x="160" y="3"/>
                  </a:lnTo>
                  <a:lnTo>
                    <a:pt x="160" y="243"/>
                  </a:lnTo>
                  <a:lnTo>
                    <a:pt x="0" y="243"/>
                  </a:lnTo>
                  <a:lnTo>
                    <a:pt x="0" y="3"/>
                  </a:lnTo>
                  <a:close/>
                  <a:moveTo>
                    <a:pt x="241" y="0"/>
                  </a:moveTo>
                  <a:lnTo>
                    <a:pt x="401" y="0"/>
                  </a:lnTo>
                  <a:lnTo>
                    <a:pt x="401" y="243"/>
                  </a:lnTo>
                  <a:lnTo>
                    <a:pt x="241" y="243"/>
                  </a:lnTo>
                  <a:lnTo>
                    <a:pt x="241" y="0"/>
                  </a:lnTo>
                  <a:close/>
                  <a:moveTo>
                    <a:pt x="481" y="37"/>
                  </a:moveTo>
                  <a:lnTo>
                    <a:pt x="642" y="37"/>
                  </a:lnTo>
                  <a:lnTo>
                    <a:pt x="642" y="243"/>
                  </a:lnTo>
                  <a:lnTo>
                    <a:pt x="481" y="243"/>
                  </a:lnTo>
                  <a:lnTo>
                    <a:pt x="481" y="37"/>
                  </a:lnTo>
                  <a:close/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6" name="Freeform 169"/>
            <p:cNvSpPr>
              <a:spLocks noEditPoints="1"/>
            </p:cNvSpPr>
            <p:nvPr/>
          </p:nvSpPr>
          <p:spPr bwMode="auto">
            <a:xfrm>
              <a:off x="4044289" y="3315517"/>
              <a:ext cx="877916" cy="358664"/>
            </a:xfrm>
            <a:custGeom>
              <a:avLst/>
              <a:gdLst>
                <a:gd name="T0" fmla="*/ 0 w 642"/>
                <a:gd name="T1" fmla="*/ 10 h 308"/>
                <a:gd name="T2" fmla="*/ 160 w 642"/>
                <a:gd name="T3" fmla="*/ 10 h 308"/>
                <a:gd name="T4" fmla="*/ 160 w 642"/>
                <a:gd name="T5" fmla="*/ 274 h 308"/>
                <a:gd name="T6" fmla="*/ 0 w 642"/>
                <a:gd name="T7" fmla="*/ 274 h 308"/>
                <a:gd name="T8" fmla="*/ 0 w 642"/>
                <a:gd name="T9" fmla="*/ 10 h 308"/>
                <a:gd name="T10" fmla="*/ 241 w 642"/>
                <a:gd name="T11" fmla="*/ 0 h 308"/>
                <a:gd name="T12" fmla="*/ 401 w 642"/>
                <a:gd name="T13" fmla="*/ 0 h 308"/>
                <a:gd name="T14" fmla="*/ 401 w 642"/>
                <a:gd name="T15" fmla="*/ 271 h 308"/>
                <a:gd name="T16" fmla="*/ 241 w 642"/>
                <a:gd name="T17" fmla="*/ 271 h 308"/>
                <a:gd name="T18" fmla="*/ 241 w 642"/>
                <a:gd name="T19" fmla="*/ 0 h 308"/>
                <a:gd name="T20" fmla="*/ 481 w 642"/>
                <a:gd name="T21" fmla="*/ 12 h 308"/>
                <a:gd name="T22" fmla="*/ 642 w 642"/>
                <a:gd name="T23" fmla="*/ 12 h 308"/>
                <a:gd name="T24" fmla="*/ 642 w 642"/>
                <a:gd name="T25" fmla="*/ 308 h 308"/>
                <a:gd name="T26" fmla="*/ 481 w 642"/>
                <a:gd name="T27" fmla="*/ 308 h 308"/>
                <a:gd name="T28" fmla="*/ 481 w 642"/>
                <a:gd name="T29" fmla="*/ 1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2" h="308">
                  <a:moveTo>
                    <a:pt x="0" y="10"/>
                  </a:moveTo>
                  <a:lnTo>
                    <a:pt x="160" y="10"/>
                  </a:lnTo>
                  <a:lnTo>
                    <a:pt x="160" y="274"/>
                  </a:lnTo>
                  <a:lnTo>
                    <a:pt x="0" y="274"/>
                  </a:lnTo>
                  <a:lnTo>
                    <a:pt x="0" y="10"/>
                  </a:lnTo>
                  <a:close/>
                  <a:moveTo>
                    <a:pt x="241" y="0"/>
                  </a:moveTo>
                  <a:lnTo>
                    <a:pt x="401" y="0"/>
                  </a:lnTo>
                  <a:lnTo>
                    <a:pt x="401" y="271"/>
                  </a:lnTo>
                  <a:lnTo>
                    <a:pt x="241" y="271"/>
                  </a:lnTo>
                  <a:lnTo>
                    <a:pt x="241" y="0"/>
                  </a:lnTo>
                  <a:close/>
                  <a:moveTo>
                    <a:pt x="481" y="12"/>
                  </a:moveTo>
                  <a:lnTo>
                    <a:pt x="642" y="12"/>
                  </a:lnTo>
                  <a:lnTo>
                    <a:pt x="642" y="308"/>
                  </a:lnTo>
                  <a:lnTo>
                    <a:pt x="481" y="308"/>
                  </a:lnTo>
                  <a:lnTo>
                    <a:pt x="481" y="12"/>
                  </a:lnTo>
                  <a:close/>
                </a:path>
              </a:pathLst>
            </a:custGeom>
            <a:solidFill>
              <a:srgbClr val="FFF2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7" name="Freeform 170"/>
            <p:cNvSpPr>
              <a:spLocks noEditPoints="1"/>
            </p:cNvSpPr>
            <p:nvPr/>
          </p:nvSpPr>
          <p:spPr bwMode="auto">
            <a:xfrm>
              <a:off x="4044289" y="3315517"/>
              <a:ext cx="877916" cy="358664"/>
            </a:xfrm>
            <a:custGeom>
              <a:avLst/>
              <a:gdLst>
                <a:gd name="T0" fmla="*/ 0 w 642"/>
                <a:gd name="T1" fmla="*/ 10 h 308"/>
                <a:gd name="T2" fmla="*/ 160 w 642"/>
                <a:gd name="T3" fmla="*/ 10 h 308"/>
                <a:gd name="T4" fmla="*/ 160 w 642"/>
                <a:gd name="T5" fmla="*/ 274 h 308"/>
                <a:gd name="T6" fmla="*/ 0 w 642"/>
                <a:gd name="T7" fmla="*/ 274 h 308"/>
                <a:gd name="T8" fmla="*/ 0 w 642"/>
                <a:gd name="T9" fmla="*/ 10 h 308"/>
                <a:gd name="T10" fmla="*/ 241 w 642"/>
                <a:gd name="T11" fmla="*/ 0 h 308"/>
                <a:gd name="T12" fmla="*/ 401 w 642"/>
                <a:gd name="T13" fmla="*/ 0 h 308"/>
                <a:gd name="T14" fmla="*/ 401 w 642"/>
                <a:gd name="T15" fmla="*/ 271 h 308"/>
                <a:gd name="T16" fmla="*/ 241 w 642"/>
                <a:gd name="T17" fmla="*/ 271 h 308"/>
                <a:gd name="T18" fmla="*/ 241 w 642"/>
                <a:gd name="T19" fmla="*/ 0 h 308"/>
                <a:gd name="T20" fmla="*/ 481 w 642"/>
                <a:gd name="T21" fmla="*/ 12 h 308"/>
                <a:gd name="T22" fmla="*/ 642 w 642"/>
                <a:gd name="T23" fmla="*/ 12 h 308"/>
                <a:gd name="T24" fmla="*/ 642 w 642"/>
                <a:gd name="T25" fmla="*/ 308 h 308"/>
                <a:gd name="T26" fmla="*/ 481 w 642"/>
                <a:gd name="T27" fmla="*/ 308 h 308"/>
                <a:gd name="T28" fmla="*/ 481 w 642"/>
                <a:gd name="T29" fmla="*/ 1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2" h="308">
                  <a:moveTo>
                    <a:pt x="0" y="10"/>
                  </a:moveTo>
                  <a:lnTo>
                    <a:pt x="160" y="10"/>
                  </a:lnTo>
                  <a:lnTo>
                    <a:pt x="160" y="274"/>
                  </a:lnTo>
                  <a:lnTo>
                    <a:pt x="0" y="274"/>
                  </a:lnTo>
                  <a:lnTo>
                    <a:pt x="0" y="10"/>
                  </a:lnTo>
                  <a:close/>
                  <a:moveTo>
                    <a:pt x="241" y="0"/>
                  </a:moveTo>
                  <a:lnTo>
                    <a:pt x="401" y="0"/>
                  </a:lnTo>
                  <a:lnTo>
                    <a:pt x="401" y="271"/>
                  </a:lnTo>
                  <a:lnTo>
                    <a:pt x="241" y="271"/>
                  </a:lnTo>
                  <a:lnTo>
                    <a:pt x="241" y="0"/>
                  </a:lnTo>
                  <a:close/>
                  <a:moveTo>
                    <a:pt x="481" y="12"/>
                  </a:moveTo>
                  <a:lnTo>
                    <a:pt x="642" y="12"/>
                  </a:lnTo>
                  <a:lnTo>
                    <a:pt x="642" y="308"/>
                  </a:lnTo>
                  <a:lnTo>
                    <a:pt x="481" y="308"/>
                  </a:lnTo>
                  <a:lnTo>
                    <a:pt x="481" y="12"/>
                  </a:lnTo>
                  <a:close/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8" name="Freeform 171"/>
            <p:cNvSpPr>
              <a:spLocks noEditPoints="1"/>
            </p:cNvSpPr>
            <p:nvPr/>
          </p:nvSpPr>
          <p:spPr bwMode="auto">
            <a:xfrm>
              <a:off x="4044289" y="3166461"/>
              <a:ext cx="877916" cy="163029"/>
            </a:xfrm>
            <a:custGeom>
              <a:avLst/>
              <a:gdLst>
                <a:gd name="T0" fmla="*/ 0 w 642"/>
                <a:gd name="T1" fmla="*/ 6 h 140"/>
                <a:gd name="T2" fmla="*/ 160 w 642"/>
                <a:gd name="T3" fmla="*/ 6 h 140"/>
                <a:gd name="T4" fmla="*/ 160 w 642"/>
                <a:gd name="T5" fmla="*/ 138 h 140"/>
                <a:gd name="T6" fmla="*/ 0 w 642"/>
                <a:gd name="T7" fmla="*/ 138 h 140"/>
                <a:gd name="T8" fmla="*/ 0 w 642"/>
                <a:gd name="T9" fmla="*/ 6 h 140"/>
                <a:gd name="T10" fmla="*/ 241 w 642"/>
                <a:gd name="T11" fmla="*/ 0 h 140"/>
                <a:gd name="T12" fmla="*/ 401 w 642"/>
                <a:gd name="T13" fmla="*/ 0 h 140"/>
                <a:gd name="T14" fmla="*/ 401 w 642"/>
                <a:gd name="T15" fmla="*/ 128 h 140"/>
                <a:gd name="T16" fmla="*/ 241 w 642"/>
                <a:gd name="T17" fmla="*/ 128 h 140"/>
                <a:gd name="T18" fmla="*/ 241 w 642"/>
                <a:gd name="T19" fmla="*/ 0 h 140"/>
                <a:gd name="T20" fmla="*/ 481 w 642"/>
                <a:gd name="T21" fmla="*/ 5 h 140"/>
                <a:gd name="T22" fmla="*/ 642 w 642"/>
                <a:gd name="T23" fmla="*/ 5 h 140"/>
                <a:gd name="T24" fmla="*/ 642 w 642"/>
                <a:gd name="T25" fmla="*/ 140 h 140"/>
                <a:gd name="T26" fmla="*/ 481 w 642"/>
                <a:gd name="T27" fmla="*/ 140 h 140"/>
                <a:gd name="T28" fmla="*/ 481 w 642"/>
                <a:gd name="T29" fmla="*/ 5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2" h="140">
                  <a:moveTo>
                    <a:pt x="0" y="6"/>
                  </a:moveTo>
                  <a:lnTo>
                    <a:pt x="160" y="6"/>
                  </a:lnTo>
                  <a:lnTo>
                    <a:pt x="160" y="138"/>
                  </a:lnTo>
                  <a:lnTo>
                    <a:pt x="0" y="138"/>
                  </a:lnTo>
                  <a:lnTo>
                    <a:pt x="0" y="6"/>
                  </a:lnTo>
                  <a:close/>
                  <a:moveTo>
                    <a:pt x="241" y="0"/>
                  </a:moveTo>
                  <a:lnTo>
                    <a:pt x="401" y="0"/>
                  </a:lnTo>
                  <a:lnTo>
                    <a:pt x="401" y="128"/>
                  </a:lnTo>
                  <a:lnTo>
                    <a:pt x="241" y="128"/>
                  </a:lnTo>
                  <a:lnTo>
                    <a:pt x="241" y="0"/>
                  </a:lnTo>
                  <a:close/>
                  <a:moveTo>
                    <a:pt x="481" y="5"/>
                  </a:moveTo>
                  <a:lnTo>
                    <a:pt x="642" y="5"/>
                  </a:lnTo>
                  <a:lnTo>
                    <a:pt x="642" y="140"/>
                  </a:lnTo>
                  <a:lnTo>
                    <a:pt x="481" y="140"/>
                  </a:lnTo>
                  <a:lnTo>
                    <a:pt x="481" y="5"/>
                  </a:lnTo>
                  <a:close/>
                </a:path>
              </a:pathLst>
            </a:cu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9" name="Freeform 172"/>
            <p:cNvSpPr>
              <a:spLocks noEditPoints="1"/>
            </p:cNvSpPr>
            <p:nvPr/>
          </p:nvSpPr>
          <p:spPr bwMode="auto">
            <a:xfrm>
              <a:off x="4044289" y="3166461"/>
              <a:ext cx="877916" cy="163029"/>
            </a:xfrm>
            <a:custGeom>
              <a:avLst/>
              <a:gdLst>
                <a:gd name="T0" fmla="*/ 0 w 642"/>
                <a:gd name="T1" fmla="*/ 6 h 140"/>
                <a:gd name="T2" fmla="*/ 160 w 642"/>
                <a:gd name="T3" fmla="*/ 6 h 140"/>
                <a:gd name="T4" fmla="*/ 160 w 642"/>
                <a:gd name="T5" fmla="*/ 138 h 140"/>
                <a:gd name="T6" fmla="*/ 0 w 642"/>
                <a:gd name="T7" fmla="*/ 138 h 140"/>
                <a:gd name="T8" fmla="*/ 0 w 642"/>
                <a:gd name="T9" fmla="*/ 6 h 140"/>
                <a:gd name="T10" fmla="*/ 241 w 642"/>
                <a:gd name="T11" fmla="*/ 0 h 140"/>
                <a:gd name="T12" fmla="*/ 401 w 642"/>
                <a:gd name="T13" fmla="*/ 0 h 140"/>
                <a:gd name="T14" fmla="*/ 401 w 642"/>
                <a:gd name="T15" fmla="*/ 128 h 140"/>
                <a:gd name="T16" fmla="*/ 241 w 642"/>
                <a:gd name="T17" fmla="*/ 128 h 140"/>
                <a:gd name="T18" fmla="*/ 241 w 642"/>
                <a:gd name="T19" fmla="*/ 0 h 140"/>
                <a:gd name="T20" fmla="*/ 481 w 642"/>
                <a:gd name="T21" fmla="*/ 5 h 140"/>
                <a:gd name="T22" fmla="*/ 642 w 642"/>
                <a:gd name="T23" fmla="*/ 5 h 140"/>
                <a:gd name="T24" fmla="*/ 642 w 642"/>
                <a:gd name="T25" fmla="*/ 140 h 140"/>
                <a:gd name="T26" fmla="*/ 481 w 642"/>
                <a:gd name="T27" fmla="*/ 140 h 140"/>
                <a:gd name="T28" fmla="*/ 481 w 642"/>
                <a:gd name="T29" fmla="*/ 5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2" h="140">
                  <a:moveTo>
                    <a:pt x="0" y="6"/>
                  </a:moveTo>
                  <a:lnTo>
                    <a:pt x="160" y="6"/>
                  </a:lnTo>
                  <a:lnTo>
                    <a:pt x="160" y="138"/>
                  </a:lnTo>
                  <a:lnTo>
                    <a:pt x="0" y="138"/>
                  </a:lnTo>
                  <a:lnTo>
                    <a:pt x="0" y="6"/>
                  </a:lnTo>
                  <a:close/>
                  <a:moveTo>
                    <a:pt x="241" y="0"/>
                  </a:moveTo>
                  <a:lnTo>
                    <a:pt x="401" y="0"/>
                  </a:lnTo>
                  <a:lnTo>
                    <a:pt x="401" y="128"/>
                  </a:lnTo>
                  <a:lnTo>
                    <a:pt x="241" y="128"/>
                  </a:lnTo>
                  <a:lnTo>
                    <a:pt x="241" y="0"/>
                  </a:lnTo>
                  <a:close/>
                  <a:moveTo>
                    <a:pt x="481" y="5"/>
                  </a:moveTo>
                  <a:lnTo>
                    <a:pt x="642" y="5"/>
                  </a:lnTo>
                  <a:lnTo>
                    <a:pt x="642" y="140"/>
                  </a:lnTo>
                  <a:lnTo>
                    <a:pt x="481" y="140"/>
                  </a:lnTo>
                  <a:lnTo>
                    <a:pt x="481" y="5"/>
                  </a:lnTo>
                  <a:close/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0" name="Freeform 173"/>
            <p:cNvSpPr>
              <a:spLocks noEditPoints="1"/>
            </p:cNvSpPr>
            <p:nvPr/>
          </p:nvSpPr>
          <p:spPr bwMode="auto">
            <a:xfrm>
              <a:off x="4138644" y="3612462"/>
              <a:ext cx="30084" cy="44251"/>
            </a:xfrm>
            <a:custGeom>
              <a:avLst/>
              <a:gdLst>
                <a:gd name="T0" fmla="*/ 11 w 22"/>
                <a:gd name="T1" fmla="*/ 19 h 38"/>
                <a:gd name="T2" fmla="*/ 11 w 22"/>
                <a:gd name="T3" fmla="*/ 38 h 38"/>
                <a:gd name="T4" fmla="*/ 11 w 22"/>
                <a:gd name="T5" fmla="*/ 19 h 38"/>
                <a:gd name="T6" fmla="*/ 11 w 22"/>
                <a:gd name="T7" fmla="*/ 0 h 38"/>
                <a:gd name="T8" fmla="*/ 0 w 22"/>
                <a:gd name="T9" fmla="*/ 38 h 38"/>
                <a:gd name="T10" fmla="*/ 22 w 22"/>
                <a:gd name="T11" fmla="*/ 38 h 38"/>
                <a:gd name="T12" fmla="*/ 0 w 22"/>
                <a:gd name="T13" fmla="*/ 0 h 38"/>
                <a:gd name="T14" fmla="*/ 22 w 22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8">
                  <a:moveTo>
                    <a:pt x="11" y="19"/>
                  </a:moveTo>
                  <a:lnTo>
                    <a:pt x="11" y="38"/>
                  </a:lnTo>
                  <a:moveTo>
                    <a:pt x="11" y="19"/>
                  </a:moveTo>
                  <a:lnTo>
                    <a:pt x="11" y="0"/>
                  </a:lnTo>
                  <a:moveTo>
                    <a:pt x="0" y="38"/>
                  </a:moveTo>
                  <a:lnTo>
                    <a:pt x="22" y="38"/>
                  </a:lnTo>
                  <a:moveTo>
                    <a:pt x="0" y="0"/>
                  </a:moveTo>
                  <a:lnTo>
                    <a:pt x="22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1" name="Freeform 174"/>
            <p:cNvSpPr>
              <a:spLocks noEditPoints="1"/>
            </p:cNvSpPr>
            <p:nvPr/>
          </p:nvSpPr>
          <p:spPr bwMode="auto">
            <a:xfrm>
              <a:off x="4468205" y="3611298"/>
              <a:ext cx="30084" cy="40758"/>
            </a:xfrm>
            <a:custGeom>
              <a:avLst/>
              <a:gdLst>
                <a:gd name="T0" fmla="*/ 11 w 22"/>
                <a:gd name="T1" fmla="*/ 17 h 35"/>
                <a:gd name="T2" fmla="*/ 11 w 22"/>
                <a:gd name="T3" fmla="*/ 35 h 35"/>
                <a:gd name="T4" fmla="*/ 11 w 22"/>
                <a:gd name="T5" fmla="*/ 17 h 35"/>
                <a:gd name="T6" fmla="*/ 11 w 22"/>
                <a:gd name="T7" fmla="*/ 0 h 35"/>
                <a:gd name="T8" fmla="*/ 0 w 22"/>
                <a:gd name="T9" fmla="*/ 35 h 35"/>
                <a:gd name="T10" fmla="*/ 22 w 22"/>
                <a:gd name="T11" fmla="*/ 35 h 35"/>
                <a:gd name="T12" fmla="*/ 0 w 22"/>
                <a:gd name="T13" fmla="*/ 0 h 35"/>
                <a:gd name="T14" fmla="*/ 22 w 22"/>
                <a:gd name="T1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5">
                  <a:moveTo>
                    <a:pt x="11" y="17"/>
                  </a:moveTo>
                  <a:lnTo>
                    <a:pt x="11" y="35"/>
                  </a:lnTo>
                  <a:moveTo>
                    <a:pt x="11" y="17"/>
                  </a:moveTo>
                  <a:lnTo>
                    <a:pt x="11" y="0"/>
                  </a:lnTo>
                  <a:moveTo>
                    <a:pt x="0" y="35"/>
                  </a:moveTo>
                  <a:lnTo>
                    <a:pt x="22" y="35"/>
                  </a:lnTo>
                  <a:moveTo>
                    <a:pt x="0" y="0"/>
                  </a:moveTo>
                  <a:lnTo>
                    <a:pt x="22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2" name="Freeform 175"/>
            <p:cNvSpPr>
              <a:spLocks noEditPoints="1"/>
            </p:cNvSpPr>
            <p:nvPr/>
          </p:nvSpPr>
          <p:spPr bwMode="auto">
            <a:xfrm>
              <a:off x="4797765" y="3656713"/>
              <a:ext cx="28717" cy="36100"/>
            </a:xfrm>
            <a:custGeom>
              <a:avLst/>
              <a:gdLst>
                <a:gd name="T0" fmla="*/ 10 w 21"/>
                <a:gd name="T1" fmla="*/ 15 h 31"/>
                <a:gd name="T2" fmla="*/ 10 w 21"/>
                <a:gd name="T3" fmla="*/ 31 h 31"/>
                <a:gd name="T4" fmla="*/ 10 w 21"/>
                <a:gd name="T5" fmla="*/ 15 h 31"/>
                <a:gd name="T6" fmla="*/ 10 w 21"/>
                <a:gd name="T7" fmla="*/ 0 h 31"/>
                <a:gd name="T8" fmla="*/ 0 w 21"/>
                <a:gd name="T9" fmla="*/ 31 h 31"/>
                <a:gd name="T10" fmla="*/ 21 w 21"/>
                <a:gd name="T11" fmla="*/ 31 h 31"/>
                <a:gd name="T12" fmla="*/ 0 w 21"/>
                <a:gd name="T13" fmla="*/ 0 h 31"/>
                <a:gd name="T14" fmla="*/ 21 w 21"/>
                <a:gd name="T1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1">
                  <a:moveTo>
                    <a:pt x="10" y="15"/>
                  </a:moveTo>
                  <a:lnTo>
                    <a:pt x="10" y="31"/>
                  </a:lnTo>
                  <a:moveTo>
                    <a:pt x="10" y="15"/>
                  </a:moveTo>
                  <a:lnTo>
                    <a:pt x="10" y="0"/>
                  </a:lnTo>
                  <a:moveTo>
                    <a:pt x="0" y="31"/>
                  </a:moveTo>
                  <a:lnTo>
                    <a:pt x="21" y="31"/>
                  </a:lnTo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3" name="Freeform 176"/>
            <p:cNvSpPr>
              <a:spLocks noEditPoints="1"/>
            </p:cNvSpPr>
            <p:nvPr/>
          </p:nvSpPr>
          <p:spPr bwMode="auto">
            <a:xfrm>
              <a:off x="4138644" y="3162967"/>
              <a:ext cx="30084" cy="20961"/>
            </a:xfrm>
            <a:custGeom>
              <a:avLst/>
              <a:gdLst>
                <a:gd name="T0" fmla="*/ 11 w 22"/>
                <a:gd name="T1" fmla="*/ 9 h 18"/>
                <a:gd name="T2" fmla="*/ 11 w 22"/>
                <a:gd name="T3" fmla="*/ 18 h 18"/>
                <a:gd name="T4" fmla="*/ 11 w 22"/>
                <a:gd name="T5" fmla="*/ 9 h 18"/>
                <a:gd name="T6" fmla="*/ 11 w 22"/>
                <a:gd name="T7" fmla="*/ 0 h 18"/>
                <a:gd name="T8" fmla="*/ 0 w 22"/>
                <a:gd name="T9" fmla="*/ 18 h 18"/>
                <a:gd name="T10" fmla="*/ 22 w 22"/>
                <a:gd name="T11" fmla="*/ 18 h 18"/>
                <a:gd name="T12" fmla="*/ 0 w 22"/>
                <a:gd name="T13" fmla="*/ 0 h 18"/>
                <a:gd name="T14" fmla="*/ 22 w 22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8">
                  <a:moveTo>
                    <a:pt x="11" y="9"/>
                  </a:moveTo>
                  <a:lnTo>
                    <a:pt x="11" y="18"/>
                  </a:lnTo>
                  <a:moveTo>
                    <a:pt x="11" y="9"/>
                  </a:moveTo>
                  <a:lnTo>
                    <a:pt x="11" y="0"/>
                  </a:lnTo>
                  <a:moveTo>
                    <a:pt x="0" y="18"/>
                  </a:moveTo>
                  <a:lnTo>
                    <a:pt x="22" y="18"/>
                  </a:lnTo>
                  <a:moveTo>
                    <a:pt x="0" y="0"/>
                  </a:moveTo>
                  <a:lnTo>
                    <a:pt x="22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4" name="Freeform 177"/>
            <p:cNvSpPr>
              <a:spLocks noEditPoints="1"/>
            </p:cNvSpPr>
            <p:nvPr/>
          </p:nvSpPr>
          <p:spPr bwMode="auto">
            <a:xfrm>
              <a:off x="4468205" y="3158309"/>
              <a:ext cx="30084" cy="17468"/>
            </a:xfrm>
            <a:custGeom>
              <a:avLst/>
              <a:gdLst>
                <a:gd name="T0" fmla="*/ 11 w 22"/>
                <a:gd name="T1" fmla="*/ 7 h 15"/>
                <a:gd name="T2" fmla="*/ 11 w 22"/>
                <a:gd name="T3" fmla="*/ 15 h 15"/>
                <a:gd name="T4" fmla="*/ 11 w 22"/>
                <a:gd name="T5" fmla="*/ 7 h 15"/>
                <a:gd name="T6" fmla="*/ 11 w 22"/>
                <a:gd name="T7" fmla="*/ 0 h 15"/>
                <a:gd name="T8" fmla="*/ 0 w 22"/>
                <a:gd name="T9" fmla="*/ 15 h 15"/>
                <a:gd name="T10" fmla="*/ 22 w 22"/>
                <a:gd name="T11" fmla="*/ 15 h 15"/>
                <a:gd name="T12" fmla="*/ 0 w 22"/>
                <a:gd name="T13" fmla="*/ 0 h 15"/>
                <a:gd name="T14" fmla="*/ 22 w 22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5">
                  <a:moveTo>
                    <a:pt x="11" y="7"/>
                  </a:moveTo>
                  <a:lnTo>
                    <a:pt x="11" y="15"/>
                  </a:lnTo>
                  <a:moveTo>
                    <a:pt x="11" y="7"/>
                  </a:moveTo>
                  <a:lnTo>
                    <a:pt x="11" y="0"/>
                  </a:lnTo>
                  <a:moveTo>
                    <a:pt x="0" y="15"/>
                  </a:moveTo>
                  <a:lnTo>
                    <a:pt x="22" y="15"/>
                  </a:lnTo>
                  <a:moveTo>
                    <a:pt x="0" y="0"/>
                  </a:moveTo>
                  <a:lnTo>
                    <a:pt x="22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5" name="Freeform 178"/>
            <p:cNvSpPr>
              <a:spLocks noEditPoints="1"/>
            </p:cNvSpPr>
            <p:nvPr/>
          </p:nvSpPr>
          <p:spPr bwMode="auto">
            <a:xfrm>
              <a:off x="4797765" y="3162967"/>
              <a:ext cx="28717" cy="18632"/>
            </a:xfrm>
            <a:custGeom>
              <a:avLst/>
              <a:gdLst>
                <a:gd name="T0" fmla="*/ 10 w 21"/>
                <a:gd name="T1" fmla="*/ 8 h 16"/>
                <a:gd name="T2" fmla="*/ 10 w 21"/>
                <a:gd name="T3" fmla="*/ 16 h 16"/>
                <a:gd name="T4" fmla="*/ 10 w 21"/>
                <a:gd name="T5" fmla="*/ 8 h 16"/>
                <a:gd name="T6" fmla="*/ 10 w 21"/>
                <a:gd name="T7" fmla="*/ 0 h 16"/>
                <a:gd name="T8" fmla="*/ 0 w 21"/>
                <a:gd name="T9" fmla="*/ 16 h 16"/>
                <a:gd name="T10" fmla="*/ 21 w 21"/>
                <a:gd name="T11" fmla="*/ 16 h 16"/>
                <a:gd name="T12" fmla="*/ 0 w 21"/>
                <a:gd name="T13" fmla="*/ 0 h 16"/>
                <a:gd name="T14" fmla="*/ 21 w 21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6">
                  <a:moveTo>
                    <a:pt x="10" y="8"/>
                  </a:moveTo>
                  <a:lnTo>
                    <a:pt x="10" y="16"/>
                  </a:lnTo>
                  <a:moveTo>
                    <a:pt x="10" y="8"/>
                  </a:moveTo>
                  <a:lnTo>
                    <a:pt x="10" y="0"/>
                  </a:lnTo>
                  <a:moveTo>
                    <a:pt x="0" y="16"/>
                  </a:moveTo>
                  <a:lnTo>
                    <a:pt x="21" y="16"/>
                  </a:lnTo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6" name="Freeform 180"/>
            <p:cNvSpPr>
              <a:spLocks noEditPoints="1"/>
            </p:cNvSpPr>
            <p:nvPr/>
          </p:nvSpPr>
          <p:spPr bwMode="auto">
            <a:xfrm>
              <a:off x="3970446" y="3004596"/>
              <a:ext cx="19145" cy="909471"/>
            </a:xfrm>
            <a:custGeom>
              <a:avLst/>
              <a:gdLst>
                <a:gd name="T0" fmla="*/ 0 w 14"/>
                <a:gd name="T1" fmla="*/ 781 h 781"/>
                <a:gd name="T2" fmla="*/ 14 w 14"/>
                <a:gd name="T3" fmla="*/ 781 h 781"/>
                <a:gd name="T4" fmla="*/ 0 w 14"/>
                <a:gd name="T5" fmla="*/ 651 h 781"/>
                <a:gd name="T6" fmla="*/ 14 w 14"/>
                <a:gd name="T7" fmla="*/ 651 h 781"/>
                <a:gd name="T8" fmla="*/ 0 w 14"/>
                <a:gd name="T9" fmla="*/ 521 h 781"/>
                <a:gd name="T10" fmla="*/ 14 w 14"/>
                <a:gd name="T11" fmla="*/ 521 h 781"/>
                <a:gd name="T12" fmla="*/ 0 w 14"/>
                <a:gd name="T13" fmla="*/ 391 h 781"/>
                <a:gd name="T14" fmla="*/ 14 w 14"/>
                <a:gd name="T15" fmla="*/ 391 h 781"/>
                <a:gd name="T16" fmla="*/ 0 w 14"/>
                <a:gd name="T17" fmla="*/ 260 h 781"/>
                <a:gd name="T18" fmla="*/ 14 w 14"/>
                <a:gd name="T19" fmla="*/ 260 h 781"/>
                <a:gd name="T20" fmla="*/ 0 w 14"/>
                <a:gd name="T21" fmla="*/ 130 h 781"/>
                <a:gd name="T22" fmla="*/ 14 w 14"/>
                <a:gd name="T23" fmla="*/ 130 h 781"/>
                <a:gd name="T24" fmla="*/ 0 w 14"/>
                <a:gd name="T25" fmla="*/ 0 h 781"/>
                <a:gd name="T26" fmla="*/ 14 w 14"/>
                <a:gd name="T27" fmla="*/ 0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781">
                  <a:moveTo>
                    <a:pt x="0" y="781"/>
                  </a:moveTo>
                  <a:lnTo>
                    <a:pt x="14" y="781"/>
                  </a:lnTo>
                  <a:moveTo>
                    <a:pt x="0" y="651"/>
                  </a:moveTo>
                  <a:lnTo>
                    <a:pt x="14" y="651"/>
                  </a:lnTo>
                  <a:moveTo>
                    <a:pt x="0" y="521"/>
                  </a:moveTo>
                  <a:lnTo>
                    <a:pt x="14" y="521"/>
                  </a:lnTo>
                  <a:moveTo>
                    <a:pt x="0" y="391"/>
                  </a:moveTo>
                  <a:lnTo>
                    <a:pt x="14" y="391"/>
                  </a:lnTo>
                  <a:moveTo>
                    <a:pt x="0" y="260"/>
                  </a:moveTo>
                  <a:lnTo>
                    <a:pt x="14" y="260"/>
                  </a:lnTo>
                  <a:moveTo>
                    <a:pt x="0" y="130"/>
                  </a:moveTo>
                  <a:lnTo>
                    <a:pt x="14" y="130"/>
                  </a:lnTo>
                  <a:moveTo>
                    <a:pt x="0" y="0"/>
                  </a:moveTo>
                  <a:lnTo>
                    <a:pt x="14" y="0"/>
                  </a:lnTo>
                </a:path>
              </a:pathLst>
            </a:custGeom>
            <a:noFill/>
            <a:ln w="4763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67" name="Rectangle 182"/>
            <p:cNvSpPr>
              <a:spLocks noChangeArrowheads="1"/>
            </p:cNvSpPr>
            <p:nvPr/>
          </p:nvSpPr>
          <p:spPr bwMode="auto">
            <a:xfrm>
              <a:off x="4068596" y="3725244"/>
              <a:ext cx="173984" cy="90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36.9</a:t>
              </a:r>
              <a:endParaRPr kumimoji="0" lang="fr-FR" alt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8" name="Rectangle 183"/>
            <p:cNvSpPr>
              <a:spLocks noChangeArrowheads="1"/>
            </p:cNvSpPr>
            <p:nvPr/>
          </p:nvSpPr>
          <p:spPr bwMode="auto">
            <a:xfrm>
              <a:off x="4398156" y="3725244"/>
              <a:ext cx="173984" cy="90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37.3</a:t>
              </a:r>
              <a:endParaRPr kumimoji="0" lang="fr-FR" alt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9" name="Rectangle 184"/>
            <p:cNvSpPr>
              <a:spLocks noChangeArrowheads="1"/>
            </p:cNvSpPr>
            <p:nvPr/>
          </p:nvSpPr>
          <p:spPr bwMode="auto">
            <a:xfrm>
              <a:off x="4727717" y="3745040"/>
              <a:ext cx="173984" cy="90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31.6</a:t>
              </a:r>
              <a:endParaRPr kumimoji="0" lang="fr-FR" alt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0" name="Rectangle 185"/>
            <p:cNvSpPr>
              <a:spLocks noChangeArrowheads="1"/>
            </p:cNvSpPr>
            <p:nvPr/>
          </p:nvSpPr>
          <p:spPr bwMode="auto">
            <a:xfrm>
              <a:off x="4068596" y="3431791"/>
              <a:ext cx="173984" cy="90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40.6</a:t>
              </a:r>
              <a:endParaRPr kumimoji="0" lang="fr-FR" alt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1" name="Rectangle 186"/>
            <p:cNvSpPr>
              <a:spLocks noChangeArrowheads="1"/>
            </p:cNvSpPr>
            <p:nvPr/>
          </p:nvSpPr>
          <p:spPr bwMode="auto">
            <a:xfrm>
              <a:off x="4398156" y="3423640"/>
              <a:ext cx="173984" cy="90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41.7</a:t>
              </a:r>
              <a:endParaRPr kumimoji="0" lang="fr-FR" alt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2" name="Rectangle 187"/>
            <p:cNvSpPr>
              <a:spLocks noChangeArrowheads="1"/>
            </p:cNvSpPr>
            <p:nvPr/>
          </p:nvSpPr>
          <p:spPr bwMode="auto">
            <a:xfrm>
              <a:off x="4727717" y="3452752"/>
              <a:ext cx="173984" cy="90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45.5</a:t>
              </a:r>
              <a:endParaRPr kumimoji="0" lang="fr-FR" alt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3" name="Rectangle 188"/>
            <p:cNvSpPr>
              <a:spLocks noChangeArrowheads="1"/>
            </p:cNvSpPr>
            <p:nvPr/>
          </p:nvSpPr>
          <p:spPr bwMode="auto">
            <a:xfrm>
              <a:off x="4068596" y="3201221"/>
              <a:ext cx="173984" cy="90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20.3</a:t>
              </a:r>
              <a:endParaRPr kumimoji="0" lang="fr-FR" alt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4" name="Rectangle 189"/>
            <p:cNvSpPr>
              <a:spLocks noChangeArrowheads="1"/>
            </p:cNvSpPr>
            <p:nvPr/>
          </p:nvSpPr>
          <p:spPr bwMode="auto">
            <a:xfrm>
              <a:off x="4398156" y="3191905"/>
              <a:ext cx="173984" cy="90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19.6</a:t>
              </a:r>
              <a:endParaRPr kumimoji="0" lang="fr-FR" alt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5" name="Rectangle 190"/>
            <p:cNvSpPr>
              <a:spLocks noChangeArrowheads="1"/>
            </p:cNvSpPr>
            <p:nvPr/>
          </p:nvSpPr>
          <p:spPr bwMode="auto">
            <a:xfrm>
              <a:off x="4727717" y="3201221"/>
              <a:ext cx="173984" cy="90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800" b="0" i="0" u="none" strike="noStrike" cap="none" normalizeH="0" baseline="0" dirty="0" smtClean="0">
                  <a:ln>
                    <a:noFill/>
                  </a:ln>
                  <a:solidFill>
                    <a:srgbClr val="404040"/>
                  </a:solidFill>
                  <a:effectLst/>
                  <a:cs typeface="Arial" panose="020B0604020202020204" pitchFamily="34" charset="0"/>
                </a:rPr>
                <a:t>20.8</a:t>
              </a:r>
              <a:endParaRPr kumimoji="0" lang="fr-FR" alt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6" name="ZoneTexte 675"/>
            <p:cNvSpPr txBox="1"/>
            <p:nvPr/>
          </p:nvSpPr>
          <p:spPr>
            <a:xfrm rot="16200000">
              <a:off x="3103346" y="3387715"/>
              <a:ext cx="11095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err="1" smtClean="0">
                  <a:latin typeface="Arial" pitchFamily="34" charset="0"/>
                  <a:cs typeface="Arial" pitchFamily="34" charset="0"/>
                </a:rPr>
                <a:t>Cell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fr-FR" sz="1000" dirty="0" err="1" smtClean="0">
                  <a:latin typeface="Arial" pitchFamily="34" charset="0"/>
                  <a:cs typeface="Arial" pitchFamily="34" charset="0"/>
                </a:rPr>
                <a:t>number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 (%)</a:t>
              </a:r>
            </a:p>
          </p:txBody>
        </p:sp>
      </p:grpSp>
      <p:grpSp>
        <p:nvGrpSpPr>
          <p:cNvPr id="677" name="Groupe 676"/>
          <p:cNvGrpSpPr/>
          <p:nvPr/>
        </p:nvGrpSpPr>
        <p:grpSpPr>
          <a:xfrm>
            <a:off x="1524079" y="2741081"/>
            <a:ext cx="3883241" cy="3029839"/>
            <a:chOff x="731976" y="4888232"/>
            <a:chExt cx="3883241" cy="3029839"/>
          </a:xfrm>
        </p:grpSpPr>
        <p:grpSp>
          <p:nvGrpSpPr>
            <p:cNvPr id="678" name="Groupe 677"/>
            <p:cNvGrpSpPr/>
            <p:nvPr/>
          </p:nvGrpSpPr>
          <p:grpSpPr>
            <a:xfrm>
              <a:off x="731976" y="4888232"/>
              <a:ext cx="3883241" cy="1496838"/>
              <a:chOff x="580401" y="4788938"/>
              <a:chExt cx="3883241" cy="1496838"/>
            </a:xfrm>
          </p:grpSpPr>
          <p:sp>
            <p:nvSpPr>
              <p:cNvPr id="692" name="ZoneTexte 691"/>
              <p:cNvSpPr txBox="1"/>
              <p:nvPr/>
            </p:nvSpPr>
            <p:spPr>
              <a:xfrm rot="16200000">
                <a:off x="483651" y="5425373"/>
                <a:ext cx="363702" cy="1702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Count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3" name="ZoneTexte 692"/>
              <p:cNvSpPr txBox="1"/>
              <p:nvPr/>
            </p:nvSpPr>
            <p:spPr>
              <a:xfrm>
                <a:off x="871842" y="6070332"/>
                <a:ext cx="87876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FL6A-PB450-A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4" name="ZoneTexte 693"/>
              <p:cNvSpPr txBox="1"/>
              <p:nvPr/>
            </p:nvSpPr>
            <p:spPr>
              <a:xfrm rot="16200000">
                <a:off x="1780846" y="5425373"/>
                <a:ext cx="363702" cy="1702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Count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5" name="ZoneTexte 694"/>
              <p:cNvSpPr txBox="1"/>
              <p:nvPr/>
            </p:nvSpPr>
            <p:spPr>
              <a:xfrm>
                <a:off x="2184000" y="6070332"/>
                <a:ext cx="87876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FL6A-PB450-A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6" name="ZoneTexte 695"/>
              <p:cNvSpPr txBox="1"/>
              <p:nvPr/>
            </p:nvSpPr>
            <p:spPr>
              <a:xfrm rot="16200000">
                <a:off x="3063146" y="5425373"/>
                <a:ext cx="363702" cy="1702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Count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7" name="ZoneTexte 696"/>
              <p:cNvSpPr txBox="1"/>
              <p:nvPr/>
            </p:nvSpPr>
            <p:spPr>
              <a:xfrm>
                <a:off x="3509603" y="6070332"/>
                <a:ext cx="87876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FL6A-PB450-A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8" name="ZoneTexte 697"/>
              <p:cNvSpPr txBox="1"/>
              <p:nvPr/>
            </p:nvSpPr>
            <p:spPr>
              <a:xfrm rot="10800000" flipH="1" flipV="1">
                <a:off x="1033361" y="4788938"/>
                <a:ext cx="51809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K7M2</a:t>
                </a:r>
              </a:p>
            </p:txBody>
          </p:sp>
          <p:sp>
            <p:nvSpPr>
              <p:cNvPr id="699" name="ZoneTexte 698"/>
              <p:cNvSpPr txBox="1"/>
              <p:nvPr/>
            </p:nvSpPr>
            <p:spPr>
              <a:xfrm rot="10800000" flipH="1" flipV="1">
                <a:off x="2266615" y="4788938"/>
                <a:ext cx="68801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shCtBP2</a:t>
                </a:r>
              </a:p>
            </p:txBody>
          </p:sp>
          <p:sp>
            <p:nvSpPr>
              <p:cNvPr id="700" name="ZoneTexte 699"/>
              <p:cNvSpPr txBox="1"/>
              <p:nvPr/>
            </p:nvSpPr>
            <p:spPr>
              <a:xfrm rot="10800000" flipH="1" flipV="1">
                <a:off x="3500229" y="4788939"/>
                <a:ext cx="78098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OE-CtBP2</a:t>
                </a:r>
              </a:p>
            </p:txBody>
          </p:sp>
          <p:pic>
            <p:nvPicPr>
              <p:cNvPr id="701" name="Image 70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4543" y="5034994"/>
                <a:ext cx="1128920" cy="1080000"/>
              </a:xfrm>
              <a:prstGeom prst="rect">
                <a:avLst/>
              </a:prstGeom>
            </p:spPr>
          </p:pic>
          <p:pic>
            <p:nvPicPr>
              <p:cNvPr id="702" name="Image 70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31184" y="5034994"/>
                <a:ext cx="1129263" cy="1080000"/>
              </a:xfrm>
              <a:prstGeom prst="rect">
                <a:avLst/>
              </a:prstGeom>
            </p:spPr>
          </p:pic>
          <p:pic>
            <p:nvPicPr>
              <p:cNvPr id="703" name="Image 70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38169" y="5034994"/>
                <a:ext cx="1125473" cy="1080000"/>
              </a:xfrm>
              <a:prstGeom prst="rect">
                <a:avLst/>
              </a:prstGeom>
            </p:spPr>
          </p:pic>
        </p:grpSp>
        <p:grpSp>
          <p:nvGrpSpPr>
            <p:cNvPr id="679" name="Groupe 678"/>
            <p:cNvGrpSpPr/>
            <p:nvPr/>
          </p:nvGrpSpPr>
          <p:grpSpPr>
            <a:xfrm>
              <a:off x="731976" y="6417187"/>
              <a:ext cx="3883241" cy="1500884"/>
              <a:chOff x="580401" y="6418235"/>
              <a:chExt cx="3883241" cy="1500884"/>
            </a:xfrm>
          </p:grpSpPr>
          <p:pic>
            <p:nvPicPr>
              <p:cNvPr id="680" name="Image 679"/>
              <p:cNvPicPr>
                <a:picLocks noChangeAspect="1"/>
              </p:cNvPicPr>
              <p:nvPr/>
            </p:nvPicPr>
            <p:blipFill rotWithShape="1">
              <a:blip r:embed="rId7"/>
              <a:srcRect l="4646" r="32527" b="30321"/>
              <a:stretch/>
            </p:blipFill>
            <p:spPr>
              <a:xfrm>
                <a:off x="734309" y="6632780"/>
                <a:ext cx="1119154" cy="1080000"/>
              </a:xfrm>
              <a:prstGeom prst="rect">
                <a:avLst/>
              </a:prstGeom>
            </p:spPr>
          </p:pic>
          <p:pic>
            <p:nvPicPr>
              <p:cNvPr id="681" name="Image 680"/>
              <p:cNvPicPr>
                <a:picLocks noChangeAspect="1"/>
              </p:cNvPicPr>
              <p:nvPr/>
            </p:nvPicPr>
            <p:blipFill rotWithShape="1">
              <a:blip r:embed="rId8"/>
              <a:srcRect l="4782" t="-1" r="31827" b="30701"/>
              <a:stretch/>
            </p:blipFill>
            <p:spPr>
              <a:xfrm>
                <a:off x="3333169" y="6632780"/>
                <a:ext cx="1130473" cy="1080000"/>
              </a:xfrm>
              <a:prstGeom prst="rect">
                <a:avLst/>
              </a:prstGeom>
            </p:spPr>
          </p:pic>
          <p:pic>
            <p:nvPicPr>
              <p:cNvPr id="682" name="Image 681"/>
              <p:cNvPicPr>
                <a:picLocks noChangeAspect="1"/>
              </p:cNvPicPr>
              <p:nvPr/>
            </p:nvPicPr>
            <p:blipFill rotWithShape="1">
              <a:blip r:embed="rId9"/>
              <a:srcRect l="3959" r="32876" b="30358"/>
              <a:stretch/>
            </p:blipFill>
            <p:spPr>
              <a:xfrm>
                <a:off x="2020065" y="6632780"/>
                <a:ext cx="1140382" cy="1080000"/>
              </a:xfrm>
              <a:prstGeom prst="rect">
                <a:avLst/>
              </a:prstGeom>
            </p:spPr>
          </p:pic>
          <p:sp>
            <p:nvSpPr>
              <p:cNvPr id="683" name="ZoneTexte 682"/>
              <p:cNvSpPr txBox="1"/>
              <p:nvPr/>
            </p:nvSpPr>
            <p:spPr>
              <a:xfrm rot="16200000">
                <a:off x="483651" y="7077900"/>
                <a:ext cx="363702" cy="1702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Count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4" name="ZoneTexte 683"/>
              <p:cNvSpPr txBox="1"/>
              <p:nvPr/>
            </p:nvSpPr>
            <p:spPr>
              <a:xfrm rot="16200000">
                <a:off x="1780846" y="7077900"/>
                <a:ext cx="363702" cy="1702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Count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5" name="ZoneTexte 684"/>
              <p:cNvSpPr txBox="1"/>
              <p:nvPr/>
            </p:nvSpPr>
            <p:spPr>
              <a:xfrm rot="16200000">
                <a:off x="3063146" y="7077900"/>
                <a:ext cx="363702" cy="1702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Count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6" name="ZoneTexte 685"/>
              <p:cNvSpPr txBox="1"/>
              <p:nvPr/>
            </p:nvSpPr>
            <p:spPr>
              <a:xfrm rot="10800000" flipH="1" flipV="1">
                <a:off x="1026148" y="6418235"/>
                <a:ext cx="53251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U2OS</a:t>
                </a:r>
              </a:p>
            </p:txBody>
          </p:sp>
          <p:sp>
            <p:nvSpPr>
              <p:cNvPr id="687" name="ZoneTexte 686"/>
              <p:cNvSpPr txBox="1"/>
              <p:nvPr/>
            </p:nvSpPr>
            <p:spPr>
              <a:xfrm rot="10800000" flipH="1" flipV="1">
                <a:off x="2266615" y="6418235"/>
                <a:ext cx="68801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shCtBP2</a:t>
                </a:r>
              </a:p>
            </p:txBody>
          </p:sp>
          <p:sp>
            <p:nvSpPr>
              <p:cNvPr id="688" name="ZoneTexte 687"/>
              <p:cNvSpPr txBox="1"/>
              <p:nvPr/>
            </p:nvSpPr>
            <p:spPr>
              <a:xfrm rot="10800000" flipH="1" flipV="1">
                <a:off x="3500229" y="6418235"/>
                <a:ext cx="78098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OE-CtBP2</a:t>
                </a:r>
              </a:p>
            </p:txBody>
          </p:sp>
          <p:sp>
            <p:nvSpPr>
              <p:cNvPr id="689" name="ZoneTexte 688"/>
              <p:cNvSpPr txBox="1"/>
              <p:nvPr/>
            </p:nvSpPr>
            <p:spPr>
              <a:xfrm>
                <a:off x="875676" y="7703675"/>
                <a:ext cx="87876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FL6A-PB450-A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0" name="ZoneTexte 689"/>
              <p:cNvSpPr txBox="1"/>
              <p:nvPr/>
            </p:nvSpPr>
            <p:spPr>
              <a:xfrm>
                <a:off x="2187834" y="7703675"/>
                <a:ext cx="87876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FL6A-PB450-A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1" name="ZoneTexte 690"/>
              <p:cNvSpPr txBox="1"/>
              <p:nvPr/>
            </p:nvSpPr>
            <p:spPr>
              <a:xfrm>
                <a:off x="3513437" y="7703675"/>
                <a:ext cx="87876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FL6A-PB450-A</a:t>
                </a:r>
                <a:endParaRPr lang="fr-FR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55221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1552" y="157654"/>
            <a:ext cx="1917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 err="1" smtClean="0">
                <a:latin typeface="Arial" pitchFamily="34" charset="0"/>
                <a:cs typeface="Arial" pitchFamily="34" charset="0"/>
              </a:rPr>
              <a:t>Supplemental</a:t>
            </a:r>
            <a:r>
              <a:rPr lang="fr-FR" sz="1200" dirty="0" smtClean="0">
                <a:latin typeface="Arial" pitchFamily="34" charset="0"/>
                <a:cs typeface="Arial" pitchFamily="34" charset="0"/>
              </a:rPr>
              <a:t> FIGURE 5 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26955" y="688656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312931" y="686613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B</a:t>
            </a:r>
          </a:p>
        </p:txBody>
      </p:sp>
      <p:grpSp>
        <p:nvGrpSpPr>
          <p:cNvPr id="19540" name="Groupe 19539"/>
          <p:cNvGrpSpPr>
            <a:grpSpLocks noChangeAspect="1"/>
          </p:cNvGrpSpPr>
          <p:nvPr/>
        </p:nvGrpSpPr>
        <p:grpSpPr>
          <a:xfrm>
            <a:off x="706084" y="827744"/>
            <a:ext cx="2431398" cy="3893317"/>
            <a:chOff x="621985" y="4535535"/>
            <a:chExt cx="2043975" cy="3600664"/>
          </a:xfrm>
        </p:grpSpPr>
        <p:sp>
          <p:nvSpPr>
            <p:cNvPr id="244" name="ZoneTexte 243"/>
            <p:cNvSpPr txBox="1"/>
            <p:nvPr/>
          </p:nvSpPr>
          <p:spPr>
            <a:xfrm>
              <a:off x="761872" y="6263739"/>
              <a:ext cx="28989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b="1" dirty="0" smtClean="0">
                  <a:latin typeface="Arial" pitchFamily="34" charset="0"/>
                  <a:cs typeface="Arial" pitchFamily="34" charset="0"/>
                </a:rPr>
                <a:t>F</a:t>
              </a:r>
            </a:p>
          </p:txBody>
        </p:sp>
        <p:sp>
          <p:nvSpPr>
            <p:cNvPr id="241" name="Rectangle 28"/>
            <p:cNvSpPr>
              <a:spLocks noChangeArrowheads="1"/>
            </p:cNvSpPr>
            <p:nvPr/>
          </p:nvSpPr>
          <p:spPr bwMode="auto">
            <a:xfrm rot="16200000">
              <a:off x="498239" y="5186624"/>
              <a:ext cx="411971" cy="164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2" name="Rectangle 29"/>
            <p:cNvSpPr>
              <a:spLocks noChangeArrowheads="1"/>
            </p:cNvSpPr>
            <p:nvPr/>
          </p:nvSpPr>
          <p:spPr bwMode="auto">
            <a:xfrm rot="16200000">
              <a:off x="452554" y="6345235"/>
              <a:ext cx="503343" cy="164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" name="Rectangle 30"/>
            <p:cNvSpPr>
              <a:spLocks noChangeArrowheads="1"/>
            </p:cNvSpPr>
            <p:nvPr/>
          </p:nvSpPr>
          <p:spPr bwMode="auto">
            <a:xfrm rot="16200000">
              <a:off x="406066" y="7495959"/>
              <a:ext cx="596317" cy="164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OE-CtBP2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9" name="Image 38"/>
            <p:cNvPicPr preferRelativeResize="0">
              <a:picLocks/>
            </p:cNvPicPr>
            <p:nvPr/>
          </p:nvPicPr>
          <p:blipFill rotWithShape="1">
            <a:blip r:embed="rId2"/>
            <a:srcRect l="14214" t="33516" r="45759" b="30021"/>
            <a:stretch/>
          </p:blipFill>
          <p:spPr>
            <a:xfrm rot="5400000">
              <a:off x="687116" y="5987949"/>
              <a:ext cx="1116000" cy="879049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49" name="Image 48"/>
            <p:cNvPicPr>
              <a:picLocks noChangeAspect="1"/>
            </p:cNvPicPr>
            <p:nvPr/>
          </p:nvPicPr>
          <p:blipFill rotWithShape="1">
            <a:blip r:embed="rId3"/>
            <a:srcRect l="38952" t="35709" r="20823" b="27827"/>
            <a:stretch/>
          </p:blipFill>
          <p:spPr>
            <a:xfrm rot="5400000">
              <a:off x="686321" y="4829339"/>
              <a:ext cx="1117590" cy="879049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142" name="Image 141"/>
            <p:cNvPicPr preferRelativeResize="0">
              <a:picLocks/>
            </p:cNvPicPr>
            <p:nvPr/>
          </p:nvPicPr>
          <p:blipFill rotWithShape="1">
            <a:blip r:embed="rId4"/>
            <a:srcRect l="8384" t="33361" r="51326" b="30135"/>
            <a:stretch/>
          </p:blipFill>
          <p:spPr>
            <a:xfrm rot="5400000" flipH="1">
              <a:off x="687161" y="7138628"/>
              <a:ext cx="1116000" cy="87914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cxnSp>
          <p:nvCxnSpPr>
            <p:cNvPr id="93" name="Connecteur droit 92"/>
            <p:cNvCxnSpPr>
              <a:cxnSpLocks noChangeAspect="1"/>
            </p:cNvCxnSpPr>
            <p:nvPr/>
          </p:nvCxnSpPr>
          <p:spPr>
            <a:xfrm>
              <a:off x="849978" y="8066787"/>
              <a:ext cx="43009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ZoneTexte 94"/>
            <p:cNvSpPr txBox="1"/>
            <p:nvPr/>
          </p:nvSpPr>
          <p:spPr>
            <a:xfrm>
              <a:off x="781295" y="7917886"/>
              <a:ext cx="56745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i="1" dirty="0" smtClean="0">
                  <a:latin typeface="Arial" pitchFamily="34" charset="0"/>
                  <a:cs typeface="Arial" pitchFamily="34" charset="0"/>
                </a:rPr>
                <a:t>100 µm</a:t>
              </a:r>
            </a:p>
          </p:txBody>
        </p:sp>
        <p:pic>
          <p:nvPicPr>
            <p:cNvPr id="449" name="Image 448"/>
            <p:cNvPicPr preferRelativeResize="0">
              <a:picLocks/>
            </p:cNvPicPr>
            <p:nvPr/>
          </p:nvPicPr>
          <p:blipFill rotWithShape="1">
            <a:blip r:embed="rId5"/>
            <a:srcRect l="1585" t="30680" r="50505" b="19909"/>
            <a:stretch/>
          </p:blipFill>
          <p:spPr>
            <a:xfrm rot="5400000">
              <a:off x="1668059" y="7138297"/>
              <a:ext cx="1116000" cy="879803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450" name="Image 449"/>
            <p:cNvPicPr preferRelativeResize="0">
              <a:picLocks/>
            </p:cNvPicPr>
            <p:nvPr/>
          </p:nvPicPr>
          <p:blipFill rotWithShape="1">
            <a:blip r:embed="rId6"/>
            <a:srcRect l="824" t="28963" r="51605" b="20622"/>
            <a:stretch/>
          </p:blipFill>
          <p:spPr>
            <a:xfrm rot="5400000">
              <a:off x="1668059" y="5987573"/>
              <a:ext cx="1116000" cy="879803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451" name="Image 450"/>
            <p:cNvPicPr preferRelativeResize="0">
              <a:picLocks/>
            </p:cNvPicPr>
            <p:nvPr/>
          </p:nvPicPr>
          <p:blipFill rotWithShape="1">
            <a:blip r:embed="rId7"/>
            <a:srcRect l="48530" t="30565" r="3408" b="20117"/>
            <a:stretch/>
          </p:blipFill>
          <p:spPr>
            <a:xfrm rot="5400000">
              <a:off x="1667357" y="4829663"/>
              <a:ext cx="1116000" cy="8784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cxnSp>
          <p:nvCxnSpPr>
            <p:cNvPr id="452" name="Connecteur droit 451"/>
            <p:cNvCxnSpPr>
              <a:cxnSpLocks noChangeAspect="1"/>
            </p:cNvCxnSpPr>
            <p:nvPr/>
          </p:nvCxnSpPr>
          <p:spPr>
            <a:xfrm>
              <a:off x="1874597" y="8066787"/>
              <a:ext cx="35709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3" name="ZoneTexte 452"/>
            <p:cNvSpPr txBox="1"/>
            <p:nvPr/>
          </p:nvSpPr>
          <p:spPr>
            <a:xfrm>
              <a:off x="1786847" y="7917886"/>
              <a:ext cx="56745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i="1" dirty="0" smtClean="0">
                  <a:latin typeface="Arial" pitchFamily="34" charset="0"/>
                  <a:cs typeface="Arial" pitchFamily="34" charset="0"/>
                </a:rPr>
                <a:t>100 µm</a:t>
              </a:r>
            </a:p>
          </p:txBody>
        </p:sp>
        <p:sp>
          <p:nvSpPr>
            <p:cNvPr id="637" name="Rectangle 62"/>
            <p:cNvSpPr>
              <a:spLocks noChangeArrowheads="1"/>
            </p:cNvSpPr>
            <p:nvPr/>
          </p:nvSpPr>
          <p:spPr bwMode="auto">
            <a:xfrm>
              <a:off x="2072870" y="4539324"/>
              <a:ext cx="292425" cy="12936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U2OS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8" name="Rectangle 120"/>
            <p:cNvSpPr>
              <a:spLocks noChangeArrowheads="1"/>
            </p:cNvSpPr>
            <p:nvPr/>
          </p:nvSpPr>
          <p:spPr bwMode="auto">
            <a:xfrm>
              <a:off x="1110435" y="4535535"/>
              <a:ext cx="280296" cy="12936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K7M2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3373062" y="852363"/>
            <a:ext cx="2619400" cy="3844703"/>
            <a:chOff x="3389405" y="4543482"/>
            <a:chExt cx="2619400" cy="4229660"/>
          </a:xfrm>
        </p:grpSpPr>
        <p:grpSp>
          <p:nvGrpSpPr>
            <p:cNvPr id="34" name="Groupe 33"/>
            <p:cNvGrpSpPr>
              <a:grpSpLocks/>
            </p:cNvGrpSpPr>
            <p:nvPr/>
          </p:nvGrpSpPr>
          <p:grpSpPr>
            <a:xfrm>
              <a:off x="3463507" y="5873565"/>
              <a:ext cx="2460721" cy="1093911"/>
              <a:chOff x="3342794" y="6156192"/>
              <a:chExt cx="2460721" cy="1167216"/>
            </a:xfrm>
          </p:grpSpPr>
          <p:sp>
            <p:nvSpPr>
              <p:cNvPr id="19466" name="Line 94"/>
              <p:cNvSpPr>
                <a:spLocks noChangeShapeType="1"/>
              </p:cNvSpPr>
              <p:nvPr/>
            </p:nvSpPr>
            <p:spPr bwMode="auto">
              <a:xfrm>
                <a:off x="3882397" y="7254127"/>
                <a:ext cx="792000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89" name="Rectangle 117"/>
              <p:cNvSpPr>
                <a:spLocks noChangeArrowheads="1"/>
              </p:cNvSpPr>
              <p:nvPr/>
            </p:nvSpPr>
            <p:spPr bwMode="auto">
              <a:xfrm>
                <a:off x="3762415" y="7149909"/>
                <a:ext cx="70532" cy="164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</a:t>
                </a:r>
                <a:endParaRPr kumimoji="0" lang="fr-FR" alt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9491" name="Rectangle 119"/>
              <p:cNvSpPr>
                <a:spLocks noChangeArrowheads="1"/>
              </p:cNvSpPr>
              <p:nvPr/>
            </p:nvSpPr>
            <p:spPr bwMode="auto">
              <a:xfrm>
                <a:off x="3691883" y="6959808"/>
                <a:ext cx="141064" cy="16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9493" name="Rectangle 121"/>
              <p:cNvSpPr>
                <a:spLocks noChangeArrowheads="1"/>
              </p:cNvSpPr>
              <p:nvPr/>
            </p:nvSpPr>
            <p:spPr bwMode="auto">
              <a:xfrm>
                <a:off x="3691883" y="6770697"/>
                <a:ext cx="141064" cy="16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20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9495" name="Rectangle 123"/>
              <p:cNvSpPr>
                <a:spLocks noChangeArrowheads="1"/>
              </p:cNvSpPr>
              <p:nvPr/>
            </p:nvSpPr>
            <p:spPr bwMode="auto">
              <a:xfrm>
                <a:off x="3691883" y="6581586"/>
                <a:ext cx="141064" cy="16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30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9497" name="Rectangle 125"/>
              <p:cNvSpPr>
                <a:spLocks noChangeArrowheads="1"/>
              </p:cNvSpPr>
              <p:nvPr/>
            </p:nvSpPr>
            <p:spPr bwMode="auto">
              <a:xfrm>
                <a:off x="3691883" y="6393464"/>
                <a:ext cx="141064" cy="16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40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9504" name="Rectangle 132"/>
              <p:cNvSpPr>
                <a:spLocks noChangeArrowheads="1"/>
              </p:cNvSpPr>
              <p:nvPr/>
            </p:nvSpPr>
            <p:spPr bwMode="auto">
              <a:xfrm rot="16200000">
                <a:off x="3091123" y="6606101"/>
                <a:ext cx="811119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Cell</a:t>
                </a: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</a:t>
                </a:r>
                <a:r>
                  <a:rPr kumimoji="0" lang="fr-FR" alt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Perimeter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(µm)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grpSp>
            <p:nvGrpSpPr>
              <p:cNvPr id="19544" name="Groupe 19543"/>
              <p:cNvGrpSpPr/>
              <p:nvPr/>
            </p:nvGrpSpPr>
            <p:grpSpPr>
              <a:xfrm>
                <a:off x="3856299" y="6317940"/>
                <a:ext cx="20638" cy="937457"/>
                <a:chOff x="375369" y="5994910"/>
                <a:chExt cx="20638" cy="1103666"/>
              </a:xfrm>
            </p:grpSpPr>
            <p:sp>
              <p:nvSpPr>
                <p:cNvPr id="226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396007" y="5994910"/>
                  <a:ext cx="0" cy="1103666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27" name="Freeform 55"/>
                <p:cNvSpPr>
                  <a:spLocks noEditPoints="1"/>
                </p:cNvSpPr>
                <p:nvPr/>
              </p:nvSpPr>
              <p:spPr bwMode="auto">
                <a:xfrm>
                  <a:off x="375369" y="5994910"/>
                  <a:ext cx="20638" cy="1103666"/>
                </a:xfrm>
                <a:custGeom>
                  <a:avLst/>
                  <a:gdLst>
                    <a:gd name="T0" fmla="*/ 0 w 13"/>
                    <a:gd name="T1" fmla="*/ 761 h 761"/>
                    <a:gd name="T2" fmla="*/ 13 w 13"/>
                    <a:gd name="T3" fmla="*/ 761 h 761"/>
                    <a:gd name="T4" fmla="*/ 0 w 13"/>
                    <a:gd name="T5" fmla="*/ 685 h 761"/>
                    <a:gd name="T6" fmla="*/ 13 w 13"/>
                    <a:gd name="T7" fmla="*/ 685 h 761"/>
                    <a:gd name="T8" fmla="*/ 0 w 13"/>
                    <a:gd name="T9" fmla="*/ 609 h 761"/>
                    <a:gd name="T10" fmla="*/ 13 w 13"/>
                    <a:gd name="T11" fmla="*/ 609 h 761"/>
                    <a:gd name="T12" fmla="*/ 0 w 13"/>
                    <a:gd name="T13" fmla="*/ 533 h 761"/>
                    <a:gd name="T14" fmla="*/ 13 w 13"/>
                    <a:gd name="T15" fmla="*/ 533 h 761"/>
                    <a:gd name="T16" fmla="*/ 0 w 13"/>
                    <a:gd name="T17" fmla="*/ 456 h 761"/>
                    <a:gd name="T18" fmla="*/ 13 w 13"/>
                    <a:gd name="T19" fmla="*/ 456 h 761"/>
                    <a:gd name="T20" fmla="*/ 0 w 13"/>
                    <a:gd name="T21" fmla="*/ 380 h 761"/>
                    <a:gd name="T22" fmla="*/ 13 w 13"/>
                    <a:gd name="T23" fmla="*/ 380 h 761"/>
                    <a:gd name="T24" fmla="*/ 0 w 13"/>
                    <a:gd name="T25" fmla="*/ 305 h 761"/>
                    <a:gd name="T26" fmla="*/ 13 w 13"/>
                    <a:gd name="T27" fmla="*/ 305 h 761"/>
                    <a:gd name="T28" fmla="*/ 0 w 13"/>
                    <a:gd name="T29" fmla="*/ 228 h 761"/>
                    <a:gd name="T30" fmla="*/ 13 w 13"/>
                    <a:gd name="T31" fmla="*/ 228 h 761"/>
                    <a:gd name="T32" fmla="*/ 0 w 13"/>
                    <a:gd name="T33" fmla="*/ 152 h 761"/>
                    <a:gd name="T34" fmla="*/ 13 w 13"/>
                    <a:gd name="T35" fmla="*/ 152 h 761"/>
                    <a:gd name="T36" fmla="*/ 0 w 13"/>
                    <a:gd name="T37" fmla="*/ 76 h 761"/>
                    <a:gd name="T38" fmla="*/ 13 w 13"/>
                    <a:gd name="T39" fmla="*/ 76 h 761"/>
                    <a:gd name="T40" fmla="*/ 0 w 13"/>
                    <a:gd name="T41" fmla="*/ 0 h 761"/>
                    <a:gd name="T42" fmla="*/ 13 w 13"/>
                    <a:gd name="T43" fmla="*/ 0 h 7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3" h="761">
                      <a:moveTo>
                        <a:pt x="0" y="761"/>
                      </a:moveTo>
                      <a:lnTo>
                        <a:pt x="13" y="761"/>
                      </a:lnTo>
                      <a:moveTo>
                        <a:pt x="0" y="685"/>
                      </a:moveTo>
                      <a:lnTo>
                        <a:pt x="13" y="685"/>
                      </a:lnTo>
                      <a:moveTo>
                        <a:pt x="0" y="609"/>
                      </a:moveTo>
                      <a:lnTo>
                        <a:pt x="13" y="609"/>
                      </a:lnTo>
                      <a:moveTo>
                        <a:pt x="0" y="533"/>
                      </a:moveTo>
                      <a:lnTo>
                        <a:pt x="13" y="533"/>
                      </a:lnTo>
                      <a:moveTo>
                        <a:pt x="0" y="456"/>
                      </a:moveTo>
                      <a:lnTo>
                        <a:pt x="13" y="456"/>
                      </a:lnTo>
                      <a:moveTo>
                        <a:pt x="0" y="380"/>
                      </a:moveTo>
                      <a:lnTo>
                        <a:pt x="13" y="380"/>
                      </a:lnTo>
                      <a:moveTo>
                        <a:pt x="0" y="305"/>
                      </a:moveTo>
                      <a:lnTo>
                        <a:pt x="13" y="305"/>
                      </a:lnTo>
                      <a:moveTo>
                        <a:pt x="0" y="228"/>
                      </a:moveTo>
                      <a:lnTo>
                        <a:pt x="13" y="228"/>
                      </a:lnTo>
                      <a:moveTo>
                        <a:pt x="0" y="152"/>
                      </a:moveTo>
                      <a:lnTo>
                        <a:pt x="13" y="152"/>
                      </a:lnTo>
                      <a:moveTo>
                        <a:pt x="0" y="76"/>
                      </a:moveTo>
                      <a:lnTo>
                        <a:pt x="13" y="76"/>
                      </a:lnTo>
                      <a:moveTo>
                        <a:pt x="0" y="0"/>
                      </a:moveTo>
                      <a:lnTo>
                        <a:pt x="13" y="0"/>
                      </a:lnTo>
                    </a:path>
                  </a:pathLst>
                </a:cu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sp>
            <p:nvSpPr>
              <p:cNvPr id="372" name="Rectangle 125"/>
              <p:cNvSpPr>
                <a:spLocks noChangeArrowheads="1"/>
              </p:cNvSpPr>
              <p:nvPr/>
            </p:nvSpPr>
            <p:spPr bwMode="auto">
              <a:xfrm>
                <a:off x="3690299" y="6199158"/>
                <a:ext cx="141064" cy="16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altLang="fr-FR" sz="10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5</a:t>
                </a: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9471" name="Rectangle 99"/>
              <p:cNvSpPr>
                <a:spLocks noChangeArrowheads="1"/>
              </p:cNvSpPr>
              <p:nvPr/>
            </p:nvSpPr>
            <p:spPr bwMode="auto">
              <a:xfrm>
                <a:off x="4003002" y="7110561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72" name="Rectangle 100"/>
              <p:cNvSpPr>
                <a:spLocks noChangeArrowheads="1"/>
              </p:cNvSpPr>
              <p:nvPr/>
            </p:nvSpPr>
            <p:spPr bwMode="auto">
              <a:xfrm>
                <a:off x="4003002" y="7110561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73" name="Rectangle 101"/>
              <p:cNvSpPr>
                <a:spLocks noChangeArrowheads="1"/>
              </p:cNvSpPr>
              <p:nvPr/>
            </p:nvSpPr>
            <p:spPr bwMode="auto">
              <a:xfrm>
                <a:off x="4238026" y="7116501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74" name="Rectangle 102"/>
              <p:cNvSpPr>
                <a:spLocks noChangeArrowheads="1"/>
              </p:cNvSpPr>
              <p:nvPr/>
            </p:nvSpPr>
            <p:spPr bwMode="auto">
              <a:xfrm>
                <a:off x="4238026" y="7116501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75" name="Rectangle 103"/>
              <p:cNvSpPr>
                <a:spLocks noChangeArrowheads="1"/>
              </p:cNvSpPr>
              <p:nvPr/>
            </p:nvSpPr>
            <p:spPr bwMode="auto">
              <a:xfrm>
                <a:off x="4493658" y="7130363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76" name="Rectangle 104"/>
              <p:cNvSpPr>
                <a:spLocks noChangeArrowheads="1"/>
              </p:cNvSpPr>
              <p:nvPr/>
            </p:nvSpPr>
            <p:spPr bwMode="auto">
              <a:xfrm>
                <a:off x="4493658" y="7130363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83" name="Rectangle 111"/>
              <p:cNvSpPr>
                <a:spLocks noChangeArrowheads="1"/>
              </p:cNvSpPr>
              <p:nvPr/>
            </p:nvSpPr>
            <p:spPr bwMode="auto">
              <a:xfrm>
                <a:off x="4003002" y="6598673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84" name="Rectangle 112"/>
              <p:cNvSpPr>
                <a:spLocks noChangeArrowheads="1"/>
              </p:cNvSpPr>
              <p:nvPr/>
            </p:nvSpPr>
            <p:spPr bwMode="auto">
              <a:xfrm>
                <a:off x="4003002" y="6598673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85" name="Rectangle 113"/>
              <p:cNvSpPr>
                <a:spLocks noChangeArrowheads="1"/>
              </p:cNvSpPr>
              <p:nvPr/>
            </p:nvSpPr>
            <p:spPr bwMode="auto">
              <a:xfrm>
                <a:off x="4238026" y="6601644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86" name="Rectangle 114"/>
              <p:cNvSpPr>
                <a:spLocks noChangeArrowheads="1"/>
              </p:cNvSpPr>
              <p:nvPr/>
            </p:nvSpPr>
            <p:spPr bwMode="auto">
              <a:xfrm>
                <a:off x="4238026" y="6601644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87" name="Rectangle 115"/>
              <p:cNvSpPr>
                <a:spLocks noChangeArrowheads="1"/>
              </p:cNvSpPr>
              <p:nvPr/>
            </p:nvSpPr>
            <p:spPr bwMode="auto">
              <a:xfrm>
                <a:off x="4493658" y="6538277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88" name="Rectangle 116"/>
              <p:cNvSpPr>
                <a:spLocks noChangeArrowheads="1"/>
              </p:cNvSpPr>
              <p:nvPr/>
            </p:nvSpPr>
            <p:spPr bwMode="auto">
              <a:xfrm>
                <a:off x="4493658" y="6538277"/>
                <a:ext cx="35462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ZoneTexte 254"/>
              <p:cNvSpPr txBox="1"/>
              <p:nvPr/>
            </p:nvSpPr>
            <p:spPr>
              <a:xfrm>
                <a:off x="3996947" y="6288444"/>
                <a:ext cx="281793" cy="182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sp>
            <p:nvSpPr>
              <p:cNvPr id="256" name="ZoneTexte 255"/>
              <p:cNvSpPr txBox="1"/>
              <p:nvPr/>
            </p:nvSpPr>
            <p:spPr>
              <a:xfrm>
                <a:off x="4130893" y="6157815"/>
                <a:ext cx="281793" cy="182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cxnSp>
            <p:nvCxnSpPr>
              <p:cNvPr id="257" name="Connecteur droit 256"/>
              <p:cNvCxnSpPr/>
              <p:nvPr/>
            </p:nvCxnSpPr>
            <p:spPr>
              <a:xfrm>
                <a:off x="4012085" y="6445387"/>
                <a:ext cx="2418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Connecteur droit 257"/>
              <p:cNvCxnSpPr/>
              <p:nvPr/>
            </p:nvCxnSpPr>
            <p:spPr>
              <a:xfrm>
                <a:off x="4000285" y="6314757"/>
                <a:ext cx="51815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0" name="Line 90"/>
              <p:cNvSpPr>
                <a:spLocks noChangeShapeType="1"/>
              </p:cNvSpPr>
              <p:nvPr/>
            </p:nvSpPr>
            <p:spPr bwMode="auto">
              <a:xfrm flipV="1">
                <a:off x="5011515" y="6349015"/>
                <a:ext cx="0" cy="90163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1" name="Freeform 91"/>
              <p:cNvSpPr>
                <a:spLocks noEditPoints="1"/>
              </p:cNvSpPr>
              <p:nvPr/>
            </p:nvSpPr>
            <p:spPr bwMode="auto">
              <a:xfrm>
                <a:off x="4994898" y="6349015"/>
                <a:ext cx="16616" cy="901630"/>
              </a:xfrm>
              <a:custGeom>
                <a:avLst/>
                <a:gdLst>
                  <a:gd name="T0" fmla="*/ 0 w 14"/>
                  <a:gd name="T1" fmla="*/ 777 h 777"/>
                  <a:gd name="T2" fmla="*/ 14 w 14"/>
                  <a:gd name="T3" fmla="*/ 777 h 777"/>
                  <a:gd name="T4" fmla="*/ 0 w 14"/>
                  <a:gd name="T5" fmla="*/ 666 h 777"/>
                  <a:gd name="T6" fmla="*/ 14 w 14"/>
                  <a:gd name="T7" fmla="*/ 666 h 777"/>
                  <a:gd name="T8" fmla="*/ 0 w 14"/>
                  <a:gd name="T9" fmla="*/ 555 h 777"/>
                  <a:gd name="T10" fmla="*/ 14 w 14"/>
                  <a:gd name="T11" fmla="*/ 555 h 777"/>
                  <a:gd name="T12" fmla="*/ 0 w 14"/>
                  <a:gd name="T13" fmla="*/ 444 h 777"/>
                  <a:gd name="T14" fmla="*/ 14 w 14"/>
                  <a:gd name="T15" fmla="*/ 444 h 777"/>
                  <a:gd name="T16" fmla="*/ 0 w 14"/>
                  <a:gd name="T17" fmla="*/ 333 h 777"/>
                  <a:gd name="T18" fmla="*/ 14 w 14"/>
                  <a:gd name="T19" fmla="*/ 333 h 777"/>
                  <a:gd name="T20" fmla="*/ 0 w 14"/>
                  <a:gd name="T21" fmla="*/ 222 h 777"/>
                  <a:gd name="T22" fmla="*/ 14 w 14"/>
                  <a:gd name="T23" fmla="*/ 222 h 777"/>
                  <a:gd name="T24" fmla="*/ 0 w 14"/>
                  <a:gd name="T25" fmla="*/ 110 h 777"/>
                  <a:gd name="T26" fmla="*/ 14 w 14"/>
                  <a:gd name="T27" fmla="*/ 110 h 777"/>
                  <a:gd name="T28" fmla="*/ 0 w 14"/>
                  <a:gd name="T29" fmla="*/ 0 h 777"/>
                  <a:gd name="T30" fmla="*/ 14 w 14"/>
                  <a:gd name="T31" fmla="*/ 0 h 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" h="777">
                    <a:moveTo>
                      <a:pt x="0" y="777"/>
                    </a:moveTo>
                    <a:lnTo>
                      <a:pt x="14" y="777"/>
                    </a:lnTo>
                    <a:moveTo>
                      <a:pt x="0" y="666"/>
                    </a:moveTo>
                    <a:lnTo>
                      <a:pt x="14" y="666"/>
                    </a:lnTo>
                    <a:moveTo>
                      <a:pt x="0" y="555"/>
                    </a:moveTo>
                    <a:lnTo>
                      <a:pt x="14" y="555"/>
                    </a:lnTo>
                    <a:moveTo>
                      <a:pt x="0" y="444"/>
                    </a:moveTo>
                    <a:lnTo>
                      <a:pt x="14" y="444"/>
                    </a:lnTo>
                    <a:moveTo>
                      <a:pt x="0" y="333"/>
                    </a:moveTo>
                    <a:lnTo>
                      <a:pt x="14" y="333"/>
                    </a:lnTo>
                    <a:moveTo>
                      <a:pt x="0" y="222"/>
                    </a:moveTo>
                    <a:lnTo>
                      <a:pt x="14" y="222"/>
                    </a:lnTo>
                    <a:moveTo>
                      <a:pt x="0" y="110"/>
                    </a:moveTo>
                    <a:lnTo>
                      <a:pt x="14" y="110"/>
                    </a:lnTo>
                    <a:moveTo>
                      <a:pt x="0" y="0"/>
                    </a:moveTo>
                    <a:lnTo>
                      <a:pt x="14" y="0"/>
                    </a:ln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2" name="Line 92"/>
              <p:cNvSpPr>
                <a:spLocks noChangeShapeType="1"/>
              </p:cNvSpPr>
              <p:nvPr/>
            </p:nvSpPr>
            <p:spPr bwMode="auto">
              <a:xfrm>
                <a:off x="5011515" y="7250642"/>
                <a:ext cx="792000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3" name="Rectangle 115"/>
              <p:cNvSpPr>
                <a:spLocks noChangeArrowheads="1"/>
              </p:cNvSpPr>
              <p:nvPr/>
            </p:nvSpPr>
            <p:spPr bwMode="auto">
              <a:xfrm>
                <a:off x="4901824" y="7170656"/>
                <a:ext cx="70532" cy="1527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04" name="Rectangle 117"/>
              <p:cNvSpPr>
                <a:spLocks noChangeArrowheads="1"/>
              </p:cNvSpPr>
              <p:nvPr/>
            </p:nvSpPr>
            <p:spPr bwMode="auto">
              <a:xfrm>
                <a:off x="4760759" y="6913047"/>
                <a:ext cx="211596" cy="1527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100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05" name="Rectangle 119"/>
              <p:cNvSpPr>
                <a:spLocks noChangeArrowheads="1"/>
              </p:cNvSpPr>
              <p:nvPr/>
            </p:nvSpPr>
            <p:spPr bwMode="auto">
              <a:xfrm>
                <a:off x="4760759" y="6655437"/>
                <a:ext cx="211596" cy="1527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200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06" name="Rectangle 121"/>
              <p:cNvSpPr>
                <a:spLocks noChangeArrowheads="1"/>
              </p:cNvSpPr>
              <p:nvPr/>
            </p:nvSpPr>
            <p:spPr bwMode="auto">
              <a:xfrm>
                <a:off x="4760759" y="6397830"/>
                <a:ext cx="211596" cy="1527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300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30" name="Rectangle 97"/>
              <p:cNvSpPr>
                <a:spLocks noChangeArrowheads="1"/>
              </p:cNvSpPr>
              <p:nvPr/>
            </p:nvSpPr>
            <p:spPr bwMode="auto">
              <a:xfrm>
                <a:off x="5121818" y="7123000"/>
                <a:ext cx="26194" cy="4642"/>
              </a:xfrm>
              <a:prstGeom prst="rect">
                <a:avLst/>
              </a:prstGeom>
              <a:solidFill>
                <a:srgbClr val="ED7D3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1" name="Rectangle 98"/>
              <p:cNvSpPr>
                <a:spLocks noChangeArrowheads="1"/>
              </p:cNvSpPr>
              <p:nvPr/>
            </p:nvSpPr>
            <p:spPr bwMode="auto">
              <a:xfrm>
                <a:off x="5121818" y="7123000"/>
                <a:ext cx="26194" cy="4642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2" name="Rectangle 109"/>
              <p:cNvSpPr>
                <a:spLocks noChangeArrowheads="1"/>
              </p:cNvSpPr>
              <p:nvPr/>
            </p:nvSpPr>
            <p:spPr bwMode="auto">
              <a:xfrm>
                <a:off x="5121818" y="6554405"/>
                <a:ext cx="26194" cy="4642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3" name="Rectangle 110"/>
              <p:cNvSpPr>
                <a:spLocks noChangeArrowheads="1"/>
              </p:cNvSpPr>
              <p:nvPr/>
            </p:nvSpPr>
            <p:spPr bwMode="auto">
              <a:xfrm>
                <a:off x="5121818" y="6554405"/>
                <a:ext cx="26194" cy="4642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34" name="Connecteur droit 533"/>
              <p:cNvCxnSpPr/>
              <p:nvPr/>
            </p:nvCxnSpPr>
            <p:spPr>
              <a:xfrm flipH="1">
                <a:off x="5134915" y="6560244"/>
                <a:ext cx="0" cy="56049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5" name="Rectangle 534"/>
              <p:cNvSpPr/>
              <p:nvPr/>
            </p:nvSpPr>
            <p:spPr>
              <a:xfrm>
                <a:off x="5077968" y="6846247"/>
                <a:ext cx="113897" cy="13286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6" name="Rectangle 103"/>
              <p:cNvSpPr>
                <a:spLocks noChangeArrowheads="1"/>
              </p:cNvSpPr>
              <p:nvPr/>
            </p:nvSpPr>
            <p:spPr bwMode="auto">
              <a:xfrm>
                <a:off x="5083096" y="6910854"/>
                <a:ext cx="103639" cy="0"/>
              </a:xfrm>
              <a:prstGeom prst="rect">
                <a:avLst/>
              </a:prstGeom>
              <a:solidFill>
                <a:srgbClr val="A5A5A5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3" name="Rectangle 99"/>
              <p:cNvSpPr>
                <a:spLocks noChangeArrowheads="1"/>
              </p:cNvSpPr>
              <p:nvPr/>
            </p:nvSpPr>
            <p:spPr bwMode="auto">
              <a:xfrm>
                <a:off x="5378836" y="7119518"/>
                <a:ext cx="26194" cy="5803"/>
              </a:xfrm>
              <a:prstGeom prst="rect">
                <a:avLst/>
              </a:prstGeom>
              <a:solidFill>
                <a:srgbClr val="ED7D3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4" name="Rectangle 100"/>
              <p:cNvSpPr>
                <a:spLocks noChangeArrowheads="1"/>
              </p:cNvSpPr>
              <p:nvPr/>
            </p:nvSpPr>
            <p:spPr bwMode="auto">
              <a:xfrm>
                <a:off x="5378836" y="7119518"/>
                <a:ext cx="26194" cy="5803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5" name="Rectangle 111"/>
              <p:cNvSpPr>
                <a:spLocks noChangeArrowheads="1"/>
              </p:cNvSpPr>
              <p:nvPr/>
            </p:nvSpPr>
            <p:spPr bwMode="auto">
              <a:xfrm>
                <a:off x="5378836" y="6495225"/>
                <a:ext cx="26194" cy="4642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6" name="Rectangle 112"/>
              <p:cNvSpPr>
                <a:spLocks noChangeArrowheads="1"/>
              </p:cNvSpPr>
              <p:nvPr/>
            </p:nvSpPr>
            <p:spPr bwMode="auto">
              <a:xfrm>
                <a:off x="5378836" y="6495225"/>
                <a:ext cx="26194" cy="4642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27" name="Connecteur droit 526"/>
              <p:cNvCxnSpPr/>
              <p:nvPr/>
            </p:nvCxnSpPr>
            <p:spPr>
              <a:xfrm flipH="1">
                <a:off x="5391933" y="6501579"/>
                <a:ext cx="0" cy="6157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8" name="Rectangle 527"/>
              <p:cNvSpPr/>
              <p:nvPr/>
            </p:nvSpPr>
            <p:spPr>
              <a:xfrm>
                <a:off x="5334985" y="6840488"/>
                <a:ext cx="113897" cy="15138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9" name="Rectangle 105"/>
              <p:cNvSpPr>
                <a:spLocks noChangeArrowheads="1"/>
              </p:cNvSpPr>
              <p:nvPr/>
            </p:nvSpPr>
            <p:spPr bwMode="auto">
              <a:xfrm>
                <a:off x="5340114" y="6931740"/>
                <a:ext cx="103639" cy="0"/>
              </a:xfrm>
              <a:prstGeom prst="rect">
                <a:avLst/>
              </a:prstGeom>
              <a:solidFill>
                <a:srgbClr val="A5A5A5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6" name="Rectangle 101"/>
              <p:cNvSpPr>
                <a:spLocks noChangeArrowheads="1"/>
              </p:cNvSpPr>
              <p:nvPr/>
            </p:nvSpPr>
            <p:spPr bwMode="auto">
              <a:xfrm>
                <a:off x="5633682" y="7103269"/>
                <a:ext cx="26194" cy="4642"/>
              </a:xfrm>
              <a:prstGeom prst="rect">
                <a:avLst/>
              </a:prstGeom>
              <a:solidFill>
                <a:srgbClr val="ED7D3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7" name="Rectangle 102"/>
              <p:cNvSpPr>
                <a:spLocks noChangeArrowheads="1"/>
              </p:cNvSpPr>
              <p:nvPr/>
            </p:nvSpPr>
            <p:spPr bwMode="auto">
              <a:xfrm>
                <a:off x="5633682" y="7103269"/>
                <a:ext cx="26194" cy="4642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8" name="Rectangle 113"/>
              <p:cNvSpPr>
                <a:spLocks noChangeArrowheads="1"/>
              </p:cNvSpPr>
              <p:nvPr/>
            </p:nvSpPr>
            <p:spPr bwMode="auto">
              <a:xfrm>
                <a:off x="5633682" y="6661159"/>
                <a:ext cx="26194" cy="4642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9" name="Rectangle 114"/>
              <p:cNvSpPr>
                <a:spLocks noChangeArrowheads="1"/>
              </p:cNvSpPr>
              <p:nvPr/>
            </p:nvSpPr>
            <p:spPr bwMode="auto">
              <a:xfrm>
                <a:off x="5633682" y="6661159"/>
                <a:ext cx="26194" cy="4642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20" name="Connecteur droit 519"/>
              <p:cNvCxnSpPr/>
              <p:nvPr/>
            </p:nvCxnSpPr>
            <p:spPr>
              <a:xfrm flipH="1">
                <a:off x="5646779" y="6668783"/>
                <a:ext cx="0" cy="43419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1" name="Rectangle 520"/>
              <p:cNvSpPr/>
              <p:nvPr/>
            </p:nvSpPr>
            <p:spPr>
              <a:xfrm>
                <a:off x="5589831" y="6848610"/>
                <a:ext cx="113897" cy="13049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2" name="Rectangle 107"/>
              <p:cNvSpPr>
                <a:spLocks noChangeArrowheads="1"/>
              </p:cNvSpPr>
              <p:nvPr/>
            </p:nvSpPr>
            <p:spPr bwMode="auto">
              <a:xfrm>
                <a:off x="5594960" y="6908528"/>
                <a:ext cx="103639" cy="0"/>
              </a:xfrm>
              <a:prstGeom prst="rect">
                <a:avLst/>
              </a:prstGeom>
              <a:solidFill>
                <a:srgbClr val="A5A5A5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2" name="ZoneTexte 511"/>
              <p:cNvSpPr txBox="1"/>
              <p:nvPr/>
            </p:nvSpPr>
            <p:spPr>
              <a:xfrm>
                <a:off x="5093943" y="6286821"/>
                <a:ext cx="335627" cy="1862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sp>
            <p:nvSpPr>
              <p:cNvPr id="513" name="ZoneTexte 512"/>
              <p:cNvSpPr txBox="1"/>
              <p:nvPr/>
            </p:nvSpPr>
            <p:spPr>
              <a:xfrm>
                <a:off x="5203074" y="6156192"/>
                <a:ext cx="335627" cy="1862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cxnSp>
            <p:nvCxnSpPr>
              <p:cNvPr id="514" name="Connecteur droit 513"/>
              <p:cNvCxnSpPr/>
              <p:nvPr/>
            </p:nvCxnSpPr>
            <p:spPr>
              <a:xfrm>
                <a:off x="5140853" y="6445387"/>
                <a:ext cx="2418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Connecteur droit 514"/>
              <p:cNvCxnSpPr/>
              <p:nvPr/>
            </p:nvCxnSpPr>
            <p:spPr>
              <a:xfrm>
                <a:off x="5129080" y="6314757"/>
                <a:ext cx="48361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2" name="Connecteur droit 631"/>
              <p:cNvCxnSpPr/>
              <p:nvPr/>
            </p:nvCxnSpPr>
            <p:spPr>
              <a:xfrm flipH="1">
                <a:off x="4020733" y="6601644"/>
                <a:ext cx="0" cy="50454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3" name="Connecteur droit 632"/>
              <p:cNvCxnSpPr/>
              <p:nvPr/>
            </p:nvCxnSpPr>
            <p:spPr>
              <a:xfrm flipH="1">
                <a:off x="4255757" y="6602676"/>
                <a:ext cx="0" cy="51066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Connecteur droit 633"/>
              <p:cNvCxnSpPr/>
              <p:nvPr/>
            </p:nvCxnSpPr>
            <p:spPr>
              <a:xfrm flipH="1">
                <a:off x="4511389" y="6537702"/>
                <a:ext cx="0" cy="58710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9" name="Rectangle 628"/>
              <p:cNvSpPr/>
              <p:nvPr/>
            </p:nvSpPr>
            <p:spPr>
              <a:xfrm>
                <a:off x="3963784" y="6941696"/>
                <a:ext cx="113897" cy="876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30" name="Rectangle 629"/>
              <p:cNvSpPr/>
              <p:nvPr/>
            </p:nvSpPr>
            <p:spPr>
              <a:xfrm>
                <a:off x="4198808" y="6873502"/>
                <a:ext cx="113897" cy="14677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31" name="Rectangle 630"/>
              <p:cNvSpPr/>
              <p:nvPr/>
            </p:nvSpPr>
            <p:spPr>
              <a:xfrm>
                <a:off x="4454440" y="6875414"/>
                <a:ext cx="113897" cy="12231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478" name="Rectangle 106"/>
              <p:cNvSpPr>
                <a:spLocks noChangeArrowheads="1"/>
              </p:cNvSpPr>
              <p:nvPr/>
            </p:nvSpPr>
            <p:spPr bwMode="auto">
              <a:xfrm>
                <a:off x="3970072" y="6983758"/>
                <a:ext cx="101321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80" name="Rectangle 108"/>
              <p:cNvSpPr>
                <a:spLocks noChangeArrowheads="1"/>
              </p:cNvSpPr>
              <p:nvPr/>
            </p:nvSpPr>
            <p:spPr bwMode="auto">
              <a:xfrm>
                <a:off x="4205096" y="6958016"/>
                <a:ext cx="101321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82" name="Rectangle 110"/>
              <p:cNvSpPr>
                <a:spLocks noChangeArrowheads="1"/>
              </p:cNvSpPr>
              <p:nvPr/>
            </p:nvSpPr>
            <p:spPr bwMode="auto">
              <a:xfrm>
                <a:off x="4460728" y="6937223"/>
                <a:ext cx="101321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3" name="Groupe 52"/>
            <p:cNvGrpSpPr>
              <a:grpSpLocks/>
            </p:cNvGrpSpPr>
            <p:nvPr/>
          </p:nvGrpSpPr>
          <p:grpSpPr>
            <a:xfrm>
              <a:off x="3528764" y="7088370"/>
              <a:ext cx="2480041" cy="1684772"/>
              <a:chOff x="3397709" y="8059849"/>
              <a:chExt cx="2480041" cy="1797671"/>
            </a:xfrm>
          </p:grpSpPr>
          <p:sp>
            <p:nvSpPr>
              <p:cNvPr id="19460" name="Rectangle 88"/>
              <p:cNvSpPr>
                <a:spLocks noChangeArrowheads="1"/>
              </p:cNvSpPr>
              <p:nvPr/>
            </p:nvSpPr>
            <p:spPr bwMode="auto">
              <a:xfrm rot="16200000">
                <a:off x="3019399" y="8684352"/>
                <a:ext cx="91050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Circularity</a:t>
                </a: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Index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293" name="Rectangle 28"/>
              <p:cNvSpPr>
                <a:spLocks noChangeArrowheads="1"/>
              </p:cNvSpPr>
              <p:nvPr/>
            </p:nvSpPr>
            <p:spPr bwMode="auto">
              <a:xfrm rot="16200000">
                <a:off x="3824870" y="9390244"/>
                <a:ext cx="41197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ontrol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4" name="Rectangle 29"/>
              <p:cNvSpPr>
                <a:spLocks noChangeArrowheads="1"/>
              </p:cNvSpPr>
              <p:nvPr/>
            </p:nvSpPr>
            <p:spPr bwMode="auto">
              <a:xfrm rot="16200000">
                <a:off x="4006200" y="9435930"/>
                <a:ext cx="503343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shCtBP2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5" name="Rectangle 30"/>
              <p:cNvSpPr>
                <a:spLocks noChangeArrowheads="1"/>
              </p:cNvSpPr>
              <p:nvPr/>
            </p:nvSpPr>
            <p:spPr bwMode="auto">
              <a:xfrm rot="16200000">
                <a:off x="4210625" y="9482417"/>
                <a:ext cx="59631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OE-CtBP2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" name="ZoneTexte 259"/>
              <p:cNvSpPr txBox="1"/>
              <p:nvPr/>
            </p:nvSpPr>
            <p:spPr>
              <a:xfrm>
                <a:off x="4001076" y="8201904"/>
                <a:ext cx="29367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sp>
            <p:nvSpPr>
              <p:cNvPr id="261" name="ZoneTexte 260"/>
              <p:cNvSpPr txBox="1"/>
              <p:nvPr/>
            </p:nvSpPr>
            <p:spPr>
              <a:xfrm>
                <a:off x="4142010" y="8059849"/>
                <a:ext cx="29367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cxnSp>
            <p:nvCxnSpPr>
              <p:cNvPr id="262" name="Connecteur droit 261"/>
              <p:cNvCxnSpPr/>
              <p:nvPr/>
            </p:nvCxnSpPr>
            <p:spPr>
              <a:xfrm>
                <a:off x="4021911" y="8374667"/>
                <a:ext cx="252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Connecteur droit 262"/>
              <p:cNvCxnSpPr/>
              <p:nvPr/>
            </p:nvCxnSpPr>
            <p:spPr>
              <a:xfrm>
                <a:off x="4018845" y="8232612"/>
                <a:ext cx="54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8" name="Rectangle 28"/>
              <p:cNvSpPr>
                <a:spLocks noChangeArrowheads="1"/>
              </p:cNvSpPr>
              <p:nvPr/>
            </p:nvSpPr>
            <p:spPr bwMode="auto">
              <a:xfrm rot="16200000">
                <a:off x="4948270" y="9390244"/>
                <a:ext cx="41197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ontrol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9" name="Rectangle 29"/>
              <p:cNvSpPr>
                <a:spLocks noChangeArrowheads="1"/>
              </p:cNvSpPr>
              <p:nvPr/>
            </p:nvSpPr>
            <p:spPr bwMode="auto">
              <a:xfrm rot="16200000">
                <a:off x="5145261" y="9435929"/>
                <a:ext cx="50334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shCtBP2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0" name="Rectangle 30"/>
              <p:cNvSpPr>
                <a:spLocks noChangeArrowheads="1"/>
              </p:cNvSpPr>
              <p:nvPr/>
            </p:nvSpPr>
            <p:spPr bwMode="auto">
              <a:xfrm rot="16200000">
                <a:off x="5351743" y="9482417"/>
                <a:ext cx="59631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OE-CtBP2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1" name="Line 50"/>
              <p:cNvSpPr>
                <a:spLocks noChangeShapeType="1"/>
              </p:cNvSpPr>
              <p:nvPr/>
            </p:nvSpPr>
            <p:spPr bwMode="auto">
              <a:xfrm flipV="1">
                <a:off x="5009870" y="8315309"/>
                <a:ext cx="0" cy="909505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2" name="Freeform 51"/>
              <p:cNvSpPr>
                <a:spLocks noEditPoints="1"/>
              </p:cNvSpPr>
              <p:nvPr/>
            </p:nvSpPr>
            <p:spPr bwMode="auto">
              <a:xfrm>
                <a:off x="4987583" y="8315309"/>
                <a:ext cx="17804" cy="909505"/>
              </a:xfrm>
              <a:custGeom>
                <a:avLst/>
                <a:gdLst>
                  <a:gd name="T0" fmla="*/ 4 w 15"/>
                  <a:gd name="T1" fmla="*/ 778 h 778"/>
                  <a:gd name="T2" fmla="*/ 15 w 15"/>
                  <a:gd name="T3" fmla="*/ 778 h 778"/>
                  <a:gd name="T4" fmla="*/ 4 w 15"/>
                  <a:gd name="T5" fmla="*/ 681 h 778"/>
                  <a:gd name="T6" fmla="*/ 15 w 15"/>
                  <a:gd name="T7" fmla="*/ 681 h 778"/>
                  <a:gd name="T8" fmla="*/ 4 w 15"/>
                  <a:gd name="T9" fmla="*/ 584 h 778"/>
                  <a:gd name="T10" fmla="*/ 15 w 15"/>
                  <a:gd name="T11" fmla="*/ 584 h 778"/>
                  <a:gd name="T12" fmla="*/ 4 w 15"/>
                  <a:gd name="T13" fmla="*/ 487 h 778"/>
                  <a:gd name="T14" fmla="*/ 15 w 15"/>
                  <a:gd name="T15" fmla="*/ 487 h 778"/>
                  <a:gd name="T16" fmla="*/ 4 w 15"/>
                  <a:gd name="T17" fmla="*/ 389 h 778"/>
                  <a:gd name="T18" fmla="*/ 15 w 15"/>
                  <a:gd name="T19" fmla="*/ 389 h 778"/>
                  <a:gd name="T20" fmla="*/ 4 w 15"/>
                  <a:gd name="T21" fmla="*/ 292 h 778"/>
                  <a:gd name="T22" fmla="*/ 15 w 15"/>
                  <a:gd name="T23" fmla="*/ 292 h 778"/>
                  <a:gd name="T24" fmla="*/ 4 w 15"/>
                  <a:gd name="T25" fmla="*/ 195 h 778"/>
                  <a:gd name="T26" fmla="*/ 15 w 15"/>
                  <a:gd name="T27" fmla="*/ 195 h 778"/>
                  <a:gd name="T28" fmla="*/ 4 w 15"/>
                  <a:gd name="T29" fmla="*/ 98 h 778"/>
                  <a:gd name="T30" fmla="*/ 15 w 15"/>
                  <a:gd name="T31" fmla="*/ 98 h 778"/>
                  <a:gd name="T32" fmla="*/ 4 w 15"/>
                  <a:gd name="T33" fmla="*/ 0 h 778"/>
                  <a:gd name="T34" fmla="*/ 15 w 15"/>
                  <a:gd name="T35" fmla="*/ 0 h 778"/>
                  <a:gd name="T36" fmla="*/ 0 w 15"/>
                  <a:gd name="T37" fmla="*/ 778 h 778"/>
                  <a:gd name="T38" fmla="*/ 15 w 15"/>
                  <a:gd name="T39" fmla="*/ 778 h 778"/>
                  <a:gd name="T40" fmla="*/ 0 w 15"/>
                  <a:gd name="T41" fmla="*/ 584 h 778"/>
                  <a:gd name="T42" fmla="*/ 15 w 15"/>
                  <a:gd name="T43" fmla="*/ 584 h 778"/>
                  <a:gd name="T44" fmla="*/ 0 w 15"/>
                  <a:gd name="T45" fmla="*/ 389 h 778"/>
                  <a:gd name="T46" fmla="*/ 15 w 15"/>
                  <a:gd name="T47" fmla="*/ 389 h 778"/>
                  <a:gd name="T48" fmla="*/ 0 w 15"/>
                  <a:gd name="T49" fmla="*/ 195 h 778"/>
                  <a:gd name="T50" fmla="*/ 15 w 15"/>
                  <a:gd name="T51" fmla="*/ 195 h 778"/>
                  <a:gd name="T52" fmla="*/ 0 w 15"/>
                  <a:gd name="T53" fmla="*/ 0 h 778"/>
                  <a:gd name="T54" fmla="*/ 15 w 15"/>
                  <a:gd name="T55" fmla="*/ 0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" h="778">
                    <a:moveTo>
                      <a:pt x="4" y="778"/>
                    </a:moveTo>
                    <a:lnTo>
                      <a:pt x="15" y="778"/>
                    </a:lnTo>
                    <a:moveTo>
                      <a:pt x="4" y="681"/>
                    </a:moveTo>
                    <a:lnTo>
                      <a:pt x="15" y="681"/>
                    </a:lnTo>
                    <a:moveTo>
                      <a:pt x="4" y="584"/>
                    </a:moveTo>
                    <a:lnTo>
                      <a:pt x="15" y="584"/>
                    </a:lnTo>
                    <a:moveTo>
                      <a:pt x="4" y="487"/>
                    </a:moveTo>
                    <a:lnTo>
                      <a:pt x="15" y="487"/>
                    </a:lnTo>
                    <a:moveTo>
                      <a:pt x="4" y="389"/>
                    </a:moveTo>
                    <a:lnTo>
                      <a:pt x="15" y="389"/>
                    </a:lnTo>
                    <a:moveTo>
                      <a:pt x="4" y="292"/>
                    </a:moveTo>
                    <a:lnTo>
                      <a:pt x="15" y="292"/>
                    </a:lnTo>
                    <a:moveTo>
                      <a:pt x="4" y="195"/>
                    </a:moveTo>
                    <a:lnTo>
                      <a:pt x="15" y="195"/>
                    </a:lnTo>
                    <a:moveTo>
                      <a:pt x="4" y="98"/>
                    </a:moveTo>
                    <a:lnTo>
                      <a:pt x="15" y="98"/>
                    </a:lnTo>
                    <a:moveTo>
                      <a:pt x="4" y="0"/>
                    </a:moveTo>
                    <a:lnTo>
                      <a:pt x="15" y="0"/>
                    </a:lnTo>
                    <a:moveTo>
                      <a:pt x="0" y="778"/>
                    </a:moveTo>
                    <a:lnTo>
                      <a:pt x="15" y="778"/>
                    </a:lnTo>
                    <a:moveTo>
                      <a:pt x="0" y="584"/>
                    </a:moveTo>
                    <a:lnTo>
                      <a:pt x="15" y="584"/>
                    </a:lnTo>
                    <a:moveTo>
                      <a:pt x="0" y="389"/>
                    </a:moveTo>
                    <a:lnTo>
                      <a:pt x="15" y="389"/>
                    </a:lnTo>
                    <a:moveTo>
                      <a:pt x="0" y="195"/>
                    </a:moveTo>
                    <a:lnTo>
                      <a:pt x="15" y="195"/>
                    </a:lnTo>
                    <a:moveTo>
                      <a:pt x="0" y="0"/>
                    </a:moveTo>
                    <a:lnTo>
                      <a:pt x="15" y="0"/>
                    </a:ln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3" name="Line 52"/>
              <p:cNvSpPr>
                <a:spLocks noChangeShapeType="1"/>
              </p:cNvSpPr>
              <p:nvPr/>
            </p:nvSpPr>
            <p:spPr bwMode="auto">
              <a:xfrm>
                <a:off x="5005388" y="9224813"/>
                <a:ext cx="872362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4" name="Rectangle 75"/>
              <p:cNvSpPr>
                <a:spLocks noChangeArrowheads="1"/>
              </p:cNvSpPr>
              <p:nvPr/>
            </p:nvSpPr>
            <p:spPr bwMode="auto">
              <a:xfrm>
                <a:off x="4898017" y="9125829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45" name="Rectangle 76"/>
              <p:cNvSpPr>
                <a:spLocks noChangeArrowheads="1"/>
              </p:cNvSpPr>
              <p:nvPr/>
            </p:nvSpPr>
            <p:spPr bwMode="auto">
              <a:xfrm>
                <a:off x="4792219" y="8899037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0.1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46" name="Rectangle 77"/>
              <p:cNvSpPr>
                <a:spLocks noChangeArrowheads="1"/>
              </p:cNvSpPr>
              <p:nvPr/>
            </p:nvSpPr>
            <p:spPr bwMode="auto">
              <a:xfrm>
                <a:off x="4792219" y="8671077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0.2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47" name="Rectangle 78"/>
              <p:cNvSpPr>
                <a:spLocks noChangeArrowheads="1"/>
              </p:cNvSpPr>
              <p:nvPr/>
            </p:nvSpPr>
            <p:spPr bwMode="auto">
              <a:xfrm>
                <a:off x="4792219" y="8444285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0.3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48" name="Rectangle 79"/>
              <p:cNvSpPr>
                <a:spLocks noChangeArrowheads="1"/>
              </p:cNvSpPr>
              <p:nvPr/>
            </p:nvSpPr>
            <p:spPr bwMode="auto">
              <a:xfrm>
                <a:off x="4792219" y="8217493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0.4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cxnSp>
            <p:nvCxnSpPr>
              <p:cNvPr id="572" name="Connecteur droit 571"/>
              <p:cNvCxnSpPr/>
              <p:nvPr/>
            </p:nvCxnSpPr>
            <p:spPr>
              <a:xfrm flipH="1">
                <a:off x="5148101" y="8502950"/>
                <a:ext cx="0" cy="65215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3" name="Rectangle 57"/>
              <p:cNvSpPr>
                <a:spLocks noChangeArrowheads="1"/>
              </p:cNvSpPr>
              <p:nvPr/>
            </p:nvSpPr>
            <p:spPr bwMode="auto">
              <a:xfrm>
                <a:off x="5129112" y="9153504"/>
                <a:ext cx="37980" cy="0"/>
              </a:xfrm>
              <a:prstGeom prst="rect">
                <a:avLst/>
              </a:prstGeom>
              <a:solidFill>
                <a:srgbClr val="ED7D3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4" name="Rectangle 58"/>
              <p:cNvSpPr>
                <a:spLocks noChangeArrowheads="1"/>
              </p:cNvSpPr>
              <p:nvPr/>
            </p:nvSpPr>
            <p:spPr bwMode="auto">
              <a:xfrm>
                <a:off x="5129112" y="9153504"/>
                <a:ext cx="37980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5" name="Rectangle 69"/>
              <p:cNvSpPr>
                <a:spLocks noChangeArrowheads="1"/>
              </p:cNvSpPr>
              <p:nvPr/>
            </p:nvSpPr>
            <p:spPr bwMode="auto">
              <a:xfrm>
                <a:off x="5129112" y="8499887"/>
                <a:ext cx="37980" cy="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6" name="Rectangle 70"/>
              <p:cNvSpPr>
                <a:spLocks noChangeArrowheads="1"/>
              </p:cNvSpPr>
              <p:nvPr/>
            </p:nvSpPr>
            <p:spPr bwMode="auto">
              <a:xfrm>
                <a:off x="5129112" y="8499887"/>
                <a:ext cx="37980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7" name="Rectangle 576"/>
              <p:cNvSpPr/>
              <p:nvPr/>
            </p:nvSpPr>
            <p:spPr>
              <a:xfrm>
                <a:off x="5088753" y="8904253"/>
                <a:ext cx="118698" cy="13351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78" name="Rectangle 63"/>
              <p:cNvSpPr>
                <a:spLocks noChangeArrowheads="1"/>
              </p:cNvSpPr>
              <p:nvPr/>
            </p:nvSpPr>
            <p:spPr bwMode="auto">
              <a:xfrm>
                <a:off x="5094098" y="8985370"/>
                <a:ext cx="108007" cy="0"/>
              </a:xfrm>
              <a:prstGeom prst="rect">
                <a:avLst/>
              </a:prstGeom>
              <a:solidFill>
                <a:srgbClr val="A5A5A5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65" name="Connecteur droit 564"/>
              <p:cNvCxnSpPr/>
              <p:nvPr/>
            </p:nvCxnSpPr>
            <p:spPr>
              <a:xfrm flipH="1">
                <a:off x="5394752" y="8435720"/>
                <a:ext cx="0" cy="75289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6" name="Rectangle 59"/>
              <p:cNvSpPr>
                <a:spLocks noChangeArrowheads="1"/>
              </p:cNvSpPr>
              <p:nvPr/>
            </p:nvSpPr>
            <p:spPr bwMode="auto">
              <a:xfrm>
                <a:off x="5376356" y="9187405"/>
                <a:ext cx="36794" cy="0"/>
              </a:xfrm>
              <a:prstGeom prst="rect">
                <a:avLst/>
              </a:prstGeom>
              <a:solidFill>
                <a:srgbClr val="ED7D3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7" name="Rectangle 60"/>
              <p:cNvSpPr>
                <a:spLocks noChangeArrowheads="1"/>
              </p:cNvSpPr>
              <p:nvPr/>
            </p:nvSpPr>
            <p:spPr bwMode="auto">
              <a:xfrm>
                <a:off x="5376356" y="9187405"/>
                <a:ext cx="36794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8" name="Rectangle 71"/>
              <p:cNvSpPr>
                <a:spLocks noChangeArrowheads="1"/>
              </p:cNvSpPr>
              <p:nvPr/>
            </p:nvSpPr>
            <p:spPr bwMode="auto">
              <a:xfrm>
                <a:off x="5376356" y="8430394"/>
                <a:ext cx="36794" cy="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9" name="Rectangle 72"/>
              <p:cNvSpPr>
                <a:spLocks noChangeArrowheads="1"/>
              </p:cNvSpPr>
              <p:nvPr/>
            </p:nvSpPr>
            <p:spPr bwMode="auto">
              <a:xfrm>
                <a:off x="5376356" y="8430394"/>
                <a:ext cx="36794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0" name="Rectangle 569"/>
              <p:cNvSpPr/>
              <p:nvPr/>
            </p:nvSpPr>
            <p:spPr>
              <a:xfrm>
                <a:off x="5335404" y="8839145"/>
                <a:ext cx="118698" cy="19161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71" name="Rectangle 65"/>
              <p:cNvSpPr>
                <a:spLocks noChangeArrowheads="1"/>
              </p:cNvSpPr>
              <p:nvPr/>
            </p:nvSpPr>
            <p:spPr bwMode="auto">
              <a:xfrm>
                <a:off x="5340749" y="8939778"/>
                <a:ext cx="108007" cy="0"/>
              </a:xfrm>
              <a:prstGeom prst="rect">
                <a:avLst/>
              </a:prstGeom>
              <a:solidFill>
                <a:srgbClr val="A5A5A5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58" name="Connecteur droit 557"/>
              <p:cNvCxnSpPr/>
              <p:nvPr/>
            </p:nvCxnSpPr>
            <p:spPr>
              <a:xfrm flipH="1">
                <a:off x="5647721" y="8550598"/>
                <a:ext cx="0" cy="58322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9" name="Rectangle 61"/>
              <p:cNvSpPr>
                <a:spLocks noChangeArrowheads="1"/>
              </p:cNvSpPr>
              <p:nvPr/>
            </p:nvSpPr>
            <p:spPr bwMode="auto">
              <a:xfrm>
                <a:off x="5628732" y="9128953"/>
                <a:ext cx="37980" cy="0"/>
              </a:xfrm>
              <a:prstGeom prst="rect">
                <a:avLst/>
              </a:prstGeom>
              <a:solidFill>
                <a:srgbClr val="ED7D3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0" name="Rectangle 62"/>
              <p:cNvSpPr>
                <a:spLocks noChangeArrowheads="1"/>
              </p:cNvSpPr>
              <p:nvPr/>
            </p:nvSpPr>
            <p:spPr bwMode="auto">
              <a:xfrm>
                <a:off x="5628732" y="9128953"/>
                <a:ext cx="37980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1" name="Rectangle 73"/>
              <p:cNvSpPr>
                <a:spLocks noChangeArrowheads="1"/>
              </p:cNvSpPr>
              <p:nvPr/>
            </p:nvSpPr>
            <p:spPr bwMode="auto">
              <a:xfrm>
                <a:off x="5628732" y="8547296"/>
                <a:ext cx="37980" cy="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2" name="Rectangle 74"/>
              <p:cNvSpPr>
                <a:spLocks noChangeArrowheads="1"/>
              </p:cNvSpPr>
              <p:nvPr/>
            </p:nvSpPr>
            <p:spPr bwMode="auto">
              <a:xfrm>
                <a:off x="5628732" y="8547296"/>
                <a:ext cx="37980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3" name="Rectangle 562"/>
              <p:cNvSpPr/>
              <p:nvPr/>
            </p:nvSpPr>
            <p:spPr>
              <a:xfrm>
                <a:off x="5588373" y="8871854"/>
                <a:ext cx="118698" cy="15422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4" name="Rectangle 67"/>
              <p:cNvSpPr>
                <a:spLocks noChangeArrowheads="1"/>
              </p:cNvSpPr>
              <p:nvPr/>
            </p:nvSpPr>
            <p:spPr bwMode="auto">
              <a:xfrm>
                <a:off x="5593718" y="8967834"/>
                <a:ext cx="108007" cy="0"/>
              </a:xfrm>
              <a:prstGeom prst="rect">
                <a:avLst/>
              </a:prstGeom>
              <a:solidFill>
                <a:srgbClr val="A5A5A5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4" name="ZoneTexte 553"/>
              <p:cNvSpPr txBox="1"/>
              <p:nvPr/>
            </p:nvSpPr>
            <p:spPr>
              <a:xfrm>
                <a:off x="5122533" y="8201904"/>
                <a:ext cx="349774" cy="1876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sp>
            <p:nvSpPr>
              <p:cNvPr id="555" name="ZoneTexte 554"/>
              <p:cNvSpPr txBox="1"/>
              <p:nvPr/>
            </p:nvSpPr>
            <p:spPr>
              <a:xfrm>
                <a:off x="5250370" y="8059849"/>
                <a:ext cx="349774" cy="1876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cxnSp>
            <p:nvCxnSpPr>
              <p:cNvPr id="556" name="Connecteur droit 555"/>
              <p:cNvCxnSpPr/>
              <p:nvPr/>
            </p:nvCxnSpPr>
            <p:spPr>
              <a:xfrm>
                <a:off x="5171420" y="8374667"/>
                <a:ext cx="252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7" name="Connecteur droit 556"/>
              <p:cNvCxnSpPr/>
              <p:nvPr/>
            </p:nvCxnSpPr>
            <p:spPr>
              <a:xfrm>
                <a:off x="5155257" y="8232612"/>
                <a:ext cx="54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Line 51"/>
              <p:cNvSpPr>
                <a:spLocks noChangeShapeType="1"/>
              </p:cNvSpPr>
              <p:nvPr/>
            </p:nvSpPr>
            <p:spPr bwMode="auto">
              <a:xfrm flipV="1">
                <a:off x="3871881" y="8311133"/>
                <a:ext cx="0" cy="908101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52"/>
              <p:cNvSpPr>
                <a:spLocks noEditPoints="1"/>
              </p:cNvSpPr>
              <p:nvPr/>
            </p:nvSpPr>
            <p:spPr bwMode="auto">
              <a:xfrm>
                <a:off x="3854419" y="8311133"/>
                <a:ext cx="17462" cy="908101"/>
              </a:xfrm>
              <a:custGeom>
                <a:avLst/>
                <a:gdLst>
                  <a:gd name="T0" fmla="*/ 4 w 15"/>
                  <a:gd name="T1" fmla="*/ 766 h 766"/>
                  <a:gd name="T2" fmla="*/ 15 w 15"/>
                  <a:gd name="T3" fmla="*/ 766 h 766"/>
                  <a:gd name="T4" fmla="*/ 4 w 15"/>
                  <a:gd name="T5" fmla="*/ 689 h 766"/>
                  <a:gd name="T6" fmla="*/ 15 w 15"/>
                  <a:gd name="T7" fmla="*/ 689 h 766"/>
                  <a:gd name="T8" fmla="*/ 4 w 15"/>
                  <a:gd name="T9" fmla="*/ 613 h 766"/>
                  <a:gd name="T10" fmla="*/ 15 w 15"/>
                  <a:gd name="T11" fmla="*/ 613 h 766"/>
                  <a:gd name="T12" fmla="*/ 4 w 15"/>
                  <a:gd name="T13" fmla="*/ 537 h 766"/>
                  <a:gd name="T14" fmla="*/ 15 w 15"/>
                  <a:gd name="T15" fmla="*/ 537 h 766"/>
                  <a:gd name="T16" fmla="*/ 4 w 15"/>
                  <a:gd name="T17" fmla="*/ 460 h 766"/>
                  <a:gd name="T18" fmla="*/ 15 w 15"/>
                  <a:gd name="T19" fmla="*/ 460 h 766"/>
                  <a:gd name="T20" fmla="*/ 4 w 15"/>
                  <a:gd name="T21" fmla="*/ 383 h 766"/>
                  <a:gd name="T22" fmla="*/ 15 w 15"/>
                  <a:gd name="T23" fmla="*/ 383 h 766"/>
                  <a:gd name="T24" fmla="*/ 4 w 15"/>
                  <a:gd name="T25" fmla="*/ 307 h 766"/>
                  <a:gd name="T26" fmla="*/ 15 w 15"/>
                  <a:gd name="T27" fmla="*/ 307 h 766"/>
                  <a:gd name="T28" fmla="*/ 4 w 15"/>
                  <a:gd name="T29" fmla="*/ 230 h 766"/>
                  <a:gd name="T30" fmla="*/ 15 w 15"/>
                  <a:gd name="T31" fmla="*/ 230 h 766"/>
                  <a:gd name="T32" fmla="*/ 4 w 15"/>
                  <a:gd name="T33" fmla="*/ 154 h 766"/>
                  <a:gd name="T34" fmla="*/ 15 w 15"/>
                  <a:gd name="T35" fmla="*/ 154 h 766"/>
                  <a:gd name="T36" fmla="*/ 4 w 15"/>
                  <a:gd name="T37" fmla="*/ 77 h 766"/>
                  <a:gd name="T38" fmla="*/ 15 w 15"/>
                  <a:gd name="T39" fmla="*/ 77 h 766"/>
                  <a:gd name="T40" fmla="*/ 4 w 15"/>
                  <a:gd name="T41" fmla="*/ 0 h 766"/>
                  <a:gd name="T42" fmla="*/ 15 w 15"/>
                  <a:gd name="T43" fmla="*/ 0 h 766"/>
                  <a:gd name="T44" fmla="*/ 0 w 15"/>
                  <a:gd name="T45" fmla="*/ 766 h 766"/>
                  <a:gd name="T46" fmla="*/ 15 w 15"/>
                  <a:gd name="T47" fmla="*/ 766 h 766"/>
                  <a:gd name="T48" fmla="*/ 0 w 15"/>
                  <a:gd name="T49" fmla="*/ 613 h 766"/>
                  <a:gd name="T50" fmla="*/ 15 w 15"/>
                  <a:gd name="T51" fmla="*/ 613 h 766"/>
                  <a:gd name="T52" fmla="*/ 0 w 15"/>
                  <a:gd name="T53" fmla="*/ 460 h 766"/>
                  <a:gd name="T54" fmla="*/ 15 w 15"/>
                  <a:gd name="T55" fmla="*/ 460 h 766"/>
                  <a:gd name="T56" fmla="*/ 0 w 15"/>
                  <a:gd name="T57" fmla="*/ 307 h 766"/>
                  <a:gd name="T58" fmla="*/ 15 w 15"/>
                  <a:gd name="T59" fmla="*/ 307 h 766"/>
                  <a:gd name="T60" fmla="*/ 0 w 15"/>
                  <a:gd name="T61" fmla="*/ 154 h 766"/>
                  <a:gd name="T62" fmla="*/ 15 w 15"/>
                  <a:gd name="T63" fmla="*/ 154 h 766"/>
                  <a:gd name="T64" fmla="*/ 0 w 15"/>
                  <a:gd name="T65" fmla="*/ 0 h 766"/>
                  <a:gd name="T66" fmla="*/ 15 w 15"/>
                  <a:gd name="T67" fmla="*/ 0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5" h="766">
                    <a:moveTo>
                      <a:pt x="4" y="766"/>
                    </a:moveTo>
                    <a:lnTo>
                      <a:pt x="15" y="766"/>
                    </a:lnTo>
                    <a:moveTo>
                      <a:pt x="4" y="689"/>
                    </a:moveTo>
                    <a:lnTo>
                      <a:pt x="15" y="689"/>
                    </a:lnTo>
                    <a:moveTo>
                      <a:pt x="4" y="613"/>
                    </a:moveTo>
                    <a:lnTo>
                      <a:pt x="15" y="613"/>
                    </a:lnTo>
                    <a:moveTo>
                      <a:pt x="4" y="537"/>
                    </a:moveTo>
                    <a:lnTo>
                      <a:pt x="15" y="537"/>
                    </a:lnTo>
                    <a:moveTo>
                      <a:pt x="4" y="460"/>
                    </a:moveTo>
                    <a:lnTo>
                      <a:pt x="15" y="460"/>
                    </a:lnTo>
                    <a:moveTo>
                      <a:pt x="4" y="383"/>
                    </a:moveTo>
                    <a:lnTo>
                      <a:pt x="15" y="383"/>
                    </a:lnTo>
                    <a:moveTo>
                      <a:pt x="4" y="307"/>
                    </a:moveTo>
                    <a:lnTo>
                      <a:pt x="15" y="307"/>
                    </a:lnTo>
                    <a:moveTo>
                      <a:pt x="4" y="230"/>
                    </a:moveTo>
                    <a:lnTo>
                      <a:pt x="15" y="230"/>
                    </a:lnTo>
                    <a:moveTo>
                      <a:pt x="4" y="154"/>
                    </a:moveTo>
                    <a:lnTo>
                      <a:pt x="15" y="154"/>
                    </a:lnTo>
                    <a:moveTo>
                      <a:pt x="4" y="77"/>
                    </a:moveTo>
                    <a:lnTo>
                      <a:pt x="15" y="77"/>
                    </a:lnTo>
                    <a:moveTo>
                      <a:pt x="4" y="0"/>
                    </a:moveTo>
                    <a:lnTo>
                      <a:pt x="15" y="0"/>
                    </a:lnTo>
                    <a:moveTo>
                      <a:pt x="0" y="766"/>
                    </a:moveTo>
                    <a:lnTo>
                      <a:pt x="15" y="766"/>
                    </a:lnTo>
                    <a:moveTo>
                      <a:pt x="0" y="613"/>
                    </a:moveTo>
                    <a:lnTo>
                      <a:pt x="15" y="613"/>
                    </a:lnTo>
                    <a:moveTo>
                      <a:pt x="0" y="460"/>
                    </a:moveTo>
                    <a:lnTo>
                      <a:pt x="15" y="460"/>
                    </a:lnTo>
                    <a:moveTo>
                      <a:pt x="0" y="307"/>
                    </a:moveTo>
                    <a:lnTo>
                      <a:pt x="15" y="307"/>
                    </a:lnTo>
                    <a:moveTo>
                      <a:pt x="0" y="154"/>
                    </a:moveTo>
                    <a:lnTo>
                      <a:pt x="15" y="154"/>
                    </a:lnTo>
                    <a:moveTo>
                      <a:pt x="0" y="0"/>
                    </a:moveTo>
                    <a:lnTo>
                      <a:pt x="15" y="0"/>
                    </a:ln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Line 53"/>
              <p:cNvSpPr>
                <a:spLocks noChangeShapeType="1"/>
              </p:cNvSpPr>
              <p:nvPr/>
            </p:nvSpPr>
            <p:spPr bwMode="auto">
              <a:xfrm>
                <a:off x="3871881" y="9219234"/>
                <a:ext cx="840466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Rectangle 58"/>
              <p:cNvSpPr>
                <a:spLocks noChangeArrowheads="1"/>
              </p:cNvSpPr>
              <p:nvPr/>
            </p:nvSpPr>
            <p:spPr bwMode="auto">
              <a:xfrm>
                <a:off x="4014106" y="9113722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Rectangle 59"/>
              <p:cNvSpPr>
                <a:spLocks noChangeArrowheads="1"/>
              </p:cNvSpPr>
              <p:nvPr/>
            </p:nvSpPr>
            <p:spPr bwMode="auto">
              <a:xfrm>
                <a:off x="4014106" y="9113722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Rectangle 60"/>
              <p:cNvSpPr>
                <a:spLocks noChangeArrowheads="1"/>
              </p:cNvSpPr>
              <p:nvPr/>
            </p:nvSpPr>
            <p:spPr bwMode="auto">
              <a:xfrm>
                <a:off x="4238912" y="9150474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Rectangle 61"/>
              <p:cNvSpPr>
                <a:spLocks noChangeArrowheads="1"/>
              </p:cNvSpPr>
              <p:nvPr/>
            </p:nvSpPr>
            <p:spPr bwMode="auto">
              <a:xfrm>
                <a:off x="4238912" y="9150474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Rectangle 62"/>
              <p:cNvSpPr>
                <a:spLocks noChangeArrowheads="1"/>
              </p:cNvSpPr>
              <p:nvPr/>
            </p:nvSpPr>
            <p:spPr bwMode="auto">
              <a:xfrm>
                <a:off x="4491538" y="9156401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Rectangle 63"/>
              <p:cNvSpPr>
                <a:spLocks noChangeArrowheads="1"/>
              </p:cNvSpPr>
              <p:nvPr/>
            </p:nvSpPr>
            <p:spPr bwMode="auto">
              <a:xfrm>
                <a:off x="4491538" y="9156401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Rectangle 70"/>
              <p:cNvSpPr>
                <a:spLocks noChangeArrowheads="1"/>
              </p:cNvSpPr>
              <p:nvPr/>
            </p:nvSpPr>
            <p:spPr bwMode="auto">
              <a:xfrm>
                <a:off x="4014106" y="8511483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Rectangle 71"/>
              <p:cNvSpPr>
                <a:spLocks noChangeArrowheads="1"/>
              </p:cNvSpPr>
              <p:nvPr/>
            </p:nvSpPr>
            <p:spPr bwMode="auto">
              <a:xfrm>
                <a:off x="4014106" y="8511483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Rectangle 72"/>
              <p:cNvSpPr>
                <a:spLocks noChangeArrowheads="1"/>
              </p:cNvSpPr>
              <p:nvPr/>
            </p:nvSpPr>
            <p:spPr bwMode="auto">
              <a:xfrm>
                <a:off x="4238912" y="8525709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Rectangle 73"/>
              <p:cNvSpPr>
                <a:spLocks noChangeArrowheads="1"/>
              </p:cNvSpPr>
              <p:nvPr/>
            </p:nvSpPr>
            <p:spPr bwMode="auto">
              <a:xfrm>
                <a:off x="4238912" y="8525709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Rectangle 74"/>
              <p:cNvSpPr>
                <a:spLocks noChangeArrowheads="1"/>
              </p:cNvSpPr>
              <p:nvPr/>
            </p:nvSpPr>
            <p:spPr bwMode="auto">
              <a:xfrm>
                <a:off x="4491538" y="8515040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Rectangle 75"/>
              <p:cNvSpPr>
                <a:spLocks noChangeArrowheads="1"/>
              </p:cNvSpPr>
              <p:nvPr/>
            </p:nvSpPr>
            <p:spPr bwMode="auto">
              <a:xfrm>
                <a:off x="4491538" y="8515040"/>
                <a:ext cx="36957" cy="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Rectangle 76"/>
              <p:cNvSpPr>
                <a:spLocks noChangeArrowheads="1"/>
              </p:cNvSpPr>
              <p:nvPr/>
            </p:nvSpPr>
            <p:spPr bwMode="auto">
              <a:xfrm>
                <a:off x="3795529" y="9144269"/>
                <a:ext cx="51720" cy="114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84" name="Rectangle 77"/>
              <p:cNvSpPr>
                <a:spLocks noChangeArrowheads="1"/>
              </p:cNvSpPr>
              <p:nvPr/>
            </p:nvSpPr>
            <p:spPr bwMode="auto">
              <a:xfrm>
                <a:off x="3717949" y="8962886"/>
                <a:ext cx="129299" cy="114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0.1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85" name="Rectangle 78"/>
              <p:cNvSpPr>
                <a:spLocks noChangeArrowheads="1"/>
              </p:cNvSpPr>
              <p:nvPr/>
            </p:nvSpPr>
            <p:spPr bwMode="auto">
              <a:xfrm>
                <a:off x="3717949" y="8781503"/>
                <a:ext cx="129299" cy="114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0.2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86" name="Rectangle 79"/>
              <p:cNvSpPr>
                <a:spLocks noChangeArrowheads="1"/>
              </p:cNvSpPr>
              <p:nvPr/>
            </p:nvSpPr>
            <p:spPr bwMode="auto">
              <a:xfrm>
                <a:off x="3717949" y="8601305"/>
                <a:ext cx="129299" cy="114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0.3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87" name="Rectangle 80"/>
              <p:cNvSpPr>
                <a:spLocks noChangeArrowheads="1"/>
              </p:cNvSpPr>
              <p:nvPr/>
            </p:nvSpPr>
            <p:spPr bwMode="auto">
              <a:xfrm>
                <a:off x="3717949" y="8419922"/>
                <a:ext cx="129299" cy="114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0.4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88" name="Rectangle 81"/>
              <p:cNvSpPr>
                <a:spLocks noChangeArrowheads="1"/>
              </p:cNvSpPr>
              <p:nvPr/>
            </p:nvSpPr>
            <p:spPr bwMode="auto">
              <a:xfrm>
                <a:off x="3717949" y="8238539"/>
                <a:ext cx="129299" cy="114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0.5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cxnSp>
            <p:nvCxnSpPr>
              <p:cNvPr id="645" name="Connecteur droit 644"/>
              <p:cNvCxnSpPr/>
              <p:nvPr/>
            </p:nvCxnSpPr>
            <p:spPr>
              <a:xfrm flipH="1">
                <a:off x="4032584" y="8511482"/>
                <a:ext cx="0" cy="60092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Connecteur droit 645"/>
              <p:cNvCxnSpPr/>
              <p:nvPr/>
            </p:nvCxnSpPr>
            <p:spPr>
              <a:xfrm flipH="1">
                <a:off x="4257390" y="8531382"/>
                <a:ext cx="0" cy="61909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7" name="Connecteur droit 646"/>
              <p:cNvCxnSpPr/>
              <p:nvPr/>
            </p:nvCxnSpPr>
            <p:spPr>
              <a:xfrm flipH="1">
                <a:off x="4510016" y="8515040"/>
                <a:ext cx="0" cy="6364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2" name="Rectangle 641"/>
              <p:cNvSpPr/>
              <p:nvPr/>
            </p:nvSpPr>
            <p:spPr>
              <a:xfrm>
                <a:off x="4450667" y="8834406"/>
                <a:ext cx="118698" cy="17197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43" name="Rectangle 642"/>
              <p:cNvSpPr/>
              <p:nvPr/>
            </p:nvSpPr>
            <p:spPr>
              <a:xfrm>
                <a:off x="4198041" y="8801939"/>
                <a:ext cx="118698" cy="20864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44" name="Rectangle 643"/>
              <p:cNvSpPr/>
              <p:nvPr/>
            </p:nvSpPr>
            <p:spPr>
              <a:xfrm>
                <a:off x="3973235" y="8785337"/>
                <a:ext cx="118698" cy="17284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2" name="Rectangle 65"/>
              <p:cNvSpPr>
                <a:spLocks noChangeArrowheads="1"/>
              </p:cNvSpPr>
              <p:nvPr/>
            </p:nvSpPr>
            <p:spPr bwMode="auto">
              <a:xfrm>
                <a:off x="3979788" y="8863499"/>
                <a:ext cx="105592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Rectangle 67"/>
              <p:cNvSpPr>
                <a:spLocks noChangeArrowheads="1"/>
              </p:cNvSpPr>
              <p:nvPr/>
            </p:nvSpPr>
            <p:spPr bwMode="auto">
              <a:xfrm>
                <a:off x="4204594" y="8920404"/>
                <a:ext cx="105592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Rectangle 69"/>
              <p:cNvSpPr>
                <a:spLocks noChangeArrowheads="1"/>
              </p:cNvSpPr>
              <p:nvPr/>
            </p:nvSpPr>
            <p:spPr bwMode="auto">
              <a:xfrm>
                <a:off x="4457220" y="8909734"/>
                <a:ext cx="105592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" name="Groupe 1"/>
            <p:cNvGrpSpPr/>
            <p:nvPr/>
          </p:nvGrpSpPr>
          <p:grpSpPr>
            <a:xfrm>
              <a:off x="3389405" y="4543482"/>
              <a:ext cx="2514402" cy="1243517"/>
              <a:chOff x="3389405" y="4543482"/>
              <a:chExt cx="2514402" cy="1243517"/>
            </a:xfrm>
          </p:grpSpPr>
          <p:sp>
            <p:nvSpPr>
              <p:cNvPr id="36" name="Line 7"/>
              <p:cNvSpPr>
                <a:spLocks noChangeShapeType="1"/>
              </p:cNvSpPr>
              <p:nvPr/>
            </p:nvSpPr>
            <p:spPr bwMode="auto">
              <a:xfrm flipV="1">
                <a:off x="3995606" y="4860745"/>
                <a:ext cx="0" cy="867328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8"/>
              <p:cNvSpPr>
                <a:spLocks noEditPoints="1"/>
              </p:cNvSpPr>
              <p:nvPr/>
            </p:nvSpPr>
            <p:spPr bwMode="auto">
              <a:xfrm>
                <a:off x="3978144" y="4860745"/>
                <a:ext cx="17462" cy="867328"/>
              </a:xfrm>
              <a:custGeom>
                <a:avLst/>
                <a:gdLst>
                  <a:gd name="T0" fmla="*/ 0 w 15"/>
                  <a:gd name="T1" fmla="*/ 766 h 766"/>
                  <a:gd name="T2" fmla="*/ 15 w 15"/>
                  <a:gd name="T3" fmla="*/ 766 h 766"/>
                  <a:gd name="T4" fmla="*/ 0 w 15"/>
                  <a:gd name="T5" fmla="*/ 670 h 766"/>
                  <a:gd name="T6" fmla="*/ 15 w 15"/>
                  <a:gd name="T7" fmla="*/ 670 h 766"/>
                  <a:gd name="T8" fmla="*/ 0 w 15"/>
                  <a:gd name="T9" fmla="*/ 575 h 766"/>
                  <a:gd name="T10" fmla="*/ 15 w 15"/>
                  <a:gd name="T11" fmla="*/ 575 h 766"/>
                  <a:gd name="T12" fmla="*/ 0 w 15"/>
                  <a:gd name="T13" fmla="*/ 479 h 766"/>
                  <a:gd name="T14" fmla="*/ 15 w 15"/>
                  <a:gd name="T15" fmla="*/ 479 h 766"/>
                  <a:gd name="T16" fmla="*/ 0 w 15"/>
                  <a:gd name="T17" fmla="*/ 383 h 766"/>
                  <a:gd name="T18" fmla="*/ 15 w 15"/>
                  <a:gd name="T19" fmla="*/ 383 h 766"/>
                  <a:gd name="T20" fmla="*/ 0 w 15"/>
                  <a:gd name="T21" fmla="*/ 288 h 766"/>
                  <a:gd name="T22" fmla="*/ 15 w 15"/>
                  <a:gd name="T23" fmla="*/ 288 h 766"/>
                  <a:gd name="T24" fmla="*/ 0 w 15"/>
                  <a:gd name="T25" fmla="*/ 192 h 766"/>
                  <a:gd name="T26" fmla="*/ 15 w 15"/>
                  <a:gd name="T27" fmla="*/ 192 h 766"/>
                  <a:gd name="T28" fmla="*/ 0 w 15"/>
                  <a:gd name="T29" fmla="*/ 96 h 766"/>
                  <a:gd name="T30" fmla="*/ 15 w 15"/>
                  <a:gd name="T31" fmla="*/ 96 h 766"/>
                  <a:gd name="T32" fmla="*/ 0 w 15"/>
                  <a:gd name="T33" fmla="*/ 0 h 766"/>
                  <a:gd name="T34" fmla="*/ 15 w 15"/>
                  <a:gd name="T35" fmla="*/ 0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766">
                    <a:moveTo>
                      <a:pt x="0" y="766"/>
                    </a:moveTo>
                    <a:lnTo>
                      <a:pt x="15" y="766"/>
                    </a:lnTo>
                    <a:moveTo>
                      <a:pt x="0" y="670"/>
                    </a:moveTo>
                    <a:lnTo>
                      <a:pt x="15" y="670"/>
                    </a:lnTo>
                    <a:moveTo>
                      <a:pt x="0" y="575"/>
                    </a:moveTo>
                    <a:lnTo>
                      <a:pt x="15" y="575"/>
                    </a:lnTo>
                    <a:moveTo>
                      <a:pt x="0" y="479"/>
                    </a:moveTo>
                    <a:lnTo>
                      <a:pt x="15" y="479"/>
                    </a:lnTo>
                    <a:moveTo>
                      <a:pt x="0" y="383"/>
                    </a:moveTo>
                    <a:lnTo>
                      <a:pt x="15" y="383"/>
                    </a:lnTo>
                    <a:moveTo>
                      <a:pt x="0" y="288"/>
                    </a:moveTo>
                    <a:lnTo>
                      <a:pt x="15" y="288"/>
                    </a:lnTo>
                    <a:moveTo>
                      <a:pt x="0" y="192"/>
                    </a:moveTo>
                    <a:lnTo>
                      <a:pt x="15" y="192"/>
                    </a:lnTo>
                    <a:moveTo>
                      <a:pt x="0" y="96"/>
                    </a:moveTo>
                    <a:lnTo>
                      <a:pt x="15" y="96"/>
                    </a:lnTo>
                    <a:moveTo>
                      <a:pt x="0" y="0"/>
                    </a:moveTo>
                    <a:lnTo>
                      <a:pt x="15" y="0"/>
                    </a:ln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Line 9"/>
              <p:cNvSpPr>
                <a:spLocks noChangeShapeType="1"/>
              </p:cNvSpPr>
              <p:nvPr/>
            </p:nvSpPr>
            <p:spPr bwMode="auto">
              <a:xfrm>
                <a:off x="3995606" y="5728073"/>
                <a:ext cx="792000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Rectangle 32"/>
              <p:cNvSpPr>
                <a:spLocks noChangeArrowheads="1"/>
              </p:cNvSpPr>
              <p:nvPr/>
            </p:nvSpPr>
            <p:spPr bwMode="auto">
              <a:xfrm>
                <a:off x="3897095" y="5622888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</a:t>
                </a:r>
                <a:endParaRPr kumimoji="0" lang="fr-FR" alt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94" name="Rectangle 34"/>
              <p:cNvSpPr>
                <a:spLocks noChangeArrowheads="1"/>
              </p:cNvSpPr>
              <p:nvPr/>
            </p:nvSpPr>
            <p:spPr bwMode="auto">
              <a:xfrm>
                <a:off x="3756029" y="5407755"/>
                <a:ext cx="21159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200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40" name="Rectangle 36"/>
              <p:cNvSpPr>
                <a:spLocks noChangeArrowheads="1"/>
              </p:cNvSpPr>
              <p:nvPr/>
            </p:nvSpPr>
            <p:spPr bwMode="auto">
              <a:xfrm>
                <a:off x="3756029" y="5189224"/>
                <a:ext cx="21159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400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45" name="Rectangle 38"/>
              <p:cNvSpPr>
                <a:spLocks noChangeArrowheads="1"/>
              </p:cNvSpPr>
              <p:nvPr/>
            </p:nvSpPr>
            <p:spPr bwMode="auto">
              <a:xfrm>
                <a:off x="3756029" y="4972959"/>
                <a:ext cx="21159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600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47" name="Rectangle 40"/>
              <p:cNvSpPr>
                <a:spLocks noChangeArrowheads="1"/>
              </p:cNvSpPr>
              <p:nvPr/>
            </p:nvSpPr>
            <p:spPr bwMode="auto">
              <a:xfrm>
                <a:off x="3756029" y="4757826"/>
                <a:ext cx="21159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800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54" name="Rectangle 47"/>
              <p:cNvSpPr>
                <a:spLocks noChangeArrowheads="1"/>
              </p:cNvSpPr>
              <p:nvPr/>
            </p:nvSpPr>
            <p:spPr bwMode="auto">
              <a:xfrm rot="16200000">
                <a:off x="3217288" y="5125800"/>
                <a:ext cx="652011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Cell</a:t>
                </a: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Surface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Area (µm²)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460" name="Line 7"/>
              <p:cNvSpPr>
                <a:spLocks noChangeShapeType="1"/>
              </p:cNvSpPr>
              <p:nvPr/>
            </p:nvSpPr>
            <p:spPr bwMode="auto">
              <a:xfrm flipV="1">
                <a:off x="5111807" y="4875729"/>
                <a:ext cx="0" cy="852385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1" name="Freeform 8"/>
              <p:cNvSpPr>
                <a:spLocks noEditPoints="1"/>
              </p:cNvSpPr>
              <p:nvPr/>
            </p:nvSpPr>
            <p:spPr bwMode="auto">
              <a:xfrm>
                <a:off x="5093344" y="4878070"/>
                <a:ext cx="18463" cy="852385"/>
              </a:xfrm>
              <a:custGeom>
                <a:avLst/>
                <a:gdLst>
                  <a:gd name="T0" fmla="*/ 0 w 15"/>
                  <a:gd name="T1" fmla="*/ 778 h 778"/>
                  <a:gd name="T2" fmla="*/ 15 w 15"/>
                  <a:gd name="T3" fmla="*/ 778 h 778"/>
                  <a:gd name="T4" fmla="*/ 0 w 15"/>
                  <a:gd name="T5" fmla="*/ 667 h 778"/>
                  <a:gd name="T6" fmla="*/ 15 w 15"/>
                  <a:gd name="T7" fmla="*/ 667 h 778"/>
                  <a:gd name="T8" fmla="*/ 0 w 15"/>
                  <a:gd name="T9" fmla="*/ 556 h 778"/>
                  <a:gd name="T10" fmla="*/ 15 w 15"/>
                  <a:gd name="T11" fmla="*/ 556 h 778"/>
                  <a:gd name="T12" fmla="*/ 0 w 15"/>
                  <a:gd name="T13" fmla="*/ 445 h 778"/>
                  <a:gd name="T14" fmla="*/ 15 w 15"/>
                  <a:gd name="T15" fmla="*/ 445 h 778"/>
                  <a:gd name="T16" fmla="*/ 0 w 15"/>
                  <a:gd name="T17" fmla="*/ 334 h 778"/>
                  <a:gd name="T18" fmla="*/ 15 w 15"/>
                  <a:gd name="T19" fmla="*/ 334 h 778"/>
                  <a:gd name="T20" fmla="*/ 0 w 15"/>
                  <a:gd name="T21" fmla="*/ 223 h 778"/>
                  <a:gd name="T22" fmla="*/ 15 w 15"/>
                  <a:gd name="T23" fmla="*/ 223 h 778"/>
                  <a:gd name="T24" fmla="*/ 0 w 15"/>
                  <a:gd name="T25" fmla="*/ 111 h 778"/>
                  <a:gd name="T26" fmla="*/ 15 w 15"/>
                  <a:gd name="T27" fmla="*/ 111 h 778"/>
                  <a:gd name="T28" fmla="*/ 0 w 15"/>
                  <a:gd name="T29" fmla="*/ 0 h 778"/>
                  <a:gd name="T30" fmla="*/ 15 w 15"/>
                  <a:gd name="T31" fmla="*/ 0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" h="778">
                    <a:moveTo>
                      <a:pt x="0" y="778"/>
                    </a:moveTo>
                    <a:lnTo>
                      <a:pt x="15" y="778"/>
                    </a:lnTo>
                    <a:moveTo>
                      <a:pt x="0" y="667"/>
                    </a:moveTo>
                    <a:lnTo>
                      <a:pt x="15" y="667"/>
                    </a:lnTo>
                    <a:moveTo>
                      <a:pt x="0" y="556"/>
                    </a:moveTo>
                    <a:lnTo>
                      <a:pt x="15" y="556"/>
                    </a:lnTo>
                    <a:moveTo>
                      <a:pt x="0" y="445"/>
                    </a:moveTo>
                    <a:lnTo>
                      <a:pt x="15" y="445"/>
                    </a:lnTo>
                    <a:moveTo>
                      <a:pt x="0" y="334"/>
                    </a:moveTo>
                    <a:lnTo>
                      <a:pt x="15" y="334"/>
                    </a:lnTo>
                    <a:moveTo>
                      <a:pt x="0" y="223"/>
                    </a:moveTo>
                    <a:lnTo>
                      <a:pt x="15" y="223"/>
                    </a:lnTo>
                    <a:moveTo>
                      <a:pt x="0" y="111"/>
                    </a:moveTo>
                    <a:lnTo>
                      <a:pt x="15" y="111"/>
                    </a:lnTo>
                    <a:moveTo>
                      <a:pt x="0" y="0"/>
                    </a:moveTo>
                    <a:lnTo>
                      <a:pt x="15" y="0"/>
                    </a:ln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2" name="Line 9"/>
              <p:cNvSpPr>
                <a:spLocks noChangeShapeType="1"/>
              </p:cNvSpPr>
              <p:nvPr/>
            </p:nvSpPr>
            <p:spPr bwMode="auto">
              <a:xfrm>
                <a:off x="5111807" y="5730455"/>
                <a:ext cx="792000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3" name="Rectangle 32"/>
              <p:cNvSpPr>
                <a:spLocks noChangeArrowheads="1"/>
              </p:cNvSpPr>
              <p:nvPr/>
            </p:nvSpPr>
            <p:spPr bwMode="auto">
              <a:xfrm>
                <a:off x="4999628" y="5642776"/>
                <a:ext cx="70532" cy="144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464" name="Rectangle 34"/>
              <p:cNvSpPr>
                <a:spLocks noChangeArrowheads="1"/>
              </p:cNvSpPr>
              <p:nvPr/>
            </p:nvSpPr>
            <p:spPr bwMode="auto">
              <a:xfrm>
                <a:off x="4858563" y="5399550"/>
                <a:ext cx="211596" cy="144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100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465" name="Rectangle 36"/>
              <p:cNvSpPr>
                <a:spLocks noChangeArrowheads="1"/>
              </p:cNvSpPr>
              <p:nvPr/>
            </p:nvSpPr>
            <p:spPr bwMode="auto">
              <a:xfrm>
                <a:off x="4858563" y="5156325"/>
                <a:ext cx="211596" cy="144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200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466" name="Rectangle 38"/>
              <p:cNvSpPr>
                <a:spLocks noChangeArrowheads="1"/>
              </p:cNvSpPr>
              <p:nvPr/>
            </p:nvSpPr>
            <p:spPr bwMode="auto">
              <a:xfrm>
                <a:off x="4858563" y="4913100"/>
                <a:ext cx="211596" cy="144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300</a:t>
                </a:r>
                <a:endPara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43" name="Rectangle 14"/>
              <p:cNvSpPr>
                <a:spLocks noChangeArrowheads="1"/>
              </p:cNvSpPr>
              <p:nvPr/>
            </p:nvSpPr>
            <p:spPr bwMode="auto">
              <a:xfrm>
                <a:off x="4111416" y="5600124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Rectangle 15"/>
              <p:cNvSpPr>
                <a:spLocks noChangeArrowheads="1"/>
              </p:cNvSpPr>
              <p:nvPr/>
            </p:nvSpPr>
            <p:spPr bwMode="auto">
              <a:xfrm>
                <a:off x="4111416" y="5600124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Rectangle 16"/>
              <p:cNvSpPr>
                <a:spLocks noChangeArrowheads="1"/>
              </p:cNvSpPr>
              <p:nvPr/>
            </p:nvSpPr>
            <p:spPr bwMode="auto">
              <a:xfrm>
                <a:off x="4363701" y="5550303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7"/>
              <p:cNvSpPr>
                <a:spLocks noChangeArrowheads="1"/>
              </p:cNvSpPr>
              <p:nvPr/>
            </p:nvSpPr>
            <p:spPr bwMode="auto">
              <a:xfrm>
                <a:off x="4363701" y="5550303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Rectangle 18"/>
              <p:cNvSpPr>
                <a:spLocks noChangeArrowheads="1"/>
              </p:cNvSpPr>
              <p:nvPr/>
            </p:nvSpPr>
            <p:spPr bwMode="auto">
              <a:xfrm>
                <a:off x="4633125" y="5563892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9"/>
              <p:cNvSpPr>
                <a:spLocks noChangeArrowheads="1"/>
              </p:cNvSpPr>
              <p:nvPr/>
            </p:nvSpPr>
            <p:spPr bwMode="auto">
              <a:xfrm>
                <a:off x="4633125" y="5563892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Rectangle 26"/>
              <p:cNvSpPr>
                <a:spLocks noChangeArrowheads="1"/>
              </p:cNvSpPr>
              <p:nvPr/>
            </p:nvSpPr>
            <p:spPr bwMode="auto">
              <a:xfrm>
                <a:off x="4111416" y="4996618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27"/>
              <p:cNvSpPr>
                <a:spLocks noChangeArrowheads="1"/>
              </p:cNvSpPr>
              <p:nvPr/>
            </p:nvSpPr>
            <p:spPr bwMode="auto">
              <a:xfrm>
                <a:off x="4111416" y="4996618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Rectangle 28"/>
              <p:cNvSpPr>
                <a:spLocks noChangeArrowheads="1"/>
              </p:cNvSpPr>
              <p:nvPr/>
            </p:nvSpPr>
            <p:spPr bwMode="auto">
              <a:xfrm>
                <a:off x="4363701" y="5011338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Rectangle 29"/>
              <p:cNvSpPr>
                <a:spLocks noChangeArrowheads="1"/>
              </p:cNvSpPr>
              <p:nvPr/>
            </p:nvSpPr>
            <p:spPr bwMode="auto">
              <a:xfrm>
                <a:off x="4363701" y="5011338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Rectangle 30"/>
              <p:cNvSpPr>
                <a:spLocks noChangeArrowheads="1"/>
              </p:cNvSpPr>
              <p:nvPr/>
            </p:nvSpPr>
            <p:spPr bwMode="auto">
              <a:xfrm>
                <a:off x="4633125" y="5018132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Rectangle 31"/>
              <p:cNvSpPr>
                <a:spLocks noChangeArrowheads="1"/>
              </p:cNvSpPr>
              <p:nvPr/>
            </p:nvSpPr>
            <p:spPr bwMode="auto">
              <a:xfrm>
                <a:off x="4633125" y="5018132"/>
                <a:ext cx="35781" cy="0"/>
              </a:xfrm>
              <a:prstGeom prst="rect">
                <a:avLst/>
              </a:prstGeom>
              <a:solidFill>
                <a:schemeClr val="tx1"/>
              </a:solidFill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ZoneTexte 247"/>
              <p:cNvSpPr txBox="1"/>
              <p:nvPr/>
            </p:nvSpPr>
            <p:spPr>
              <a:xfrm>
                <a:off x="4109239" y="4796732"/>
                <a:ext cx="291177" cy="169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sp>
            <p:nvSpPr>
              <p:cNvPr id="249" name="ZoneTexte 248"/>
              <p:cNvSpPr txBox="1"/>
              <p:nvPr/>
            </p:nvSpPr>
            <p:spPr>
              <a:xfrm>
                <a:off x="4224271" y="4669405"/>
                <a:ext cx="291177" cy="169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cxnSp>
            <p:nvCxnSpPr>
              <p:cNvPr id="250" name="Connecteur droit 249"/>
              <p:cNvCxnSpPr/>
              <p:nvPr/>
            </p:nvCxnSpPr>
            <p:spPr>
              <a:xfrm>
                <a:off x="4125274" y="4953139"/>
                <a:ext cx="24986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Connecteur droit 250"/>
              <p:cNvCxnSpPr/>
              <p:nvPr/>
            </p:nvCxnSpPr>
            <p:spPr>
              <a:xfrm>
                <a:off x="4137584" y="4830982"/>
                <a:ext cx="4997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9" name="Rectangle 18"/>
              <p:cNvSpPr>
                <a:spLocks noChangeArrowheads="1"/>
              </p:cNvSpPr>
              <p:nvPr/>
            </p:nvSpPr>
            <p:spPr bwMode="auto">
              <a:xfrm>
                <a:off x="5736335" y="5548585"/>
                <a:ext cx="39053" cy="6574"/>
              </a:xfrm>
              <a:prstGeom prst="rect">
                <a:avLst/>
              </a:prstGeom>
              <a:solidFill>
                <a:srgbClr val="ED7D3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0" name="Rectangle 19"/>
              <p:cNvSpPr>
                <a:spLocks noChangeArrowheads="1"/>
              </p:cNvSpPr>
              <p:nvPr/>
            </p:nvSpPr>
            <p:spPr bwMode="auto">
              <a:xfrm>
                <a:off x="5736335" y="5548585"/>
                <a:ext cx="39053" cy="6574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1" name="Rectangle 30"/>
              <p:cNvSpPr>
                <a:spLocks noChangeArrowheads="1"/>
              </p:cNvSpPr>
              <p:nvPr/>
            </p:nvSpPr>
            <p:spPr bwMode="auto">
              <a:xfrm>
                <a:off x="5736335" y="5071994"/>
                <a:ext cx="39053" cy="7670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2" name="Rectangle 31"/>
              <p:cNvSpPr>
                <a:spLocks noChangeArrowheads="1"/>
              </p:cNvSpPr>
              <p:nvPr/>
            </p:nvSpPr>
            <p:spPr bwMode="auto">
              <a:xfrm>
                <a:off x="5736335" y="5071994"/>
                <a:ext cx="39053" cy="7670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93" name="Connecteur droit 492"/>
              <p:cNvCxnSpPr/>
              <p:nvPr/>
            </p:nvCxnSpPr>
            <p:spPr>
              <a:xfrm flipH="1">
                <a:off x="5755860" y="5082023"/>
                <a:ext cx="0" cy="47206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4" name="Rectangle 493"/>
              <p:cNvSpPr/>
              <p:nvPr/>
            </p:nvSpPr>
            <p:spPr>
              <a:xfrm>
                <a:off x="5694837" y="5295407"/>
                <a:ext cx="122049" cy="13416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5" name="Rectangle 24"/>
              <p:cNvSpPr>
                <a:spLocks noChangeArrowheads="1"/>
              </p:cNvSpPr>
              <p:nvPr/>
            </p:nvSpPr>
            <p:spPr bwMode="auto">
              <a:xfrm>
                <a:off x="5700333" y="5370195"/>
                <a:ext cx="111056" cy="0"/>
              </a:xfrm>
              <a:prstGeom prst="rect">
                <a:avLst/>
              </a:prstGeom>
              <a:solidFill>
                <a:srgbClr val="A5A5A5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2" name="Rectangle 16"/>
              <p:cNvSpPr>
                <a:spLocks noChangeArrowheads="1"/>
              </p:cNvSpPr>
              <p:nvPr/>
            </p:nvSpPr>
            <p:spPr bwMode="auto">
              <a:xfrm>
                <a:off x="5463235" y="5555157"/>
                <a:ext cx="39053" cy="7670"/>
              </a:xfrm>
              <a:prstGeom prst="rect">
                <a:avLst/>
              </a:prstGeom>
              <a:solidFill>
                <a:srgbClr val="ED7D3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3" name="Rectangle 17"/>
              <p:cNvSpPr>
                <a:spLocks noChangeArrowheads="1"/>
              </p:cNvSpPr>
              <p:nvPr/>
            </p:nvSpPr>
            <p:spPr bwMode="auto">
              <a:xfrm>
                <a:off x="5463235" y="5555157"/>
                <a:ext cx="39053" cy="7670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4" name="Rectangle 28"/>
              <p:cNvSpPr>
                <a:spLocks noChangeArrowheads="1"/>
              </p:cNvSpPr>
              <p:nvPr/>
            </p:nvSpPr>
            <p:spPr bwMode="auto">
              <a:xfrm>
                <a:off x="5463235" y="5004066"/>
                <a:ext cx="39053" cy="6574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5" name="Rectangle 29"/>
              <p:cNvSpPr>
                <a:spLocks noChangeArrowheads="1"/>
              </p:cNvSpPr>
              <p:nvPr/>
            </p:nvSpPr>
            <p:spPr bwMode="auto">
              <a:xfrm>
                <a:off x="5463235" y="5004066"/>
                <a:ext cx="39053" cy="6574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86" name="Connecteur droit 485"/>
              <p:cNvCxnSpPr/>
              <p:nvPr/>
            </p:nvCxnSpPr>
            <p:spPr>
              <a:xfrm flipH="1">
                <a:off x="5482760" y="5010639"/>
                <a:ext cx="0" cy="54659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7" name="Rectangle 486"/>
              <p:cNvSpPr/>
              <p:nvPr/>
            </p:nvSpPr>
            <p:spPr>
              <a:xfrm>
                <a:off x="5421737" y="5288925"/>
                <a:ext cx="122049" cy="1469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8" name="Rectangle 22"/>
              <p:cNvSpPr>
                <a:spLocks noChangeArrowheads="1"/>
              </p:cNvSpPr>
              <p:nvPr/>
            </p:nvSpPr>
            <p:spPr bwMode="auto">
              <a:xfrm>
                <a:off x="5427233" y="5363620"/>
                <a:ext cx="111056" cy="0"/>
              </a:xfrm>
              <a:prstGeom prst="rect">
                <a:avLst/>
              </a:prstGeom>
              <a:solidFill>
                <a:srgbClr val="A5A5A5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75" name="Connecteur droit 474"/>
              <p:cNvCxnSpPr/>
              <p:nvPr/>
            </p:nvCxnSpPr>
            <p:spPr>
              <a:xfrm flipH="1">
                <a:off x="5234555" y="5048986"/>
                <a:ext cx="0" cy="487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6" name="Rectangle 14"/>
              <p:cNvSpPr>
                <a:spLocks noChangeArrowheads="1"/>
              </p:cNvSpPr>
              <p:nvPr/>
            </p:nvSpPr>
            <p:spPr bwMode="auto">
              <a:xfrm>
                <a:off x="5215030" y="5536532"/>
                <a:ext cx="39053" cy="7670"/>
              </a:xfrm>
              <a:prstGeom prst="rect">
                <a:avLst/>
              </a:prstGeom>
              <a:solidFill>
                <a:srgbClr val="ED7D3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7" name="Rectangle 15"/>
              <p:cNvSpPr>
                <a:spLocks noChangeArrowheads="1"/>
              </p:cNvSpPr>
              <p:nvPr/>
            </p:nvSpPr>
            <p:spPr bwMode="auto">
              <a:xfrm>
                <a:off x="5215030" y="5536532"/>
                <a:ext cx="39053" cy="7670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8" name="Rectangle 26"/>
              <p:cNvSpPr>
                <a:spLocks noChangeArrowheads="1"/>
              </p:cNvSpPr>
              <p:nvPr/>
            </p:nvSpPr>
            <p:spPr bwMode="auto">
              <a:xfrm>
                <a:off x="5215030" y="5045699"/>
                <a:ext cx="39053" cy="6574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9" name="Rectangle 27"/>
              <p:cNvSpPr>
                <a:spLocks noChangeArrowheads="1"/>
              </p:cNvSpPr>
              <p:nvPr/>
            </p:nvSpPr>
            <p:spPr bwMode="auto">
              <a:xfrm>
                <a:off x="5215030" y="5045699"/>
                <a:ext cx="39053" cy="6574"/>
              </a:xfrm>
              <a:prstGeom prst="rect">
                <a:avLst/>
              </a:prstGeom>
              <a:noFill/>
              <a:ln w="4763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0" name="Rectangle 479"/>
              <p:cNvSpPr/>
              <p:nvPr/>
            </p:nvSpPr>
            <p:spPr>
              <a:xfrm>
                <a:off x="5173532" y="5330558"/>
                <a:ext cx="122049" cy="10683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1" name="Rectangle 20"/>
              <p:cNvSpPr>
                <a:spLocks noChangeArrowheads="1"/>
              </p:cNvSpPr>
              <p:nvPr/>
            </p:nvSpPr>
            <p:spPr bwMode="auto">
              <a:xfrm>
                <a:off x="5179027" y="5374577"/>
                <a:ext cx="111056" cy="0"/>
              </a:xfrm>
              <a:prstGeom prst="rect">
                <a:avLst/>
              </a:prstGeom>
              <a:solidFill>
                <a:srgbClr val="A5A5A5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1" name="ZoneTexte 470"/>
              <p:cNvSpPr txBox="1"/>
              <p:nvPr/>
            </p:nvSpPr>
            <p:spPr>
              <a:xfrm>
                <a:off x="5198535" y="4796629"/>
                <a:ext cx="343031" cy="1758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sp>
            <p:nvSpPr>
              <p:cNvPr id="472" name="ZoneTexte 471"/>
              <p:cNvSpPr txBox="1"/>
              <p:nvPr/>
            </p:nvSpPr>
            <p:spPr>
              <a:xfrm>
                <a:off x="5317416" y="4672523"/>
                <a:ext cx="343031" cy="1758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 smtClean="0">
                    <a:latin typeface="Arial" pitchFamily="34" charset="0"/>
                    <a:cs typeface="Arial" pitchFamily="34" charset="0"/>
                  </a:rPr>
                  <a:t>ns</a:t>
                </a:r>
              </a:p>
            </p:txBody>
          </p:sp>
          <p:cxnSp>
            <p:nvCxnSpPr>
              <p:cNvPr id="473" name="Connecteur droit 472"/>
              <p:cNvCxnSpPr/>
              <p:nvPr/>
            </p:nvCxnSpPr>
            <p:spPr>
              <a:xfrm>
                <a:off x="5233301" y="4953139"/>
                <a:ext cx="24986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4" name="Connecteur droit 473"/>
              <p:cNvCxnSpPr/>
              <p:nvPr/>
            </p:nvCxnSpPr>
            <p:spPr>
              <a:xfrm>
                <a:off x="5235272" y="4830982"/>
                <a:ext cx="4997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Connecteur droit 625"/>
              <p:cNvCxnSpPr/>
              <p:nvPr/>
            </p:nvCxnSpPr>
            <p:spPr>
              <a:xfrm flipH="1">
                <a:off x="4651015" y="5015626"/>
                <a:ext cx="0" cy="54659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5" name="Rectangle 624"/>
              <p:cNvSpPr/>
              <p:nvPr/>
            </p:nvSpPr>
            <p:spPr>
              <a:xfrm>
                <a:off x="4589990" y="5279689"/>
                <a:ext cx="122049" cy="1185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627" name="Connecteur droit 626"/>
              <p:cNvCxnSpPr/>
              <p:nvPr/>
            </p:nvCxnSpPr>
            <p:spPr>
              <a:xfrm flipH="1">
                <a:off x="4381590" y="5011338"/>
                <a:ext cx="0" cy="53982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8" name="Connecteur droit 627"/>
              <p:cNvCxnSpPr/>
              <p:nvPr/>
            </p:nvCxnSpPr>
            <p:spPr>
              <a:xfrm flipH="1">
                <a:off x="4129306" y="5002342"/>
                <a:ext cx="0" cy="59380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4" name="Rectangle 623"/>
              <p:cNvSpPr/>
              <p:nvPr/>
            </p:nvSpPr>
            <p:spPr>
              <a:xfrm>
                <a:off x="4320566" y="5282032"/>
                <a:ext cx="122049" cy="16753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23" name="Rectangle 622"/>
              <p:cNvSpPr/>
              <p:nvPr/>
            </p:nvSpPr>
            <p:spPr>
              <a:xfrm>
                <a:off x="4068282" y="5347306"/>
                <a:ext cx="122049" cy="1044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Rectangle 21"/>
              <p:cNvSpPr>
                <a:spLocks noChangeArrowheads="1"/>
              </p:cNvSpPr>
              <p:nvPr/>
            </p:nvSpPr>
            <p:spPr bwMode="auto">
              <a:xfrm>
                <a:off x="4076959" y="5408691"/>
                <a:ext cx="104695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Rectangle 23"/>
              <p:cNvSpPr>
                <a:spLocks noChangeArrowheads="1"/>
              </p:cNvSpPr>
              <p:nvPr/>
            </p:nvSpPr>
            <p:spPr bwMode="auto">
              <a:xfrm>
                <a:off x="4329243" y="5355474"/>
                <a:ext cx="104695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Rectangle 25"/>
              <p:cNvSpPr>
                <a:spLocks noChangeArrowheads="1"/>
              </p:cNvSpPr>
              <p:nvPr/>
            </p:nvSpPr>
            <p:spPr bwMode="auto">
              <a:xfrm>
                <a:off x="4598667" y="5341888"/>
                <a:ext cx="104695" cy="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7" name="Rectangle 62"/>
              <p:cNvSpPr>
                <a:spLocks noChangeArrowheads="1"/>
              </p:cNvSpPr>
              <p:nvPr/>
            </p:nvSpPr>
            <p:spPr bwMode="auto">
              <a:xfrm>
                <a:off x="4865595" y="4547989"/>
                <a:ext cx="442264" cy="153355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U2OS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8" name="Rectangle 120"/>
              <p:cNvSpPr>
                <a:spLocks noChangeArrowheads="1"/>
              </p:cNvSpPr>
              <p:nvPr/>
            </p:nvSpPr>
            <p:spPr bwMode="auto">
              <a:xfrm>
                <a:off x="3671899" y="4543482"/>
                <a:ext cx="423923" cy="1533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K7M2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55" name="Groupe 454"/>
          <p:cNvGrpSpPr>
            <a:grpSpLocks noChangeAspect="1"/>
          </p:cNvGrpSpPr>
          <p:nvPr/>
        </p:nvGrpSpPr>
        <p:grpSpPr>
          <a:xfrm>
            <a:off x="481879" y="4834288"/>
            <a:ext cx="5505608" cy="4660291"/>
            <a:chOff x="290426" y="1260257"/>
            <a:chExt cx="5984357" cy="5065533"/>
          </a:xfrm>
        </p:grpSpPr>
        <p:sp>
          <p:nvSpPr>
            <p:cNvPr id="456" name="ZoneTexte 455"/>
            <p:cNvSpPr txBox="1"/>
            <p:nvPr/>
          </p:nvSpPr>
          <p:spPr>
            <a:xfrm>
              <a:off x="345789" y="1270752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b="1" dirty="0" smtClean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457" name="ZoneTexte 456"/>
            <p:cNvSpPr txBox="1"/>
            <p:nvPr/>
          </p:nvSpPr>
          <p:spPr>
            <a:xfrm>
              <a:off x="4285112" y="1260257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b="1" dirty="0" smtClean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458" name="ZoneTexte 457"/>
            <p:cNvSpPr txBox="1"/>
            <p:nvPr/>
          </p:nvSpPr>
          <p:spPr>
            <a:xfrm>
              <a:off x="290426" y="3366847"/>
              <a:ext cx="2792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b="1" dirty="0" smtClean="0">
                  <a:latin typeface="Arial" pitchFamily="34" charset="0"/>
                  <a:cs typeface="Arial" pitchFamily="34" charset="0"/>
                </a:rPr>
                <a:t>E</a:t>
              </a:r>
            </a:p>
          </p:txBody>
        </p:sp>
        <p:grpSp>
          <p:nvGrpSpPr>
            <p:cNvPr id="459" name="Groupe 458"/>
            <p:cNvGrpSpPr/>
            <p:nvPr/>
          </p:nvGrpSpPr>
          <p:grpSpPr>
            <a:xfrm>
              <a:off x="4485390" y="1454834"/>
              <a:ext cx="1680704" cy="1868835"/>
              <a:chOff x="4441860" y="1734826"/>
              <a:chExt cx="1570751" cy="1746575"/>
            </a:xfrm>
          </p:grpSpPr>
          <p:sp>
            <p:nvSpPr>
              <p:cNvPr id="665" name="Rectangle 98"/>
              <p:cNvSpPr>
                <a:spLocks noChangeArrowheads="1"/>
              </p:cNvSpPr>
              <p:nvPr/>
            </p:nvSpPr>
            <p:spPr bwMode="auto">
              <a:xfrm rot="5400000">
                <a:off x="5467590" y="2269400"/>
                <a:ext cx="93615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Mean</a:t>
                </a: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</a:t>
                </a:r>
                <a:r>
                  <a:rPr kumimoji="0" lang="fr-FR" alt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Difference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66" name="Rectangle 29"/>
              <p:cNvSpPr>
                <a:spLocks noChangeArrowheads="1"/>
              </p:cNvSpPr>
              <p:nvPr/>
            </p:nvSpPr>
            <p:spPr bwMode="auto">
              <a:xfrm rot="16200000">
                <a:off x="4698066" y="3065233"/>
                <a:ext cx="503343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shCtBP2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7" name="Rectangle 30"/>
              <p:cNvSpPr>
                <a:spLocks noChangeArrowheads="1"/>
              </p:cNvSpPr>
              <p:nvPr/>
            </p:nvSpPr>
            <p:spPr bwMode="auto">
              <a:xfrm rot="16200000">
                <a:off x="4902656" y="3106298"/>
                <a:ext cx="59631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OE-CtBP2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8" name="Line 8"/>
              <p:cNvSpPr>
                <a:spLocks noChangeShapeType="1"/>
              </p:cNvSpPr>
              <p:nvPr/>
            </p:nvSpPr>
            <p:spPr bwMode="auto">
              <a:xfrm>
                <a:off x="4775219" y="1816646"/>
                <a:ext cx="844291" cy="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9" name="Freeform 40"/>
              <p:cNvSpPr>
                <a:spLocks noEditPoints="1"/>
              </p:cNvSpPr>
              <p:nvPr/>
            </p:nvSpPr>
            <p:spPr bwMode="auto">
              <a:xfrm>
                <a:off x="4775219" y="2856793"/>
                <a:ext cx="844291" cy="0"/>
              </a:xfrm>
              <a:custGeom>
                <a:avLst/>
                <a:gdLst>
                  <a:gd name="T0" fmla="*/ 0 w 763"/>
                  <a:gd name="T1" fmla="*/ 0 h 32"/>
                  <a:gd name="T2" fmla="*/ 763 w 763"/>
                  <a:gd name="T3" fmla="*/ 0 h 32"/>
                  <a:gd name="T4" fmla="*/ 155 w 763"/>
                  <a:gd name="T5" fmla="*/ 32 h 32"/>
                  <a:gd name="T6" fmla="*/ 155 w 763"/>
                  <a:gd name="T7" fmla="*/ 0 h 32"/>
                  <a:gd name="T8" fmla="*/ 382 w 763"/>
                  <a:gd name="T9" fmla="*/ 32 h 32"/>
                  <a:gd name="T10" fmla="*/ 382 w 763"/>
                  <a:gd name="T11" fmla="*/ 0 h 32"/>
                  <a:gd name="T12" fmla="*/ 608 w 763"/>
                  <a:gd name="T13" fmla="*/ 32 h 32"/>
                  <a:gd name="T14" fmla="*/ 608 w 763"/>
                  <a:gd name="T1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63" h="32">
                    <a:moveTo>
                      <a:pt x="0" y="0"/>
                    </a:moveTo>
                    <a:lnTo>
                      <a:pt x="763" y="0"/>
                    </a:lnTo>
                    <a:moveTo>
                      <a:pt x="155" y="32"/>
                    </a:moveTo>
                    <a:lnTo>
                      <a:pt x="155" y="0"/>
                    </a:lnTo>
                    <a:moveTo>
                      <a:pt x="382" y="32"/>
                    </a:moveTo>
                    <a:lnTo>
                      <a:pt x="382" y="0"/>
                    </a:lnTo>
                    <a:moveTo>
                      <a:pt x="608" y="32"/>
                    </a:moveTo>
                    <a:lnTo>
                      <a:pt x="608" y="0"/>
                    </a:ln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0" name="Rectangle 41"/>
              <p:cNvSpPr>
                <a:spLocks noChangeArrowheads="1"/>
              </p:cNvSpPr>
              <p:nvPr/>
            </p:nvSpPr>
            <p:spPr bwMode="auto">
              <a:xfrm>
                <a:off x="4642956" y="2774974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1" name="Rectangle 42"/>
              <p:cNvSpPr>
                <a:spLocks noChangeArrowheads="1"/>
              </p:cNvSpPr>
              <p:nvPr/>
            </p:nvSpPr>
            <p:spPr bwMode="auto">
              <a:xfrm>
                <a:off x="4642956" y="2566944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2" name="Rectangle 43"/>
              <p:cNvSpPr>
                <a:spLocks noChangeArrowheads="1"/>
              </p:cNvSpPr>
              <p:nvPr/>
            </p:nvSpPr>
            <p:spPr bwMode="auto">
              <a:xfrm>
                <a:off x="4642956" y="2358915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2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3" name="Rectangle 44"/>
              <p:cNvSpPr>
                <a:spLocks noChangeArrowheads="1"/>
              </p:cNvSpPr>
              <p:nvPr/>
            </p:nvSpPr>
            <p:spPr bwMode="auto">
              <a:xfrm>
                <a:off x="4642956" y="2150885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3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4" name="Rectangle 45"/>
              <p:cNvSpPr>
                <a:spLocks noChangeArrowheads="1"/>
              </p:cNvSpPr>
              <p:nvPr/>
            </p:nvSpPr>
            <p:spPr bwMode="auto">
              <a:xfrm>
                <a:off x="4642956" y="1942856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4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5" name="Rectangle 46"/>
              <p:cNvSpPr>
                <a:spLocks noChangeArrowheads="1"/>
              </p:cNvSpPr>
              <p:nvPr/>
            </p:nvSpPr>
            <p:spPr bwMode="auto">
              <a:xfrm>
                <a:off x="4642956" y="1734826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5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6" name="Freeform 47"/>
              <p:cNvSpPr>
                <a:spLocks noEditPoints="1"/>
              </p:cNvSpPr>
              <p:nvPr/>
            </p:nvSpPr>
            <p:spPr bwMode="auto">
              <a:xfrm>
                <a:off x="4744236" y="1811135"/>
                <a:ext cx="25093" cy="1051169"/>
              </a:xfrm>
              <a:custGeom>
                <a:avLst/>
                <a:gdLst>
                  <a:gd name="T0" fmla="*/ 32 w 32"/>
                  <a:gd name="T1" fmla="*/ 763 h 763"/>
                  <a:gd name="T2" fmla="*/ 32 w 32"/>
                  <a:gd name="T3" fmla="*/ 0 h 763"/>
                  <a:gd name="T4" fmla="*/ 32 w 32"/>
                  <a:gd name="T5" fmla="*/ 759 h 763"/>
                  <a:gd name="T6" fmla="*/ 0 w 32"/>
                  <a:gd name="T7" fmla="*/ 759 h 763"/>
                  <a:gd name="T8" fmla="*/ 32 w 32"/>
                  <a:gd name="T9" fmla="*/ 608 h 763"/>
                  <a:gd name="T10" fmla="*/ 0 w 32"/>
                  <a:gd name="T11" fmla="*/ 608 h 763"/>
                  <a:gd name="T12" fmla="*/ 32 w 32"/>
                  <a:gd name="T13" fmla="*/ 457 h 763"/>
                  <a:gd name="T14" fmla="*/ 0 w 32"/>
                  <a:gd name="T15" fmla="*/ 457 h 763"/>
                  <a:gd name="T16" fmla="*/ 32 w 32"/>
                  <a:gd name="T17" fmla="*/ 306 h 763"/>
                  <a:gd name="T18" fmla="*/ 0 w 32"/>
                  <a:gd name="T19" fmla="*/ 306 h 763"/>
                  <a:gd name="T20" fmla="*/ 32 w 32"/>
                  <a:gd name="T21" fmla="*/ 155 h 763"/>
                  <a:gd name="T22" fmla="*/ 0 w 32"/>
                  <a:gd name="T23" fmla="*/ 155 h 763"/>
                  <a:gd name="T24" fmla="*/ 32 w 32"/>
                  <a:gd name="T25" fmla="*/ 4 h 763"/>
                  <a:gd name="T26" fmla="*/ 0 w 32"/>
                  <a:gd name="T27" fmla="*/ 4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" h="763">
                    <a:moveTo>
                      <a:pt x="32" y="763"/>
                    </a:moveTo>
                    <a:lnTo>
                      <a:pt x="32" y="0"/>
                    </a:lnTo>
                    <a:moveTo>
                      <a:pt x="32" y="759"/>
                    </a:moveTo>
                    <a:lnTo>
                      <a:pt x="0" y="759"/>
                    </a:lnTo>
                    <a:moveTo>
                      <a:pt x="32" y="608"/>
                    </a:moveTo>
                    <a:lnTo>
                      <a:pt x="0" y="608"/>
                    </a:lnTo>
                    <a:moveTo>
                      <a:pt x="32" y="457"/>
                    </a:moveTo>
                    <a:lnTo>
                      <a:pt x="0" y="457"/>
                    </a:lnTo>
                    <a:moveTo>
                      <a:pt x="32" y="306"/>
                    </a:moveTo>
                    <a:lnTo>
                      <a:pt x="0" y="306"/>
                    </a:lnTo>
                    <a:moveTo>
                      <a:pt x="32" y="155"/>
                    </a:moveTo>
                    <a:lnTo>
                      <a:pt x="0" y="155"/>
                    </a:lnTo>
                    <a:moveTo>
                      <a:pt x="32" y="4"/>
                    </a:moveTo>
                    <a:lnTo>
                      <a:pt x="0" y="4"/>
                    </a:ln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7" name="Rectangle 48"/>
              <p:cNvSpPr>
                <a:spLocks noChangeArrowheads="1"/>
              </p:cNvSpPr>
              <p:nvPr/>
            </p:nvSpPr>
            <p:spPr bwMode="auto">
              <a:xfrm>
                <a:off x="5668045" y="2711066"/>
                <a:ext cx="113813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-1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8" name="Rectangle 49"/>
              <p:cNvSpPr>
                <a:spLocks noChangeArrowheads="1"/>
              </p:cNvSpPr>
              <p:nvPr/>
            </p:nvSpPr>
            <p:spPr bwMode="auto">
              <a:xfrm>
                <a:off x="5711326" y="2504415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9" name="Rectangle 50"/>
              <p:cNvSpPr>
                <a:spLocks noChangeArrowheads="1"/>
              </p:cNvSpPr>
              <p:nvPr/>
            </p:nvSpPr>
            <p:spPr bwMode="auto">
              <a:xfrm>
                <a:off x="5711326" y="2296384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80" name="Rectangle 51"/>
              <p:cNvSpPr>
                <a:spLocks noChangeArrowheads="1"/>
              </p:cNvSpPr>
              <p:nvPr/>
            </p:nvSpPr>
            <p:spPr bwMode="auto">
              <a:xfrm>
                <a:off x="5711326" y="2088355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2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81" name="Rectangle 52"/>
              <p:cNvSpPr>
                <a:spLocks noChangeArrowheads="1"/>
              </p:cNvSpPr>
              <p:nvPr/>
            </p:nvSpPr>
            <p:spPr bwMode="auto">
              <a:xfrm>
                <a:off x="5711326" y="1880325"/>
                <a:ext cx="705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3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82" name="Freeform 53"/>
              <p:cNvSpPr>
                <a:spLocks noEditPoints="1"/>
              </p:cNvSpPr>
              <p:nvPr/>
            </p:nvSpPr>
            <p:spPr bwMode="auto">
              <a:xfrm>
                <a:off x="5615083" y="1811135"/>
                <a:ext cx="25093" cy="1051169"/>
              </a:xfrm>
              <a:custGeom>
                <a:avLst/>
                <a:gdLst>
                  <a:gd name="T0" fmla="*/ 0 w 32"/>
                  <a:gd name="T1" fmla="*/ 763 h 763"/>
                  <a:gd name="T2" fmla="*/ 0 w 32"/>
                  <a:gd name="T3" fmla="*/ 0 h 763"/>
                  <a:gd name="T4" fmla="*/ 0 w 32"/>
                  <a:gd name="T5" fmla="*/ 708 h 763"/>
                  <a:gd name="T6" fmla="*/ 32 w 32"/>
                  <a:gd name="T7" fmla="*/ 708 h 763"/>
                  <a:gd name="T8" fmla="*/ 0 w 32"/>
                  <a:gd name="T9" fmla="*/ 557 h 763"/>
                  <a:gd name="T10" fmla="*/ 32 w 32"/>
                  <a:gd name="T11" fmla="*/ 557 h 763"/>
                  <a:gd name="T12" fmla="*/ 0 w 32"/>
                  <a:gd name="T13" fmla="*/ 406 h 763"/>
                  <a:gd name="T14" fmla="*/ 32 w 32"/>
                  <a:gd name="T15" fmla="*/ 406 h 763"/>
                  <a:gd name="T16" fmla="*/ 0 w 32"/>
                  <a:gd name="T17" fmla="*/ 255 h 763"/>
                  <a:gd name="T18" fmla="*/ 32 w 32"/>
                  <a:gd name="T19" fmla="*/ 255 h 763"/>
                  <a:gd name="T20" fmla="*/ 0 w 32"/>
                  <a:gd name="T21" fmla="*/ 104 h 763"/>
                  <a:gd name="T22" fmla="*/ 32 w 32"/>
                  <a:gd name="T23" fmla="*/ 104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2" h="763">
                    <a:moveTo>
                      <a:pt x="0" y="763"/>
                    </a:moveTo>
                    <a:lnTo>
                      <a:pt x="0" y="0"/>
                    </a:lnTo>
                    <a:moveTo>
                      <a:pt x="0" y="708"/>
                    </a:moveTo>
                    <a:lnTo>
                      <a:pt x="32" y="708"/>
                    </a:lnTo>
                    <a:moveTo>
                      <a:pt x="0" y="557"/>
                    </a:moveTo>
                    <a:lnTo>
                      <a:pt x="32" y="557"/>
                    </a:lnTo>
                    <a:moveTo>
                      <a:pt x="0" y="406"/>
                    </a:moveTo>
                    <a:lnTo>
                      <a:pt x="32" y="406"/>
                    </a:lnTo>
                    <a:moveTo>
                      <a:pt x="0" y="255"/>
                    </a:moveTo>
                    <a:lnTo>
                      <a:pt x="32" y="255"/>
                    </a:lnTo>
                    <a:moveTo>
                      <a:pt x="0" y="104"/>
                    </a:moveTo>
                    <a:lnTo>
                      <a:pt x="32" y="104"/>
                    </a:ln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3" name="Line 5"/>
              <p:cNvSpPr>
                <a:spLocks noChangeShapeType="1"/>
              </p:cNvSpPr>
              <p:nvPr/>
            </p:nvSpPr>
            <p:spPr bwMode="auto">
              <a:xfrm>
                <a:off x="5316724" y="1821414"/>
                <a:ext cx="0" cy="102745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4" name="Rectangle 52"/>
              <p:cNvSpPr>
                <a:spLocks noChangeArrowheads="1"/>
              </p:cNvSpPr>
              <p:nvPr/>
            </p:nvSpPr>
            <p:spPr bwMode="auto">
              <a:xfrm>
                <a:off x="5106172" y="2143064"/>
                <a:ext cx="170684" cy="123477"/>
              </a:xfrm>
              <a:prstGeom prst="rect">
                <a:avLst/>
              </a:prstGeom>
              <a:solidFill>
                <a:srgbClr val="FF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5" name="Line 56"/>
              <p:cNvSpPr>
                <a:spLocks noChangeShapeType="1"/>
              </p:cNvSpPr>
              <p:nvPr/>
            </p:nvSpPr>
            <p:spPr bwMode="auto">
              <a:xfrm>
                <a:off x="5107418" y="2213187"/>
                <a:ext cx="168193" cy="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6" name="Line 57"/>
              <p:cNvSpPr>
                <a:spLocks noChangeShapeType="1"/>
              </p:cNvSpPr>
              <p:nvPr/>
            </p:nvSpPr>
            <p:spPr bwMode="auto">
              <a:xfrm>
                <a:off x="5190891" y="1914403"/>
                <a:ext cx="0" cy="23171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7" name="Line 58"/>
              <p:cNvSpPr>
                <a:spLocks noChangeShapeType="1"/>
              </p:cNvSpPr>
              <p:nvPr/>
            </p:nvSpPr>
            <p:spPr bwMode="auto">
              <a:xfrm>
                <a:off x="5149777" y="1914403"/>
                <a:ext cx="83474" cy="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8" name="Line 59"/>
              <p:cNvSpPr>
                <a:spLocks noChangeShapeType="1"/>
              </p:cNvSpPr>
              <p:nvPr/>
            </p:nvSpPr>
            <p:spPr bwMode="auto">
              <a:xfrm>
                <a:off x="5190891" y="2266540"/>
                <a:ext cx="0" cy="236283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9" name="Line 60"/>
              <p:cNvSpPr>
                <a:spLocks noChangeShapeType="1"/>
              </p:cNvSpPr>
              <p:nvPr/>
            </p:nvSpPr>
            <p:spPr bwMode="auto">
              <a:xfrm>
                <a:off x="5149777" y="2502824"/>
                <a:ext cx="83474" cy="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0" name="Rectangle 61"/>
              <p:cNvSpPr>
                <a:spLocks noChangeArrowheads="1"/>
              </p:cNvSpPr>
              <p:nvPr/>
            </p:nvSpPr>
            <p:spPr bwMode="auto">
              <a:xfrm>
                <a:off x="4854507" y="2489104"/>
                <a:ext cx="170684" cy="205795"/>
              </a:xfrm>
              <a:prstGeom prst="rect">
                <a:avLst/>
              </a:prstGeom>
              <a:solidFill>
                <a:srgbClr val="92D05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1" name="Line 65"/>
              <p:cNvSpPr>
                <a:spLocks noChangeShapeType="1"/>
              </p:cNvSpPr>
              <p:nvPr/>
            </p:nvSpPr>
            <p:spPr bwMode="auto">
              <a:xfrm>
                <a:off x="4855752" y="2531643"/>
                <a:ext cx="168193" cy="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2" name="Line 66"/>
              <p:cNvSpPr>
                <a:spLocks noChangeShapeType="1"/>
              </p:cNvSpPr>
              <p:nvPr/>
            </p:nvSpPr>
            <p:spPr bwMode="auto">
              <a:xfrm>
                <a:off x="4940471" y="2457091"/>
                <a:ext cx="0" cy="3353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3" name="Line 67"/>
              <p:cNvSpPr>
                <a:spLocks noChangeShapeType="1"/>
              </p:cNvSpPr>
              <p:nvPr/>
            </p:nvSpPr>
            <p:spPr bwMode="auto">
              <a:xfrm>
                <a:off x="4898112" y="2457091"/>
                <a:ext cx="83474" cy="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4" name="Line 68"/>
              <p:cNvSpPr>
                <a:spLocks noChangeShapeType="1"/>
              </p:cNvSpPr>
              <p:nvPr/>
            </p:nvSpPr>
            <p:spPr bwMode="auto">
              <a:xfrm>
                <a:off x="4940471" y="2694899"/>
                <a:ext cx="0" cy="121952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5" name="Line 69"/>
              <p:cNvSpPr>
                <a:spLocks noChangeShapeType="1"/>
              </p:cNvSpPr>
              <p:nvPr/>
            </p:nvSpPr>
            <p:spPr bwMode="auto">
              <a:xfrm>
                <a:off x="4898112" y="2816851"/>
                <a:ext cx="83474" cy="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6" name="Line 70"/>
              <p:cNvSpPr>
                <a:spLocks noChangeShapeType="1"/>
              </p:cNvSpPr>
              <p:nvPr/>
            </p:nvSpPr>
            <p:spPr bwMode="auto">
              <a:xfrm>
                <a:off x="5476375" y="2051600"/>
                <a:ext cx="0" cy="158538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7" name="Line 71"/>
              <p:cNvSpPr>
                <a:spLocks noChangeShapeType="1"/>
              </p:cNvSpPr>
              <p:nvPr/>
            </p:nvSpPr>
            <p:spPr bwMode="auto">
              <a:xfrm>
                <a:off x="5476375" y="2210138"/>
                <a:ext cx="0" cy="157014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8" name="Line 72"/>
              <p:cNvSpPr>
                <a:spLocks noChangeShapeType="1"/>
              </p:cNvSpPr>
              <p:nvPr/>
            </p:nvSpPr>
            <p:spPr bwMode="auto">
              <a:xfrm>
                <a:off x="5459556" y="2051600"/>
                <a:ext cx="33639" cy="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9" name="Line 73"/>
              <p:cNvSpPr>
                <a:spLocks noChangeShapeType="1"/>
              </p:cNvSpPr>
              <p:nvPr/>
            </p:nvSpPr>
            <p:spPr bwMode="auto">
              <a:xfrm>
                <a:off x="5459556" y="2367151"/>
                <a:ext cx="33639" cy="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0" name="Oval 74"/>
              <p:cNvSpPr>
                <a:spLocks noChangeArrowheads="1"/>
              </p:cNvSpPr>
              <p:nvPr/>
            </p:nvSpPr>
            <p:spPr bwMode="auto">
              <a:xfrm>
                <a:off x="5459556" y="2188796"/>
                <a:ext cx="33639" cy="41159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1" name="Oval 75"/>
              <p:cNvSpPr>
                <a:spLocks noChangeArrowheads="1"/>
              </p:cNvSpPr>
              <p:nvPr/>
            </p:nvSpPr>
            <p:spPr bwMode="auto">
              <a:xfrm>
                <a:off x="5459556" y="2188796"/>
                <a:ext cx="33639" cy="41159"/>
              </a:xfrm>
              <a:prstGeom prst="ellips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2" name="Line 38"/>
              <p:cNvSpPr>
                <a:spLocks noChangeShapeType="1"/>
              </p:cNvSpPr>
              <p:nvPr/>
            </p:nvSpPr>
            <p:spPr bwMode="auto">
              <a:xfrm>
                <a:off x="5332375" y="2579018"/>
                <a:ext cx="2880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3" name="Rectangle 98"/>
              <p:cNvSpPr>
                <a:spLocks noChangeArrowheads="1"/>
              </p:cNvSpPr>
              <p:nvPr/>
            </p:nvSpPr>
            <p:spPr bwMode="auto">
              <a:xfrm rot="16200000" flipH="1">
                <a:off x="4013056" y="2269400"/>
                <a:ext cx="101149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altLang="fr-FR" sz="1000" dirty="0" err="1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Cell</a:t>
                </a:r>
                <a:r>
                  <a:rPr lang="fr-FR" altLang="fr-FR" sz="1000" dirty="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fr-FR" altLang="fr-FR" sz="1000" dirty="0" err="1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Number</a:t>
                </a:r>
                <a:r>
                  <a:rPr lang="fr-FR" altLang="fr-FR" sz="1000" dirty="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 (AU)</a:t>
                </a:r>
                <a:endParaRPr kumimoji="0" lang="fr-FR" alt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69" name="Groupe 468"/>
            <p:cNvGrpSpPr/>
            <p:nvPr/>
          </p:nvGrpSpPr>
          <p:grpSpPr>
            <a:xfrm>
              <a:off x="524974" y="3390072"/>
              <a:ext cx="3672791" cy="2935718"/>
              <a:chOff x="590387" y="3371248"/>
              <a:chExt cx="3432515" cy="2743662"/>
            </a:xfrm>
          </p:grpSpPr>
          <p:grpSp>
            <p:nvGrpSpPr>
              <p:cNvPr id="636" name="Groupe 635"/>
              <p:cNvGrpSpPr/>
              <p:nvPr/>
            </p:nvGrpSpPr>
            <p:grpSpPr>
              <a:xfrm rot="5400000">
                <a:off x="1809660" y="3670193"/>
                <a:ext cx="1220035" cy="1070414"/>
                <a:chOff x="2270117" y="3779765"/>
                <a:chExt cx="1220035" cy="1070414"/>
              </a:xfrm>
            </p:grpSpPr>
            <p:pic>
              <p:nvPicPr>
                <p:cNvPr id="663" name="Image 662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rot="5400000" flipV="1">
                  <a:off x="2367201" y="3713426"/>
                  <a:ext cx="1025867" cy="1220035"/>
                </a:xfrm>
                <a:prstGeom prst="rect">
                  <a:avLst/>
                </a:prstGeom>
              </p:spPr>
            </p:pic>
            <p:sp>
              <p:nvSpPr>
                <p:cNvPr id="664" name="Rectangle 663"/>
                <p:cNvSpPr/>
                <p:nvPr/>
              </p:nvSpPr>
              <p:spPr>
                <a:xfrm rot="5400000" flipV="1">
                  <a:off x="2330230" y="4142081"/>
                  <a:ext cx="1070414" cy="34578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640" name="Groupe 639"/>
              <p:cNvGrpSpPr/>
              <p:nvPr/>
            </p:nvGrpSpPr>
            <p:grpSpPr>
              <a:xfrm rot="5400000">
                <a:off x="2894170" y="3680290"/>
                <a:ext cx="1210210" cy="1047254"/>
                <a:chOff x="3535247" y="3802925"/>
                <a:chExt cx="1210210" cy="1047254"/>
              </a:xfrm>
            </p:grpSpPr>
            <p:pic>
              <p:nvPicPr>
                <p:cNvPr id="661" name="Image 660"/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rot="5400000" flipV="1">
                  <a:off x="3631135" y="3722056"/>
                  <a:ext cx="1018433" cy="1210210"/>
                </a:xfrm>
                <a:prstGeom prst="rect">
                  <a:avLst/>
                </a:prstGeom>
              </p:spPr>
            </p:pic>
            <p:sp>
              <p:nvSpPr>
                <p:cNvPr id="662" name="Rectangle 661"/>
                <p:cNvSpPr/>
                <p:nvPr/>
              </p:nvSpPr>
              <p:spPr>
                <a:xfrm rot="5400000" flipV="1">
                  <a:off x="3606941" y="4153661"/>
                  <a:ext cx="1047254" cy="34578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641" name="Groupe 640"/>
              <p:cNvGrpSpPr/>
              <p:nvPr/>
            </p:nvGrpSpPr>
            <p:grpSpPr>
              <a:xfrm rot="5400000">
                <a:off x="715629" y="3670193"/>
                <a:ext cx="1217634" cy="1070414"/>
                <a:chOff x="1007387" y="3779765"/>
                <a:chExt cx="1217634" cy="1070414"/>
              </a:xfrm>
            </p:grpSpPr>
            <p:pic>
              <p:nvPicPr>
                <p:cNvPr id="659" name="Image 658"/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rot="5400000" flipV="1">
                  <a:off x="1099554" y="3710910"/>
                  <a:ext cx="1033300" cy="1217634"/>
                </a:xfrm>
                <a:prstGeom prst="rect">
                  <a:avLst/>
                </a:prstGeom>
              </p:spPr>
            </p:pic>
            <p:sp>
              <p:nvSpPr>
                <p:cNvPr id="660" name="Rectangle 659"/>
                <p:cNvSpPr/>
                <p:nvPr/>
              </p:nvSpPr>
              <p:spPr>
                <a:xfrm rot="5400000" flipV="1">
                  <a:off x="1067502" y="4142082"/>
                  <a:ext cx="1070414" cy="34578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648" name="Groupe 647"/>
              <p:cNvGrpSpPr/>
              <p:nvPr/>
            </p:nvGrpSpPr>
            <p:grpSpPr>
              <a:xfrm rot="5400000">
                <a:off x="1810860" y="4969686"/>
                <a:ext cx="1217634" cy="1070414"/>
                <a:chOff x="2270116" y="4935568"/>
                <a:chExt cx="1217634" cy="1070414"/>
              </a:xfrm>
            </p:grpSpPr>
            <p:pic>
              <p:nvPicPr>
                <p:cNvPr id="657" name="Image 656"/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rot="5400000" flipV="1">
                  <a:off x="2365999" y="4864154"/>
                  <a:ext cx="1025867" cy="1217634"/>
                </a:xfrm>
                <a:prstGeom prst="rect">
                  <a:avLst/>
                </a:prstGeom>
              </p:spPr>
            </p:pic>
            <p:sp>
              <p:nvSpPr>
                <p:cNvPr id="658" name="Rectangle 657"/>
                <p:cNvSpPr/>
                <p:nvPr/>
              </p:nvSpPr>
              <p:spPr>
                <a:xfrm rot="5400000" flipV="1">
                  <a:off x="2330230" y="5297884"/>
                  <a:ext cx="1070414" cy="34578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649" name="Groupe 648"/>
              <p:cNvGrpSpPr/>
              <p:nvPr/>
            </p:nvGrpSpPr>
            <p:grpSpPr>
              <a:xfrm rot="5400000">
                <a:off x="714429" y="4969685"/>
                <a:ext cx="1220035" cy="1070416"/>
                <a:chOff x="1007388" y="4935565"/>
                <a:chExt cx="1220035" cy="1070416"/>
              </a:xfrm>
            </p:grpSpPr>
            <p:pic>
              <p:nvPicPr>
                <p:cNvPr id="655" name="Image 654"/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BEBA8EAE-BF5A-486C-A8C5-ECC9F3942E4B}">
                      <a14:imgProps xmlns:a14="http://schemas.microsoft.com/office/drawing/2010/main">
                        <a14:imgLayer r:embed="rId17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rot="5400000" flipV="1">
                  <a:off x="1104472" y="4862954"/>
                  <a:ext cx="1025867" cy="1220035"/>
                </a:xfrm>
                <a:prstGeom prst="rect">
                  <a:avLst/>
                </a:prstGeom>
              </p:spPr>
            </p:pic>
            <p:sp>
              <p:nvSpPr>
                <p:cNvPr id="656" name="Rectangle 655"/>
                <p:cNvSpPr/>
                <p:nvPr/>
              </p:nvSpPr>
              <p:spPr>
                <a:xfrm rot="5400000" flipV="1">
                  <a:off x="1067501" y="5297883"/>
                  <a:ext cx="1070416" cy="34578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650" name="ZoneTexte 649"/>
              <p:cNvSpPr txBox="1"/>
              <p:nvPr/>
            </p:nvSpPr>
            <p:spPr>
              <a:xfrm rot="10800000" flipH="1" flipV="1">
                <a:off x="1058187" y="3387133"/>
                <a:ext cx="53251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U2OS</a:t>
                </a:r>
              </a:p>
            </p:txBody>
          </p:sp>
          <p:sp>
            <p:nvSpPr>
              <p:cNvPr id="651" name="ZoneTexte 650"/>
              <p:cNvSpPr txBox="1"/>
              <p:nvPr/>
            </p:nvSpPr>
            <p:spPr>
              <a:xfrm rot="5400000" flipH="1" flipV="1">
                <a:off x="371211" y="5389836"/>
                <a:ext cx="668466" cy="230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+rCYR61</a:t>
                </a:r>
              </a:p>
            </p:txBody>
          </p:sp>
          <p:sp>
            <p:nvSpPr>
              <p:cNvPr id="652" name="ZoneTexte 651"/>
              <p:cNvSpPr txBox="1"/>
              <p:nvPr/>
            </p:nvSpPr>
            <p:spPr>
              <a:xfrm rot="10800000" flipH="1" flipV="1">
                <a:off x="2031768" y="3371248"/>
                <a:ext cx="775820" cy="277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shCtBP2</a:t>
                </a:r>
              </a:p>
            </p:txBody>
          </p:sp>
          <p:sp>
            <p:nvSpPr>
              <p:cNvPr id="653" name="ZoneTexte 652"/>
              <p:cNvSpPr txBox="1"/>
              <p:nvPr/>
            </p:nvSpPr>
            <p:spPr>
              <a:xfrm rot="10800000" flipH="1" flipV="1">
                <a:off x="3045882" y="3371248"/>
                <a:ext cx="880660" cy="277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OE-CtBP2</a:t>
                </a:r>
              </a:p>
            </p:txBody>
          </p:sp>
          <p:sp>
            <p:nvSpPr>
              <p:cNvPr id="654" name="ZoneTexte 653"/>
              <p:cNvSpPr txBox="1"/>
              <p:nvPr/>
            </p:nvSpPr>
            <p:spPr>
              <a:xfrm rot="5400000" flipH="1" flipV="1">
                <a:off x="357729" y="4098903"/>
                <a:ext cx="695434" cy="230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err="1" smtClean="0">
                    <a:latin typeface="Arial" pitchFamily="34" charset="0"/>
                    <a:cs typeface="Arial" pitchFamily="34" charset="0"/>
                  </a:rPr>
                  <a:t>Untreated</a:t>
                </a:r>
                <a:endParaRPr lang="fr-FR" sz="10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70" name="ZoneTexte 469"/>
            <p:cNvSpPr txBox="1"/>
            <p:nvPr/>
          </p:nvSpPr>
          <p:spPr>
            <a:xfrm>
              <a:off x="4252991" y="3386353"/>
              <a:ext cx="27122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b="1" dirty="0" smtClean="0">
                  <a:latin typeface="Arial" pitchFamily="34" charset="0"/>
                  <a:cs typeface="Arial" pitchFamily="34" charset="0"/>
                </a:rPr>
                <a:t>F</a:t>
              </a:r>
            </a:p>
          </p:txBody>
        </p:sp>
        <p:grpSp>
          <p:nvGrpSpPr>
            <p:cNvPr id="496" name="Groupe 495"/>
            <p:cNvGrpSpPr/>
            <p:nvPr/>
          </p:nvGrpSpPr>
          <p:grpSpPr>
            <a:xfrm>
              <a:off x="4311958" y="3510132"/>
              <a:ext cx="1962825" cy="2555916"/>
              <a:chOff x="4453321" y="3563398"/>
              <a:chExt cx="1834416" cy="2388706"/>
            </a:xfrm>
          </p:grpSpPr>
          <p:sp>
            <p:nvSpPr>
              <p:cNvPr id="549" name="Rectangle 45"/>
              <p:cNvSpPr>
                <a:spLocks noChangeArrowheads="1"/>
              </p:cNvSpPr>
              <p:nvPr/>
            </p:nvSpPr>
            <p:spPr bwMode="auto">
              <a:xfrm rot="16200000">
                <a:off x="4061386" y="4873870"/>
                <a:ext cx="93775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itchFamily="34" charset="0"/>
                  </a:rPr>
                  <a:t>Relative </a:t>
                </a:r>
                <a:r>
                  <a:rPr kumimoji="0" lang="fr-FR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Closure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0" name="Line 60"/>
              <p:cNvSpPr>
                <a:spLocks noChangeShapeType="1"/>
              </p:cNvSpPr>
              <p:nvPr/>
            </p:nvSpPr>
            <p:spPr bwMode="auto">
              <a:xfrm>
                <a:off x="5994622" y="4363221"/>
                <a:ext cx="0" cy="357876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1" name="Line 69"/>
              <p:cNvSpPr>
                <a:spLocks noChangeShapeType="1"/>
              </p:cNvSpPr>
              <p:nvPr/>
            </p:nvSpPr>
            <p:spPr bwMode="auto">
              <a:xfrm>
                <a:off x="5700810" y="4589026"/>
                <a:ext cx="0" cy="317403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2" name="Line 76"/>
              <p:cNvSpPr>
                <a:spLocks noChangeShapeType="1"/>
              </p:cNvSpPr>
              <p:nvPr/>
            </p:nvSpPr>
            <p:spPr bwMode="auto">
              <a:xfrm>
                <a:off x="5487985" y="4845719"/>
                <a:ext cx="0" cy="214087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3" name="Line 83"/>
              <p:cNvSpPr>
                <a:spLocks noChangeShapeType="1"/>
              </p:cNvSpPr>
              <p:nvPr/>
            </p:nvSpPr>
            <p:spPr bwMode="auto">
              <a:xfrm>
                <a:off x="5210767" y="4504881"/>
                <a:ext cx="0" cy="120357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9" name="Line 90"/>
              <p:cNvSpPr>
                <a:spLocks noChangeShapeType="1"/>
              </p:cNvSpPr>
              <p:nvPr/>
            </p:nvSpPr>
            <p:spPr bwMode="auto">
              <a:xfrm>
                <a:off x="5035598" y="4702991"/>
                <a:ext cx="0" cy="128879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0" name="Rectangle 27"/>
              <p:cNvSpPr>
                <a:spLocks noChangeArrowheads="1"/>
              </p:cNvSpPr>
              <p:nvPr/>
            </p:nvSpPr>
            <p:spPr bwMode="auto">
              <a:xfrm>
                <a:off x="4872042" y="5590588"/>
                <a:ext cx="1289801" cy="0"/>
              </a:xfrm>
              <a:prstGeom prst="rect">
                <a:avLst/>
              </a:prstGeom>
              <a:solidFill>
                <a:srgbClr val="868686"/>
              </a:solidFill>
              <a:ln w="12700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1000">
                  <a:latin typeface="Arial" panose="020B0604020202020204" pitchFamily="34" charset="0"/>
                  <a:cs typeface="Arial" pitchFamily="34" charset="0"/>
                </a:endParaRPr>
              </a:p>
            </p:txBody>
          </p:sp>
          <p:sp>
            <p:nvSpPr>
              <p:cNvPr id="581" name="Rectangle 29"/>
              <p:cNvSpPr>
                <a:spLocks noChangeArrowheads="1"/>
              </p:cNvSpPr>
              <p:nvPr/>
            </p:nvSpPr>
            <p:spPr bwMode="auto">
              <a:xfrm>
                <a:off x="4758497" y="5483339"/>
                <a:ext cx="70533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2" name="Rectangle 31"/>
              <p:cNvSpPr>
                <a:spLocks noChangeArrowheads="1"/>
              </p:cNvSpPr>
              <p:nvPr/>
            </p:nvSpPr>
            <p:spPr bwMode="auto">
              <a:xfrm>
                <a:off x="4652700" y="5072555"/>
                <a:ext cx="17633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itchFamily="34" charset="0"/>
                  </a:rPr>
                  <a:t>0.5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3" name="Rectangle 34"/>
              <p:cNvSpPr>
                <a:spLocks noChangeArrowheads="1"/>
              </p:cNvSpPr>
              <p:nvPr/>
            </p:nvSpPr>
            <p:spPr bwMode="auto">
              <a:xfrm>
                <a:off x="4652700" y="4661770"/>
                <a:ext cx="17633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itchFamily="34" charset="0"/>
                  </a:rPr>
                  <a:t>1.0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4" name="Rectangle 35"/>
              <p:cNvSpPr>
                <a:spLocks noChangeArrowheads="1"/>
              </p:cNvSpPr>
              <p:nvPr/>
            </p:nvSpPr>
            <p:spPr bwMode="auto">
              <a:xfrm>
                <a:off x="4652700" y="4250986"/>
                <a:ext cx="17633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itchFamily="34" charset="0"/>
                  </a:rPr>
                  <a:t>1.5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85" name="Connecteur droit 584"/>
              <p:cNvCxnSpPr/>
              <p:nvPr/>
            </p:nvCxnSpPr>
            <p:spPr>
              <a:xfrm>
                <a:off x="5020121" y="4392940"/>
                <a:ext cx="19372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Connecteur droit 585"/>
              <p:cNvCxnSpPr/>
              <p:nvPr/>
            </p:nvCxnSpPr>
            <p:spPr>
              <a:xfrm>
                <a:off x="5501112" y="4392940"/>
                <a:ext cx="208625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Connecteur droit 586"/>
              <p:cNvCxnSpPr/>
              <p:nvPr/>
            </p:nvCxnSpPr>
            <p:spPr>
              <a:xfrm>
                <a:off x="5018455" y="4145168"/>
                <a:ext cx="954452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Connecteur droit 587"/>
              <p:cNvCxnSpPr/>
              <p:nvPr/>
            </p:nvCxnSpPr>
            <p:spPr>
              <a:xfrm>
                <a:off x="5018455" y="4268727"/>
                <a:ext cx="46432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9" name="ZoneTexte 588"/>
              <p:cNvSpPr txBox="1"/>
              <p:nvPr/>
            </p:nvSpPr>
            <p:spPr>
              <a:xfrm>
                <a:off x="4999803" y="4251502"/>
                <a:ext cx="23436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590" name="ZoneTexte 589"/>
              <p:cNvSpPr txBox="1"/>
              <p:nvPr/>
            </p:nvSpPr>
            <p:spPr>
              <a:xfrm>
                <a:off x="5133440" y="4110311"/>
                <a:ext cx="23436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fr-FR"/>
                </a:defPPr>
                <a:lvl1pPr>
                  <a:defRPr sz="800" i="1">
                    <a:latin typeface="Arial" pitchFamily="34" charset="0"/>
                    <a:cs typeface="Arial" pitchFamily="34" charset="0"/>
                  </a:defRPr>
                </a:lvl1pPr>
              </a:lstStyle>
              <a:p>
                <a:pPr algn="ctr"/>
                <a:r>
                  <a:rPr lang="fr-FR" sz="1000" dirty="0" smtClean="0"/>
                  <a:t>*</a:t>
                </a:r>
                <a:endParaRPr lang="fr-FR" sz="1000" baseline="30000" dirty="0"/>
              </a:p>
            </p:txBody>
          </p:sp>
          <p:sp>
            <p:nvSpPr>
              <p:cNvPr id="591" name="ZoneTexte 590"/>
              <p:cNvSpPr txBox="1"/>
              <p:nvPr/>
            </p:nvSpPr>
            <p:spPr>
              <a:xfrm>
                <a:off x="5378503" y="3995525"/>
                <a:ext cx="23436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fr-FR"/>
                </a:defPPr>
                <a:lvl1pPr>
                  <a:defRPr sz="800" i="1">
                    <a:latin typeface="Arial" pitchFamily="34" charset="0"/>
                    <a:cs typeface="Arial" pitchFamily="34" charset="0"/>
                  </a:defRPr>
                </a:lvl1pPr>
              </a:lstStyle>
              <a:p>
                <a:pPr algn="ctr"/>
                <a:r>
                  <a:rPr lang="fr-FR" sz="1000" dirty="0" smtClean="0"/>
                  <a:t>*</a:t>
                </a:r>
                <a:endParaRPr lang="fr-FR" sz="1000" baseline="30000" dirty="0"/>
              </a:p>
            </p:txBody>
          </p:sp>
          <p:sp>
            <p:nvSpPr>
              <p:cNvPr id="592" name="ZoneTexte 591"/>
              <p:cNvSpPr txBox="1"/>
              <p:nvPr/>
            </p:nvSpPr>
            <p:spPr>
              <a:xfrm>
                <a:off x="5449952" y="4195751"/>
                <a:ext cx="31931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i="1" dirty="0" smtClean="0">
                    <a:latin typeface="Arial" panose="020B0604020202020204" pitchFamily="34" charset="0"/>
                    <a:cs typeface="Arial" pitchFamily="34" charset="0"/>
                  </a:rPr>
                  <a:t>ns</a:t>
                </a:r>
              </a:p>
            </p:txBody>
          </p:sp>
          <p:sp>
            <p:nvSpPr>
              <p:cNvPr id="593" name="Freeform 54"/>
              <p:cNvSpPr>
                <a:spLocks noEditPoints="1"/>
              </p:cNvSpPr>
              <p:nvPr/>
            </p:nvSpPr>
            <p:spPr bwMode="auto">
              <a:xfrm>
                <a:off x="4843255" y="4354702"/>
                <a:ext cx="20637" cy="1241916"/>
              </a:xfrm>
              <a:custGeom>
                <a:avLst/>
                <a:gdLst>
                  <a:gd name="T0" fmla="*/ 49 w 49"/>
                  <a:gd name="T1" fmla="*/ 1166 h 1166"/>
                  <a:gd name="T2" fmla="*/ 49 w 49"/>
                  <a:gd name="T3" fmla="*/ 0 h 1166"/>
                  <a:gd name="T4" fmla="*/ 49 w 49"/>
                  <a:gd name="T5" fmla="*/ 1160 h 1166"/>
                  <a:gd name="T6" fmla="*/ 0 w 49"/>
                  <a:gd name="T7" fmla="*/ 1160 h 1166"/>
                  <a:gd name="T8" fmla="*/ 49 w 49"/>
                  <a:gd name="T9" fmla="*/ 776 h 1166"/>
                  <a:gd name="T10" fmla="*/ 0 w 49"/>
                  <a:gd name="T11" fmla="*/ 776 h 1166"/>
                  <a:gd name="T12" fmla="*/ 49 w 49"/>
                  <a:gd name="T13" fmla="*/ 391 h 1166"/>
                  <a:gd name="T14" fmla="*/ 0 w 49"/>
                  <a:gd name="T15" fmla="*/ 391 h 1166"/>
                  <a:gd name="T16" fmla="*/ 49 w 49"/>
                  <a:gd name="T17" fmla="*/ 6 h 1166"/>
                  <a:gd name="T18" fmla="*/ 0 w 49"/>
                  <a:gd name="T19" fmla="*/ 6 h 1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1166">
                    <a:moveTo>
                      <a:pt x="49" y="1166"/>
                    </a:moveTo>
                    <a:lnTo>
                      <a:pt x="49" y="0"/>
                    </a:lnTo>
                    <a:moveTo>
                      <a:pt x="49" y="1160"/>
                    </a:moveTo>
                    <a:lnTo>
                      <a:pt x="0" y="1160"/>
                    </a:lnTo>
                    <a:moveTo>
                      <a:pt x="49" y="776"/>
                    </a:moveTo>
                    <a:lnTo>
                      <a:pt x="0" y="776"/>
                    </a:lnTo>
                    <a:moveTo>
                      <a:pt x="49" y="391"/>
                    </a:moveTo>
                    <a:lnTo>
                      <a:pt x="0" y="391"/>
                    </a:lnTo>
                    <a:moveTo>
                      <a:pt x="49" y="6"/>
                    </a:moveTo>
                    <a:lnTo>
                      <a:pt x="0" y="6"/>
                    </a:ln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4" name="Rectangle 56"/>
              <p:cNvSpPr>
                <a:spLocks noChangeArrowheads="1"/>
              </p:cNvSpPr>
              <p:nvPr/>
            </p:nvSpPr>
            <p:spPr bwMode="auto">
              <a:xfrm>
                <a:off x="5922388" y="4447366"/>
                <a:ext cx="144467" cy="167222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5" name="Line 57"/>
              <p:cNvSpPr>
                <a:spLocks noChangeShapeType="1"/>
              </p:cNvSpPr>
              <p:nvPr/>
            </p:nvSpPr>
            <p:spPr bwMode="auto">
              <a:xfrm>
                <a:off x="5955928" y="4551745"/>
                <a:ext cx="77387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6" name="Line 59"/>
              <p:cNvSpPr>
                <a:spLocks noChangeShapeType="1"/>
              </p:cNvSpPr>
              <p:nvPr/>
            </p:nvSpPr>
            <p:spPr bwMode="auto">
              <a:xfrm>
                <a:off x="5954239" y="4363221"/>
                <a:ext cx="80765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7" name="Line 61"/>
              <p:cNvSpPr>
                <a:spLocks noChangeShapeType="1"/>
              </p:cNvSpPr>
              <p:nvPr/>
            </p:nvSpPr>
            <p:spPr bwMode="auto">
              <a:xfrm>
                <a:off x="5954239" y="4721098"/>
                <a:ext cx="80765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8" name="Rectangle 65"/>
              <p:cNvSpPr>
                <a:spLocks noChangeArrowheads="1"/>
              </p:cNvSpPr>
              <p:nvPr/>
            </p:nvSpPr>
            <p:spPr bwMode="auto">
              <a:xfrm>
                <a:off x="5628577" y="4599677"/>
                <a:ext cx="144467" cy="23219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9" name="Line 66"/>
              <p:cNvSpPr>
                <a:spLocks noChangeShapeType="1"/>
              </p:cNvSpPr>
              <p:nvPr/>
            </p:nvSpPr>
            <p:spPr bwMode="auto">
              <a:xfrm>
                <a:off x="5662115" y="4708318"/>
                <a:ext cx="77387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0" name="Line 68"/>
              <p:cNvSpPr>
                <a:spLocks noChangeShapeType="1"/>
              </p:cNvSpPr>
              <p:nvPr/>
            </p:nvSpPr>
            <p:spPr bwMode="auto">
              <a:xfrm>
                <a:off x="5660428" y="4583699"/>
                <a:ext cx="80765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1" name="Line 70"/>
              <p:cNvSpPr>
                <a:spLocks noChangeShapeType="1"/>
              </p:cNvSpPr>
              <p:nvPr/>
            </p:nvSpPr>
            <p:spPr bwMode="auto">
              <a:xfrm>
                <a:off x="5660428" y="4906428"/>
                <a:ext cx="80765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2" name="Rectangle 71"/>
              <p:cNvSpPr>
                <a:spLocks noChangeArrowheads="1"/>
              </p:cNvSpPr>
              <p:nvPr/>
            </p:nvSpPr>
            <p:spPr bwMode="auto">
              <a:xfrm>
                <a:off x="5406083" y="4865954"/>
                <a:ext cx="163804" cy="11077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3" name="Line 73"/>
              <p:cNvSpPr>
                <a:spLocks noChangeShapeType="1"/>
              </p:cNvSpPr>
              <p:nvPr/>
            </p:nvSpPr>
            <p:spPr bwMode="auto">
              <a:xfrm>
                <a:off x="5449291" y="4906428"/>
                <a:ext cx="77387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4" name="Line 75"/>
              <p:cNvSpPr>
                <a:spLocks noChangeShapeType="1"/>
              </p:cNvSpPr>
              <p:nvPr/>
            </p:nvSpPr>
            <p:spPr bwMode="auto">
              <a:xfrm>
                <a:off x="5447603" y="4844651"/>
                <a:ext cx="80765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5" name="Line 77"/>
              <p:cNvSpPr>
                <a:spLocks noChangeShapeType="1"/>
              </p:cNvSpPr>
              <p:nvPr/>
            </p:nvSpPr>
            <p:spPr bwMode="auto">
              <a:xfrm>
                <a:off x="5447603" y="5059803"/>
                <a:ext cx="80765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6" name="Rectangle 79"/>
              <p:cNvSpPr>
                <a:spLocks noChangeArrowheads="1"/>
              </p:cNvSpPr>
              <p:nvPr/>
            </p:nvSpPr>
            <p:spPr bwMode="auto">
              <a:xfrm>
                <a:off x="5138534" y="4519792"/>
                <a:ext cx="144467" cy="4154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7" name="Line 80"/>
              <p:cNvSpPr>
                <a:spLocks noChangeShapeType="1"/>
              </p:cNvSpPr>
              <p:nvPr/>
            </p:nvSpPr>
            <p:spPr bwMode="auto">
              <a:xfrm>
                <a:off x="5172073" y="4531509"/>
                <a:ext cx="77387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8" name="Line 82"/>
              <p:cNvSpPr>
                <a:spLocks noChangeShapeType="1"/>
              </p:cNvSpPr>
              <p:nvPr/>
            </p:nvSpPr>
            <p:spPr bwMode="auto">
              <a:xfrm>
                <a:off x="5170385" y="4501360"/>
                <a:ext cx="80765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9" name="Line 84"/>
              <p:cNvSpPr>
                <a:spLocks noChangeShapeType="1"/>
              </p:cNvSpPr>
              <p:nvPr/>
            </p:nvSpPr>
            <p:spPr bwMode="auto">
              <a:xfrm>
                <a:off x="5180835" y="4625239"/>
                <a:ext cx="80765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0" name="Rectangle 86"/>
              <p:cNvSpPr>
                <a:spLocks noChangeArrowheads="1"/>
              </p:cNvSpPr>
              <p:nvPr/>
            </p:nvSpPr>
            <p:spPr bwMode="auto">
              <a:xfrm>
                <a:off x="4962795" y="4751987"/>
                <a:ext cx="145604" cy="41540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1" name="Line 87"/>
              <p:cNvSpPr>
                <a:spLocks noChangeShapeType="1"/>
              </p:cNvSpPr>
              <p:nvPr/>
            </p:nvSpPr>
            <p:spPr bwMode="auto">
              <a:xfrm>
                <a:off x="4996904" y="4765744"/>
                <a:ext cx="77387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2" name="Line 89"/>
              <p:cNvSpPr>
                <a:spLocks noChangeShapeType="1"/>
              </p:cNvSpPr>
              <p:nvPr/>
            </p:nvSpPr>
            <p:spPr bwMode="auto">
              <a:xfrm>
                <a:off x="4994646" y="4702991"/>
                <a:ext cx="81902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3" name="Line 91"/>
              <p:cNvSpPr>
                <a:spLocks noChangeShapeType="1"/>
              </p:cNvSpPr>
              <p:nvPr/>
            </p:nvSpPr>
            <p:spPr bwMode="auto">
              <a:xfrm>
                <a:off x="4994646" y="4831870"/>
                <a:ext cx="81902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4" name="Rectangle 613"/>
              <p:cNvSpPr/>
              <p:nvPr/>
            </p:nvSpPr>
            <p:spPr>
              <a:xfrm>
                <a:off x="5500305" y="3633066"/>
                <a:ext cx="72000" cy="720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" name="Rectangle 614"/>
              <p:cNvSpPr/>
              <p:nvPr/>
            </p:nvSpPr>
            <p:spPr>
              <a:xfrm>
                <a:off x="5500305" y="3788243"/>
                <a:ext cx="72000" cy="7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" name="ZoneTexte 615"/>
              <p:cNvSpPr txBox="1"/>
              <p:nvPr/>
            </p:nvSpPr>
            <p:spPr>
              <a:xfrm>
                <a:off x="5543622" y="3563398"/>
                <a:ext cx="74411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err="1" smtClean="0">
                    <a:latin typeface="Arial" panose="020B0604020202020204" pitchFamily="34" charset="0"/>
                    <a:cs typeface="Arial" pitchFamily="34" charset="0"/>
                  </a:rPr>
                  <a:t>Untreated</a:t>
                </a:r>
                <a:endParaRPr lang="fr-FR" sz="1000" dirty="0" smtClean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7" name="ZoneTexte 616"/>
              <p:cNvSpPr txBox="1"/>
              <p:nvPr/>
            </p:nvSpPr>
            <p:spPr>
              <a:xfrm>
                <a:off x="5533431" y="3727294"/>
                <a:ext cx="701426" cy="230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latin typeface="Arial" panose="020B0604020202020204" pitchFamily="34" charset="0"/>
                    <a:cs typeface="Arial" pitchFamily="34" charset="0"/>
                  </a:rPr>
                  <a:t>+ rCYR61</a:t>
                </a:r>
              </a:p>
            </p:txBody>
          </p:sp>
          <p:sp>
            <p:nvSpPr>
              <p:cNvPr id="618" name="Rectangle 28"/>
              <p:cNvSpPr>
                <a:spLocks noChangeArrowheads="1"/>
              </p:cNvSpPr>
              <p:nvPr/>
            </p:nvSpPr>
            <p:spPr bwMode="auto">
              <a:xfrm>
                <a:off x="4913213" y="5657518"/>
                <a:ext cx="41197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itchFamily="34" charset="0"/>
                  </a:rPr>
                  <a:t>C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ontrol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9" name="Rectangle 29"/>
              <p:cNvSpPr>
                <a:spLocks noChangeArrowheads="1"/>
              </p:cNvSpPr>
              <p:nvPr/>
            </p:nvSpPr>
            <p:spPr bwMode="auto">
              <a:xfrm>
                <a:off x="5407862" y="5642108"/>
                <a:ext cx="368691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itchFamily="34" charset="0"/>
                  </a:rPr>
                  <a:t>s</a:t>
                </a: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itchFamily="34" charset="0"/>
                  </a:rPr>
                  <a:t>h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itchFamily="34" charset="0"/>
                  </a:rPr>
                  <a:t>CtBP2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0" name="Rectangle 30"/>
              <p:cNvSpPr>
                <a:spLocks noChangeArrowheads="1"/>
              </p:cNvSpPr>
              <p:nvPr/>
            </p:nvSpPr>
            <p:spPr bwMode="auto">
              <a:xfrm>
                <a:off x="5839954" y="5644327"/>
                <a:ext cx="368691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itchFamily="34" charset="0"/>
                  </a:rPr>
                  <a:t>OE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itchFamily="34" charset="0"/>
                  </a:rPr>
                  <a:t>CtBP2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21" name="Connecteur droit 620"/>
              <p:cNvCxnSpPr/>
              <p:nvPr/>
            </p:nvCxnSpPr>
            <p:spPr>
              <a:xfrm flipV="1">
                <a:off x="4975502" y="5638347"/>
                <a:ext cx="29806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2" name="Connecteur droit 621"/>
              <p:cNvCxnSpPr/>
              <p:nvPr/>
            </p:nvCxnSpPr>
            <p:spPr>
              <a:xfrm flipV="1">
                <a:off x="5443176" y="5638347"/>
                <a:ext cx="29806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5" name="Connecteur droit 634"/>
              <p:cNvCxnSpPr/>
              <p:nvPr/>
            </p:nvCxnSpPr>
            <p:spPr>
              <a:xfrm>
                <a:off x="5910850" y="5638347"/>
                <a:ext cx="20889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7" name="Groupe 496"/>
            <p:cNvGrpSpPr/>
            <p:nvPr/>
          </p:nvGrpSpPr>
          <p:grpSpPr>
            <a:xfrm>
              <a:off x="591305" y="1293747"/>
              <a:ext cx="3641577" cy="1949899"/>
              <a:chOff x="591305" y="1293747"/>
              <a:chExt cx="3641577" cy="1949899"/>
            </a:xfrm>
          </p:grpSpPr>
          <p:pic>
            <p:nvPicPr>
              <p:cNvPr id="498" name="Image 497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 rot="16200000">
                <a:off x="2831256" y="1873874"/>
                <a:ext cx="1565453" cy="1174090"/>
              </a:xfrm>
              <a:prstGeom prst="rect">
                <a:avLst/>
              </a:prstGeom>
            </p:spPr>
          </p:pic>
          <p:pic>
            <p:nvPicPr>
              <p:cNvPr id="499" name="Image 498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 rot="16200000">
                <a:off x="1612592" y="1873875"/>
                <a:ext cx="1565453" cy="1174090"/>
              </a:xfrm>
              <a:prstGeom prst="rect">
                <a:avLst/>
              </a:prstGeom>
            </p:spPr>
          </p:pic>
          <p:pic>
            <p:nvPicPr>
              <p:cNvPr id="507" name="Image 506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 rot="16200000">
                <a:off x="395623" y="1872970"/>
                <a:ext cx="1565453" cy="1174090"/>
              </a:xfrm>
              <a:prstGeom prst="rect">
                <a:avLst/>
              </a:prstGeom>
            </p:spPr>
          </p:pic>
          <p:sp>
            <p:nvSpPr>
              <p:cNvPr id="508" name="ZoneTexte 507"/>
              <p:cNvSpPr txBox="1"/>
              <p:nvPr/>
            </p:nvSpPr>
            <p:spPr>
              <a:xfrm>
                <a:off x="659314" y="1293747"/>
                <a:ext cx="1048338" cy="4281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U2OS</a:t>
                </a:r>
              </a:p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shCtBP2 </a:t>
                </a:r>
                <a:r>
                  <a:rPr lang="fr-FR" sz="1000" dirty="0" err="1" smtClean="0">
                    <a:latin typeface="Arial" pitchFamily="34" charset="0"/>
                    <a:cs typeface="Arial" pitchFamily="34" charset="0"/>
                  </a:rPr>
                  <a:t>cells</a:t>
                </a:r>
                <a:endParaRPr lang="fr-FR" sz="1000" dirty="0" smtClean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9" name="ZoneTexte 508"/>
              <p:cNvSpPr txBox="1"/>
              <p:nvPr/>
            </p:nvSpPr>
            <p:spPr>
              <a:xfrm>
                <a:off x="1807401" y="1461474"/>
                <a:ext cx="1187682" cy="318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OE-CtBP2 </a:t>
                </a:r>
                <a:r>
                  <a:rPr lang="fr-FR" sz="1000" dirty="0" err="1" smtClean="0">
                    <a:latin typeface="Arial" pitchFamily="34" charset="0"/>
                    <a:cs typeface="Arial" pitchFamily="34" charset="0"/>
                  </a:rPr>
                  <a:t>cells</a:t>
                </a:r>
                <a:endParaRPr lang="fr-FR" sz="1000" dirty="0" smtClean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0" name="ZoneTexte 509"/>
              <p:cNvSpPr txBox="1"/>
              <p:nvPr/>
            </p:nvSpPr>
            <p:spPr>
              <a:xfrm>
                <a:off x="3317127" y="1452143"/>
                <a:ext cx="605554" cy="318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err="1" smtClean="0">
                    <a:latin typeface="Arial" pitchFamily="34" charset="0"/>
                    <a:cs typeface="Arial" pitchFamily="34" charset="0"/>
                  </a:rPr>
                  <a:t>Merge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11" name="Connecteur droit 510"/>
              <p:cNvCxnSpPr/>
              <p:nvPr/>
            </p:nvCxnSpPr>
            <p:spPr>
              <a:xfrm>
                <a:off x="3844083" y="3182359"/>
                <a:ext cx="320400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7" name="ZoneTexte 536"/>
              <p:cNvSpPr txBox="1"/>
              <p:nvPr/>
            </p:nvSpPr>
            <p:spPr>
              <a:xfrm>
                <a:off x="3783720" y="3027939"/>
                <a:ext cx="44916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6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fr-FR" sz="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00 µm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293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ZoneTexte 259"/>
          <p:cNvSpPr txBox="1"/>
          <p:nvPr/>
        </p:nvSpPr>
        <p:spPr>
          <a:xfrm>
            <a:off x="126128" y="184548"/>
            <a:ext cx="2278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Arial" pitchFamily="34" charset="0"/>
                <a:cs typeface="Arial" pitchFamily="34" charset="0"/>
              </a:rPr>
              <a:t>SUPPLEMENTAL </a:t>
            </a:r>
            <a:r>
              <a:rPr lang="fr-FR" sz="1200" smtClean="0">
                <a:latin typeface="Arial" pitchFamily="34" charset="0"/>
                <a:cs typeface="Arial" pitchFamily="34" charset="0"/>
              </a:rPr>
              <a:t>FIGURE 6 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e 1"/>
          <p:cNvGrpSpPr>
            <a:grpSpLocks noChangeAspect="1"/>
          </p:cNvGrpSpPr>
          <p:nvPr/>
        </p:nvGrpSpPr>
        <p:grpSpPr>
          <a:xfrm>
            <a:off x="660753" y="786040"/>
            <a:ext cx="5364267" cy="3594787"/>
            <a:chOff x="340425" y="1141203"/>
            <a:chExt cx="6027266" cy="4039088"/>
          </a:xfrm>
        </p:grpSpPr>
        <p:pic>
          <p:nvPicPr>
            <p:cNvPr id="516" name="Picture 3" descr="C:\Users\o_fromigue\Bureau\25450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784" y="1308439"/>
              <a:ext cx="2084729" cy="1884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9" name="Rectangle 106"/>
            <p:cNvSpPr>
              <a:spLocks noChangeArrowheads="1"/>
            </p:cNvSpPr>
            <p:nvPr/>
          </p:nvSpPr>
          <p:spPr bwMode="auto">
            <a:xfrm>
              <a:off x="2450010" y="1141203"/>
              <a:ext cx="645406" cy="12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shCYR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61</a:t>
              </a:r>
              <a:endParaRPr kumimoji="0" lang="fr-F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31" name="Picture 4" descr="C:\Users\o_fromigue\Bureau\25454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4248" y="1304982"/>
              <a:ext cx="2084729" cy="1884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4" name="Rectangle 106"/>
            <p:cNvSpPr>
              <a:spLocks noChangeArrowheads="1"/>
            </p:cNvSpPr>
            <p:nvPr/>
          </p:nvSpPr>
          <p:spPr bwMode="auto">
            <a:xfrm>
              <a:off x="4626576" y="1141203"/>
              <a:ext cx="81240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OE-CYR61</a:t>
              </a:r>
              <a:endParaRPr lang="fr-FR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30085" y="2306388"/>
              <a:ext cx="1373803" cy="694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676607" y="2164030"/>
              <a:ext cx="1373803" cy="694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V="1">
              <a:off x="340425" y="3738128"/>
              <a:ext cx="2931581" cy="14400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cxnSp>
          <p:nvCxnSpPr>
            <p:cNvPr id="556" name="Connecteur droit 555"/>
            <p:cNvCxnSpPr/>
            <p:nvPr/>
          </p:nvCxnSpPr>
          <p:spPr>
            <a:xfrm flipH="1" flipV="1">
              <a:off x="5203888" y="3001304"/>
              <a:ext cx="1163803" cy="73246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Connecteur droit 556"/>
            <p:cNvCxnSpPr/>
            <p:nvPr/>
          </p:nvCxnSpPr>
          <p:spPr>
            <a:xfrm flipH="1">
              <a:off x="3433435" y="3001304"/>
              <a:ext cx="401901" cy="73246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/>
            <p:cNvCxnSpPr/>
            <p:nvPr/>
          </p:nvCxnSpPr>
          <p:spPr>
            <a:xfrm flipH="1" flipV="1">
              <a:off x="3053080" y="2858947"/>
              <a:ext cx="218926" cy="8748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/>
            <p:cNvCxnSpPr/>
            <p:nvPr/>
          </p:nvCxnSpPr>
          <p:spPr>
            <a:xfrm flipH="1">
              <a:off x="340426" y="2858946"/>
              <a:ext cx="1336181" cy="87482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36109" y="3738128"/>
              <a:ext cx="2931582" cy="14400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cxnSp>
          <p:nvCxnSpPr>
            <p:cNvPr id="27" name="Connecteur droit 26"/>
            <p:cNvCxnSpPr/>
            <p:nvPr/>
          </p:nvCxnSpPr>
          <p:spPr>
            <a:xfrm>
              <a:off x="2964855" y="5139555"/>
              <a:ext cx="21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ZoneTexte 28"/>
            <p:cNvSpPr txBox="1"/>
            <p:nvPr/>
          </p:nvSpPr>
          <p:spPr>
            <a:xfrm>
              <a:off x="2833376" y="4949459"/>
              <a:ext cx="47480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900" dirty="0" smtClean="0">
                  <a:latin typeface="Arial" pitchFamily="34" charset="0"/>
                  <a:cs typeface="Arial" pitchFamily="34" charset="0"/>
                </a:rPr>
                <a:t>50µm</a:t>
              </a: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1146244" y="2268189"/>
              <a:ext cx="2952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2329548" y="1844607"/>
              <a:ext cx="2792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2450010" y="1371850"/>
              <a:ext cx="3129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1000331" y="2718268"/>
              <a:ext cx="2792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3582022" y="2187828"/>
              <a:ext cx="2952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4609083" y="1844607"/>
              <a:ext cx="2792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5055335" y="1413651"/>
              <a:ext cx="3129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3436109" y="2637907"/>
              <a:ext cx="2792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2659323" y="2973632"/>
              <a:ext cx="49084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b="1" dirty="0" smtClean="0">
                  <a:latin typeface="Arial" pitchFamily="34" charset="0"/>
                  <a:cs typeface="Arial" pitchFamily="34" charset="0"/>
                </a:rPr>
                <a:t>200 µm</a:t>
              </a: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712486" y="4772629"/>
            <a:ext cx="5258647" cy="4645865"/>
            <a:chOff x="712486" y="4968574"/>
            <a:chExt cx="5258647" cy="4645865"/>
          </a:xfrm>
        </p:grpSpPr>
        <p:sp>
          <p:nvSpPr>
            <p:cNvPr id="31" name="ZoneTexte 30"/>
            <p:cNvSpPr txBox="1"/>
            <p:nvPr/>
          </p:nvSpPr>
          <p:spPr>
            <a:xfrm rot="16200000">
              <a:off x="528174" y="5592476"/>
              <a:ext cx="6456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 smtClean="0"/>
                <a:t>Control</a:t>
              </a:r>
              <a:endParaRPr lang="fr-FR" sz="1200" dirty="0"/>
            </a:p>
          </p:txBody>
        </p:sp>
        <p:sp>
          <p:nvSpPr>
            <p:cNvPr id="32" name="ZoneTexte 31"/>
            <p:cNvSpPr txBox="1"/>
            <p:nvPr/>
          </p:nvSpPr>
          <p:spPr>
            <a:xfrm rot="16200000">
              <a:off x="466104" y="7138001"/>
              <a:ext cx="7697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 smtClean="0"/>
                <a:t>sh-CYR61</a:t>
              </a:r>
              <a:endParaRPr lang="fr-FR" sz="1200" dirty="0"/>
            </a:p>
          </p:txBody>
        </p:sp>
        <p:sp>
          <p:nvSpPr>
            <p:cNvPr id="33" name="ZoneTexte 32"/>
            <p:cNvSpPr txBox="1"/>
            <p:nvPr/>
          </p:nvSpPr>
          <p:spPr>
            <a:xfrm rot="16200000">
              <a:off x="447671" y="8710212"/>
              <a:ext cx="8066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 smtClean="0"/>
                <a:t>OE-CYR61</a:t>
              </a:r>
              <a:endParaRPr lang="fr-FR" sz="1200" dirty="0"/>
            </a:p>
          </p:txBody>
        </p:sp>
        <p:pic>
          <p:nvPicPr>
            <p:cNvPr id="35" name="Image 34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70000"/>
                      </a14:imgEffect>
                    </a14:imgLayer>
                  </a14:imgProps>
                </a:ext>
              </a:extLst>
            </a:blip>
            <a:srcRect l="23546"/>
            <a:stretch/>
          </p:blipFill>
          <p:spPr>
            <a:xfrm>
              <a:off x="992308" y="6534674"/>
              <a:ext cx="2637531" cy="1508039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36" name="Image 35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70000"/>
                      </a14:imgEffect>
                    </a14:imgLayer>
                  </a14:imgProps>
                </a:ext>
              </a:extLst>
            </a:blip>
            <a:srcRect l="43619"/>
            <a:stretch/>
          </p:blipFill>
          <p:spPr>
            <a:xfrm flipV="1">
              <a:off x="992308" y="8100775"/>
              <a:ext cx="1777540" cy="1508039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37" name="Image 36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7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V="1">
              <a:off x="2817327" y="8100775"/>
              <a:ext cx="3152713" cy="1508039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70000"/>
                      </a14:imgEffect>
                    </a14:imgLayer>
                  </a14:imgProps>
                </a:ext>
              </a:extLst>
            </a:blip>
            <a:srcRect l="14654"/>
            <a:stretch/>
          </p:blipFill>
          <p:spPr>
            <a:xfrm flipV="1">
              <a:off x="3279343" y="4968574"/>
              <a:ext cx="2690696" cy="1508039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39" name="Image 38"/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aturation sat="70000"/>
                      </a14:imgEffect>
                    </a14:imgLayer>
                  </a14:imgProps>
                </a:ext>
              </a:extLst>
            </a:blip>
            <a:srcRect l="29050"/>
            <a:stretch/>
          </p:blipFill>
          <p:spPr>
            <a:xfrm flipV="1">
              <a:off x="992308" y="4968574"/>
              <a:ext cx="2236832" cy="1508039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40" name="Image 39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aturation sat="70000"/>
                      </a14:imgEffect>
                    </a14:imgLayer>
                  </a14:imgProps>
                </a:ext>
              </a:extLst>
            </a:blip>
            <a:srcRect l="27850"/>
            <a:stretch/>
          </p:blipFill>
          <p:spPr>
            <a:xfrm flipV="1">
              <a:off x="3695349" y="6534674"/>
              <a:ext cx="2274691" cy="1508039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cxnSp>
          <p:nvCxnSpPr>
            <p:cNvPr id="41" name="Connecteur droit 40"/>
            <p:cNvCxnSpPr/>
            <p:nvPr/>
          </p:nvCxnSpPr>
          <p:spPr>
            <a:xfrm>
              <a:off x="2908054" y="6444495"/>
              <a:ext cx="29649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/>
            <p:nvPr/>
          </p:nvCxnSpPr>
          <p:spPr>
            <a:xfrm flipV="1">
              <a:off x="5558739" y="6444495"/>
              <a:ext cx="39362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/>
            <p:cNvCxnSpPr/>
            <p:nvPr/>
          </p:nvCxnSpPr>
          <p:spPr>
            <a:xfrm flipV="1">
              <a:off x="5558401" y="8012796"/>
              <a:ext cx="39362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/>
            <p:cNvCxnSpPr/>
            <p:nvPr/>
          </p:nvCxnSpPr>
          <p:spPr>
            <a:xfrm flipV="1">
              <a:off x="5554482" y="9581244"/>
              <a:ext cx="39362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/>
            <p:cNvCxnSpPr/>
            <p:nvPr/>
          </p:nvCxnSpPr>
          <p:spPr>
            <a:xfrm>
              <a:off x="3182565" y="8012796"/>
              <a:ext cx="42398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flipV="1">
              <a:off x="2352288" y="9581244"/>
              <a:ext cx="39362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ZoneTexte 46"/>
            <p:cNvSpPr txBox="1"/>
            <p:nvPr/>
          </p:nvSpPr>
          <p:spPr>
            <a:xfrm>
              <a:off x="5549223" y="6263222"/>
              <a:ext cx="4219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2 mm</a:t>
              </a:r>
              <a:endParaRPr lang="fr-FR" sz="800" dirty="0"/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5549223" y="7824145"/>
              <a:ext cx="4219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2 mm</a:t>
              </a:r>
              <a:endParaRPr lang="fr-FR" sz="800" dirty="0"/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5549223" y="9398995"/>
              <a:ext cx="4219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2 mm</a:t>
              </a:r>
              <a:endParaRPr lang="fr-FR" sz="800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2835553" y="6263222"/>
              <a:ext cx="4219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2 mm</a:t>
              </a:r>
              <a:endParaRPr lang="fr-FR" sz="800" dirty="0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3189090" y="7824145"/>
              <a:ext cx="4219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2 mm</a:t>
              </a:r>
              <a:endParaRPr lang="fr-FR" sz="8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2340600" y="9397923"/>
              <a:ext cx="4219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2 mm</a:t>
              </a:r>
              <a:endParaRPr lang="fr-FR" sz="800" dirty="0"/>
            </a:p>
          </p:txBody>
        </p:sp>
        <p:cxnSp>
          <p:nvCxnSpPr>
            <p:cNvPr id="6" name="Connecteur droit avec flèche 5"/>
            <p:cNvCxnSpPr/>
            <p:nvPr/>
          </p:nvCxnSpPr>
          <p:spPr>
            <a:xfrm>
              <a:off x="3436108" y="5167148"/>
              <a:ext cx="193731" cy="2010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avec flèche 52"/>
            <p:cNvCxnSpPr/>
            <p:nvPr/>
          </p:nvCxnSpPr>
          <p:spPr>
            <a:xfrm>
              <a:off x="2579163" y="5319548"/>
              <a:ext cx="193731" cy="2010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avec flèche 56"/>
            <p:cNvCxnSpPr/>
            <p:nvPr/>
          </p:nvCxnSpPr>
          <p:spPr>
            <a:xfrm flipH="1" flipV="1">
              <a:off x="4570616" y="7293918"/>
              <a:ext cx="193731" cy="2010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avec flèche 57"/>
            <p:cNvCxnSpPr/>
            <p:nvPr/>
          </p:nvCxnSpPr>
          <p:spPr>
            <a:xfrm flipH="1" flipV="1">
              <a:off x="2694180" y="7764547"/>
              <a:ext cx="193731" cy="2010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avec flèche 58"/>
            <p:cNvCxnSpPr/>
            <p:nvPr/>
          </p:nvCxnSpPr>
          <p:spPr>
            <a:xfrm rot="16200000" flipH="1" flipV="1">
              <a:off x="5271124" y="8629684"/>
              <a:ext cx="193731" cy="2010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avec flèche 59"/>
            <p:cNvCxnSpPr/>
            <p:nvPr/>
          </p:nvCxnSpPr>
          <p:spPr>
            <a:xfrm rot="16200000" flipH="1" flipV="1">
              <a:off x="1408249" y="8651340"/>
              <a:ext cx="193731" cy="2010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ZoneTexte 60"/>
          <p:cNvSpPr txBox="1"/>
          <p:nvPr/>
        </p:nvSpPr>
        <p:spPr>
          <a:xfrm>
            <a:off x="416481" y="688656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62" name="ZoneTexte 61"/>
          <p:cNvSpPr txBox="1"/>
          <p:nvPr/>
        </p:nvSpPr>
        <p:spPr>
          <a:xfrm>
            <a:off x="416481" y="4641824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latin typeface="Arial" pitchFamily="34" charset="0"/>
                <a:cs typeface="Arial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44248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27403</TotalTime>
  <Words>638</Words>
  <Application>Microsoft Office PowerPoint</Application>
  <PresentationFormat>Format A4 (210 x 297 mm)</PresentationFormat>
  <Paragraphs>460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9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Olivia</dc:creator>
  <cp:lastModifiedBy>FROMIGUE Olivia</cp:lastModifiedBy>
  <cp:revision>4908</cp:revision>
  <cp:lastPrinted>2016-08-04T16:04:07Z</cp:lastPrinted>
  <dcterms:created xsi:type="dcterms:W3CDTF">2012-06-30T15:30:03Z</dcterms:created>
  <dcterms:modified xsi:type="dcterms:W3CDTF">2025-02-03T07:59:30Z</dcterms:modified>
</cp:coreProperties>
</file>