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if" ContentType="image/tiff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449" r:id="rId2"/>
    <p:sldId id="450" r:id="rId3"/>
    <p:sldId id="452" r:id="rId4"/>
    <p:sldId id="453" r:id="rId5"/>
    <p:sldId id="454" r:id="rId6"/>
    <p:sldId id="455" r:id="rId7"/>
    <p:sldId id="456" r:id="rId8"/>
    <p:sldId id="451" r:id="rId9"/>
    <p:sldId id="457" r:id="rId10"/>
    <p:sldId id="458" r:id="rId11"/>
    <p:sldId id="420" r:id="rId12"/>
    <p:sldId id="421" r:id="rId13"/>
    <p:sldId id="465" r:id="rId14"/>
    <p:sldId id="422" r:id="rId15"/>
    <p:sldId id="466" r:id="rId16"/>
    <p:sldId id="467" r:id="rId17"/>
    <p:sldId id="460" r:id="rId18"/>
    <p:sldId id="461" r:id="rId19"/>
    <p:sldId id="459" r:id="rId20"/>
    <p:sldId id="462" r:id="rId21"/>
    <p:sldId id="463" r:id="rId22"/>
    <p:sldId id="464" r:id="rId2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481" autoAdjust="0"/>
    <p:restoredTop sz="88789" autoAdjust="0"/>
  </p:normalViewPr>
  <p:slideViewPr>
    <p:cSldViewPr snapToGrid="0">
      <p:cViewPr varScale="1">
        <p:scale>
          <a:sx n="81" d="100"/>
          <a:sy n="81" d="100"/>
        </p:scale>
        <p:origin x="26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FC5982-378B-44F7-889A-AAE828C09339}" type="datetimeFigureOut">
              <a:rPr lang="zh-CN" altLang="en-US" smtClean="0"/>
              <a:t>2026/1/4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D79321-3DAF-4CE6-926D-52A979CB668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155339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D79321-3DAF-4CE6-926D-52A979CB6689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274719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534E141-9D77-4018-8C23-5FFB285517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97A0C2FB-E5D6-4ADE-86DB-4B81CD2860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D13B4B0-51A7-454C-91C6-4B697EA4B0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E6E25-96CD-4422-A46E-4ADCCA441CCA}" type="datetimeFigureOut">
              <a:rPr lang="zh-CN" altLang="en-US" smtClean="0"/>
              <a:t>2026/1/4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E485808-CBFC-4520-A608-D3765E9D96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92572EE-19EC-456A-9216-3E68258174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732CB-F7A0-4FB7-934B-DF50290C4B7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78112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0504EF7-2AD0-4A2C-9B85-E357ED8519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4E91C1C-A6B0-4A18-9CCD-42898B3375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3CA35BE-21F6-4740-BB4E-6CAACE2ECB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E6E25-96CD-4422-A46E-4ADCCA441CCA}" type="datetimeFigureOut">
              <a:rPr lang="zh-CN" altLang="en-US" smtClean="0"/>
              <a:t>2026/1/4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0CECB9E-4944-49F7-A014-38C6092C4A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DDD74AD-7758-4608-9C39-3D3DB82C58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732CB-F7A0-4FB7-934B-DF50290C4B7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58017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E8D3A13-B218-4F7D-8545-EBAB984281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FC364DD2-30EA-4BA9-B362-CEDEE330F7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733115F-6CDE-4B8D-BC60-7BF80D625A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E6E25-96CD-4422-A46E-4ADCCA441CCA}" type="datetimeFigureOut">
              <a:rPr lang="zh-CN" altLang="en-US" smtClean="0"/>
              <a:t>2026/1/4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98E1BEF-0E81-4A40-9E71-D2E246D2CD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6F99B89-6E4F-4366-8E17-C29D4C7C89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732CB-F7A0-4FB7-934B-DF50290C4B7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66910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12DC76F-2414-404C-833A-FE60678CB2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DB5063B-F39E-4C76-AD97-6FBC3F89769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3F6939FB-146E-485E-990A-1C2D3906BC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7D079260-4EA3-49B8-821F-AFB8B3A42F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E6E25-96CD-4422-A46E-4ADCCA441CCA}" type="datetimeFigureOut">
              <a:rPr lang="zh-CN" altLang="en-US" smtClean="0"/>
              <a:t>2026/1/4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D98B5BD9-85F3-43B3-9C50-5466E1823C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2B914132-0E9C-4CB2-B7B0-C937904532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732CB-F7A0-4FB7-934B-DF50290C4B7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896996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D1EDE90-DA29-428C-A72A-7AFBFFB982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D0625D1C-A7AD-4611-8795-4B6069CDB9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72D431F3-5ACF-4136-A571-EB7A56D4EF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95FD3809-9702-429D-B010-40A8DAD9207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0B4D796B-031F-4933-9E87-A444D096246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BC76C252-5D62-4B04-B01C-3231517232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E6E25-96CD-4422-A46E-4ADCCA441CCA}" type="datetimeFigureOut">
              <a:rPr lang="zh-CN" altLang="en-US" smtClean="0"/>
              <a:t>2026/1/4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46EBE4EA-93BF-41B8-BD17-E326A05937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B1F09309-87F7-4E7D-9720-2CE8FF190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732CB-F7A0-4FB7-934B-DF50290C4B7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28648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6FF8CD7-95BE-448D-A718-42833555BB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C5B996E6-164E-4374-872E-073DAB8FA2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E6E25-96CD-4422-A46E-4ADCCA441CCA}" type="datetimeFigureOut">
              <a:rPr lang="zh-CN" altLang="en-US" smtClean="0"/>
              <a:t>2026/1/4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2056A833-BFD5-4C4E-AF80-5BEFA6014B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DA976AF4-8A43-4F8B-A503-E5D8CD82CE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732CB-F7A0-4FB7-934B-DF50290C4B7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84077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4AFF6C09-4B2A-4BFB-AD42-7242B91DD8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E6E25-96CD-4422-A46E-4ADCCA441CCA}" type="datetimeFigureOut">
              <a:rPr lang="zh-CN" altLang="en-US" smtClean="0"/>
              <a:t>2026/1/4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D3EF938D-B343-4231-81D0-49D8A29FEF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94D05CB-35ED-413D-9B23-859075D8C7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732CB-F7A0-4FB7-934B-DF50290C4B7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878780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BE55CDE-E394-416C-A9E3-0D6296482F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B7C47A9-2D8B-47CB-AA4C-767484EBC4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61D0B150-9CC6-4A38-8648-BA6A8945EB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6409CCBA-15A0-4DBA-B76E-2D5A93DB28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E6E25-96CD-4422-A46E-4ADCCA441CCA}" type="datetimeFigureOut">
              <a:rPr lang="zh-CN" altLang="en-US" smtClean="0"/>
              <a:t>2026/1/4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4A9E34D2-B39E-412B-8156-2C419FAB15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D1974B0F-9776-42BD-87D3-A0943C9DE1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732CB-F7A0-4FB7-934B-DF50290C4B7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71514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A23BC77-1C07-46C5-91C7-EFE7520FA7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66E97914-BCF9-486E-B423-FE0D0CFCD98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4C2F31E0-C996-4326-9851-B22B32EE01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003EA21E-F5E1-4D6D-8D15-0C86E3985D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E6E25-96CD-4422-A46E-4ADCCA441CCA}" type="datetimeFigureOut">
              <a:rPr lang="zh-CN" altLang="en-US" smtClean="0"/>
              <a:t>2026/1/4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0C50567C-8449-450E-B7B8-04B36FFE0B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56D95F8F-2D08-4AAF-A5A6-D6DC0DD6AB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732CB-F7A0-4FB7-934B-DF50290C4B7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431946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AAF5CE7-9D06-4CA6-BF9D-E9C24B220C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E0906BCD-92F3-469B-A94C-FF19A370B74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8D2CFAF-3C70-449C-84EE-EA59B483CF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E6E25-96CD-4422-A46E-4ADCCA441CCA}" type="datetimeFigureOut">
              <a:rPr lang="zh-CN" altLang="en-US" smtClean="0"/>
              <a:t>2026/1/4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67C9ACA-3ED7-4CA2-AB64-C46372C42C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410F6A8-180F-464E-BE9C-FCF5D9C731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732CB-F7A0-4FB7-934B-DF50290C4B7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852632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D87F00F8-E265-45BC-B4C1-05A11B88A24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953FDF22-3C9B-4D15-805A-85335FE8C89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D99D15B-2899-40D8-AD59-FD169F6477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E6E25-96CD-4422-A46E-4ADCCA441CCA}" type="datetimeFigureOut">
              <a:rPr lang="zh-CN" altLang="en-US" smtClean="0"/>
              <a:t>2026/1/4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D0CA798-CBFE-4B49-B85D-EA7C6F3819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1B47013-BF66-49EA-97A9-266F133F15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732CB-F7A0-4FB7-934B-DF50290C4B7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996825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41BAC291-A8C5-4772-86C7-333073F28B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BE4B1497-E92C-4129-ADCB-2CEE5C2F25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C323E02-EE9D-48B2-B1D2-366028BA1A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DE6E25-96CD-4422-A46E-4ADCCA441CCA}" type="datetimeFigureOut">
              <a:rPr lang="zh-CN" altLang="en-US" smtClean="0"/>
              <a:t>2026/1/4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576C454-3997-4BBD-A6D1-3A62E0F7AE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73CBB96-BA77-4B6E-A121-7C12E558C6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7732CB-F7A0-4FB7-934B-DF50290C4B7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86094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"/><Relationship Id="rId2" Type="http://schemas.openxmlformats.org/officeDocument/2006/relationships/image" Target="../media/image5.t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iff"/><Relationship Id="rId2" Type="http://schemas.openxmlformats.org/officeDocument/2006/relationships/image" Target="../media/image11.tif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7" Type="http://schemas.openxmlformats.org/officeDocument/2006/relationships/image" Target="../media/image20.jpeg"/><Relationship Id="rId2" Type="http://schemas.openxmlformats.org/officeDocument/2006/relationships/image" Target="../media/image15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18.tiff"/><Relationship Id="rId4" Type="http://schemas.openxmlformats.org/officeDocument/2006/relationships/image" Target="../media/image17.tif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3" Type="http://schemas.openxmlformats.org/officeDocument/2006/relationships/image" Target="../media/image25.jpeg"/><Relationship Id="rId7" Type="http://schemas.openxmlformats.org/officeDocument/2006/relationships/image" Target="../media/image29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10" Type="http://schemas.openxmlformats.org/officeDocument/2006/relationships/image" Target="../media/image32.jpeg"/><Relationship Id="rId4" Type="http://schemas.openxmlformats.org/officeDocument/2006/relationships/image" Target="../media/image26.tiff"/><Relationship Id="rId9" Type="http://schemas.openxmlformats.org/officeDocument/2006/relationships/image" Target="../media/image31.tif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tif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tif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tiff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tiff"/><Relationship Id="rId2" Type="http://schemas.openxmlformats.org/officeDocument/2006/relationships/image" Target="../media/image49.tif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2.jpeg"/><Relationship Id="rId4" Type="http://schemas.openxmlformats.org/officeDocument/2006/relationships/image" Target="../media/image5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tif"/><Relationship Id="rId7" Type="http://schemas.openxmlformats.org/officeDocument/2006/relationships/image" Target="../media/image58.tif"/><Relationship Id="rId2" Type="http://schemas.openxmlformats.org/officeDocument/2006/relationships/image" Target="../media/image53.t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tif"/><Relationship Id="rId5" Type="http://schemas.openxmlformats.org/officeDocument/2006/relationships/image" Target="../media/image56.tif"/><Relationship Id="rId4" Type="http://schemas.openxmlformats.org/officeDocument/2006/relationships/image" Target="../media/image55.ti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tif"/><Relationship Id="rId2" Type="http://schemas.openxmlformats.org/officeDocument/2006/relationships/image" Target="../media/image59.ti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tiff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tiff"/><Relationship Id="rId2" Type="http://schemas.openxmlformats.org/officeDocument/2006/relationships/image" Target="../media/image63.tif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67.tif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0.jpeg"/><Relationship Id="rId4" Type="http://schemas.openxmlformats.org/officeDocument/2006/relationships/image" Target="../media/image69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4.jpeg"/><Relationship Id="rId4" Type="http://schemas.openxmlformats.org/officeDocument/2006/relationships/image" Target="../media/image73.tif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8.jpeg"/><Relationship Id="rId4" Type="http://schemas.openxmlformats.org/officeDocument/2006/relationships/image" Target="../media/image7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C68B0DBE-8C08-7061-EFBE-63B600BCCC8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87814" y="1862177"/>
            <a:ext cx="3229188" cy="1786563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7FC1C103-C840-2B71-5385-6CF8A2E42107}"/>
              </a:ext>
            </a:extLst>
          </p:cNvPr>
          <p:cNvSpPr/>
          <p:nvPr/>
        </p:nvSpPr>
        <p:spPr>
          <a:xfrm>
            <a:off x="2321460" y="2358512"/>
            <a:ext cx="1399935" cy="396947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B64E03B4-40BB-B6DB-AB26-4346A5A036D9}"/>
              </a:ext>
            </a:extLst>
          </p:cNvPr>
          <p:cNvGrpSpPr/>
          <p:nvPr/>
        </p:nvGrpSpPr>
        <p:grpSpPr>
          <a:xfrm>
            <a:off x="764151" y="2498857"/>
            <a:ext cx="944144" cy="276999"/>
            <a:chOff x="1034645" y="3905155"/>
            <a:chExt cx="944144" cy="276999"/>
          </a:xfrm>
        </p:grpSpPr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ED275177-9639-CAB6-6AC5-992A8564CB8F}"/>
                </a:ext>
              </a:extLst>
            </p:cNvPr>
            <p:cNvSpPr txBox="1"/>
            <p:nvPr/>
          </p:nvSpPr>
          <p:spPr>
            <a:xfrm>
              <a:off x="1034645" y="3905155"/>
              <a:ext cx="900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48 </a:t>
              </a:r>
              <a:r>
                <a:rPr lang="en-US" altLang="zh-CN" sz="1200" dirty="0" err="1">
                  <a:latin typeface="Arial" panose="020B0604020202020204" pitchFamily="34" charset="0"/>
                  <a:cs typeface="Arial" panose="020B0604020202020204" pitchFamily="34" charset="0"/>
                </a:rPr>
                <a:t>kDa</a:t>
              </a:r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zh-CN" altLang="en-US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9" name="直线连接符 23">
              <a:extLst>
                <a:ext uri="{FF2B5EF4-FFF2-40B4-BE49-F238E27FC236}">
                  <a16:creationId xmlns:a16="http://schemas.microsoft.com/office/drawing/2014/main" id="{B6840E18-91E2-7890-C43A-9106D323B710}"/>
                </a:ext>
              </a:extLst>
            </p:cNvPr>
            <p:cNvCxnSpPr>
              <a:cxnSpLocks/>
            </p:cNvCxnSpPr>
            <p:nvPr/>
          </p:nvCxnSpPr>
          <p:spPr>
            <a:xfrm>
              <a:off x="1798789" y="4059043"/>
              <a:ext cx="180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0" name="组合 9">
            <a:extLst>
              <a:ext uri="{FF2B5EF4-FFF2-40B4-BE49-F238E27FC236}">
                <a16:creationId xmlns:a16="http://schemas.microsoft.com/office/drawing/2014/main" id="{272F5D49-3EA5-1BA9-883D-1E3865BC03B8}"/>
              </a:ext>
            </a:extLst>
          </p:cNvPr>
          <p:cNvGrpSpPr/>
          <p:nvPr/>
        </p:nvGrpSpPr>
        <p:grpSpPr>
          <a:xfrm>
            <a:off x="764151" y="3244574"/>
            <a:ext cx="944144" cy="276999"/>
            <a:chOff x="1034645" y="3905155"/>
            <a:chExt cx="944144" cy="276999"/>
          </a:xfrm>
        </p:grpSpPr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051720F0-FDE3-5D44-B96E-E40B550DD2A4}"/>
                </a:ext>
              </a:extLst>
            </p:cNvPr>
            <p:cNvSpPr txBox="1"/>
            <p:nvPr/>
          </p:nvSpPr>
          <p:spPr>
            <a:xfrm>
              <a:off x="1034645" y="3905155"/>
              <a:ext cx="900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25 </a:t>
              </a:r>
              <a:r>
                <a:rPr lang="en-US" altLang="zh-CN" sz="1200" dirty="0" err="1">
                  <a:latin typeface="Arial" panose="020B0604020202020204" pitchFamily="34" charset="0"/>
                  <a:cs typeface="Arial" panose="020B0604020202020204" pitchFamily="34" charset="0"/>
                </a:rPr>
                <a:t>kDa</a:t>
              </a:r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zh-CN" altLang="en-US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2" name="直线连接符 31">
              <a:extLst>
                <a:ext uri="{FF2B5EF4-FFF2-40B4-BE49-F238E27FC236}">
                  <a16:creationId xmlns:a16="http://schemas.microsoft.com/office/drawing/2014/main" id="{7C12D709-13F5-E7DA-4155-A6319A5E8EAF}"/>
                </a:ext>
              </a:extLst>
            </p:cNvPr>
            <p:cNvCxnSpPr>
              <a:cxnSpLocks/>
            </p:cNvCxnSpPr>
            <p:nvPr/>
          </p:nvCxnSpPr>
          <p:spPr>
            <a:xfrm>
              <a:off x="1798789" y="4059043"/>
              <a:ext cx="180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A9B5F718-BA63-9008-DEF0-7608AB73B96A}"/>
              </a:ext>
            </a:extLst>
          </p:cNvPr>
          <p:cNvGrpSpPr/>
          <p:nvPr/>
        </p:nvGrpSpPr>
        <p:grpSpPr>
          <a:xfrm>
            <a:off x="764151" y="1982535"/>
            <a:ext cx="944144" cy="276999"/>
            <a:chOff x="1034645" y="3905155"/>
            <a:chExt cx="944144" cy="276999"/>
          </a:xfrm>
        </p:grpSpPr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A1AC7FD9-7117-0EEB-5141-E3F3DD5C794D}"/>
                </a:ext>
              </a:extLst>
            </p:cNvPr>
            <p:cNvSpPr txBox="1"/>
            <p:nvPr/>
          </p:nvSpPr>
          <p:spPr>
            <a:xfrm>
              <a:off x="1034645" y="3905155"/>
              <a:ext cx="900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70 </a:t>
              </a:r>
              <a:r>
                <a:rPr lang="en-US" altLang="zh-CN" sz="1200" dirty="0" err="1">
                  <a:latin typeface="Arial" panose="020B0604020202020204" pitchFamily="34" charset="0"/>
                  <a:cs typeface="Arial" panose="020B0604020202020204" pitchFamily="34" charset="0"/>
                </a:rPr>
                <a:t>kDa</a:t>
              </a:r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zh-CN" altLang="en-US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5" name="直线连接符 35">
              <a:extLst>
                <a:ext uri="{FF2B5EF4-FFF2-40B4-BE49-F238E27FC236}">
                  <a16:creationId xmlns:a16="http://schemas.microsoft.com/office/drawing/2014/main" id="{1849BC07-4BD3-3E11-B5DF-BFDEDC865FBF}"/>
                </a:ext>
              </a:extLst>
            </p:cNvPr>
            <p:cNvCxnSpPr>
              <a:cxnSpLocks/>
            </p:cNvCxnSpPr>
            <p:nvPr/>
          </p:nvCxnSpPr>
          <p:spPr>
            <a:xfrm>
              <a:off x="1798789" y="4059043"/>
              <a:ext cx="180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8" name="文本框 17">
            <a:extLst>
              <a:ext uri="{FF2B5EF4-FFF2-40B4-BE49-F238E27FC236}">
                <a16:creationId xmlns:a16="http://schemas.microsoft.com/office/drawing/2014/main" id="{476C9420-4BD6-1DC4-E654-4FEF803A16E3}"/>
              </a:ext>
            </a:extLst>
          </p:cNvPr>
          <p:cNvSpPr txBox="1"/>
          <p:nvPr/>
        </p:nvSpPr>
        <p:spPr>
          <a:xfrm>
            <a:off x="2381168" y="1626620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0A118A65-CE53-A955-B0E5-4692805E4BEC}"/>
              </a:ext>
            </a:extLst>
          </p:cNvPr>
          <p:cNvSpPr txBox="1"/>
          <p:nvPr/>
        </p:nvSpPr>
        <p:spPr>
          <a:xfrm>
            <a:off x="2701190" y="1626620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6A8877E9-488C-38BA-43D5-5059D89D0A2C}"/>
              </a:ext>
            </a:extLst>
          </p:cNvPr>
          <p:cNvSpPr txBox="1"/>
          <p:nvPr/>
        </p:nvSpPr>
        <p:spPr>
          <a:xfrm>
            <a:off x="3333930" y="1626620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15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78B4E620-EF89-FCB8-0239-D2EDC524DCD3}"/>
              </a:ext>
            </a:extLst>
          </p:cNvPr>
          <p:cNvSpPr txBox="1"/>
          <p:nvPr/>
        </p:nvSpPr>
        <p:spPr>
          <a:xfrm>
            <a:off x="3004408" y="1626620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5A614CFB-7312-8A52-A22D-67DE19D3E553}"/>
              </a:ext>
            </a:extLst>
          </p:cNvPr>
          <p:cNvSpPr txBox="1"/>
          <p:nvPr/>
        </p:nvSpPr>
        <p:spPr>
          <a:xfrm>
            <a:off x="3569190" y="1626619"/>
            <a:ext cx="5036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altLang="zh-CN" sz="1200" dirty="0" err="1">
                <a:latin typeface="Arial" panose="020B0604020202020204" pitchFamily="34" charset="0"/>
                <a:cs typeface="Arial" panose="020B0604020202020204" pitchFamily="34" charset="0"/>
              </a:rPr>
              <a:t>μM</a:t>
            </a:r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0616F7F3-020E-257A-E625-7F347FCEED19}"/>
              </a:ext>
            </a:extLst>
          </p:cNvPr>
          <p:cNvSpPr txBox="1"/>
          <p:nvPr/>
        </p:nvSpPr>
        <p:spPr>
          <a:xfrm>
            <a:off x="1897129" y="1626618"/>
            <a:ext cx="48904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PAR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03273CE7-7A28-8E01-FF82-88F22378325E}"/>
              </a:ext>
            </a:extLst>
          </p:cNvPr>
          <p:cNvSpPr txBox="1"/>
          <p:nvPr/>
        </p:nvSpPr>
        <p:spPr>
          <a:xfrm>
            <a:off x="1860970" y="1300252"/>
            <a:ext cx="23046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RKO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5" name="直接连接符 31">
            <a:extLst>
              <a:ext uri="{FF2B5EF4-FFF2-40B4-BE49-F238E27FC236}">
                <a16:creationId xmlns:a16="http://schemas.microsoft.com/office/drawing/2014/main" id="{9C0A33C1-9BAF-3D8E-905B-F6CB5166FE4A}"/>
              </a:ext>
            </a:extLst>
          </p:cNvPr>
          <p:cNvCxnSpPr>
            <a:cxnSpLocks/>
          </p:cNvCxnSpPr>
          <p:nvPr/>
        </p:nvCxnSpPr>
        <p:spPr>
          <a:xfrm>
            <a:off x="2333349" y="1579841"/>
            <a:ext cx="12854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6" name="文本框 25">
            <a:extLst>
              <a:ext uri="{FF2B5EF4-FFF2-40B4-BE49-F238E27FC236}">
                <a16:creationId xmlns:a16="http://schemas.microsoft.com/office/drawing/2014/main" id="{44940DE3-0AD2-D132-707F-C56C93C8362B}"/>
              </a:ext>
            </a:extLst>
          </p:cNvPr>
          <p:cNvSpPr txBox="1"/>
          <p:nvPr/>
        </p:nvSpPr>
        <p:spPr>
          <a:xfrm>
            <a:off x="4814632" y="4590702"/>
            <a:ext cx="20079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GAPDH</a:t>
            </a:r>
          </a:p>
          <a:p>
            <a:r>
              <a:rPr lang="en-US" altLang="zh-CN" sz="1200" dirty="0" err="1">
                <a:latin typeface="Arial" panose="020B0604020202020204" pitchFamily="34" charset="0"/>
                <a:cs typeface="Arial" panose="020B0604020202020204" pitchFamily="34" charset="0"/>
              </a:rPr>
              <a:t>Proteintech</a:t>
            </a:r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: 60004-1-Ig</a:t>
            </a: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3D4F1584-F85B-85AE-269E-CFEBFED3873F}"/>
              </a:ext>
            </a:extLst>
          </p:cNvPr>
          <p:cNvSpPr txBox="1"/>
          <p:nvPr/>
        </p:nvSpPr>
        <p:spPr>
          <a:xfrm>
            <a:off x="4814632" y="2303464"/>
            <a:ext cx="14285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PD-L1</a:t>
            </a:r>
          </a:p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Abcam: </a:t>
            </a:r>
            <a:r>
              <a:rPr lang="en-US" altLang="zh-CN" sz="12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ab203103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9" name="图片 28">
            <a:extLst>
              <a:ext uri="{FF2B5EF4-FFF2-40B4-BE49-F238E27FC236}">
                <a16:creationId xmlns:a16="http://schemas.microsoft.com/office/drawing/2014/main" id="{443DDFB2-FE9F-F2A4-1726-8B87F85C78F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25145" y="3802627"/>
            <a:ext cx="3229187" cy="1839345"/>
          </a:xfrm>
          <a:prstGeom prst="rect">
            <a:avLst/>
          </a:prstGeom>
        </p:spPr>
      </p:pic>
      <p:sp>
        <p:nvSpPr>
          <p:cNvPr id="30" name="矩形 29">
            <a:extLst>
              <a:ext uri="{FF2B5EF4-FFF2-40B4-BE49-F238E27FC236}">
                <a16:creationId xmlns:a16="http://schemas.microsoft.com/office/drawing/2014/main" id="{A0178C9D-7C79-0395-744F-B7B805663E14}"/>
              </a:ext>
            </a:extLst>
          </p:cNvPr>
          <p:cNvSpPr/>
          <p:nvPr/>
        </p:nvSpPr>
        <p:spPr>
          <a:xfrm>
            <a:off x="2255241" y="4613798"/>
            <a:ext cx="1399935" cy="396947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6BBB3087-09E2-671E-39D9-5F268A9A7065}"/>
              </a:ext>
            </a:extLst>
          </p:cNvPr>
          <p:cNvGrpSpPr/>
          <p:nvPr/>
        </p:nvGrpSpPr>
        <p:grpSpPr>
          <a:xfrm>
            <a:off x="764151" y="4682655"/>
            <a:ext cx="944144" cy="276999"/>
            <a:chOff x="1034645" y="3905155"/>
            <a:chExt cx="944144" cy="276999"/>
          </a:xfrm>
        </p:grpSpPr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id="{DE3E2172-ED56-BA35-2722-BDD38A5C82D5}"/>
                </a:ext>
              </a:extLst>
            </p:cNvPr>
            <p:cNvSpPr txBox="1"/>
            <p:nvPr/>
          </p:nvSpPr>
          <p:spPr>
            <a:xfrm>
              <a:off x="1034645" y="3905155"/>
              <a:ext cx="900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35 </a:t>
              </a:r>
              <a:r>
                <a:rPr lang="en-US" altLang="zh-CN" sz="1200" dirty="0" err="1">
                  <a:latin typeface="Arial" panose="020B0604020202020204" pitchFamily="34" charset="0"/>
                  <a:cs typeface="Arial" panose="020B0604020202020204" pitchFamily="34" charset="0"/>
                </a:rPr>
                <a:t>kDa</a:t>
              </a:r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zh-CN" altLang="en-US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33" name="直线连接符 23">
              <a:extLst>
                <a:ext uri="{FF2B5EF4-FFF2-40B4-BE49-F238E27FC236}">
                  <a16:creationId xmlns:a16="http://schemas.microsoft.com/office/drawing/2014/main" id="{BB3C9B34-636D-2942-4477-F061458097DC}"/>
                </a:ext>
              </a:extLst>
            </p:cNvPr>
            <p:cNvCxnSpPr>
              <a:cxnSpLocks/>
            </p:cNvCxnSpPr>
            <p:nvPr/>
          </p:nvCxnSpPr>
          <p:spPr>
            <a:xfrm>
              <a:off x="1798789" y="4059043"/>
              <a:ext cx="180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888F1800-D66A-A90A-E8AD-894F7151B4E3}"/>
              </a:ext>
            </a:extLst>
          </p:cNvPr>
          <p:cNvGrpSpPr/>
          <p:nvPr/>
        </p:nvGrpSpPr>
        <p:grpSpPr>
          <a:xfrm>
            <a:off x="764151" y="5189349"/>
            <a:ext cx="944144" cy="276999"/>
            <a:chOff x="1034645" y="3905155"/>
            <a:chExt cx="944144" cy="276999"/>
          </a:xfrm>
        </p:grpSpPr>
        <p:sp>
          <p:nvSpPr>
            <p:cNvPr id="35" name="文本框 34">
              <a:extLst>
                <a:ext uri="{FF2B5EF4-FFF2-40B4-BE49-F238E27FC236}">
                  <a16:creationId xmlns:a16="http://schemas.microsoft.com/office/drawing/2014/main" id="{DEA0524E-787D-C2F9-9E4C-A90AA884080F}"/>
                </a:ext>
              </a:extLst>
            </p:cNvPr>
            <p:cNvSpPr txBox="1"/>
            <p:nvPr/>
          </p:nvSpPr>
          <p:spPr>
            <a:xfrm>
              <a:off x="1034645" y="3905155"/>
              <a:ext cx="900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25 </a:t>
              </a:r>
              <a:r>
                <a:rPr lang="en-US" altLang="zh-CN" sz="1200" dirty="0" err="1">
                  <a:latin typeface="Arial" panose="020B0604020202020204" pitchFamily="34" charset="0"/>
                  <a:cs typeface="Arial" panose="020B0604020202020204" pitchFamily="34" charset="0"/>
                </a:rPr>
                <a:t>kDa</a:t>
              </a:r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zh-CN" altLang="en-US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36" name="直线连接符 31">
              <a:extLst>
                <a:ext uri="{FF2B5EF4-FFF2-40B4-BE49-F238E27FC236}">
                  <a16:creationId xmlns:a16="http://schemas.microsoft.com/office/drawing/2014/main" id="{5888ED80-D3BD-F0A0-B076-04320C2647DA}"/>
                </a:ext>
              </a:extLst>
            </p:cNvPr>
            <p:cNvCxnSpPr>
              <a:cxnSpLocks/>
            </p:cNvCxnSpPr>
            <p:nvPr/>
          </p:nvCxnSpPr>
          <p:spPr>
            <a:xfrm>
              <a:off x="1798789" y="4059043"/>
              <a:ext cx="180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37" name="文本框 36">
            <a:extLst>
              <a:ext uri="{FF2B5EF4-FFF2-40B4-BE49-F238E27FC236}">
                <a16:creationId xmlns:a16="http://schemas.microsoft.com/office/drawing/2014/main" id="{16C739FD-C60B-503C-BAAB-3FA5075661B4}"/>
              </a:ext>
            </a:extLst>
          </p:cNvPr>
          <p:cNvSpPr txBox="1"/>
          <p:nvPr/>
        </p:nvSpPr>
        <p:spPr>
          <a:xfrm>
            <a:off x="2515982" y="695753"/>
            <a:ext cx="12490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 dirty="0"/>
              <a:t>Figure 1A</a:t>
            </a:r>
            <a:endParaRPr lang="zh-CN" altLang="en-US" dirty="0"/>
          </a:p>
        </p:txBody>
      </p:sp>
      <p:pic>
        <p:nvPicPr>
          <p:cNvPr id="39" name="图片 38">
            <a:extLst>
              <a:ext uri="{FF2B5EF4-FFF2-40B4-BE49-F238E27FC236}">
                <a16:creationId xmlns:a16="http://schemas.microsoft.com/office/drawing/2014/main" id="{8C778539-4FB7-B3F6-4F8B-941F6E24DC9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66376" y="1888100"/>
            <a:ext cx="1943510" cy="1887237"/>
          </a:xfrm>
          <a:prstGeom prst="rect">
            <a:avLst/>
          </a:prstGeom>
        </p:spPr>
      </p:pic>
      <p:pic>
        <p:nvPicPr>
          <p:cNvPr id="41" name="图片 40">
            <a:extLst>
              <a:ext uri="{FF2B5EF4-FFF2-40B4-BE49-F238E27FC236}">
                <a16:creationId xmlns:a16="http://schemas.microsoft.com/office/drawing/2014/main" id="{5FC38D15-F385-CC29-2755-557D23AA0D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9528" y="3727505"/>
            <a:ext cx="1910357" cy="1801615"/>
          </a:xfrm>
          <a:prstGeom prst="rect">
            <a:avLst/>
          </a:prstGeom>
        </p:spPr>
      </p:pic>
      <p:sp>
        <p:nvSpPr>
          <p:cNvPr id="42" name="文本框 41">
            <a:extLst>
              <a:ext uri="{FF2B5EF4-FFF2-40B4-BE49-F238E27FC236}">
                <a16:creationId xmlns:a16="http://schemas.microsoft.com/office/drawing/2014/main" id="{71C8CB44-E010-10CB-2B7F-58BF530939E7}"/>
              </a:ext>
            </a:extLst>
          </p:cNvPr>
          <p:cNvSpPr txBox="1"/>
          <p:nvPr/>
        </p:nvSpPr>
        <p:spPr>
          <a:xfrm>
            <a:off x="7701064" y="1619739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0A49501A-91E4-A94E-E179-EF68F2E6744F}"/>
              </a:ext>
            </a:extLst>
          </p:cNvPr>
          <p:cNvSpPr txBox="1"/>
          <p:nvPr/>
        </p:nvSpPr>
        <p:spPr>
          <a:xfrm>
            <a:off x="8040136" y="1619739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512EE178-7CD2-9A78-5E71-77F1182DF7A6}"/>
              </a:ext>
            </a:extLst>
          </p:cNvPr>
          <p:cNvSpPr txBox="1"/>
          <p:nvPr/>
        </p:nvSpPr>
        <p:spPr>
          <a:xfrm>
            <a:off x="8672876" y="1619739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15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文本框 44">
            <a:extLst>
              <a:ext uri="{FF2B5EF4-FFF2-40B4-BE49-F238E27FC236}">
                <a16:creationId xmlns:a16="http://schemas.microsoft.com/office/drawing/2014/main" id="{9A8FA10D-7FFA-DF07-9881-8BF6972FB6D5}"/>
              </a:ext>
            </a:extLst>
          </p:cNvPr>
          <p:cNvSpPr txBox="1"/>
          <p:nvPr/>
        </p:nvSpPr>
        <p:spPr>
          <a:xfrm>
            <a:off x="8343354" y="1619739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id="{FCCA432E-B002-FE02-7560-F3352FDC74B7}"/>
              </a:ext>
            </a:extLst>
          </p:cNvPr>
          <p:cNvSpPr txBox="1"/>
          <p:nvPr/>
        </p:nvSpPr>
        <p:spPr>
          <a:xfrm>
            <a:off x="8908136" y="1619738"/>
            <a:ext cx="5036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altLang="zh-CN" sz="1200" dirty="0" err="1">
                <a:latin typeface="Arial" panose="020B0604020202020204" pitchFamily="34" charset="0"/>
                <a:cs typeface="Arial" panose="020B0604020202020204" pitchFamily="34" charset="0"/>
              </a:rPr>
              <a:t>μM</a:t>
            </a:r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文本框 46">
            <a:extLst>
              <a:ext uri="{FF2B5EF4-FFF2-40B4-BE49-F238E27FC236}">
                <a16:creationId xmlns:a16="http://schemas.microsoft.com/office/drawing/2014/main" id="{212EEDF1-024A-DC0D-F713-34073FFA6C18}"/>
              </a:ext>
            </a:extLst>
          </p:cNvPr>
          <p:cNvSpPr txBox="1"/>
          <p:nvPr/>
        </p:nvSpPr>
        <p:spPr>
          <a:xfrm>
            <a:off x="7217025" y="1619737"/>
            <a:ext cx="48904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PAR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文本框 47">
            <a:extLst>
              <a:ext uri="{FF2B5EF4-FFF2-40B4-BE49-F238E27FC236}">
                <a16:creationId xmlns:a16="http://schemas.microsoft.com/office/drawing/2014/main" id="{063FFFFB-AEAE-F1A6-0EB7-B3AD78F42DF7}"/>
              </a:ext>
            </a:extLst>
          </p:cNvPr>
          <p:cNvSpPr txBox="1"/>
          <p:nvPr/>
        </p:nvSpPr>
        <p:spPr>
          <a:xfrm>
            <a:off x="7180866" y="1293371"/>
            <a:ext cx="23046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H1975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9" name="直接连接符 31">
            <a:extLst>
              <a:ext uri="{FF2B5EF4-FFF2-40B4-BE49-F238E27FC236}">
                <a16:creationId xmlns:a16="http://schemas.microsoft.com/office/drawing/2014/main" id="{5B813BA9-615B-831A-1CDC-9659A11839F0}"/>
              </a:ext>
            </a:extLst>
          </p:cNvPr>
          <p:cNvCxnSpPr>
            <a:cxnSpLocks/>
          </p:cNvCxnSpPr>
          <p:nvPr/>
        </p:nvCxnSpPr>
        <p:spPr>
          <a:xfrm>
            <a:off x="7653245" y="1572960"/>
            <a:ext cx="12854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50" name="组合 49">
            <a:extLst>
              <a:ext uri="{FF2B5EF4-FFF2-40B4-BE49-F238E27FC236}">
                <a16:creationId xmlns:a16="http://schemas.microsoft.com/office/drawing/2014/main" id="{3E8FF223-8051-B3EA-CBEC-268BAFD1C3B5}"/>
              </a:ext>
            </a:extLst>
          </p:cNvPr>
          <p:cNvGrpSpPr/>
          <p:nvPr/>
        </p:nvGrpSpPr>
        <p:grpSpPr>
          <a:xfrm>
            <a:off x="6672349" y="2580129"/>
            <a:ext cx="944144" cy="276999"/>
            <a:chOff x="1034645" y="3905155"/>
            <a:chExt cx="944144" cy="276999"/>
          </a:xfrm>
        </p:grpSpPr>
        <p:sp>
          <p:nvSpPr>
            <p:cNvPr id="51" name="文本框 50">
              <a:extLst>
                <a:ext uri="{FF2B5EF4-FFF2-40B4-BE49-F238E27FC236}">
                  <a16:creationId xmlns:a16="http://schemas.microsoft.com/office/drawing/2014/main" id="{63FFFC5A-00F1-B4B9-D9F1-6FB47CE91C54}"/>
                </a:ext>
              </a:extLst>
            </p:cNvPr>
            <p:cNvSpPr txBox="1"/>
            <p:nvPr/>
          </p:nvSpPr>
          <p:spPr>
            <a:xfrm>
              <a:off x="1034645" y="3905155"/>
              <a:ext cx="900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48 </a:t>
              </a:r>
              <a:r>
                <a:rPr lang="en-US" altLang="zh-CN" sz="1200" dirty="0" err="1">
                  <a:latin typeface="Arial" panose="020B0604020202020204" pitchFamily="34" charset="0"/>
                  <a:cs typeface="Arial" panose="020B0604020202020204" pitchFamily="34" charset="0"/>
                </a:rPr>
                <a:t>kDa</a:t>
              </a:r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zh-CN" altLang="en-US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52" name="直线连接符 23">
              <a:extLst>
                <a:ext uri="{FF2B5EF4-FFF2-40B4-BE49-F238E27FC236}">
                  <a16:creationId xmlns:a16="http://schemas.microsoft.com/office/drawing/2014/main" id="{3A0E2B3F-9727-8292-457D-27248B5CD401}"/>
                </a:ext>
              </a:extLst>
            </p:cNvPr>
            <p:cNvCxnSpPr>
              <a:cxnSpLocks/>
            </p:cNvCxnSpPr>
            <p:nvPr/>
          </p:nvCxnSpPr>
          <p:spPr>
            <a:xfrm>
              <a:off x="1798789" y="4059043"/>
              <a:ext cx="180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53" name="组合 52">
            <a:extLst>
              <a:ext uri="{FF2B5EF4-FFF2-40B4-BE49-F238E27FC236}">
                <a16:creationId xmlns:a16="http://schemas.microsoft.com/office/drawing/2014/main" id="{2AD87440-ED2B-27E4-3960-60893238DF64}"/>
              </a:ext>
            </a:extLst>
          </p:cNvPr>
          <p:cNvGrpSpPr/>
          <p:nvPr/>
        </p:nvGrpSpPr>
        <p:grpSpPr>
          <a:xfrm>
            <a:off x="6672349" y="3205344"/>
            <a:ext cx="944144" cy="276999"/>
            <a:chOff x="1034645" y="3905155"/>
            <a:chExt cx="944144" cy="276999"/>
          </a:xfrm>
        </p:grpSpPr>
        <p:sp>
          <p:nvSpPr>
            <p:cNvPr id="54" name="文本框 53">
              <a:extLst>
                <a:ext uri="{FF2B5EF4-FFF2-40B4-BE49-F238E27FC236}">
                  <a16:creationId xmlns:a16="http://schemas.microsoft.com/office/drawing/2014/main" id="{E6854914-8D2D-7BB5-82DA-169FECF4B0F6}"/>
                </a:ext>
              </a:extLst>
            </p:cNvPr>
            <p:cNvSpPr txBox="1"/>
            <p:nvPr/>
          </p:nvSpPr>
          <p:spPr>
            <a:xfrm>
              <a:off x="1034645" y="3905155"/>
              <a:ext cx="900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25 </a:t>
              </a:r>
              <a:r>
                <a:rPr lang="en-US" altLang="zh-CN" sz="1200" dirty="0" err="1">
                  <a:latin typeface="Arial" panose="020B0604020202020204" pitchFamily="34" charset="0"/>
                  <a:cs typeface="Arial" panose="020B0604020202020204" pitchFamily="34" charset="0"/>
                </a:rPr>
                <a:t>kDa</a:t>
              </a:r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zh-CN" altLang="en-US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55" name="直线连接符 31">
              <a:extLst>
                <a:ext uri="{FF2B5EF4-FFF2-40B4-BE49-F238E27FC236}">
                  <a16:creationId xmlns:a16="http://schemas.microsoft.com/office/drawing/2014/main" id="{A6BE5F87-375B-0B3A-C7F6-217E97B06F70}"/>
                </a:ext>
              </a:extLst>
            </p:cNvPr>
            <p:cNvCxnSpPr>
              <a:cxnSpLocks/>
            </p:cNvCxnSpPr>
            <p:nvPr/>
          </p:nvCxnSpPr>
          <p:spPr>
            <a:xfrm>
              <a:off x="1798789" y="4059043"/>
              <a:ext cx="180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56" name="组合 55">
            <a:extLst>
              <a:ext uri="{FF2B5EF4-FFF2-40B4-BE49-F238E27FC236}">
                <a16:creationId xmlns:a16="http://schemas.microsoft.com/office/drawing/2014/main" id="{FFE93013-456A-AF02-A4CD-16E23E1CB41D}"/>
              </a:ext>
            </a:extLst>
          </p:cNvPr>
          <p:cNvGrpSpPr/>
          <p:nvPr/>
        </p:nvGrpSpPr>
        <p:grpSpPr>
          <a:xfrm>
            <a:off x="6672349" y="2063807"/>
            <a:ext cx="944144" cy="276999"/>
            <a:chOff x="1034645" y="3905155"/>
            <a:chExt cx="944144" cy="276999"/>
          </a:xfrm>
        </p:grpSpPr>
        <p:sp>
          <p:nvSpPr>
            <p:cNvPr id="57" name="文本框 56">
              <a:extLst>
                <a:ext uri="{FF2B5EF4-FFF2-40B4-BE49-F238E27FC236}">
                  <a16:creationId xmlns:a16="http://schemas.microsoft.com/office/drawing/2014/main" id="{2F62F3BB-1F5A-BCF2-52F4-F2CAB4114841}"/>
                </a:ext>
              </a:extLst>
            </p:cNvPr>
            <p:cNvSpPr txBox="1"/>
            <p:nvPr/>
          </p:nvSpPr>
          <p:spPr>
            <a:xfrm>
              <a:off x="1034645" y="3905155"/>
              <a:ext cx="900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70 </a:t>
              </a:r>
              <a:r>
                <a:rPr lang="en-US" altLang="zh-CN" sz="1200" dirty="0" err="1">
                  <a:latin typeface="Arial" panose="020B0604020202020204" pitchFamily="34" charset="0"/>
                  <a:cs typeface="Arial" panose="020B0604020202020204" pitchFamily="34" charset="0"/>
                </a:rPr>
                <a:t>kDa</a:t>
              </a:r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zh-CN" altLang="en-US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58" name="直线连接符 35">
              <a:extLst>
                <a:ext uri="{FF2B5EF4-FFF2-40B4-BE49-F238E27FC236}">
                  <a16:creationId xmlns:a16="http://schemas.microsoft.com/office/drawing/2014/main" id="{698C7F17-CF00-D4C4-EEA3-A36A94FF91FC}"/>
                </a:ext>
              </a:extLst>
            </p:cNvPr>
            <p:cNvCxnSpPr>
              <a:cxnSpLocks/>
            </p:cNvCxnSpPr>
            <p:nvPr/>
          </p:nvCxnSpPr>
          <p:spPr>
            <a:xfrm>
              <a:off x="1798789" y="4059043"/>
              <a:ext cx="180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59" name="组合 58">
            <a:extLst>
              <a:ext uri="{FF2B5EF4-FFF2-40B4-BE49-F238E27FC236}">
                <a16:creationId xmlns:a16="http://schemas.microsoft.com/office/drawing/2014/main" id="{E905D98E-867C-8866-82F2-3DC6372AA984}"/>
              </a:ext>
            </a:extLst>
          </p:cNvPr>
          <p:cNvGrpSpPr/>
          <p:nvPr/>
        </p:nvGrpSpPr>
        <p:grpSpPr>
          <a:xfrm>
            <a:off x="6672349" y="4657602"/>
            <a:ext cx="944144" cy="276999"/>
            <a:chOff x="1034645" y="3905155"/>
            <a:chExt cx="944144" cy="276999"/>
          </a:xfrm>
        </p:grpSpPr>
        <p:sp>
          <p:nvSpPr>
            <p:cNvPr id="60" name="文本框 59">
              <a:extLst>
                <a:ext uri="{FF2B5EF4-FFF2-40B4-BE49-F238E27FC236}">
                  <a16:creationId xmlns:a16="http://schemas.microsoft.com/office/drawing/2014/main" id="{BAEFFE4A-FEC2-7712-5B43-CAB40287E226}"/>
                </a:ext>
              </a:extLst>
            </p:cNvPr>
            <p:cNvSpPr txBox="1"/>
            <p:nvPr/>
          </p:nvSpPr>
          <p:spPr>
            <a:xfrm>
              <a:off x="1034645" y="3905155"/>
              <a:ext cx="900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35 </a:t>
              </a:r>
              <a:r>
                <a:rPr lang="en-US" altLang="zh-CN" sz="1200" dirty="0" err="1">
                  <a:latin typeface="Arial" panose="020B0604020202020204" pitchFamily="34" charset="0"/>
                  <a:cs typeface="Arial" panose="020B0604020202020204" pitchFamily="34" charset="0"/>
                </a:rPr>
                <a:t>kDa</a:t>
              </a:r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zh-CN" altLang="en-US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61" name="直线连接符 23">
              <a:extLst>
                <a:ext uri="{FF2B5EF4-FFF2-40B4-BE49-F238E27FC236}">
                  <a16:creationId xmlns:a16="http://schemas.microsoft.com/office/drawing/2014/main" id="{997FA08D-3B80-7C71-FB54-62E4D5D9FF8B}"/>
                </a:ext>
              </a:extLst>
            </p:cNvPr>
            <p:cNvCxnSpPr>
              <a:cxnSpLocks/>
            </p:cNvCxnSpPr>
            <p:nvPr/>
          </p:nvCxnSpPr>
          <p:spPr>
            <a:xfrm>
              <a:off x="1798789" y="4059043"/>
              <a:ext cx="180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62" name="组合 61">
            <a:extLst>
              <a:ext uri="{FF2B5EF4-FFF2-40B4-BE49-F238E27FC236}">
                <a16:creationId xmlns:a16="http://schemas.microsoft.com/office/drawing/2014/main" id="{563F1BAC-932A-5EB9-2A43-0D8033280873}"/>
              </a:ext>
            </a:extLst>
          </p:cNvPr>
          <p:cNvGrpSpPr/>
          <p:nvPr/>
        </p:nvGrpSpPr>
        <p:grpSpPr>
          <a:xfrm>
            <a:off x="6672349" y="5164296"/>
            <a:ext cx="944144" cy="276999"/>
            <a:chOff x="1034645" y="3905155"/>
            <a:chExt cx="944144" cy="276999"/>
          </a:xfrm>
        </p:grpSpPr>
        <p:sp>
          <p:nvSpPr>
            <p:cNvPr id="63" name="文本框 62">
              <a:extLst>
                <a:ext uri="{FF2B5EF4-FFF2-40B4-BE49-F238E27FC236}">
                  <a16:creationId xmlns:a16="http://schemas.microsoft.com/office/drawing/2014/main" id="{EEC193B6-F1F2-415B-A0AA-5A8858B5A283}"/>
                </a:ext>
              </a:extLst>
            </p:cNvPr>
            <p:cNvSpPr txBox="1"/>
            <p:nvPr/>
          </p:nvSpPr>
          <p:spPr>
            <a:xfrm>
              <a:off x="1034645" y="3905155"/>
              <a:ext cx="900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25 </a:t>
              </a:r>
              <a:r>
                <a:rPr lang="en-US" altLang="zh-CN" sz="1200" dirty="0" err="1">
                  <a:latin typeface="Arial" panose="020B0604020202020204" pitchFamily="34" charset="0"/>
                  <a:cs typeface="Arial" panose="020B0604020202020204" pitchFamily="34" charset="0"/>
                </a:rPr>
                <a:t>kDa</a:t>
              </a:r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zh-CN" altLang="en-US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64" name="直线连接符 31">
              <a:extLst>
                <a:ext uri="{FF2B5EF4-FFF2-40B4-BE49-F238E27FC236}">
                  <a16:creationId xmlns:a16="http://schemas.microsoft.com/office/drawing/2014/main" id="{9EE85D52-688D-B1C2-37C5-3A27E7091BA8}"/>
                </a:ext>
              </a:extLst>
            </p:cNvPr>
            <p:cNvCxnSpPr>
              <a:cxnSpLocks/>
            </p:cNvCxnSpPr>
            <p:nvPr/>
          </p:nvCxnSpPr>
          <p:spPr>
            <a:xfrm>
              <a:off x="1798789" y="4059043"/>
              <a:ext cx="180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65" name="文本框 64">
            <a:extLst>
              <a:ext uri="{FF2B5EF4-FFF2-40B4-BE49-F238E27FC236}">
                <a16:creationId xmlns:a16="http://schemas.microsoft.com/office/drawing/2014/main" id="{73F4DFD4-CA0E-75C1-8D48-AAD9A1432576}"/>
              </a:ext>
            </a:extLst>
          </p:cNvPr>
          <p:cNvSpPr txBox="1"/>
          <p:nvPr/>
        </p:nvSpPr>
        <p:spPr>
          <a:xfrm>
            <a:off x="9257729" y="4587575"/>
            <a:ext cx="20079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GAPDH</a:t>
            </a:r>
          </a:p>
          <a:p>
            <a:r>
              <a:rPr lang="en-US" altLang="zh-CN" sz="1200" dirty="0" err="1">
                <a:latin typeface="Arial" panose="020B0604020202020204" pitchFamily="34" charset="0"/>
                <a:cs typeface="Arial" panose="020B0604020202020204" pitchFamily="34" charset="0"/>
              </a:rPr>
              <a:t>Proteintech</a:t>
            </a:r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: 60004-1-Ig</a:t>
            </a:r>
          </a:p>
        </p:txBody>
      </p:sp>
      <p:sp>
        <p:nvSpPr>
          <p:cNvPr id="66" name="文本框 65">
            <a:extLst>
              <a:ext uri="{FF2B5EF4-FFF2-40B4-BE49-F238E27FC236}">
                <a16:creationId xmlns:a16="http://schemas.microsoft.com/office/drawing/2014/main" id="{0804F0F0-E364-D02B-9DD5-5689FAD7E032}"/>
              </a:ext>
            </a:extLst>
          </p:cNvPr>
          <p:cNvSpPr txBox="1"/>
          <p:nvPr/>
        </p:nvSpPr>
        <p:spPr>
          <a:xfrm>
            <a:off x="9257729" y="2378310"/>
            <a:ext cx="14285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PD-L1</a:t>
            </a:r>
          </a:p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Abcam: </a:t>
            </a:r>
            <a:r>
              <a:rPr lang="en-US" altLang="zh-CN" sz="12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ab203103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1" name="文本框 70">
            <a:extLst>
              <a:ext uri="{FF2B5EF4-FFF2-40B4-BE49-F238E27FC236}">
                <a16:creationId xmlns:a16="http://schemas.microsoft.com/office/drawing/2014/main" id="{923F2C99-AE2D-CA3B-81A6-7AF722EC0A84}"/>
              </a:ext>
            </a:extLst>
          </p:cNvPr>
          <p:cNvSpPr txBox="1"/>
          <p:nvPr/>
        </p:nvSpPr>
        <p:spPr>
          <a:xfrm>
            <a:off x="7802429" y="695753"/>
            <a:ext cx="12490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 dirty="0"/>
              <a:t>Figure 1B</a:t>
            </a:r>
            <a:endParaRPr lang="zh-CN" altLang="en-US" dirty="0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95BC2EB5-08FD-5D50-4CF5-BD50B04FE154}"/>
              </a:ext>
            </a:extLst>
          </p:cNvPr>
          <p:cNvSpPr/>
          <p:nvPr/>
        </p:nvSpPr>
        <p:spPr>
          <a:xfrm>
            <a:off x="7669468" y="2460181"/>
            <a:ext cx="1488709" cy="396947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5FFA62F4-72A8-4539-1F5B-604C6CECF7C6}"/>
              </a:ext>
            </a:extLst>
          </p:cNvPr>
          <p:cNvSpPr/>
          <p:nvPr/>
        </p:nvSpPr>
        <p:spPr>
          <a:xfrm>
            <a:off x="7679588" y="4597627"/>
            <a:ext cx="1478589" cy="396947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73250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图片 60">
            <a:extLst>
              <a:ext uri="{FF2B5EF4-FFF2-40B4-BE49-F238E27FC236}">
                <a16:creationId xmlns:a16="http://schemas.microsoft.com/office/drawing/2014/main" id="{08808B58-32BF-07F7-4625-D86EC28DDCA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507" t="42924" r="29810" b="36118"/>
          <a:stretch/>
        </p:blipFill>
        <p:spPr>
          <a:xfrm>
            <a:off x="7258346" y="1462410"/>
            <a:ext cx="2487448" cy="1562921"/>
          </a:xfrm>
          <a:prstGeom prst="rect">
            <a:avLst/>
          </a:prstGeom>
        </p:spPr>
      </p:pic>
      <p:pic>
        <p:nvPicPr>
          <p:cNvPr id="63" name="图片 62">
            <a:extLst>
              <a:ext uri="{FF2B5EF4-FFF2-40B4-BE49-F238E27FC236}">
                <a16:creationId xmlns:a16="http://schemas.microsoft.com/office/drawing/2014/main" id="{2D0ACD20-561E-7E3F-9A74-DA0204BB360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946" t="34095" r="29499" b="49660"/>
          <a:stretch/>
        </p:blipFill>
        <p:spPr>
          <a:xfrm>
            <a:off x="7272204" y="3302305"/>
            <a:ext cx="2475498" cy="1211451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985A8DDA-0B6D-BBD7-0AC0-B05A2DCC744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42641" y="1548350"/>
            <a:ext cx="2938630" cy="1818626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7E89C2EC-16E2-21E1-5399-2DD7B406E7E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40463" y="3366976"/>
            <a:ext cx="2905365" cy="1807536"/>
          </a:xfrm>
          <a:prstGeom prst="rect">
            <a:avLst/>
          </a:prstGeom>
        </p:spPr>
      </p:pic>
      <p:grpSp>
        <p:nvGrpSpPr>
          <p:cNvPr id="8" name="组合 7">
            <a:extLst>
              <a:ext uri="{FF2B5EF4-FFF2-40B4-BE49-F238E27FC236}">
                <a16:creationId xmlns:a16="http://schemas.microsoft.com/office/drawing/2014/main" id="{DDDCB582-BFDD-9C4B-37DE-EDFAF76F7F3F}"/>
              </a:ext>
            </a:extLst>
          </p:cNvPr>
          <p:cNvGrpSpPr/>
          <p:nvPr/>
        </p:nvGrpSpPr>
        <p:grpSpPr>
          <a:xfrm>
            <a:off x="375058" y="2106518"/>
            <a:ext cx="944144" cy="276999"/>
            <a:chOff x="1034645" y="3905155"/>
            <a:chExt cx="944144" cy="276999"/>
          </a:xfrm>
        </p:grpSpPr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7D955AF6-C4CD-0A06-487D-D0F901742384}"/>
                </a:ext>
              </a:extLst>
            </p:cNvPr>
            <p:cNvSpPr txBox="1"/>
            <p:nvPr/>
          </p:nvSpPr>
          <p:spPr>
            <a:xfrm>
              <a:off x="1034645" y="3905155"/>
              <a:ext cx="900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48 </a:t>
              </a:r>
              <a:r>
                <a:rPr lang="en-US" altLang="zh-CN" sz="1200" dirty="0" err="1">
                  <a:latin typeface="Arial" panose="020B0604020202020204" pitchFamily="34" charset="0"/>
                  <a:cs typeface="Arial" panose="020B0604020202020204" pitchFamily="34" charset="0"/>
                </a:rPr>
                <a:t>kDa</a:t>
              </a:r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zh-CN" altLang="en-US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0" name="直线连接符 23">
              <a:extLst>
                <a:ext uri="{FF2B5EF4-FFF2-40B4-BE49-F238E27FC236}">
                  <a16:creationId xmlns:a16="http://schemas.microsoft.com/office/drawing/2014/main" id="{40423FC8-CCC0-D126-93D2-E1349879C30E}"/>
                </a:ext>
              </a:extLst>
            </p:cNvPr>
            <p:cNvCxnSpPr>
              <a:cxnSpLocks/>
            </p:cNvCxnSpPr>
            <p:nvPr/>
          </p:nvCxnSpPr>
          <p:spPr>
            <a:xfrm>
              <a:off x="1798789" y="4059043"/>
              <a:ext cx="180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85E9E810-DAAE-103F-9C1F-7F1C15FDCBE5}"/>
              </a:ext>
            </a:extLst>
          </p:cNvPr>
          <p:cNvGrpSpPr/>
          <p:nvPr/>
        </p:nvGrpSpPr>
        <p:grpSpPr>
          <a:xfrm>
            <a:off x="375058" y="1554756"/>
            <a:ext cx="944144" cy="276999"/>
            <a:chOff x="1034645" y="3905155"/>
            <a:chExt cx="944144" cy="276999"/>
          </a:xfrm>
        </p:grpSpPr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BABE0D0E-C731-1634-54CC-75934BDFA07B}"/>
                </a:ext>
              </a:extLst>
            </p:cNvPr>
            <p:cNvSpPr txBox="1"/>
            <p:nvPr/>
          </p:nvSpPr>
          <p:spPr>
            <a:xfrm>
              <a:off x="1034645" y="3905155"/>
              <a:ext cx="900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70 </a:t>
              </a:r>
              <a:r>
                <a:rPr lang="en-US" altLang="zh-CN" sz="1200" dirty="0" err="1">
                  <a:latin typeface="Arial" panose="020B0604020202020204" pitchFamily="34" charset="0"/>
                  <a:cs typeface="Arial" panose="020B0604020202020204" pitchFamily="34" charset="0"/>
                </a:rPr>
                <a:t>kDa</a:t>
              </a:r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zh-CN" altLang="en-US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3" name="直线连接符 35">
              <a:extLst>
                <a:ext uri="{FF2B5EF4-FFF2-40B4-BE49-F238E27FC236}">
                  <a16:creationId xmlns:a16="http://schemas.microsoft.com/office/drawing/2014/main" id="{20AB7669-C31A-3A86-20FF-9739A229A025}"/>
                </a:ext>
              </a:extLst>
            </p:cNvPr>
            <p:cNvCxnSpPr>
              <a:cxnSpLocks/>
            </p:cNvCxnSpPr>
            <p:nvPr/>
          </p:nvCxnSpPr>
          <p:spPr>
            <a:xfrm>
              <a:off x="1798789" y="4059043"/>
              <a:ext cx="180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4" name="文本框 13">
            <a:extLst>
              <a:ext uri="{FF2B5EF4-FFF2-40B4-BE49-F238E27FC236}">
                <a16:creationId xmlns:a16="http://schemas.microsoft.com/office/drawing/2014/main" id="{F59C8F86-E589-A59A-6DA7-CB74F27113EA}"/>
              </a:ext>
            </a:extLst>
          </p:cNvPr>
          <p:cNvSpPr txBox="1"/>
          <p:nvPr/>
        </p:nvSpPr>
        <p:spPr>
          <a:xfrm>
            <a:off x="4092649" y="1974773"/>
            <a:ext cx="14285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PD-L1</a:t>
            </a:r>
          </a:p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Abcam: </a:t>
            </a:r>
            <a:r>
              <a:rPr lang="en-US" altLang="zh-CN" sz="12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ab203103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26901F60-6224-952E-E8AF-78D612D057E9}"/>
              </a:ext>
            </a:extLst>
          </p:cNvPr>
          <p:cNvSpPr/>
          <p:nvPr/>
        </p:nvSpPr>
        <p:spPr>
          <a:xfrm>
            <a:off x="1736729" y="1952837"/>
            <a:ext cx="2154787" cy="46398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8AB81964-7422-9CC6-99DF-B42060B65D4B}"/>
              </a:ext>
            </a:extLst>
          </p:cNvPr>
          <p:cNvSpPr txBox="1"/>
          <p:nvPr/>
        </p:nvSpPr>
        <p:spPr>
          <a:xfrm>
            <a:off x="1872309" y="1253319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EFFE2330-DECC-61C5-E6C4-3AC100927BA8}"/>
              </a:ext>
            </a:extLst>
          </p:cNvPr>
          <p:cNvSpPr txBox="1"/>
          <p:nvPr/>
        </p:nvSpPr>
        <p:spPr>
          <a:xfrm>
            <a:off x="2181003" y="1253319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46DA9878-219A-4A9E-4A68-008B9DA493F8}"/>
              </a:ext>
            </a:extLst>
          </p:cNvPr>
          <p:cNvSpPr txBox="1"/>
          <p:nvPr/>
        </p:nvSpPr>
        <p:spPr>
          <a:xfrm>
            <a:off x="2831816" y="1253319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13B9C79E-60C4-DD64-10E3-3E311EAB8369}"/>
              </a:ext>
            </a:extLst>
          </p:cNvPr>
          <p:cNvSpPr txBox="1"/>
          <p:nvPr/>
        </p:nvSpPr>
        <p:spPr>
          <a:xfrm>
            <a:off x="2499040" y="1253319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0CB4CA9C-C52E-0F5C-A877-99A12E7638EE}"/>
              </a:ext>
            </a:extLst>
          </p:cNvPr>
          <p:cNvSpPr txBox="1"/>
          <p:nvPr/>
        </p:nvSpPr>
        <p:spPr>
          <a:xfrm>
            <a:off x="3809091" y="1253318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(h)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2A2E06C2-8525-D442-76F0-A73013492C49}"/>
              </a:ext>
            </a:extLst>
          </p:cNvPr>
          <p:cNvSpPr txBox="1"/>
          <p:nvPr/>
        </p:nvSpPr>
        <p:spPr>
          <a:xfrm>
            <a:off x="1388270" y="1253317"/>
            <a:ext cx="48904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PAR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2" name="直接连接符 21">
            <a:extLst>
              <a:ext uri="{FF2B5EF4-FFF2-40B4-BE49-F238E27FC236}">
                <a16:creationId xmlns:a16="http://schemas.microsoft.com/office/drawing/2014/main" id="{6137FB01-5068-CD2A-C926-DE6367344AF4}"/>
              </a:ext>
            </a:extLst>
          </p:cNvPr>
          <p:cNvCxnSpPr>
            <a:cxnSpLocks/>
          </p:cNvCxnSpPr>
          <p:nvPr/>
        </p:nvCxnSpPr>
        <p:spPr>
          <a:xfrm>
            <a:off x="1789050" y="1213628"/>
            <a:ext cx="205714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文本框 22">
            <a:extLst>
              <a:ext uri="{FF2B5EF4-FFF2-40B4-BE49-F238E27FC236}">
                <a16:creationId xmlns:a16="http://schemas.microsoft.com/office/drawing/2014/main" id="{FBE0699B-4093-F448-30C0-8A567F3FAF26}"/>
              </a:ext>
            </a:extLst>
          </p:cNvPr>
          <p:cNvSpPr txBox="1"/>
          <p:nvPr/>
        </p:nvSpPr>
        <p:spPr>
          <a:xfrm>
            <a:off x="3477432" y="1255671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24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CF712922-5732-03E7-2808-7B9AD10B2ADB}"/>
              </a:ext>
            </a:extLst>
          </p:cNvPr>
          <p:cNvSpPr txBox="1"/>
          <p:nvPr/>
        </p:nvSpPr>
        <p:spPr>
          <a:xfrm>
            <a:off x="3108400" y="1255671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12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151BE70D-EE64-B9C7-BC44-5ED07F792620}"/>
              </a:ext>
            </a:extLst>
          </p:cNvPr>
          <p:cNvSpPr txBox="1"/>
          <p:nvPr/>
        </p:nvSpPr>
        <p:spPr>
          <a:xfrm>
            <a:off x="1661790" y="935452"/>
            <a:ext cx="23046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RKO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8" name="组合 27">
            <a:extLst>
              <a:ext uri="{FF2B5EF4-FFF2-40B4-BE49-F238E27FC236}">
                <a16:creationId xmlns:a16="http://schemas.microsoft.com/office/drawing/2014/main" id="{24AA0DBF-8AE8-3E7B-1524-B268AC082270}"/>
              </a:ext>
            </a:extLst>
          </p:cNvPr>
          <p:cNvGrpSpPr/>
          <p:nvPr/>
        </p:nvGrpSpPr>
        <p:grpSpPr>
          <a:xfrm>
            <a:off x="375058" y="4093260"/>
            <a:ext cx="944144" cy="276999"/>
            <a:chOff x="1034645" y="3905155"/>
            <a:chExt cx="944144" cy="276999"/>
          </a:xfrm>
        </p:grpSpPr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E8BBA85B-C4A7-9056-2216-269EF2435A38}"/>
                </a:ext>
              </a:extLst>
            </p:cNvPr>
            <p:cNvSpPr txBox="1"/>
            <p:nvPr/>
          </p:nvSpPr>
          <p:spPr>
            <a:xfrm>
              <a:off x="1034645" y="3905155"/>
              <a:ext cx="900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35 </a:t>
              </a:r>
              <a:r>
                <a:rPr lang="en-US" altLang="zh-CN" sz="1200" dirty="0" err="1">
                  <a:latin typeface="Arial" panose="020B0604020202020204" pitchFamily="34" charset="0"/>
                  <a:cs typeface="Arial" panose="020B0604020202020204" pitchFamily="34" charset="0"/>
                </a:rPr>
                <a:t>kDa</a:t>
              </a:r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zh-CN" altLang="en-US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30" name="直线连接符 23">
              <a:extLst>
                <a:ext uri="{FF2B5EF4-FFF2-40B4-BE49-F238E27FC236}">
                  <a16:creationId xmlns:a16="http://schemas.microsoft.com/office/drawing/2014/main" id="{C1F2993B-9A30-F9B2-5D06-CDD81846A0CD}"/>
                </a:ext>
              </a:extLst>
            </p:cNvPr>
            <p:cNvCxnSpPr>
              <a:cxnSpLocks/>
            </p:cNvCxnSpPr>
            <p:nvPr/>
          </p:nvCxnSpPr>
          <p:spPr>
            <a:xfrm>
              <a:off x="1798789" y="4059043"/>
              <a:ext cx="180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3C8191A8-FE47-E699-2811-DBB236E70450}"/>
              </a:ext>
            </a:extLst>
          </p:cNvPr>
          <p:cNvGrpSpPr/>
          <p:nvPr/>
        </p:nvGrpSpPr>
        <p:grpSpPr>
          <a:xfrm>
            <a:off x="375058" y="4607041"/>
            <a:ext cx="944144" cy="276999"/>
            <a:chOff x="1034645" y="3905155"/>
            <a:chExt cx="944144" cy="276999"/>
          </a:xfrm>
        </p:grpSpPr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id="{4F9618B3-A3C4-1151-7031-5809369D824B}"/>
                </a:ext>
              </a:extLst>
            </p:cNvPr>
            <p:cNvSpPr txBox="1"/>
            <p:nvPr/>
          </p:nvSpPr>
          <p:spPr>
            <a:xfrm>
              <a:off x="1034645" y="3905155"/>
              <a:ext cx="900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25 </a:t>
              </a:r>
              <a:r>
                <a:rPr lang="en-US" altLang="zh-CN" sz="1200" dirty="0" err="1">
                  <a:latin typeface="Arial" panose="020B0604020202020204" pitchFamily="34" charset="0"/>
                  <a:cs typeface="Arial" panose="020B0604020202020204" pitchFamily="34" charset="0"/>
                </a:rPr>
                <a:t>kDa</a:t>
              </a:r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zh-CN" altLang="en-US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33" name="直线连接符 31">
              <a:extLst>
                <a:ext uri="{FF2B5EF4-FFF2-40B4-BE49-F238E27FC236}">
                  <a16:creationId xmlns:a16="http://schemas.microsoft.com/office/drawing/2014/main" id="{B26CEE40-1C99-3A7E-429C-3F2C0E0E5AAB}"/>
                </a:ext>
              </a:extLst>
            </p:cNvPr>
            <p:cNvCxnSpPr>
              <a:cxnSpLocks/>
            </p:cNvCxnSpPr>
            <p:nvPr/>
          </p:nvCxnSpPr>
          <p:spPr>
            <a:xfrm>
              <a:off x="1798789" y="4059043"/>
              <a:ext cx="180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34" name="文本框 33">
            <a:extLst>
              <a:ext uri="{FF2B5EF4-FFF2-40B4-BE49-F238E27FC236}">
                <a16:creationId xmlns:a16="http://schemas.microsoft.com/office/drawing/2014/main" id="{D5FE02AC-393A-6F36-CDAC-8089C83615FA}"/>
              </a:ext>
            </a:extLst>
          </p:cNvPr>
          <p:cNvSpPr txBox="1"/>
          <p:nvPr/>
        </p:nvSpPr>
        <p:spPr>
          <a:xfrm>
            <a:off x="4092649" y="4075351"/>
            <a:ext cx="20079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GAPDH</a:t>
            </a:r>
          </a:p>
          <a:p>
            <a:r>
              <a:rPr lang="en-US" altLang="zh-CN" sz="1200" dirty="0" err="1">
                <a:latin typeface="Arial" panose="020B0604020202020204" pitchFamily="34" charset="0"/>
                <a:cs typeface="Arial" panose="020B0604020202020204" pitchFamily="34" charset="0"/>
              </a:rPr>
              <a:t>Proteintech</a:t>
            </a:r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: 60004-1-Ig</a:t>
            </a:r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AE79AB91-1363-8635-7A87-DC458C5FA5AC}"/>
              </a:ext>
            </a:extLst>
          </p:cNvPr>
          <p:cNvSpPr/>
          <p:nvPr/>
        </p:nvSpPr>
        <p:spPr>
          <a:xfrm>
            <a:off x="1736037" y="4080681"/>
            <a:ext cx="2154787" cy="46398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1C68F118-F561-4A94-35EC-7559A9E4AB7E}"/>
              </a:ext>
            </a:extLst>
          </p:cNvPr>
          <p:cNvSpPr txBox="1"/>
          <p:nvPr/>
        </p:nvSpPr>
        <p:spPr>
          <a:xfrm>
            <a:off x="2141935" y="525131"/>
            <a:ext cx="12490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 dirty="0"/>
              <a:t>Figure 1C</a:t>
            </a:r>
            <a:endParaRPr lang="zh-CN" altLang="en-US" dirty="0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C465A6EF-9A4D-8477-6964-3E2618263187}"/>
              </a:ext>
            </a:extLst>
          </p:cNvPr>
          <p:cNvSpPr/>
          <p:nvPr/>
        </p:nvSpPr>
        <p:spPr>
          <a:xfrm>
            <a:off x="7316157" y="3509003"/>
            <a:ext cx="2240073" cy="46398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1A9C76AF-EF00-9C6F-15B2-9EDD030B0C67}"/>
              </a:ext>
            </a:extLst>
          </p:cNvPr>
          <p:cNvSpPr/>
          <p:nvPr/>
        </p:nvSpPr>
        <p:spPr>
          <a:xfrm>
            <a:off x="7316157" y="2337807"/>
            <a:ext cx="2240073" cy="46398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id="{04AB52A3-138B-6306-B067-E87C0B80BCDA}"/>
              </a:ext>
            </a:extLst>
          </p:cNvPr>
          <p:cNvGrpSpPr/>
          <p:nvPr/>
        </p:nvGrpSpPr>
        <p:grpSpPr>
          <a:xfrm>
            <a:off x="6266956" y="2430438"/>
            <a:ext cx="944144" cy="276999"/>
            <a:chOff x="1034645" y="3905155"/>
            <a:chExt cx="944144" cy="276999"/>
          </a:xfrm>
        </p:grpSpPr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53576F4B-C852-C6B3-FB97-074BDF112C25}"/>
                </a:ext>
              </a:extLst>
            </p:cNvPr>
            <p:cNvSpPr txBox="1"/>
            <p:nvPr/>
          </p:nvSpPr>
          <p:spPr>
            <a:xfrm>
              <a:off x="1034645" y="3905155"/>
              <a:ext cx="900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48 </a:t>
              </a:r>
              <a:r>
                <a:rPr lang="en-US" altLang="zh-CN" sz="1200" dirty="0" err="1">
                  <a:latin typeface="Arial" panose="020B0604020202020204" pitchFamily="34" charset="0"/>
                  <a:cs typeface="Arial" panose="020B0604020202020204" pitchFamily="34" charset="0"/>
                </a:rPr>
                <a:t>kDa</a:t>
              </a:r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zh-CN" altLang="en-US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26" name="直线连接符 23">
              <a:extLst>
                <a:ext uri="{FF2B5EF4-FFF2-40B4-BE49-F238E27FC236}">
                  <a16:creationId xmlns:a16="http://schemas.microsoft.com/office/drawing/2014/main" id="{1CD367AD-BA75-C202-A137-AB9109BA013C}"/>
                </a:ext>
              </a:extLst>
            </p:cNvPr>
            <p:cNvCxnSpPr>
              <a:cxnSpLocks/>
            </p:cNvCxnSpPr>
            <p:nvPr/>
          </p:nvCxnSpPr>
          <p:spPr>
            <a:xfrm>
              <a:off x="1798789" y="4059043"/>
              <a:ext cx="180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BC9A9191-E95A-6661-8B8B-07F68DC132E2}"/>
              </a:ext>
            </a:extLst>
          </p:cNvPr>
          <p:cNvGrpSpPr/>
          <p:nvPr/>
        </p:nvGrpSpPr>
        <p:grpSpPr>
          <a:xfrm>
            <a:off x="6266956" y="1886559"/>
            <a:ext cx="944144" cy="276999"/>
            <a:chOff x="1034645" y="3905155"/>
            <a:chExt cx="944144" cy="276999"/>
          </a:xfrm>
        </p:grpSpPr>
        <p:sp>
          <p:nvSpPr>
            <p:cNvPr id="35" name="文本框 34">
              <a:extLst>
                <a:ext uri="{FF2B5EF4-FFF2-40B4-BE49-F238E27FC236}">
                  <a16:creationId xmlns:a16="http://schemas.microsoft.com/office/drawing/2014/main" id="{DD8D86ED-B70C-6D8A-4F84-02B7617EEE0A}"/>
                </a:ext>
              </a:extLst>
            </p:cNvPr>
            <p:cNvSpPr txBox="1"/>
            <p:nvPr/>
          </p:nvSpPr>
          <p:spPr>
            <a:xfrm>
              <a:off x="1034645" y="3905155"/>
              <a:ext cx="900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70 </a:t>
              </a:r>
              <a:r>
                <a:rPr lang="en-US" altLang="zh-CN" sz="1200" dirty="0" err="1">
                  <a:latin typeface="Arial" panose="020B0604020202020204" pitchFamily="34" charset="0"/>
                  <a:cs typeface="Arial" panose="020B0604020202020204" pitchFamily="34" charset="0"/>
                </a:rPr>
                <a:t>kDa</a:t>
              </a:r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zh-CN" altLang="en-US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36" name="直线连接符 35">
              <a:extLst>
                <a:ext uri="{FF2B5EF4-FFF2-40B4-BE49-F238E27FC236}">
                  <a16:creationId xmlns:a16="http://schemas.microsoft.com/office/drawing/2014/main" id="{B5FFB72F-EB3B-CE0D-1710-4AB2BC4699C0}"/>
                </a:ext>
              </a:extLst>
            </p:cNvPr>
            <p:cNvCxnSpPr>
              <a:cxnSpLocks/>
            </p:cNvCxnSpPr>
            <p:nvPr/>
          </p:nvCxnSpPr>
          <p:spPr>
            <a:xfrm>
              <a:off x="1798789" y="4059043"/>
              <a:ext cx="180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37" name="组合 36">
            <a:extLst>
              <a:ext uri="{FF2B5EF4-FFF2-40B4-BE49-F238E27FC236}">
                <a16:creationId xmlns:a16="http://schemas.microsoft.com/office/drawing/2014/main" id="{702E80A1-096D-68BE-125B-8D90003DC826}"/>
              </a:ext>
            </a:extLst>
          </p:cNvPr>
          <p:cNvGrpSpPr/>
          <p:nvPr/>
        </p:nvGrpSpPr>
        <p:grpSpPr>
          <a:xfrm>
            <a:off x="6266956" y="3596086"/>
            <a:ext cx="944144" cy="276999"/>
            <a:chOff x="1034645" y="3905155"/>
            <a:chExt cx="944144" cy="276999"/>
          </a:xfrm>
        </p:grpSpPr>
        <p:sp>
          <p:nvSpPr>
            <p:cNvPr id="40" name="文本框 39">
              <a:extLst>
                <a:ext uri="{FF2B5EF4-FFF2-40B4-BE49-F238E27FC236}">
                  <a16:creationId xmlns:a16="http://schemas.microsoft.com/office/drawing/2014/main" id="{575B7303-D9FB-E195-00B0-602813563966}"/>
                </a:ext>
              </a:extLst>
            </p:cNvPr>
            <p:cNvSpPr txBox="1"/>
            <p:nvPr/>
          </p:nvSpPr>
          <p:spPr>
            <a:xfrm>
              <a:off x="1034645" y="3905155"/>
              <a:ext cx="900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35 </a:t>
              </a:r>
              <a:r>
                <a:rPr lang="en-US" altLang="zh-CN" sz="1200" dirty="0" err="1">
                  <a:latin typeface="Arial" panose="020B0604020202020204" pitchFamily="34" charset="0"/>
                  <a:cs typeface="Arial" panose="020B0604020202020204" pitchFamily="34" charset="0"/>
                </a:rPr>
                <a:t>kDa</a:t>
              </a:r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zh-CN" altLang="en-US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42" name="直线连接符 23">
              <a:extLst>
                <a:ext uri="{FF2B5EF4-FFF2-40B4-BE49-F238E27FC236}">
                  <a16:creationId xmlns:a16="http://schemas.microsoft.com/office/drawing/2014/main" id="{7DFA83E6-85D5-2BFE-0548-C02345A1CA42}"/>
                </a:ext>
              </a:extLst>
            </p:cNvPr>
            <p:cNvCxnSpPr>
              <a:cxnSpLocks/>
            </p:cNvCxnSpPr>
            <p:nvPr/>
          </p:nvCxnSpPr>
          <p:spPr>
            <a:xfrm>
              <a:off x="1798789" y="4059043"/>
              <a:ext cx="180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45" name="组合 44">
            <a:extLst>
              <a:ext uri="{FF2B5EF4-FFF2-40B4-BE49-F238E27FC236}">
                <a16:creationId xmlns:a16="http://schemas.microsoft.com/office/drawing/2014/main" id="{8ECB523E-A277-4DB1-32A6-3C8DBE39B5EA}"/>
              </a:ext>
            </a:extLst>
          </p:cNvPr>
          <p:cNvGrpSpPr/>
          <p:nvPr/>
        </p:nvGrpSpPr>
        <p:grpSpPr>
          <a:xfrm>
            <a:off x="6266956" y="4107539"/>
            <a:ext cx="944144" cy="276999"/>
            <a:chOff x="1034645" y="3905155"/>
            <a:chExt cx="944144" cy="276999"/>
          </a:xfrm>
        </p:grpSpPr>
        <p:sp>
          <p:nvSpPr>
            <p:cNvPr id="46" name="文本框 45">
              <a:extLst>
                <a:ext uri="{FF2B5EF4-FFF2-40B4-BE49-F238E27FC236}">
                  <a16:creationId xmlns:a16="http://schemas.microsoft.com/office/drawing/2014/main" id="{35C16C41-2D1D-34DB-93BA-542C8B393422}"/>
                </a:ext>
              </a:extLst>
            </p:cNvPr>
            <p:cNvSpPr txBox="1"/>
            <p:nvPr/>
          </p:nvSpPr>
          <p:spPr>
            <a:xfrm>
              <a:off x="1034645" y="3905155"/>
              <a:ext cx="900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25 </a:t>
              </a:r>
              <a:r>
                <a:rPr lang="en-US" altLang="zh-CN" sz="1200" dirty="0" err="1">
                  <a:latin typeface="Arial" panose="020B0604020202020204" pitchFamily="34" charset="0"/>
                  <a:cs typeface="Arial" panose="020B0604020202020204" pitchFamily="34" charset="0"/>
                </a:rPr>
                <a:t>kDa</a:t>
              </a:r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zh-CN" altLang="en-US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47" name="直线连接符 31">
              <a:extLst>
                <a:ext uri="{FF2B5EF4-FFF2-40B4-BE49-F238E27FC236}">
                  <a16:creationId xmlns:a16="http://schemas.microsoft.com/office/drawing/2014/main" id="{33072714-D940-030B-40E7-F1AE394B7392}"/>
                </a:ext>
              </a:extLst>
            </p:cNvPr>
            <p:cNvCxnSpPr>
              <a:cxnSpLocks/>
            </p:cNvCxnSpPr>
            <p:nvPr/>
          </p:nvCxnSpPr>
          <p:spPr>
            <a:xfrm>
              <a:off x="1798789" y="4059043"/>
              <a:ext cx="180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49" name="文本框 48">
            <a:extLst>
              <a:ext uri="{FF2B5EF4-FFF2-40B4-BE49-F238E27FC236}">
                <a16:creationId xmlns:a16="http://schemas.microsoft.com/office/drawing/2014/main" id="{356D83E1-52BA-02BA-B29A-527B46676B94}"/>
              </a:ext>
            </a:extLst>
          </p:cNvPr>
          <p:cNvSpPr txBox="1"/>
          <p:nvPr/>
        </p:nvSpPr>
        <p:spPr>
          <a:xfrm>
            <a:off x="9520763" y="3511958"/>
            <a:ext cx="20079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GAPDH</a:t>
            </a:r>
          </a:p>
          <a:p>
            <a:r>
              <a:rPr lang="en-US" altLang="zh-CN" sz="1200" dirty="0" err="1">
                <a:latin typeface="Arial" panose="020B0604020202020204" pitchFamily="34" charset="0"/>
                <a:cs typeface="Arial" panose="020B0604020202020204" pitchFamily="34" charset="0"/>
              </a:rPr>
              <a:t>Proteintech</a:t>
            </a:r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: 60004-1-Ig</a:t>
            </a:r>
          </a:p>
        </p:txBody>
      </p:sp>
      <p:sp>
        <p:nvSpPr>
          <p:cNvPr id="50" name="文本框 49">
            <a:extLst>
              <a:ext uri="{FF2B5EF4-FFF2-40B4-BE49-F238E27FC236}">
                <a16:creationId xmlns:a16="http://schemas.microsoft.com/office/drawing/2014/main" id="{66491BF6-A2A6-C64E-CC13-597CF69DCA55}"/>
              </a:ext>
            </a:extLst>
          </p:cNvPr>
          <p:cNvSpPr txBox="1"/>
          <p:nvPr/>
        </p:nvSpPr>
        <p:spPr>
          <a:xfrm>
            <a:off x="7377151" y="1254289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文本框 50">
            <a:extLst>
              <a:ext uri="{FF2B5EF4-FFF2-40B4-BE49-F238E27FC236}">
                <a16:creationId xmlns:a16="http://schemas.microsoft.com/office/drawing/2014/main" id="{178672A3-B144-B8E2-2504-5AB2D574827B}"/>
              </a:ext>
            </a:extLst>
          </p:cNvPr>
          <p:cNvSpPr txBox="1"/>
          <p:nvPr/>
        </p:nvSpPr>
        <p:spPr>
          <a:xfrm>
            <a:off x="7738310" y="1254289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文本框 51">
            <a:extLst>
              <a:ext uri="{FF2B5EF4-FFF2-40B4-BE49-F238E27FC236}">
                <a16:creationId xmlns:a16="http://schemas.microsoft.com/office/drawing/2014/main" id="{0975DB4E-6D17-9281-55BF-FF143D31B5F7}"/>
              </a:ext>
            </a:extLst>
          </p:cNvPr>
          <p:cNvSpPr txBox="1"/>
          <p:nvPr/>
        </p:nvSpPr>
        <p:spPr>
          <a:xfrm>
            <a:off x="8464073" y="1254289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文本框 52">
            <a:extLst>
              <a:ext uri="{FF2B5EF4-FFF2-40B4-BE49-F238E27FC236}">
                <a16:creationId xmlns:a16="http://schemas.microsoft.com/office/drawing/2014/main" id="{DDCC825B-C378-A2E8-982C-06CDB6C865FB}"/>
              </a:ext>
            </a:extLst>
          </p:cNvPr>
          <p:cNvSpPr txBox="1"/>
          <p:nvPr/>
        </p:nvSpPr>
        <p:spPr>
          <a:xfrm>
            <a:off x="8093822" y="1254289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文本框 53">
            <a:extLst>
              <a:ext uri="{FF2B5EF4-FFF2-40B4-BE49-F238E27FC236}">
                <a16:creationId xmlns:a16="http://schemas.microsoft.com/office/drawing/2014/main" id="{253D7740-B979-D408-9294-0C48A39A0ABB}"/>
              </a:ext>
            </a:extLst>
          </p:cNvPr>
          <p:cNvSpPr txBox="1"/>
          <p:nvPr/>
        </p:nvSpPr>
        <p:spPr>
          <a:xfrm>
            <a:off x="9411368" y="1254288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(h)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文本框 54">
            <a:extLst>
              <a:ext uri="{FF2B5EF4-FFF2-40B4-BE49-F238E27FC236}">
                <a16:creationId xmlns:a16="http://schemas.microsoft.com/office/drawing/2014/main" id="{0631C144-966B-061D-E27F-68E39158B636}"/>
              </a:ext>
            </a:extLst>
          </p:cNvPr>
          <p:cNvSpPr txBox="1"/>
          <p:nvPr/>
        </p:nvSpPr>
        <p:spPr>
          <a:xfrm>
            <a:off x="6893112" y="1254287"/>
            <a:ext cx="48904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PAR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6" name="直接连接符 55">
            <a:extLst>
              <a:ext uri="{FF2B5EF4-FFF2-40B4-BE49-F238E27FC236}">
                <a16:creationId xmlns:a16="http://schemas.microsoft.com/office/drawing/2014/main" id="{43931434-181C-9091-FC45-E76C5B82F0A8}"/>
              </a:ext>
            </a:extLst>
          </p:cNvPr>
          <p:cNvCxnSpPr>
            <a:cxnSpLocks/>
          </p:cNvCxnSpPr>
          <p:nvPr/>
        </p:nvCxnSpPr>
        <p:spPr>
          <a:xfrm>
            <a:off x="7353852" y="1214598"/>
            <a:ext cx="205714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7" name="文本框 56">
            <a:extLst>
              <a:ext uri="{FF2B5EF4-FFF2-40B4-BE49-F238E27FC236}">
                <a16:creationId xmlns:a16="http://schemas.microsoft.com/office/drawing/2014/main" id="{47D4817C-9956-CE06-9EF1-4DBB413A992F}"/>
              </a:ext>
            </a:extLst>
          </p:cNvPr>
          <p:cNvSpPr txBox="1"/>
          <p:nvPr/>
        </p:nvSpPr>
        <p:spPr>
          <a:xfrm>
            <a:off x="9139669" y="1256641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24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文本框 57">
            <a:extLst>
              <a:ext uri="{FF2B5EF4-FFF2-40B4-BE49-F238E27FC236}">
                <a16:creationId xmlns:a16="http://schemas.microsoft.com/office/drawing/2014/main" id="{89032306-880E-6C92-69FC-F047E069C582}"/>
              </a:ext>
            </a:extLst>
          </p:cNvPr>
          <p:cNvSpPr txBox="1"/>
          <p:nvPr/>
        </p:nvSpPr>
        <p:spPr>
          <a:xfrm>
            <a:off x="8770637" y="1256641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12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文本框 58">
            <a:extLst>
              <a:ext uri="{FF2B5EF4-FFF2-40B4-BE49-F238E27FC236}">
                <a16:creationId xmlns:a16="http://schemas.microsoft.com/office/drawing/2014/main" id="{44F933D2-7DB5-1029-826F-127C2BB6334C}"/>
              </a:ext>
            </a:extLst>
          </p:cNvPr>
          <p:cNvSpPr txBox="1"/>
          <p:nvPr/>
        </p:nvSpPr>
        <p:spPr>
          <a:xfrm>
            <a:off x="7166632" y="928927"/>
            <a:ext cx="23046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H1975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" name="文本框 59">
            <a:extLst>
              <a:ext uri="{FF2B5EF4-FFF2-40B4-BE49-F238E27FC236}">
                <a16:creationId xmlns:a16="http://schemas.microsoft.com/office/drawing/2014/main" id="{CF138F51-DD8F-FD7F-BDFF-142F6D68988E}"/>
              </a:ext>
            </a:extLst>
          </p:cNvPr>
          <p:cNvSpPr txBox="1"/>
          <p:nvPr/>
        </p:nvSpPr>
        <p:spPr>
          <a:xfrm>
            <a:off x="7668833" y="525131"/>
            <a:ext cx="12490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 dirty="0"/>
              <a:t>Figure 1D</a:t>
            </a:r>
            <a:endParaRPr lang="zh-CN" altLang="en-US" dirty="0"/>
          </a:p>
        </p:txBody>
      </p:sp>
      <p:sp>
        <p:nvSpPr>
          <p:cNvPr id="64" name="文本框 63">
            <a:extLst>
              <a:ext uri="{FF2B5EF4-FFF2-40B4-BE49-F238E27FC236}">
                <a16:creationId xmlns:a16="http://schemas.microsoft.com/office/drawing/2014/main" id="{D6DAFC50-E3C1-4C70-77DA-0E4A72706B65}"/>
              </a:ext>
            </a:extLst>
          </p:cNvPr>
          <p:cNvSpPr txBox="1"/>
          <p:nvPr/>
        </p:nvSpPr>
        <p:spPr>
          <a:xfrm>
            <a:off x="9678149" y="2290790"/>
            <a:ext cx="17876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PD-L1</a:t>
            </a:r>
          </a:p>
          <a:p>
            <a:r>
              <a:rPr lang="en-US" altLang="zh-CN" sz="1200" dirty="0" err="1">
                <a:latin typeface="Arial" panose="020B0604020202020204" pitchFamily="34" charset="0"/>
                <a:cs typeface="Arial" panose="020B0604020202020204" pitchFamily="34" charset="0"/>
              </a:rPr>
              <a:t>Proteintech</a:t>
            </a:r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altLang="zh-CN" sz="12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66248-1-Ig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40001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D014CC51-CBA1-F4ED-1FB8-1F1FEB98D33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89553" y="1971207"/>
            <a:ext cx="2392549" cy="2542083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15253531-BC45-5846-B3E7-5FA38C62989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89554" y="4452078"/>
            <a:ext cx="2392548" cy="1386591"/>
          </a:xfrm>
          <a:prstGeom prst="rect">
            <a:avLst/>
          </a:prstGeom>
        </p:spPr>
      </p:pic>
      <p:grpSp>
        <p:nvGrpSpPr>
          <p:cNvPr id="6" name="组合 5">
            <a:extLst>
              <a:ext uri="{FF2B5EF4-FFF2-40B4-BE49-F238E27FC236}">
                <a16:creationId xmlns:a16="http://schemas.microsoft.com/office/drawing/2014/main" id="{C7953229-1039-68F8-7673-1AF40D0AF6BE}"/>
              </a:ext>
            </a:extLst>
          </p:cNvPr>
          <p:cNvGrpSpPr/>
          <p:nvPr/>
        </p:nvGrpSpPr>
        <p:grpSpPr>
          <a:xfrm>
            <a:off x="3567959" y="2801924"/>
            <a:ext cx="944144" cy="276999"/>
            <a:chOff x="1034645" y="3905155"/>
            <a:chExt cx="944144" cy="276999"/>
          </a:xfrm>
        </p:grpSpPr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EA11F73B-5122-2140-CAD7-3603E4144760}"/>
                </a:ext>
              </a:extLst>
            </p:cNvPr>
            <p:cNvSpPr txBox="1"/>
            <p:nvPr/>
          </p:nvSpPr>
          <p:spPr>
            <a:xfrm>
              <a:off x="1034645" y="3905155"/>
              <a:ext cx="900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48 </a:t>
              </a:r>
              <a:r>
                <a:rPr lang="en-US" altLang="zh-CN" sz="1200" dirty="0" err="1">
                  <a:latin typeface="Arial" panose="020B0604020202020204" pitchFamily="34" charset="0"/>
                  <a:cs typeface="Arial" panose="020B0604020202020204" pitchFamily="34" charset="0"/>
                </a:rPr>
                <a:t>kDa</a:t>
              </a:r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zh-CN" altLang="en-US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8" name="直线连接符 23">
              <a:extLst>
                <a:ext uri="{FF2B5EF4-FFF2-40B4-BE49-F238E27FC236}">
                  <a16:creationId xmlns:a16="http://schemas.microsoft.com/office/drawing/2014/main" id="{FA1BE5F5-67E6-1698-BC0C-538CBA876A7B}"/>
                </a:ext>
              </a:extLst>
            </p:cNvPr>
            <p:cNvCxnSpPr>
              <a:cxnSpLocks/>
            </p:cNvCxnSpPr>
            <p:nvPr/>
          </p:nvCxnSpPr>
          <p:spPr>
            <a:xfrm>
              <a:off x="1798789" y="4059043"/>
              <a:ext cx="180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9" name="组合 8">
            <a:extLst>
              <a:ext uri="{FF2B5EF4-FFF2-40B4-BE49-F238E27FC236}">
                <a16:creationId xmlns:a16="http://schemas.microsoft.com/office/drawing/2014/main" id="{1772FA35-A1A4-19FF-4980-497EE8A9BF7F}"/>
              </a:ext>
            </a:extLst>
          </p:cNvPr>
          <p:cNvGrpSpPr/>
          <p:nvPr/>
        </p:nvGrpSpPr>
        <p:grpSpPr>
          <a:xfrm>
            <a:off x="3567959" y="2265152"/>
            <a:ext cx="944144" cy="276999"/>
            <a:chOff x="1034645" y="3905155"/>
            <a:chExt cx="944144" cy="276999"/>
          </a:xfrm>
        </p:grpSpPr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A6660364-903E-D5A6-2FD7-01D57023942D}"/>
                </a:ext>
              </a:extLst>
            </p:cNvPr>
            <p:cNvSpPr txBox="1"/>
            <p:nvPr/>
          </p:nvSpPr>
          <p:spPr>
            <a:xfrm>
              <a:off x="1034645" y="3905155"/>
              <a:ext cx="900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70 </a:t>
              </a:r>
              <a:r>
                <a:rPr lang="en-US" altLang="zh-CN" sz="1200" dirty="0" err="1">
                  <a:latin typeface="Arial" panose="020B0604020202020204" pitchFamily="34" charset="0"/>
                  <a:cs typeface="Arial" panose="020B0604020202020204" pitchFamily="34" charset="0"/>
                </a:rPr>
                <a:t>kDa</a:t>
              </a:r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zh-CN" altLang="en-US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1" name="直线连接符 35">
              <a:extLst>
                <a:ext uri="{FF2B5EF4-FFF2-40B4-BE49-F238E27FC236}">
                  <a16:creationId xmlns:a16="http://schemas.microsoft.com/office/drawing/2014/main" id="{ED8366C7-63C9-CACC-1AC9-499BA8C4BB96}"/>
                </a:ext>
              </a:extLst>
            </p:cNvPr>
            <p:cNvCxnSpPr>
              <a:cxnSpLocks/>
            </p:cNvCxnSpPr>
            <p:nvPr/>
          </p:nvCxnSpPr>
          <p:spPr>
            <a:xfrm>
              <a:off x="1798789" y="4059043"/>
              <a:ext cx="180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3" name="矩形 12">
            <a:extLst>
              <a:ext uri="{FF2B5EF4-FFF2-40B4-BE49-F238E27FC236}">
                <a16:creationId xmlns:a16="http://schemas.microsoft.com/office/drawing/2014/main" id="{EDF584D4-4D6F-EC76-4DD9-0D0D6BC14F19}"/>
              </a:ext>
            </a:extLst>
          </p:cNvPr>
          <p:cNvSpPr/>
          <p:nvPr/>
        </p:nvSpPr>
        <p:spPr>
          <a:xfrm>
            <a:off x="4569870" y="2663233"/>
            <a:ext cx="2154787" cy="46398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05F8E7FF-ACBD-55BE-DB85-9DFC80641ABD}"/>
              </a:ext>
            </a:extLst>
          </p:cNvPr>
          <p:cNvSpPr txBox="1"/>
          <p:nvPr/>
        </p:nvSpPr>
        <p:spPr>
          <a:xfrm>
            <a:off x="4682965" y="1963715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3F9246F7-6050-6995-70EB-969B55BBF5BF}"/>
              </a:ext>
            </a:extLst>
          </p:cNvPr>
          <p:cNvSpPr txBox="1"/>
          <p:nvPr/>
        </p:nvSpPr>
        <p:spPr>
          <a:xfrm>
            <a:off x="4991659" y="1963715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1C8BC159-1E5B-34CE-4FEE-AA7FDB6BA008}"/>
              </a:ext>
            </a:extLst>
          </p:cNvPr>
          <p:cNvSpPr txBox="1"/>
          <p:nvPr/>
        </p:nvSpPr>
        <p:spPr>
          <a:xfrm>
            <a:off x="5687442" y="1963715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15C98FB8-A041-4E26-3B91-8A20C504AFC0}"/>
              </a:ext>
            </a:extLst>
          </p:cNvPr>
          <p:cNvSpPr txBox="1"/>
          <p:nvPr/>
        </p:nvSpPr>
        <p:spPr>
          <a:xfrm>
            <a:off x="5339676" y="1963715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73488E67-BE03-387C-A9E4-16D34D3B7C33}"/>
              </a:ext>
            </a:extLst>
          </p:cNvPr>
          <p:cNvSpPr txBox="1"/>
          <p:nvPr/>
        </p:nvSpPr>
        <p:spPr>
          <a:xfrm>
            <a:off x="6619747" y="1963714"/>
            <a:ext cx="7056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(mg/kg)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8D8D6C9A-CA13-459B-C2EA-DFD61B485CCF}"/>
              </a:ext>
            </a:extLst>
          </p:cNvPr>
          <p:cNvSpPr txBox="1"/>
          <p:nvPr/>
        </p:nvSpPr>
        <p:spPr>
          <a:xfrm>
            <a:off x="4198926" y="1963713"/>
            <a:ext cx="48904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PAR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id="{7624A91C-8087-9117-F53C-7AADABF2A9D9}"/>
              </a:ext>
            </a:extLst>
          </p:cNvPr>
          <p:cNvCxnSpPr>
            <a:cxnSpLocks/>
          </p:cNvCxnSpPr>
          <p:nvPr/>
        </p:nvCxnSpPr>
        <p:spPr>
          <a:xfrm>
            <a:off x="4599706" y="1924024"/>
            <a:ext cx="205714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文本框 20">
            <a:extLst>
              <a:ext uri="{FF2B5EF4-FFF2-40B4-BE49-F238E27FC236}">
                <a16:creationId xmlns:a16="http://schemas.microsoft.com/office/drawing/2014/main" id="{20E957BB-7E9F-3F8E-167D-93098BB73B33}"/>
              </a:ext>
            </a:extLst>
          </p:cNvPr>
          <p:cNvSpPr txBox="1"/>
          <p:nvPr/>
        </p:nvSpPr>
        <p:spPr>
          <a:xfrm>
            <a:off x="6333058" y="1966067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7B6584EF-9037-1692-6082-ABF62DC39B14}"/>
              </a:ext>
            </a:extLst>
          </p:cNvPr>
          <p:cNvSpPr txBox="1"/>
          <p:nvPr/>
        </p:nvSpPr>
        <p:spPr>
          <a:xfrm>
            <a:off x="5971521" y="1966067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05CCD38D-B02B-7C6E-232D-14FEF6856838}"/>
              </a:ext>
            </a:extLst>
          </p:cNvPr>
          <p:cNvSpPr txBox="1"/>
          <p:nvPr/>
        </p:nvSpPr>
        <p:spPr>
          <a:xfrm>
            <a:off x="5402740" y="1670617"/>
            <a:ext cx="59343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MC38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251E7B1C-9DF6-D1C0-F5E2-B15B4A39AB15}"/>
              </a:ext>
            </a:extLst>
          </p:cNvPr>
          <p:cNvGrpSpPr/>
          <p:nvPr/>
        </p:nvGrpSpPr>
        <p:grpSpPr>
          <a:xfrm>
            <a:off x="3593839" y="4690988"/>
            <a:ext cx="944144" cy="276999"/>
            <a:chOff x="1034645" y="3905155"/>
            <a:chExt cx="944144" cy="276999"/>
          </a:xfrm>
        </p:grpSpPr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id="{92AEFAE7-021C-79A8-3100-828995A9DB34}"/>
                </a:ext>
              </a:extLst>
            </p:cNvPr>
            <p:cNvSpPr txBox="1"/>
            <p:nvPr/>
          </p:nvSpPr>
          <p:spPr>
            <a:xfrm>
              <a:off x="1034645" y="3905155"/>
              <a:ext cx="900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35 </a:t>
              </a:r>
              <a:r>
                <a:rPr lang="en-US" altLang="zh-CN" sz="1200" dirty="0" err="1">
                  <a:latin typeface="Arial" panose="020B0604020202020204" pitchFamily="34" charset="0"/>
                  <a:cs typeface="Arial" panose="020B0604020202020204" pitchFamily="34" charset="0"/>
                </a:rPr>
                <a:t>kDa</a:t>
              </a:r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zh-CN" altLang="en-US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26" name="直线连接符 23">
              <a:extLst>
                <a:ext uri="{FF2B5EF4-FFF2-40B4-BE49-F238E27FC236}">
                  <a16:creationId xmlns:a16="http://schemas.microsoft.com/office/drawing/2014/main" id="{06085C4B-D70A-4AA7-3F72-A4011D8BB450}"/>
                </a:ext>
              </a:extLst>
            </p:cNvPr>
            <p:cNvCxnSpPr>
              <a:cxnSpLocks/>
            </p:cNvCxnSpPr>
            <p:nvPr/>
          </p:nvCxnSpPr>
          <p:spPr>
            <a:xfrm>
              <a:off x="1798789" y="4059043"/>
              <a:ext cx="180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31" name="矩形 30">
            <a:extLst>
              <a:ext uri="{FF2B5EF4-FFF2-40B4-BE49-F238E27FC236}">
                <a16:creationId xmlns:a16="http://schemas.microsoft.com/office/drawing/2014/main" id="{17932820-E25B-9C44-B76B-D368A572F915}"/>
              </a:ext>
            </a:extLst>
          </p:cNvPr>
          <p:cNvSpPr/>
          <p:nvPr/>
        </p:nvSpPr>
        <p:spPr>
          <a:xfrm>
            <a:off x="4610048" y="4648429"/>
            <a:ext cx="2154787" cy="46398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2E2D9A6D-D1E3-626B-EDB4-2215D078035A}"/>
              </a:ext>
            </a:extLst>
          </p:cNvPr>
          <p:cNvSpPr txBox="1"/>
          <p:nvPr/>
        </p:nvSpPr>
        <p:spPr>
          <a:xfrm>
            <a:off x="6724657" y="2653898"/>
            <a:ext cx="17876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PD-L1</a:t>
            </a:r>
          </a:p>
          <a:p>
            <a:r>
              <a:rPr lang="en-US" altLang="zh-CN" sz="1200" dirty="0" err="1">
                <a:latin typeface="Arial" panose="020B0604020202020204" pitchFamily="34" charset="0"/>
                <a:cs typeface="Arial" panose="020B0604020202020204" pitchFamily="34" charset="0"/>
              </a:rPr>
              <a:t>Proteintech</a:t>
            </a:r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altLang="zh-CN" sz="12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66248-1-Ig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EA941815-1DE1-C71E-C1E2-49204FDAFDE3}"/>
              </a:ext>
            </a:extLst>
          </p:cNvPr>
          <p:cNvSpPr txBox="1"/>
          <p:nvPr/>
        </p:nvSpPr>
        <p:spPr>
          <a:xfrm>
            <a:off x="6764835" y="4648429"/>
            <a:ext cx="20079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GAPDH</a:t>
            </a:r>
          </a:p>
          <a:p>
            <a:r>
              <a:rPr lang="en-US" altLang="zh-CN" sz="1200" dirty="0" err="1">
                <a:latin typeface="Arial" panose="020B0604020202020204" pitchFamily="34" charset="0"/>
                <a:cs typeface="Arial" panose="020B0604020202020204" pitchFamily="34" charset="0"/>
              </a:rPr>
              <a:t>Proteintech</a:t>
            </a:r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: 60004-1-Ig</a:t>
            </a: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E85EF7D2-6208-7203-D279-8DAE56DAAA10}"/>
              </a:ext>
            </a:extLst>
          </p:cNvPr>
          <p:cNvSpPr txBox="1"/>
          <p:nvPr/>
        </p:nvSpPr>
        <p:spPr>
          <a:xfrm>
            <a:off x="5022732" y="886435"/>
            <a:ext cx="12490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 dirty="0"/>
              <a:t>Figure 2H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97758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3F557C48-34FD-2987-437E-7D566634D3F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08806" y="1698655"/>
            <a:ext cx="4133592" cy="1603742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24895A34-2C3B-C4E7-3FC3-40CC6CDE113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94076" y="3145467"/>
            <a:ext cx="4272448" cy="1603742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60D6E6BB-0818-7095-6F5C-89CAF3058614}"/>
              </a:ext>
            </a:extLst>
          </p:cNvPr>
          <p:cNvSpPr txBox="1"/>
          <p:nvPr/>
        </p:nvSpPr>
        <p:spPr>
          <a:xfrm>
            <a:off x="4179998" y="1497460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0E14D856-8F0D-7FA3-BFD7-E959E17A0E16}"/>
              </a:ext>
            </a:extLst>
          </p:cNvPr>
          <p:cNvSpPr txBox="1"/>
          <p:nvPr/>
        </p:nvSpPr>
        <p:spPr>
          <a:xfrm>
            <a:off x="4485844" y="1497460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B85F674C-EB29-B8B2-69D5-7BD55510C8E6}"/>
              </a:ext>
            </a:extLst>
          </p:cNvPr>
          <p:cNvSpPr txBox="1"/>
          <p:nvPr/>
        </p:nvSpPr>
        <p:spPr>
          <a:xfrm>
            <a:off x="5093721" y="1497460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8C686049-8E68-5B5D-AD4C-493899D3E0BB}"/>
              </a:ext>
            </a:extLst>
          </p:cNvPr>
          <p:cNvSpPr txBox="1"/>
          <p:nvPr/>
        </p:nvSpPr>
        <p:spPr>
          <a:xfrm>
            <a:off x="4789298" y="1497460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5DFAC8BE-C0B9-5267-2B30-02D82CF37A78}"/>
              </a:ext>
            </a:extLst>
          </p:cNvPr>
          <p:cNvSpPr txBox="1"/>
          <p:nvPr/>
        </p:nvSpPr>
        <p:spPr>
          <a:xfrm>
            <a:off x="5428017" y="1497460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D05656E0-42F0-0239-65BE-51DABB248CC2}"/>
              </a:ext>
            </a:extLst>
          </p:cNvPr>
          <p:cNvSpPr txBox="1"/>
          <p:nvPr/>
        </p:nvSpPr>
        <p:spPr>
          <a:xfrm>
            <a:off x="5639901" y="1497460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12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096687F4-318C-A7E7-6E7F-0D2F3AA04441}"/>
              </a:ext>
            </a:extLst>
          </p:cNvPr>
          <p:cNvSpPr txBox="1"/>
          <p:nvPr/>
        </p:nvSpPr>
        <p:spPr>
          <a:xfrm>
            <a:off x="4783644" y="889733"/>
            <a:ext cx="23046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RKO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3" name="直接连接符 31">
            <a:extLst>
              <a:ext uri="{FF2B5EF4-FFF2-40B4-BE49-F238E27FC236}">
                <a16:creationId xmlns:a16="http://schemas.microsoft.com/office/drawing/2014/main" id="{63A5618E-A944-76AE-B5F3-E451B0F08067}"/>
              </a:ext>
            </a:extLst>
          </p:cNvPr>
          <p:cNvCxnSpPr>
            <a:cxnSpLocks/>
          </p:cNvCxnSpPr>
          <p:nvPr/>
        </p:nvCxnSpPr>
        <p:spPr>
          <a:xfrm>
            <a:off x="4179998" y="1168607"/>
            <a:ext cx="326247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文本框 13">
            <a:extLst>
              <a:ext uri="{FF2B5EF4-FFF2-40B4-BE49-F238E27FC236}">
                <a16:creationId xmlns:a16="http://schemas.microsoft.com/office/drawing/2014/main" id="{3B6CDD0F-96DA-B051-9E08-687FA0522922}"/>
              </a:ext>
            </a:extLst>
          </p:cNvPr>
          <p:cNvSpPr txBox="1"/>
          <p:nvPr/>
        </p:nvSpPr>
        <p:spPr>
          <a:xfrm>
            <a:off x="6013694" y="1497460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0675C1C3-4792-322F-3018-ADA9C544B6F4}"/>
              </a:ext>
            </a:extLst>
          </p:cNvPr>
          <p:cNvSpPr txBox="1"/>
          <p:nvPr/>
        </p:nvSpPr>
        <p:spPr>
          <a:xfrm>
            <a:off x="6592001" y="1497460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2C8C2FEE-5EFA-50C6-7637-246CE397933F}"/>
              </a:ext>
            </a:extLst>
          </p:cNvPr>
          <p:cNvSpPr txBox="1"/>
          <p:nvPr/>
        </p:nvSpPr>
        <p:spPr>
          <a:xfrm>
            <a:off x="6301344" y="1497460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CEBFD6DF-47F6-70DC-243D-C80C03BDCB28}"/>
              </a:ext>
            </a:extLst>
          </p:cNvPr>
          <p:cNvSpPr txBox="1"/>
          <p:nvPr/>
        </p:nvSpPr>
        <p:spPr>
          <a:xfrm>
            <a:off x="6849548" y="1497460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25135CDF-BACF-6CFA-BB16-C74368A715F0}"/>
              </a:ext>
            </a:extLst>
          </p:cNvPr>
          <p:cNvSpPr txBox="1"/>
          <p:nvPr/>
        </p:nvSpPr>
        <p:spPr>
          <a:xfrm>
            <a:off x="7139402" y="1497460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12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D435C55E-0B85-CE3E-5147-A4E54E79B863}"/>
              </a:ext>
            </a:extLst>
          </p:cNvPr>
          <p:cNvSpPr txBox="1"/>
          <p:nvPr/>
        </p:nvSpPr>
        <p:spPr>
          <a:xfrm>
            <a:off x="4179998" y="1247996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6ED60DE8-46F9-47E0-249B-232E03D2FA46}"/>
              </a:ext>
            </a:extLst>
          </p:cNvPr>
          <p:cNvSpPr txBox="1"/>
          <p:nvPr/>
        </p:nvSpPr>
        <p:spPr>
          <a:xfrm>
            <a:off x="4485844" y="1247996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2CE76E18-1168-7555-5E26-5F8043899B38}"/>
              </a:ext>
            </a:extLst>
          </p:cNvPr>
          <p:cNvSpPr txBox="1"/>
          <p:nvPr/>
        </p:nvSpPr>
        <p:spPr>
          <a:xfrm>
            <a:off x="5093721" y="1247996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CABF00F3-6342-E87E-631D-EFAB215662D5}"/>
              </a:ext>
            </a:extLst>
          </p:cNvPr>
          <p:cNvSpPr txBox="1"/>
          <p:nvPr/>
        </p:nvSpPr>
        <p:spPr>
          <a:xfrm>
            <a:off x="4789298" y="1247996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437632B3-FB1A-7734-A433-2EC077246412}"/>
              </a:ext>
            </a:extLst>
          </p:cNvPr>
          <p:cNvSpPr txBox="1"/>
          <p:nvPr/>
        </p:nvSpPr>
        <p:spPr>
          <a:xfrm>
            <a:off x="5428017" y="1247996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99E689F6-8C9C-A6DD-7232-2158F0ACD158}"/>
              </a:ext>
            </a:extLst>
          </p:cNvPr>
          <p:cNvSpPr txBox="1"/>
          <p:nvPr/>
        </p:nvSpPr>
        <p:spPr>
          <a:xfrm>
            <a:off x="5677376" y="1247996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BBD7C8F5-4548-9374-309F-04427D84E061}"/>
              </a:ext>
            </a:extLst>
          </p:cNvPr>
          <p:cNvSpPr txBox="1"/>
          <p:nvPr/>
        </p:nvSpPr>
        <p:spPr>
          <a:xfrm>
            <a:off x="5976219" y="1247996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71C4BE78-9B64-47A0-B2AD-8837FBBBCADB}"/>
              </a:ext>
            </a:extLst>
          </p:cNvPr>
          <p:cNvSpPr txBox="1"/>
          <p:nvPr/>
        </p:nvSpPr>
        <p:spPr>
          <a:xfrm>
            <a:off x="6547031" y="1247996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6D9E1152-A909-0E56-54F3-F24D37988DA0}"/>
              </a:ext>
            </a:extLst>
          </p:cNvPr>
          <p:cNvSpPr txBox="1"/>
          <p:nvPr/>
        </p:nvSpPr>
        <p:spPr>
          <a:xfrm>
            <a:off x="6263869" y="1247996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826007C8-0225-3DF3-6EBB-F2138519D7CB}"/>
              </a:ext>
            </a:extLst>
          </p:cNvPr>
          <p:cNvSpPr txBox="1"/>
          <p:nvPr/>
        </p:nvSpPr>
        <p:spPr>
          <a:xfrm>
            <a:off x="6804578" y="1247996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D7F3220B-3B62-049E-2D50-ECB59CA5178A}"/>
              </a:ext>
            </a:extLst>
          </p:cNvPr>
          <p:cNvSpPr txBox="1"/>
          <p:nvPr/>
        </p:nvSpPr>
        <p:spPr>
          <a:xfrm>
            <a:off x="7139402" y="1247996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2D9B8C2C-ADA1-760E-ED91-0C41AF00F32A}"/>
              </a:ext>
            </a:extLst>
          </p:cNvPr>
          <p:cNvSpPr txBox="1"/>
          <p:nvPr/>
        </p:nvSpPr>
        <p:spPr>
          <a:xfrm>
            <a:off x="3708007" y="1497459"/>
            <a:ext cx="50847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CHX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7619A4C9-3B06-76E1-3212-83BB2EFA66DB}"/>
              </a:ext>
            </a:extLst>
          </p:cNvPr>
          <p:cNvSpPr txBox="1"/>
          <p:nvPr/>
        </p:nvSpPr>
        <p:spPr>
          <a:xfrm>
            <a:off x="3710590" y="1278668"/>
            <a:ext cx="48904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PAR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948B70F4-2BE2-3CEC-16A6-E9AF17B6F763}"/>
              </a:ext>
            </a:extLst>
          </p:cNvPr>
          <p:cNvSpPr txBox="1"/>
          <p:nvPr/>
        </p:nvSpPr>
        <p:spPr>
          <a:xfrm>
            <a:off x="7382508" y="1245392"/>
            <a:ext cx="5036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altLang="zh-CN" sz="1200" dirty="0" err="1">
                <a:latin typeface="Arial" panose="020B0604020202020204" pitchFamily="34" charset="0"/>
                <a:cs typeface="Arial" panose="020B0604020202020204" pitchFamily="34" charset="0"/>
              </a:rPr>
              <a:t>μM</a:t>
            </a:r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834E11E7-12EA-512F-71C7-26A0DB603ACC}"/>
              </a:ext>
            </a:extLst>
          </p:cNvPr>
          <p:cNvSpPr txBox="1"/>
          <p:nvPr/>
        </p:nvSpPr>
        <p:spPr>
          <a:xfrm>
            <a:off x="7442468" y="1494856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(h)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01A9041E-0A3F-E750-29A9-8EDDE21BCE78}"/>
              </a:ext>
            </a:extLst>
          </p:cNvPr>
          <p:cNvGrpSpPr/>
          <p:nvPr/>
        </p:nvGrpSpPr>
        <p:grpSpPr>
          <a:xfrm>
            <a:off x="2910673" y="2204731"/>
            <a:ext cx="944144" cy="276999"/>
            <a:chOff x="1034645" y="3905155"/>
            <a:chExt cx="944144" cy="276999"/>
          </a:xfrm>
        </p:grpSpPr>
        <p:sp>
          <p:nvSpPr>
            <p:cNvPr id="35" name="文本框 34">
              <a:extLst>
                <a:ext uri="{FF2B5EF4-FFF2-40B4-BE49-F238E27FC236}">
                  <a16:creationId xmlns:a16="http://schemas.microsoft.com/office/drawing/2014/main" id="{5E8B0D1D-A69D-9FEB-2505-4D6762701BEF}"/>
                </a:ext>
              </a:extLst>
            </p:cNvPr>
            <p:cNvSpPr txBox="1"/>
            <p:nvPr/>
          </p:nvSpPr>
          <p:spPr>
            <a:xfrm>
              <a:off x="1034645" y="3905155"/>
              <a:ext cx="900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48 </a:t>
              </a:r>
              <a:r>
                <a:rPr lang="en-US" altLang="zh-CN" sz="1200" dirty="0" err="1">
                  <a:latin typeface="Arial" panose="020B0604020202020204" pitchFamily="34" charset="0"/>
                  <a:cs typeface="Arial" panose="020B0604020202020204" pitchFamily="34" charset="0"/>
                </a:rPr>
                <a:t>kDa</a:t>
              </a:r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zh-CN" altLang="en-US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36" name="直线连接符 23">
              <a:extLst>
                <a:ext uri="{FF2B5EF4-FFF2-40B4-BE49-F238E27FC236}">
                  <a16:creationId xmlns:a16="http://schemas.microsoft.com/office/drawing/2014/main" id="{B4595285-CFB4-83B1-E7B8-499BF9B09CBB}"/>
                </a:ext>
              </a:extLst>
            </p:cNvPr>
            <p:cNvCxnSpPr>
              <a:cxnSpLocks/>
            </p:cNvCxnSpPr>
            <p:nvPr/>
          </p:nvCxnSpPr>
          <p:spPr>
            <a:xfrm>
              <a:off x="1798789" y="4059043"/>
              <a:ext cx="180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37" name="组合 36">
            <a:extLst>
              <a:ext uri="{FF2B5EF4-FFF2-40B4-BE49-F238E27FC236}">
                <a16:creationId xmlns:a16="http://schemas.microsoft.com/office/drawing/2014/main" id="{5FB7D626-D09A-F9F7-EF35-66AA84AB40F3}"/>
              </a:ext>
            </a:extLst>
          </p:cNvPr>
          <p:cNvGrpSpPr/>
          <p:nvPr/>
        </p:nvGrpSpPr>
        <p:grpSpPr>
          <a:xfrm>
            <a:off x="2910673" y="1787879"/>
            <a:ext cx="944144" cy="276999"/>
            <a:chOff x="1034645" y="3905155"/>
            <a:chExt cx="944144" cy="276999"/>
          </a:xfrm>
        </p:grpSpPr>
        <p:sp>
          <p:nvSpPr>
            <p:cNvPr id="38" name="文本框 37">
              <a:extLst>
                <a:ext uri="{FF2B5EF4-FFF2-40B4-BE49-F238E27FC236}">
                  <a16:creationId xmlns:a16="http://schemas.microsoft.com/office/drawing/2014/main" id="{49C9F524-6AF2-4203-5DC8-49C03C87741B}"/>
                </a:ext>
              </a:extLst>
            </p:cNvPr>
            <p:cNvSpPr txBox="1"/>
            <p:nvPr/>
          </p:nvSpPr>
          <p:spPr>
            <a:xfrm>
              <a:off x="1034645" y="3905155"/>
              <a:ext cx="900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70 </a:t>
              </a:r>
              <a:r>
                <a:rPr lang="en-US" altLang="zh-CN" sz="1200" dirty="0" err="1">
                  <a:latin typeface="Arial" panose="020B0604020202020204" pitchFamily="34" charset="0"/>
                  <a:cs typeface="Arial" panose="020B0604020202020204" pitchFamily="34" charset="0"/>
                </a:rPr>
                <a:t>kDa</a:t>
              </a:r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zh-CN" altLang="en-US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39" name="直线连接符 35">
              <a:extLst>
                <a:ext uri="{FF2B5EF4-FFF2-40B4-BE49-F238E27FC236}">
                  <a16:creationId xmlns:a16="http://schemas.microsoft.com/office/drawing/2014/main" id="{C9324713-9BB0-6A9B-97C4-4B7E70126BC2}"/>
                </a:ext>
              </a:extLst>
            </p:cNvPr>
            <p:cNvCxnSpPr>
              <a:cxnSpLocks/>
            </p:cNvCxnSpPr>
            <p:nvPr/>
          </p:nvCxnSpPr>
          <p:spPr>
            <a:xfrm>
              <a:off x="1798789" y="4059043"/>
              <a:ext cx="180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40" name="组合 39">
            <a:extLst>
              <a:ext uri="{FF2B5EF4-FFF2-40B4-BE49-F238E27FC236}">
                <a16:creationId xmlns:a16="http://schemas.microsoft.com/office/drawing/2014/main" id="{E508FF58-5BB8-E033-93BD-7A441478C1CE}"/>
              </a:ext>
            </a:extLst>
          </p:cNvPr>
          <p:cNvGrpSpPr/>
          <p:nvPr/>
        </p:nvGrpSpPr>
        <p:grpSpPr>
          <a:xfrm>
            <a:off x="2910673" y="3952011"/>
            <a:ext cx="944144" cy="276999"/>
            <a:chOff x="1034645" y="3905155"/>
            <a:chExt cx="944144" cy="276999"/>
          </a:xfrm>
        </p:grpSpPr>
        <p:sp>
          <p:nvSpPr>
            <p:cNvPr id="41" name="文本框 40">
              <a:extLst>
                <a:ext uri="{FF2B5EF4-FFF2-40B4-BE49-F238E27FC236}">
                  <a16:creationId xmlns:a16="http://schemas.microsoft.com/office/drawing/2014/main" id="{31A73F07-8576-B207-9959-0F2686DE2423}"/>
                </a:ext>
              </a:extLst>
            </p:cNvPr>
            <p:cNvSpPr txBox="1"/>
            <p:nvPr/>
          </p:nvSpPr>
          <p:spPr>
            <a:xfrm>
              <a:off x="1034645" y="3905155"/>
              <a:ext cx="900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35 </a:t>
              </a:r>
              <a:r>
                <a:rPr lang="en-US" altLang="zh-CN" sz="1200" dirty="0" err="1">
                  <a:latin typeface="Arial" panose="020B0604020202020204" pitchFamily="34" charset="0"/>
                  <a:cs typeface="Arial" panose="020B0604020202020204" pitchFamily="34" charset="0"/>
                </a:rPr>
                <a:t>kDa</a:t>
              </a:r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zh-CN" altLang="en-US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42" name="直线连接符 23">
              <a:extLst>
                <a:ext uri="{FF2B5EF4-FFF2-40B4-BE49-F238E27FC236}">
                  <a16:creationId xmlns:a16="http://schemas.microsoft.com/office/drawing/2014/main" id="{666C5B00-C1CF-14CE-64D1-E289175B160B}"/>
                </a:ext>
              </a:extLst>
            </p:cNvPr>
            <p:cNvCxnSpPr>
              <a:cxnSpLocks/>
            </p:cNvCxnSpPr>
            <p:nvPr/>
          </p:nvCxnSpPr>
          <p:spPr>
            <a:xfrm>
              <a:off x="1798789" y="4059043"/>
              <a:ext cx="180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43" name="文本框 42">
            <a:extLst>
              <a:ext uri="{FF2B5EF4-FFF2-40B4-BE49-F238E27FC236}">
                <a16:creationId xmlns:a16="http://schemas.microsoft.com/office/drawing/2014/main" id="{30D7EA9C-FA36-1CBC-E19B-0276CD3B7F3E}"/>
              </a:ext>
            </a:extLst>
          </p:cNvPr>
          <p:cNvSpPr txBox="1"/>
          <p:nvPr/>
        </p:nvSpPr>
        <p:spPr>
          <a:xfrm>
            <a:off x="7756189" y="3673339"/>
            <a:ext cx="20079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GAPDH</a:t>
            </a:r>
          </a:p>
          <a:p>
            <a:r>
              <a:rPr lang="en-US" altLang="zh-CN" sz="1200" dirty="0" err="1">
                <a:latin typeface="Arial" panose="020B0604020202020204" pitchFamily="34" charset="0"/>
                <a:cs typeface="Arial" panose="020B0604020202020204" pitchFamily="34" charset="0"/>
              </a:rPr>
              <a:t>Proteintech</a:t>
            </a:r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: 60004-1-Ig</a:t>
            </a:r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BA203CDA-6E42-039A-D22E-E803BDAD76B2}"/>
              </a:ext>
            </a:extLst>
          </p:cNvPr>
          <p:cNvSpPr txBox="1"/>
          <p:nvPr/>
        </p:nvSpPr>
        <p:spPr>
          <a:xfrm>
            <a:off x="7607987" y="2003297"/>
            <a:ext cx="14285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PD-L1</a:t>
            </a:r>
          </a:p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Abcam: </a:t>
            </a:r>
            <a:r>
              <a:rPr lang="en-US" altLang="zh-CN" sz="12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ab203103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矩形 44">
            <a:extLst>
              <a:ext uri="{FF2B5EF4-FFF2-40B4-BE49-F238E27FC236}">
                <a16:creationId xmlns:a16="http://schemas.microsoft.com/office/drawing/2014/main" id="{84019D02-4AC5-1943-36AF-1C745E40008F}"/>
              </a:ext>
            </a:extLst>
          </p:cNvPr>
          <p:cNvSpPr/>
          <p:nvPr/>
        </p:nvSpPr>
        <p:spPr>
          <a:xfrm>
            <a:off x="4047988" y="3726839"/>
            <a:ext cx="3515030" cy="46398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矩形 45">
            <a:extLst>
              <a:ext uri="{FF2B5EF4-FFF2-40B4-BE49-F238E27FC236}">
                <a16:creationId xmlns:a16="http://schemas.microsoft.com/office/drawing/2014/main" id="{E0465E9A-1EC9-4B2E-A1F4-E9C9D8E2CDC3}"/>
              </a:ext>
            </a:extLst>
          </p:cNvPr>
          <p:cNvSpPr/>
          <p:nvPr/>
        </p:nvSpPr>
        <p:spPr>
          <a:xfrm>
            <a:off x="4047987" y="2017922"/>
            <a:ext cx="3515031" cy="46398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文本框 52">
            <a:extLst>
              <a:ext uri="{FF2B5EF4-FFF2-40B4-BE49-F238E27FC236}">
                <a16:creationId xmlns:a16="http://schemas.microsoft.com/office/drawing/2014/main" id="{B49BBD5F-8941-09E7-9FE3-D4EC8A181485}"/>
              </a:ext>
            </a:extLst>
          </p:cNvPr>
          <p:cNvSpPr txBox="1"/>
          <p:nvPr/>
        </p:nvSpPr>
        <p:spPr>
          <a:xfrm>
            <a:off x="5105769" y="324308"/>
            <a:ext cx="12490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 dirty="0"/>
              <a:t>Figure 3C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7891943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4C5D655D-3E77-2B26-B87C-7CACDEA36AE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78514" y="1942453"/>
            <a:ext cx="3914906" cy="116911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76D18928-651F-DB3C-2BA1-9EAD9D7116B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07631" y="3203582"/>
            <a:ext cx="3914906" cy="1716124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2DC05514-AC90-3E3D-D28A-56063B6F9F97}"/>
              </a:ext>
            </a:extLst>
          </p:cNvPr>
          <p:cNvSpPr txBox="1"/>
          <p:nvPr/>
        </p:nvSpPr>
        <p:spPr>
          <a:xfrm>
            <a:off x="4194174" y="1816439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5F6A940D-2175-0C36-30AC-D5FB72EF3758}"/>
              </a:ext>
            </a:extLst>
          </p:cNvPr>
          <p:cNvSpPr txBox="1"/>
          <p:nvPr/>
        </p:nvSpPr>
        <p:spPr>
          <a:xfrm>
            <a:off x="4500020" y="1816439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42CAE864-3705-4005-1307-F3804EAC2BCF}"/>
              </a:ext>
            </a:extLst>
          </p:cNvPr>
          <p:cNvSpPr txBox="1"/>
          <p:nvPr/>
        </p:nvSpPr>
        <p:spPr>
          <a:xfrm>
            <a:off x="5093721" y="1816439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D8E78D3A-3A03-94D9-2E1E-F762E71B5D3F}"/>
              </a:ext>
            </a:extLst>
          </p:cNvPr>
          <p:cNvSpPr txBox="1"/>
          <p:nvPr/>
        </p:nvSpPr>
        <p:spPr>
          <a:xfrm>
            <a:off x="4803474" y="1816439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97CFDADE-1C43-416A-90A4-045A6C4E8B82}"/>
              </a:ext>
            </a:extLst>
          </p:cNvPr>
          <p:cNvSpPr txBox="1"/>
          <p:nvPr/>
        </p:nvSpPr>
        <p:spPr>
          <a:xfrm>
            <a:off x="5371310" y="1816439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4EB51B9A-71B0-2DE8-CC33-5ACFC0F80186}"/>
              </a:ext>
            </a:extLst>
          </p:cNvPr>
          <p:cNvSpPr txBox="1"/>
          <p:nvPr/>
        </p:nvSpPr>
        <p:spPr>
          <a:xfrm>
            <a:off x="5611546" y="1816439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12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AE537888-A8F5-B8EC-D716-43E55A4F604F}"/>
              </a:ext>
            </a:extLst>
          </p:cNvPr>
          <p:cNvSpPr txBox="1"/>
          <p:nvPr/>
        </p:nvSpPr>
        <p:spPr>
          <a:xfrm>
            <a:off x="4741115" y="1208712"/>
            <a:ext cx="23046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H1975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3" name="直接连接符 31">
            <a:extLst>
              <a:ext uri="{FF2B5EF4-FFF2-40B4-BE49-F238E27FC236}">
                <a16:creationId xmlns:a16="http://schemas.microsoft.com/office/drawing/2014/main" id="{F352FFEB-E10A-15BE-BD37-5E8BC4451590}"/>
              </a:ext>
            </a:extLst>
          </p:cNvPr>
          <p:cNvCxnSpPr>
            <a:cxnSpLocks/>
          </p:cNvCxnSpPr>
          <p:nvPr/>
        </p:nvCxnSpPr>
        <p:spPr>
          <a:xfrm>
            <a:off x="4194174" y="1487586"/>
            <a:ext cx="326247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文本框 13">
            <a:extLst>
              <a:ext uri="{FF2B5EF4-FFF2-40B4-BE49-F238E27FC236}">
                <a16:creationId xmlns:a16="http://schemas.microsoft.com/office/drawing/2014/main" id="{C83AEF1E-4D65-3C82-8B39-4966453DF890}"/>
              </a:ext>
            </a:extLst>
          </p:cNvPr>
          <p:cNvSpPr txBox="1"/>
          <p:nvPr/>
        </p:nvSpPr>
        <p:spPr>
          <a:xfrm>
            <a:off x="5942809" y="1816439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3FA4A343-8602-36D6-FA35-474E24FE3D4C}"/>
              </a:ext>
            </a:extLst>
          </p:cNvPr>
          <p:cNvSpPr txBox="1"/>
          <p:nvPr/>
        </p:nvSpPr>
        <p:spPr>
          <a:xfrm>
            <a:off x="6563644" y="1816439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4C6487F8-3AD1-31A2-8F55-2F88BC2EF828}"/>
              </a:ext>
            </a:extLst>
          </p:cNvPr>
          <p:cNvSpPr txBox="1"/>
          <p:nvPr/>
        </p:nvSpPr>
        <p:spPr>
          <a:xfrm>
            <a:off x="6258811" y="1816439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3A8C8AFB-DB2F-4EC2-F1CE-B700F43B167D}"/>
              </a:ext>
            </a:extLst>
          </p:cNvPr>
          <p:cNvSpPr txBox="1"/>
          <p:nvPr/>
        </p:nvSpPr>
        <p:spPr>
          <a:xfrm>
            <a:off x="6849543" y="1816439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3B6DF041-FB97-DDA9-4B0A-08850FE12AF2}"/>
              </a:ext>
            </a:extLst>
          </p:cNvPr>
          <p:cNvSpPr txBox="1"/>
          <p:nvPr/>
        </p:nvSpPr>
        <p:spPr>
          <a:xfrm>
            <a:off x="7089781" y="1816439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12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A5B5F36E-E2D1-26AD-9ADD-782937B7C237}"/>
              </a:ext>
            </a:extLst>
          </p:cNvPr>
          <p:cNvSpPr txBox="1"/>
          <p:nvPr/>
        </p:nvSpPr>
        <p:spPr>
          <a:xfrm>
            <a:off x="4194174" y="1566975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D27B2C99-BA96-37E0-9084-1DF27DB6E5F7}"/>
              </a:ext>
            </a:extLst>
          </p:cNvPr>
          <p:cNvSpPr txBox="1"/>
          <p:nvPr/>
        </p:nvSpPr>
        <p:spPr>
          <a:xfrm>
            <a:off x="4500020" y="1566975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E66E2BCD-20FF-C1ED-6421-A11933AA944A}"/>
              </a:ext>
            </a:extLst>
          </p:cNvPr>
          <p:cNvSpPr txBox="1"/>
          <p:nvPr/>
        </p:nvSpPr>
        <p:spPr>
          <a:xfrm>
            <a:off x="5093721" y="1566975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E8077254-3090-B61F-6F22-649071F7314F}"/>
              </a:ext>
            </a:extLst>
          </p:cNvPr>
          <p:cNvSpPr txBox="1"/>
          <p:nvPr/>
        </p:nvSpPr>
        <p:spPr>
          <a:xfrm>
            <a:off x="4803474" y="1566975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339BCC7B-4821-7B42-546B-2E3E19ECDD47}"/>
              </a:ext>
            </a:extLst>
          </p:cNvPr>
          <p:cNvSpPr txBox="1"/>
          <p:nvPr/>
        </p:nvSpPr>
        <p:spPr>
          <a:xfrm>
            <a:off x="5371310" y="1566975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A945DE28-1600-A33B-C829-52BC3D4DA9D7}"/>
              </a:ext>
            </a:extLst>
          </p:cNvPr>
          <p:cNvSpPr txBox="1"/>
          <p:nvPr/>
        </p:nvSpPr>
        <p:spPr>
          <a:xfrm>
            <a:off x="5649021" y="1566975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D164C762-6C56-60BA-4FFB-8076483668E5}"/>
              </a:ext>
            </a:extLst>
          </p:cNvPr>
          <p:cNvSpPr txBox="1"/>
          <p:nvPr/>
        </p:nvSpPr>
        <p:spPr>
          <a:xfrm>
            <a:off x="5905334" y="1566975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5288064B-5114-8C2A-602E-6320E835F892}"/>
              </a:ext>
            </a:extLst>
          </p:cNvPr>
          <p:cNvSpPr txBox="1"/>
          <p:nvPr/>
        </p:nvSpPr>
        <p:spPr>
          <a:xfrm>
            <a:off x="6518674" y="1566975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3467233E-E82F-DDB8-8378-86E145406FC3}"/>
              </a:ext>
            </a:extLst>
          </p:cNvPr>
          <p:cNvSpPr txBox="1"/>
          <p:nvPr/>
        </p:nvSpPr>
        <p:spPr>
          <a:xfrm>
            <a:off x="6221336" y="1566975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4A164ACE-0CF8-28D5-CC31-64A009521C9A}"/>
              </a:ext>
            </a:extLst>
          </p:cNvPr>
          <p:cNvSpPr txBox="1"/>
          <p:nvPr/>
        </p:nvSpPr>
        <p:spPr>
          <a:xfrm>
            <a:off x="6804573" y="1566975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7C8678D4-2FB0-E985-27A4-D41F246610E3}"/>
              </a:ext>
            </a:extLst>
          </p:cNvPr>
          <p:cNvSpPr txBox="1"/>
          <p:nvPr/>
        </p:nvSpPr>
        <p:spPr>
          <a:xfrm>
            <a:off x="7089781" y="1566975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2BD7E0B0-1808-7657-CE22-6488B9B56684}"/>
              </a:ext>
            </a:extLst>
          </p:cNvPr>
          <p:cNvSpPr txBox="1"/>
          <p:nvPr/>
        </p:nvSpPr>
        <p:spPr>
          <a:xfrm>
            <a:off x="3722183" y="1816438"/>
            <a:ext cx="50847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CHX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6D1FD7F7-95FC-BCEB-938D-9093316E725F}"/>
              </a:ext>
            </a:extLst>
          </p:cNvPr>
          <p:cNvSpPr txBox="1"/>
          <p:nvPr/>
        </p:nvSpPr>
        <p:spPr>
          <a:xfrm>
            <a:off x="3724766" y="1597647"/>
            <a:ext cx="48904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PAR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5D24E2C9-8B6D-7511-A152-473522E33F02}"/>
              </a:ext>
            </a:extLst>
          </p:cNvPr>
          <p:cNvSpPr txBox="1"/>
          <p:nvPr/>
        </p:nvSpPr>
        <p:spPr>
          <a:xfrm>
            <a:off x="7332887" y="1564371"/>
            <a:ext cx="5036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altLang="zh-CN" sz="1200" dirty="0" err="1">
                <a:latin typeface="Arial" panose="020B0604020202020204" pitchFamily="34" charset="0"/>
                <a:cs typeface="Arial" panose="020B0604020202020204" pitchFamily="34" charset="0"/>
              </a:rPr>
              <a:t>μM</a:t>
            </a:r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BDAF29E4-FE9E-9440-810F-CCBE862A0464}"/>
              </a:ext>
            </a:extLst>
          </p:cNvPr>
          <p:cNvSpPr txBox="1"/>
          <p:nvPr/>
        </p:nvSpPr>
        <p:spPr>
          <a:xfrm>
            <a:off x="7392847" y="1813835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(h)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F3338956-F883-2965-B23E-31CB54003DC2}"/>
              </a:ext>
            </a:extLst>
          </p:cNvPr>
          <p:cNvGrpSpPr/>
          <p:nvPr/>
        </p:nvGrpSpPr>
        <p:grpSpPr>
          <a:xfrm>
            <a:off x="2924849" y="2715095"/>
            <a:ext cx="944144" cy="276999"/>
            <a:chOff x="1034645" y="3905155"/>
            <a:chExt cx="944144" cy="276999"/>
          </a:xfrm>
        </p:grpSpPr>
        <p:sp>
          <p:nvSpPr>
            <p:cNvPr id="35" name="文本框 34">
              <a:extLst>
                <a:ext uri="{FF2B5EF4-FFF2-40B4-BE49-F238E27FC236}">
                  <a16:creationId xmlns:a16="http://schemas.microsoft.com/office/drawing/2014/main" id="{B6BA289E-54CB-D29A-BE8A-3C45090F5B89}"/>
                </a:ext>
              </a:extLst>
            </p:cNvPr>
            <p:cNvSpPr txBox="1"/>
            <p:nvPr/>
          </p:nvSpPr>
          <p:spPr>
            <a:xfrm>
              <a:off x="1034645" y="3905155"/>
              <a:ext cx="900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48 </a:t>
              </a:r>
              <a:r>
                <a:rPr lang="en-US" altLang="zh-CN" sz="1200" dirty="0" err="1">
                  <a:latin typeface="Arial" panose="020B0604020202020204" pitchFamily="34" charset="0"/>
                  <a:cs typeface="Arial" panose="020B0604020202020204" pitchFamily="34" charset="0"/>
                </a:rPr>
                <a:t>kDa</a:t>
              </a:r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zh-CN" altLang="en-US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36" name="直线连接符 23">
              <a:extLst>
                <a:ext uri="{FF2B5EF4-FFF2-40B4-BE49-F238E27FC236}">
                  <a16:creationId xmlns:a16="http://schemas.microsoft.com/office/drawing/2014/main" id="{26A05C9F-7928-3994-2A77-72D8F3FE05B3}"/>
                </a:ext>
              </a:extLst>
            </p:cNvPr>
            <p:cNvCxnSpPr>
              <a:cxnSpLocks/>
            </p:cNvCxnSpPr>
            <p:nvPr/>
          </p:nvCxnSpPr>
          <p:spPr>
            <a:xfrm>
              <a:off x="1798789" y="4059043"/>
              <a:ext cx="180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37" name="组合 36">
            <a:extLst>
              <a:ext uri="{FF2B5EF4-FFF2-40B4-BE49-F238E27FC236}">
                <a16:creationId xmlns:a16="http://schemas.microsoft.com/office/drawing/2014/main" id="{200A7F3F-7AC9-DA01-0D7A-17E9FA38B21E}"/>
              </a:ext>
            </a:extLst>
          </p:cNvPr>
          <p:cNvGrpSpPr/>
          <p:nvPr/>
        </p:nvGrpSpPr>
        <p:grpSpPr>
          <a:xfrm>
            <a:off x="2924849" y="2383299"/>
            <a:ext cx="944144" cy="276999"/>
            <a:chOff x="1034645" y="3905155"/>
            <a:chExt cx="944144" cy="276999"/>
          </a:xfrm>
        </p:grpSpPr>
        <p:sp>
          <p:nvSpPr>
            <p:cNvPr id="38" name="文本框 37">
              <a:extLst>
                <a:ext uri="{FF2B5EF4-FFF2-40B4-BE49-F238E27FC236}">
                  <a16:creationId xmlns:a16="http://schemas.microsoft.com/office/drawing/2014/main" id="{A510B2FE-DEF5-9CC7-2FEE-74F9F26EFDEB}"/>
                </a:ext>
              </a:extLst>
            </p:cNvPr>
            <p:cNvSpPr txBox="1"/>
            <p:nvPr/>
          </p:nvSpPr>
          <p:spPr>
            <a:xfrm>
              <a:off x="1034645" y="3905155"/>
              <a:ext cx="900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70 </a:t>
              </a:r>
              <a:r>
                <a:rPr lang="en-US" altLang="zh-CN" sz="1200" dirty="0" err="1">
                  <a:latin typeface="Arial" panose="020B0604020202020204" pitchFamily="34" charset="0"/>
                  <a:cs typeface="Arial" panose="020B0604020202020204" pitchFamily="34" charset="0"/>
                </a:rPr>
                <a:t>kDa</a:t>
              </a:r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zh-CN" altLang="en-US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39" name="直线连接符 35">
              <a:extLst>
                <a:ext uri="{FF2B5EF4-FFF2-40B4-BE49-F238E27FC236}">
                  <a16:creationId xmlns:a16="http://schemas.microsoft.com/office/drawing/2014/main" id="{7C90D424-1FB2-3D7F-92AF-D314C730ECF3}"/>
                </a:ext>
              </a:extLst>
            </p:cNvPr>
            <p:cNvCxnSpPr>
              <a:cxnSpLocks/>
            </p:cNvCxnSpPr>
            <p:nvPr/>
          </p:nvCxnSpPr>
          <p:spPr>
            <a:xfrm>
              <a:off x="1798789" y="4059043"/>
              <a:ext cx="180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40" name="组合 39">
            <a:extLst>
              <a:ext uri="{FF2B5EF4-FFF2-40B4-BE49-F238E27FC236}">
                <a16:creationId xmlns:a16="http://schemas.microsoft.com/office/drawing/2014/main" id="{3B32D23A-15CE-D4AD-A1DB-746A63CC0C30}"/>
              </a:ext>
            </a:extLst>
          </p:cNvPr>
          <p:cNvGrpSpPr/>
          <p:nvPr/>
        </p:nvGrpSpPr>
        <p:grpSpPr>
          <a:xfrm>
            <a:off x="2924849" y="4228467"/>
            <a:ext cx="944144" cy="276999"/>
            <a:chOff x="1034645" y="3905155"/>
            <a:chExt cx="944144" cy="276999"/>
          </a:xfrm>
        </p:grpSpPr>
        <p:sp>
          <p:nvSpPr>
            <p:cNvPr id="41" name="文本框 40">
              <a:extLst>
                <a:ext uri="{FF2B5EF4-FFF2-40B4-BE49-F238E27FC236}">
                  <a16:creationId xmlns:a16="http://schemas.microsoft.com/office/drawing/2014/main" id="{BAF6AD09-425A-F1D2-D278-C3E98975C4DA}"/>
                </a:ext>
              </a:extLst>
            </p:cNvPr>
            <p:cNvSpPr txBox="1"/>
            <p:nvPr/>
          </p:nvSpPr>
          <p:spPr>
            <a:xfrm>
              <a:off x="1034645" y="3905155"/>
              <a:ext cx="900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35 </a:t>
              </a:r>
              <a:r>
                <a:rPr lang="en-US" altLang="zh-CN" sz="1200" dirty="0" err="1">
                  <a:latin typeface="Arial" panose="020B0604020202020204" pitchFamily="34" charset="0"/>
                  <a:cs typeface="Arial" panose="020B0604020202020204" pitchFamily="34" charset="0"/>
                </a:rPr>
                <a:t>kDa</a:t>
              </a:r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zh-CN" altLang="en-US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42" name="直线连接符 23">
              <a:extLst>
                <a:ext uri="{FF2B5EF4-FFF2-40B4-BE49-F238E27FC236}">
                  <a16:creationId xmlns:a16="http://schemas.microsoft.com/office/drawing/2014/main" id="{8AE355B1-8326-4FE8-437E-AE75028F1DDB}"/>
                </a:ext>
              </a:extLst>
            </p:cNvPr>
            <p:cNvCxnSpPr>
              <a:cxnSpLocks/>
            </p:cNvCxnSpPr>
            <p:nvPr/>
          </p:nvCxnSpPr>
          <p:spPr>
            <a:xfrm>
              <a:off x="1798789" y="4059043"/>
              <a:ext cx="180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43" name="文本框 42">
            <a:extLst>
              <a:ext uri="{FF2B5EF4-FFF2-40B4-BE49-F238E27FC236}">
                <a16:creationId xmlns:a16="http://schemas.microsoft.com/office/drawing/2014/main" id="{43F23AAA-EAFC-80C4-9FCC-0903A9CE8B62}"/>
              </a:ext>
            </a:extLst>
          </p:cNvPr>
          <p:cNvSpPr txBox="1"/>
          <p:nvPr/>
        </p:nvSpPr>
        <p:spPr>
          <a:xfrm>
            <a:off x="7678217" y="4077384"/>
            <a:ext cx="20079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GAPDH</a:t>
            </a:r>
          </a:p>
          <a:p>
            <a:r>
              <a:rPr lang="en-US" altLang="zh-CN" sz="1200" dirty="0" err="1">
                <a:latin typeface="Arial" panose="020B0604020202020204" pitchFamily="34" charset="0"/>
                <a:cs typeface="Arial" panose="020B0604020202020204" pitchFamily="34" charset="0"/>
              </a:rPr>
              <a:t>Proteintech</a:t>
            </a:r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: 60004-1-Ig</a:t>
            </a:r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60B2E925-AED4-D773-F64D-5FDA22A6B5FA}"/>
              </a:ext>
            </a:extLst>
          </p:cNvPr>
          <p:cNvSpPr txBox="1"/>
          <p:nvPr/>
        </p:nvSpPr>
        <p:spPr>
          <a:xfrm>
            <a:off x="7622163" y="2542013"/>
            <a:ext cx="14285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PD-L1</a:t>
            </a:r>
          </a:p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Abcam: </a:t>
            </a:r>
            <a:r>
              <a:rPr lang="en-US" altLang="zh-CN" sz="12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ab203103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矩形 44">
            <a:extLst>
              <a:ext uri="{FF2B5EF4-FFF2-40B4-BE49-F238E27FC236}">
                <a16:creationId xmlns:a16="http://schemas.microsoft.com/office/drawing/2014/main" id="{62255AB1-FE85-E017-30A1-8C242FDBB449}"/>
              </a:ext>
            </a:extLst>
          </p:cNvPr>
          <p:cNvSpPr/>
          <p:nvPr/>
        </p:nvSpPr>
        <p:spPr>
          <a:xfrm>
            <a:off x="4062164" y="4130884"/>
            <a:ext cx="3515030" cy="46398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矩形 45">
            <a:extLst>
              <a:ext uri="{FF2B5EF4-FFF2-40B4-BE49-F238E27FC236}">
                <a16:creationId xmlns:a16="http://schemas.microsoft.com/office/drawing/2014/main" id="{8EC4736F-D3A8-862E-F761-BF93238D9A09}"/>
              </a:ext>
            </a:extLst>
          </p:cNvPr>
          <p:cNvSpPr/>
          <p:nvPr/>
        </p:nvSpPr>
        <p:spPr>
          <a:xfrm>
            <a:off x="4062163" y="2556638"/>
            <a:ext cx="3515031" cy="46398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文本框 48">
            <a:extLst>
              <a:ext uri="{FF2B5EF4-FFF2-40B4-BE49-F238E27FC236}">
                <a16:creationId xmlns:a16="http://schemas.microsoft.com/office/drawing/2014/main" id="{3B43728A-2C01-ABF5-7D6B-37BA2D6E59C4}"/>
              </a:ext>
            </a:extLst>
          </p:cNvPr>
          <p:cNvSpPr txBox="1"/>
          <p:nvPr/>
        </p:nvSpPr>
        <p:spPr>
          <a:xfrm>
            <a:off x="5112181" y="324308"/>
            <a:ext cx="12362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 dirty="0"/>
              <a:t>Figure 3E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8925023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DF2D646E-C397-BF2E-8C70-2BDF563A84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5872" y="1694120"/>
            <a:ext cx="1781780" cy="1848294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FE0F35F9-304A-DA6A-C8CF-2CAE2F41374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5872" y="3629247"/>
            <a:ext cx="1781780" cy="1848294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B237D444-04D4-2FAD-0D9A-3557AF9EB531}"/>
              </a:ext>
            </a:extLst>
          </p:cNvPr>
          <p:cNvSpPr txBox="1"/>
          <p:nvPr/>
        </p:nvSpPr>
        <p:spPr>
          <a:xfrm>
            <a:off x="1634022" y="1504125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9E859B1E-1871-1530-876E-AD8FAA60958C}"/>
              </a:ext>
            </a:extLst>
          </p:cNvPr>
          <p:cNvSpPr txBox="1"/>
          <p:nvPr/>
        </p:nvSpPr>
        <p:spPr>
          <a:xfrm>
            <a:off x="1820582" y="1504125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0013F203-F1EF-E3CB-93BC-8719C0F9E4FE}"/>
              </a:ext>
            </a:extLst>
          </p:cNvPr>
          <p:cNvSpPr txBox="1"/>
          <p:nvPr/>
        </p:nvSpPr>
        <p:spPr>
          <a:xfrm>
            <a:off x="2281232" y="1504125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3B13E53F-50AC-B9E5-5ADA-356F0A81175E}"/>
              </a:ext>
            </a:extLst>
          </p:cNvPr>
          <p:cNvSpPr txBox="1"/>
          <p:nvPr/>
        </p:nvSpPr>
        <p:spPr>
          <a:xfrm>
            <a:off x="2068550" y="1504125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F41164F8-7DDF-0D71-9BEA-2673126CE468}"/>
              </a:ext>
            </a:extLst>
          </p:cNvPr>
          <p:cNvSpPr txBox="1"/>
          <p:nvPr/>
        </p:nvSpPr>
        <p:spPr>
          <a:xfrm>
            <a:off x="2512627" y="1504125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62F0F777-B594-8690-D9CB-6B8CFADC1B2E}"/>
              </a:ext>
            </a:extLst>
          </p:cNvPr>
          <p:cNvSpPr txBox="1"/>
          <p:nvPr/>
        </p:nvSpPr>
        <p:spPr>
          <a:xfrm>
            <a:off x="2720275" y="1504125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2" name="直接连接符 31">
            <a:extLst>
              <a:ext uri="{FF2B5EF4-FFF2-40B4-BE49-F238E27FC236}">
                <a16:creationId xmlns:a16="http://schemas.microsoft.com/office/drawing/2014/main" id="{D5C54B15-0D81-436B-07EE-E8F54E550BB9}"/>
              </a:ext>
            </a:extLst>
          </p:cNvPr>
          <p:cNvCxnSpPr>
            <a:cxnSpLocks/>
          </p:cNvCxnSpPr>
          <p:nvPr/>
        </p:nvCxnSpPr>
        <p:spPr>
          <a:xfrm>
            <a:off x="1682705" y="1184761"/>
            <a:ext cx="127334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文本框 12">
            <a:extLst>
              <a:ext uri="{FF2B5EF4-FFF2-40B4-BE49-F238E27FC236}">
                <a16:creationId xmlns:a16="http://schemas.microsoft.com/office/drawing/2014/main" id="{E27EDCE3-F2BF-66AA-CFB0-003BDCD38458}"/>
              </a:ext>
            </a:extLst>
          </p:cNvPr>
          <p:cNvSpPr txBox="1"/>
          <p:nvPr/>
        </p:nvSpPr>
        <p:spPr>
          <a:xfrm>
            <a:off x="1634022" y="1254661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F8443F48-F164-3EB0-5A8A-882D837A8E17}"/>
              </a:ext>
            </a:extLst>
          </p:cNvPr>
          <p:cNvSpPr txBox="1"/>
          <p:nvPr/>
        </p:nvSpPr>
        <p:spPr>
          <a:xfrm>
            <a:off x="1816343" y="1254661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12F86D78-8009-519D-3DE3-B92419D1CE64}"/>
              </a:ext>
            </a:extLst>
          </p:cNvPr>
          <p:cNvSpPr txBox="1"/>
          <p:nvPr/>
        </p:nvSpPr>
        <p:spPr>
          <a:xfrm>
            <a:off x="2236262" y="1254661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DAC2B98F-7698-7B28-A5FC-0F4974746B0E}"/>
              </a:ext>
            </a:extLst>
          </p:cNvPr>
          <p:cNvSpPr txBox="1"/>
          <p:nvPr/>
        </p:nvSpPr>
        <p:spPr>
          <a:xfrm>
            <a:off x="2076045" y="1254661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70DD353E-A7EC-39B9-0B03-C33AD7FB0CE7}"/>
              </a:ext>
            </a:extLst>
          </p:cNvPr>
          <p:cNvSpPr txBox="1"/>
          <p:nvPr/>
        </p:nvSpPr>
        <p:spPr>
          <a:xfrm>
            <a:off x="2470913" y="1254661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7476A74C-24B4-AFB2-8979-8A507AC0A919}"/>
              </a:ext>
            </a:extLst>
          </p:cNvPr>
          <p:cNvSpPr txBox="1"/>
          <p:nvPr/>
        </p:nvSpPr>
        <p:spPr>
          <a:xfrm>
            <a:off x="2675305" y="1254661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4112704D-A21F-C326-388F-B70A70C10EFE}"/>
              </a:ext>
            </a:extLst>
          </p:cNvPr>
          <p:cNvSpPr txBox="1"/>
          <p:nvPr/>
        </p:nvSpPr>
        <p:spPr>
          <a:xfrm>
            <a:off x="975470" y="1504124"/>
            <a:ext cx="68800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MG132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48C04F13-1503-778E-CDAC-3E8F8D90EEBE}"/>
              </a:ext>
            </a:extLst>
          </p:cNvPr>
          <p:cNvSpPr txBox="1"/>
          <p:nvPr/>
        </p:nvSpPr>
        <p:spPr>
          <a:xfrm>
            <a:off x="1150438" y="1285333"/>
            <a:ext cx="48904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PAR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3F87381C-5A89-1896-B483-EAA9A75B4B01}"/>
              </a:ext>
            </a:extLst>
          </p:cNvPr>
          <p:cNvSpPr txBox="1"/>
          <p:nvPr/>
        </p:nvSpPr>
        <p:spPr>
          <a:xfrm>
            <a:off x="2048100" y="906909"/>
            <a:ext cx="51809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RKO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E31D4788-B99A-05A8-790F-C0053490FA13}"/>
              </a:ext>
            </a:extLst>
          </p:cNvPr>
          <p:cNvSpPr txBox="1"/>
          <p:nvPr/>
        </p:nvSpPr>
        <p:spPr>
          <a:xfrm>
            <a:off x="2889247" y="1254661"/>
            <a:ext cx="5036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altLang="zh-CN" sz="1200" dirty="0" err="1">
                <a:latin typeface="Arial" panose="020B0604020202020204" pitchFamily="34" charset="0"/>
                <a:cs typeface="Arial" panose="020B0604020202020204" pitchFamily="34" charset="0"/>
              </a:rPr>
              <a:t>μM</a:t>
            </a:r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25F81934-FD33-2C36-8F78-42CD37677A65}"/>
              </a:ext>
            </a:extLst>
          </p:cNvPr>
          <p:cNvSpPr txBox="1"/>
          <p:nvPr/>
        </p:nvSpPr>
        <p:spPr>
          <a:xfrm>
            <a:off x="2896742" y="1499341"/>
            <a:ext cx="5036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altLang="zh-CN" sz="1200" dirty="0" err="1">
                <a:latin typeface="Arial" panose="020B0604020202020204" pitchFamily="34" charset="0"/>
                <a:cs typeface="Arial" panose="020B0604020202020204" pitchFamily="34" charset="0"/>
              </a:rPr>
              <a:t>μM</a:t>
            </a:r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E634638B-F7C7-3310-D4A9-5353ED160714}"/>
              </a:ext>
            </a:extLst>
          </p:cNvPr>
          <p:cNvGrpSpPr/>
          <p:nvPr/>
        </p:nvGrpSpPr>
        <p:grpSpPr>
          <a:xfrm>
            <a:off x="467002" y="2400518"/>
            <a:ext cx="944144" cy="276999"/>
            <a:chOff x="1034645" y="3905155"/>
            <a:chExt cx="944144" cy="276999"/>
          </a:xfrm>
        </p:grpSpPr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id="{552AFEAE-D26B-5251-0DF3-80EA29B2F7B2}"/>
                </a:ext>
              </a:extLst>
            </p:cNvPr>
            <p:cNvSpPr txBox="1"/>
            <p:nvPr/>
          </p:nvSpPr>
          <p:spPr>
            <a:xfrm>
              <a:off x="1034645" y="3905155"/>
              <a:ext cx="900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48 </a:t>
              </a:r>
              <a:r>
                <a:rPr lang="en-US" altLang="zh-CN" sz="1200" dirty="0" err="1">
                  <a:latin typeface="Arial" panose="020B0604020202020204" pitchFamily="34" charset="0"/>
                  <a:cs typeface="Arial" panose="020B0604020202020204" pitchFamily="34" charset="0"/>
                </a:rPr>
                <a:t>kDa</a:t>
              </a:r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zh-CN" altLang="en-US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26" name="直线连接符 23">
              <a:extLst>
                <a:ext uri="{FF2B5EF4-FFF2-40B4-BE49-F238E27FC236}">
                  <a16:creationId xmlns:a16="http://schemas.microsoft.com/office/drawing/2014/main" id="{B48D1F03-A6BF-8921-92DD-39FD1E82AA02}"/>
                </a:ext>
              </a:extLst>
            </p:cNvPr>
            <p:cNvCxnSpPr>
              <a:cxnSpLocks/>
            </p:cNvCxnSpPr>
            <p:nvPr/>
          </p:nvCxnSpPr>
          <p:spPr>
            <a:xfrm>
              <a:off x="1798789" y="4059043"/>
              <a:ext cx="180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856E43B1-989D-C87A-9611-83901DBD6DC6}"/>
              </a:ext>
            </a:extLst>
          </p:cNvPr>
          <p:cNvGrpSpPr/>
          <p:nvPr/>
        </p:nvGrpSpPr>
        <p:grpSpPr>
          <a:xfrm>
            <a:off x="467002" y="1962402"/>
            <a:ext cx="944144" cy="276999"/>
            <a:chOff x="1034645" y="3905155"/>
            <a:chExt cx="944144" cy="276999"/>
          </a:xfrm>
        </p:grpSpPr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id="{AFF1FEF0-9431-A53C-D88B-4697A0507D3B}"/>
                </a:ext>
              </a:extLst>
            </p:cNvPr>
            <p:cNvSpPr txBox="1"/>
            <p:nvPr/>
          </p:nvSpPr>
          <p:spPr>
            <a:xfrm>
              <a:off x="1034645" y="3905155"/>
              <a:ext cx="900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70 </a:t>
              </a:r>
              <a:r>
                <a:rPr lang="en-US" altLang="zh-CN" sz="1200" dirty="0" err="1">
                  <a:latin typeface="Arial" panose="020B0604020202020204" pitchFamily="34" charset="0"/>
                  <a:cs typeface="Arial" panose="020B0604020202020204" pitchFamily="34" charset="0"/>
                </a:rPr>
                <a:t>kDa</a:t>
              </a:r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zh-CN" altLang="en-US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29" name="直线连接符 35">
              <a:extLst>
                <a:ext uri="{FF2B5EF4-FFF2-40B4-BE49-F238E27FC236}">
                  <a16:creationId xmlns:a16="http://schemas.microsoft.com/office/drawing/2014/main" id="{18E94222-EB91-22E7-A3DB-773646CF4297}"/>
                </a:ext>
              </a:extLst>
            </p:cNvPr>
            <p:cNvCxnSpPr>
              <a:cxnSpLocks/>
            </p:cNvCxnSpPr>
            <p:nvPr/>
          </p:nvCxnSpPr>
          <p:spPr>
            <a:xfrm>
              <a:off x="1798789" y="4059043"/>
              <a:ext cx="180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30" name="组合 29">
            <a:extLst>
              <a:ext uri="{FF2B5EF4-FFF2-40B4-BE49-F238E27FC236}">
                <a16:creationId xmlns:a16="http://schemas.microsoft.com/office/drawing/2014/main" id="{2C451247-F59A-504E-7380-0F4F2230669A}"/>
              </a:ext>
            </a:extLst>
          </p:cNvPr>
          <p:cNvGrpSpPr/>
          <p:nvPr/>
        </p:nvGrpSpPr>
        <p:grpSpPr>
          <a:xfrm>
            <a:off x="475041" y="4685116"/>
            <a:ext cx="944144" cy="276999"/>
            <a:chOff x="1034645" y="3905155"/>
            <a:chExt cx="944144" cy="276999"/>
          </a:xfrm>
        </p:grpSpPr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id="{EE7625F2-6EB7-9039-4CB9-38DEEA573144}"/>
                </a:ext>
              </a:extLst>
            </p:cNvPr>
            <p:cNvSpPr txBox="1"/>
            <p:nvPr/>
          </p:nvSpPr>
          <p:spPr>
            <a:xfrm>
              <a:off x="1034645" y="3905155"/>
              <a:ext cx="900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35 </a:t>
              </a:r>
              <a:r>
                <a:rPr lang="en-US" altLang="zh-CN" sz="1200" dirty="0" err="1">
                  <a:latin typeface="Arial" panose="020B0604020202020204" pitchFamily="34" charset="0"/>
                  <a:cs typeface="Arial" panose="020B0604020202020204" pitchFamily="34" charset="0"/>
                </a:rPr>
                <a:t>kDa</a:t>
              </a:r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zh-CN" altLang="en-US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32" name="直线连接符 23">
              <a:extLst>
                <a:ext uri="{FF2B5EF4-FFF2-40B4-BE49-F238E27FC236}">
                  <a16:creationId xmlns:a16="http://schemas.microsoft.com/office/drawing/2014/main" id="{B3711A18-E8D2-06A4-EF8D-9C3C77665BD2}"/>
                </a:ext>
              </a:extLst>
            </p:cNvPr>
            <p:cNvCxnSpPr>
              <a:cxnSpLocks/>
            </p:cNvCxnSpPr>
            <p:nvPr/>
          </p:nvCxnSpPr>
          <p:spPr>
            <a:xfrm>
              <a:off x="1798789" y="4059043"/>
              <a:ext cx="180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33" name="文本框 32">
            <a:extLst>
              <a:ext uri="{FF2B5EF4-FFF2-40B4-BE49-F238E27FC236}">
                <a16:creationId xmlns:a16="http://schemas.microsoft.com/office/drawing/2014/main" id="{6A0424C4-1182-88F6-E38C-B018F0255A04}"/>
              </a:ext>
            </a:extLst>
          </p:cNvPr>
          <p:cNvSpPr txBox="1"/>
          <p:nvPr/>
        </p:nvSpPr>
        <p:spPr>
          <a:xfrm>
            <a:off x="2984402" y="4515176"/>
            <a:ext cx="20079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GAPDH</a:t>
            </a:r>
          </a:p>
          <a:p>
            <a:r>
              <a:rPr lang="en-US" altLang="zh-CN" sz="1200" dirty="0" err="1">
                <a:latin typeface="Arial" panose="020B0604020202020204" pitchFamily="34" charset="0"/>
                <a:cs typeface="Arial" panose="020B0604020202020204" pitchFamily="34" charset="0"/>
              </a:rPr>
              <a:t>Proteintech</a:t>
            </a:r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: 60004-1-Ig</a:t>
            </a: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A15C9281-6A59-6DF2-5EA6-BEAFA7886D66}"/>
              </a:ext>
            </a:extLst>
          </p:cNvPr>
          <p:cNvSpPr txBox="1"/>
          <p:nvPr/>
        </p:nvSpPr>
        <p:spPr>
          <a:xfrm>
            <a:off x="2984402" y="2274309"/>
            <a:ext cx="14285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PD-L1</a:t>
            </a:r>
          </a:p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Abcam: </a:t>
            </a:r>
            <a:r>
              <a:rPr lang="en-US" altLang="zh-CN" sz="12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ab203103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id="{271E36D0-FE9C-4A0A-5C27-B8111D000310}"/>
              </a:ext>
            </a:extLst>
          </p:cNvPr>
          <p:cNvSpPr/>
          <p:nvPr/>
        </p:nvSpPr>
        <p:spPr>
          <a:xfrm>
            <a:off x="1648198" y="2278075"/>
            <a:ext cx="1336204" cy="46398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95F7BB9E-C461-182A-31A4-2A83BD189411}"/>
              </a:ext>
            </a:extLst>
          </p:cNvPr>
          <p:cNvSpPr/>
          <p:nvPr/>
        </p:nvSpPr>
        <p:spPr>
          <a:xfrm>
            <a:off x="1648198" y="4534649"/>
            <a:ext cx="1336204" cy="46398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37" name="组合 36">
            <a:extLst>
              <a:ext uri="{FF2B5EF4-FFF2-40B4-BE49-F238E27FC236}">
                <a16:creationId xmlns:a16="http://schemas.microsoft.com/office/drawing/2014/main" id="{0D1BA53A-9CCF-5EC7-B40B-1D90142ED6C0}"/>
              </a:ext>
            </a:extLst>
          </p:cNvPr>
          <p:cNvGrpSpPr/>
          <p:nvPr/>
        </p:nvGrpSpPr>
        <p:grpSpPr>
          <a:xfrm>
            <a:off x="475041" y="4215122"/>
            <a:ext cx="944144" cy="276999"/>
            <a:chOff x="1034645" y="3905155"/>
            <a:chExt cx="944144" cy="276999"/>
          </a:xfrm>
        </p:grpSpPr>
        <p:sp>
          <p:nvSpPr>
            <p:cNvPr id="38" name="文本框 37">
              <a:extLst>
                <a:ext uri="{FF2B5EF4-FFF2-40B4-BE49-F238E27FC236}">
                  <a16:creationId xmlns:a16="http://schemas.microsoft.com/office/drawing/2014/main" id="{660EDFCF-022F-DC5B-23EB-E2D7A36B7CAD}"/>
                </a:ext>
              </a:extLst>
            </p:cNvPr>
            <p:cNvSpPr txBox="1"/>
            <p:nvPr/>
          </p:nvSpPr>
          <p:spPr>
            <a:xfrm>
              <a:off x="1034645" y="3905155"/>
              <a:ext cx="900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48 </a:t>
              </a:r>
              <a:r>
                <a:rPr lang="en-US" altLang="zh-CN" sz="1200" dirty="0" err="1">
                  <a:latin typeface="Arial" panose="020B0604020202020204" pitchFamily="34" charset="0"/>
                  <a:cs typeface="Arial" panose="020B0604020202020204" pitchFamily="34" charset="0"/>
                </a:rPr>
                <a:t>kDa</a:t>
              </a:r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zh-CN" altLang="en-US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39" name="直线连接符 23">
              <a:extLst>
                <a:ext uri="{FF2B5EF4-FFF2-40B4-BE49-F238E27FC236}">
                  <a16:creationId xmlns:a16="http://schemas.microsoft.com/office/drawing/2014/main" id="{DAC48DB5-16C9-3ACB-59AF-9655B6606353}"/>
                </a:ext>
              </a:extLst>
            </p:cNvPr>
            <p:cNvCxnSpPr>
              <a:cxnSpLocks/>
            </p:cNvCxnSpPr>
            <p:nvPr/>
          </p:nvCxnSpPr>
          <p:spPr>
            <a:xfrm>
              <a:off x="1798789" y="4059043"/>
              <a:ext cx="180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41" name="文本框 40">
            <a:extLst>
              <a:ext uri="{FF2B5EF4-FFF2-40B4-BE49-F238E27FC236}">
                <a16:creationId xmlns:a16="http://schemas.microsoft.com/office/drawing/2014/main" id="{B41B2C7F-88D5-6D63-1391-43C087D092A4}"/>
              </a:ext>
            </a:extLst>
          </p:cNvPr>
          <p:cNvSpPr txBox="1"/>
          <p:nvPr/>
        </p:nvSpPr>
        <p:spPr>
          <a:xfrm>
            <a:off x="1640186" y="296436"/>
            <a:ext cx="12618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 dirty="0"/>
              <a:t>Figure 3G</a:t>
            </a:r>
            <a:endParaRPr lang="zh-CN" altLang="en-US" dirty="0"/>
          </a:p>
        </p:txBody>
      </p:sp>
      <p:pic>
        <p:nvPicPr>
          <p:cNvPr id="47" name="图片 46">
            <a:extLst>
              <a:ext uri="{FF2B5EF4-FFF2-40B4-BE49-F238E27FC236}">
                <a16:creationId xmlns:a16="http://schemas.microsoft.com/office/drawing/2014/main" id="{5278FC00-D425-7E3E-BA7F-8EBE0435407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40328" y="1827745"/>
            <a:ext cx="1999456" cy="1765676"/>
          </a:xfrm>
          <a:prstGeom prst="rect">
            <a:avLst/>
          </a:prstGeom>
        </p:spPr>
      </p:pic>
      <p:pic>
        <p:nvPicPr>
          <p:cNvPr id="49" name="图片 48">
            <a:extLst>
              <a:ext uri="{FF2B5EF4-FFF2-40B4-BE49-F238E27FC236}">
                <a16:creationId xmlns:a16="http://schemas.microsoft.com/office/drawing/2014/main" id="{855B0DE8-3265-D5E6-C649-4837EF934B6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40328" y="3513730"/>
            <a:ext cx="1999456" cy="1134414"/>
          </a:xfrm>
          <a:prstGeom prst="rect">
            <a:avLst/>
          </a:prstGeom>
        </p:spPr>
      </p:pic>
      <p:sp>
        <p:nvSpPr>
          <p:cNvPr id="50" name="文本框 49">
            <a:extLst>
              <a:ext uri="{FF2B5EF4-FFF2-40B4-BE49-F238E27FC236}">
                <a16:creationId xmlns:a16="http://schemas.microsoft.com/office/drawing/2014/main" id="{16A7D165-9F9B-5210-6B23-F6C8F803C9C0}"/>
              </a:ext>
            </a:extLst>
          </p:cNvPr>
          <p:cNvSpPr txBox="1"/>
          <p:nvPr/>
        </p:nvSpPr>
        <p:spPr>
          <a:xfrm>
            <a:off x="5352925" y="1504125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文本框 50">
            <a:extLst>
              <a:ext uri="{FF2B5EF4-FFF2-40B4-BE49-F238E27FC236}">
                <a16:creationId xmlns:a16="http://schemas.microsoft.com/office/drawing/2014/main" id="{5359C1AA-94B8-9151-6230-FE1F77888154}"/>
              </a:ext>
            </a:extLst>
          </p:cNvPr>
          <p:cNvSpPr txBox="1"/>
          <p:nvPr/>
        </p:nvSpPr>
        <p:spPr>
          <a:xfrm>
            <a:off x="5538037" y="1504125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20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文本框 51">
            <a:extLst>
              <a:ext uri="{FF2B5EF4-FFF2-40B4-BE49-F238E27FC236}">
                <a16:creationId xmlns:a16="http://schemas.microsoft.com/office/drawing/2014/main" id="{C977EA9D-2451-CC45-B495-C89CFD3C3DA3}"/>
              </a:ext>
            </a:extLst>
          </p:cNvPr>
          <p:cNvSpPr txBox="1"/>
          <p:nvPr/>
        </p:nvSpPr>
        <p:spPr>
          <a:xfrm>
            <a:off x="6000256" y="1504125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文本框 52">
            <a:extLst>
              <a:ext uri="{FF2B5EF4-FFF2-40B4-BE49-F238E27FC236}">
                <a16:creationId xmlns:a16="http://schemas.microsoft.com/office/drawing/2014/main" id="{4B136394-A1C2-4CA7-F572-D3FBD821CDF0}"/>
              </a:ext>
            </a:extLst>
          </p:cNvPr>
          <p:cNvSpPr txBox="1"/>
          <p:nvPr/>
        </p:nvSpPr>
        <p:spPr>
          <a:xfrm>
            <a:off x="5762880" y="1504125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40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文本框 53">
            <a:extLst>
              <a:ext uri="{FF2B5EF4-FFF2-40B4-BE49-F238E27FC236}">
                <a16:creationId xmlns:a16="http://schemas.microsoft.com/office/drawing/2014/main" id="{D08AC8B2-54F9-8DBD-AF8F-B10741FE48D2}"/>
              </a:ext>
            </a:extLst>
          </p:cNvPr>
          <p:cNvSpPr txBox="1"/>
          <p:nvPr/>
        </p:nvSpPr>
        <p:spPr>
          <a:xfrm>
            <a:off x="6179596" y="1504125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20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文本框 54">
            <a:extLst>
              <a:ext uri="{FF2B5EF4-FFF2-40B4-BE49-F238E27FC236}">
                <a16:creationId xmlns:a16="http://schemas.microsoft.com/office/drawing/2014/main" id="{5314F567-1CFB-47DA-E2A9-102B9CF3D5E2}"/>
              </a:ext>
            </a:extLst>
          </p:cNvPr>
          <p:cNvSpPr txBox="1"/>
          <p:nvPr/>
        </p:nvSpPr>
        <p:spPr>
          <a:xfrm>
            <a:off x="6431572" y="1504125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40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6" name="直接连接符 31">
            <a:extLst>
              <a:ext uri="{FF2B5EF4-FFF2-40B4-BE49-F238E27FC236}">
                <a16:creationId xmlns:a16="http://schemas.microsoft.com/office/drawing/2014/main" id="{5C0722C3-106D-50D2-2670-81FF948117CD}"/>
              </a:ext>
            </a:extLst>
          </p:cNvPr>
          <p:cNvCxnSpPr>
            <a:cxnSpLocks/>
          </p:cNvCxnSpPr>
          <p:nvPr/>
        </p:nvCxnSpPr>
        <p:spPr>
          <a:xfrm>
            <a:off x="5401608" y="1184761"/>
            <a:ext cx="1480511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7" name="文本框 56">
            <a:extLst>
              <a:ext uri="{FF2B5EF4-FFF2-40B4-BE49-F238E27FC236}">
                <a16:creationId xmlns:a16="http://schemas.microsoft.com/office/drawing/2014/main" id="{8FFAFEF6-3E7F-E6E1-AFFB-4963C655A464}"/>
              </a:ext>
            </a:extLst>
          </p:cNvPr>
          <p:cNvSpPr txBox="1"/>
          <p:nvPr/>
        </p:nvSpPr>
        <p:spPr>
          <a:xfrm>
            <a:off x="5352925" y="1254661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文本框 57">
            <a:extLst>
              <a:ext uri="{FF2B5EF4-FFF2-40B4-BE49-F238E27FC236}">
                <a16:creationId xmlns:a16="http://schemas.microsoft.com/office/drawing/2014/main" id="{D175462B-17C1-F775-25FD-811E291D6E9F}"/>
              </a:ext>
            </a:extLst>
          </p:cNvPr>
          <p:cNvSpPr txBox="1"/>
          <p:nvPr/>
        </p:nvSpPr>
        <p:spPr>
          <a:xfrm>
            <a:off x="5583007" y="1254661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文本框 58">
            <a:extLst>
              <a:ext uri="{FF2B5EF4-FFF2-40B4-BE49-F238E27FC236}">
                <a16:creationId xmlns:a16="http://schemas.microsoft.com/office/drawing/2014/main" id="{12CA6197-54D6-8EFA-8673-2A19AF99ABC4}"/>
              </a:ext>
            </a:extLst>
          </p:cNvPr>
          <p:cNvSpPr txBox="1"/>
          <p:nvPr/>
        </p:nvSpPr>
        <p:spPr>
          <a:xfrm>
            <a:off x="5955286" y="1254661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" name="文本框 59">
            <a:extLst>
              <a:ext uri="{FF2B5EF4-FFF2-40B4-BE49-F238E27FC236}">
                <a16:creationId xmlns:a16="http://schemas.microsoft.com/office/drawing/2014/main" id="{FFAE45C1-9A66-DE19-5727-6A75936D7203}"/>
              </a:ext>
            </a:extLst>
          </p:cNvPr>
          <p:cNvSpPr txBox="1"/>
          <p:nvPr/>
        </p:nvSpPr>
        <p:spPr>
          <a:xfrm>
            <a:off x="5807850" y="1254661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文本框 60">
            <a:extLst>
              <a:ext uri="{FF2B5EF4-FFF2-40B4-BE49-F238E27FC236}">
                <a16:creationId xmlns:a16="http://schemas.microsoft.com/office/drawing/2014/main" id="{08218FF9-8138-6366-764F-EA33195CD3F4}"/>
              </a:ext>
            </a:extLst>
          </p:cNvPr>
          <p:cNvSpPr txBox="1"/>
          <p:nvPr/>
        </p:nvSpPr>
        <p:spPr>
          <a:xfrm>
            <a:off x="6172101" y="1254661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2" name="文本框 61">
            <a:extLst>
              <a:ext uri="{FF2B5EF4-FFF2-40B4-BE49-F238E27FC236}">
                <a16:creationId xmlns:a16="http://schemas.microsoft.com/office/drawing/2014/main" id="{17A9D280-9D53-B016-D5C6-6BBC8CBA97F0}"/>
              </a:ext>
            </a:extLst>
          </p:cNvPr>
          <p:cNvSpPr txBox="1"/>
          <p:nvPr/>
        </p:nvSpPr>
        <p:spPr>
          <a:xfrm>
            <a:off x="6431572" y="1254661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3" name="文本框 62">
            <a:extLst>
              <a:ext uri="{FF2B5EF4-FFF2-40B4-BE49-F238E27FC236}">
                <a16:creationId xmlns:a16="http://schemas.microsoft.com/office/drawing/2014/main" id="{C1650E17-0146-E341-B650-CD6BAC0623A6}"/>
              </a:ext>
            </a:extLst>
          </p:cNvPr>
          <p:cNvSpPr txBox="1"/>
          <p:nvPr/>
        </p:nvSpPr>
        <p:spPr>
          <a:xfrm>
            <a:off x="4935800" y="1504124"/>
            <a:ext cx="41549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CQ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4" name="文本框 63">
            <a:extLst>
              <a:ext uri="{FF2B5EF4-FFF2-40B4-BE49-F238E27FC236}">
                <a16:creationId xmlns:a16="http://schemas.microsoft.com/office/drawing/2014/main" id="{465996B8-7404-87DF-3B1C-A2469095B2DF}"/>
              </a:ext>
            </a:extLst>
          </p:cNvPr>
          <p:cNvSpPr txBox="1"/>
          <p:nvPr/>
        </p:nvSpPr>
        <p:spPr>
          <a:xfrm>
            <a:off x="4862253" y="1285333"/>
            <a:ext cx="48904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PAR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5" name="文本框 64">
            <a:extLst>
              <a:ext uri="{FF2B5EF4-FFF2-40B4-BE49-F238E27FC236}">
                <a16:creationId xmlns:a16="http://schemas.microsoft.com/office/drawing/2014/main" id="{4A6E04CC-8E44-9831-AA4C-74B36ADA7A82}"/>
              </a:ext>
            </a:extLst>
          </p:cNvPr>
          <p:cNvSpPr txBox="1"/>
          <p:nvPr/>
        </p:nvSpPr>
        <p:spPr>
          <a:xfrm>
            <a:off x="5840122" y="906909"/>
            <a:ext cx="51809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RKO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3" name="文本框 72">
            <a:extLst>
              <a:ext uri="{FF2B5EF4-FFF2-40B4-BE49-F238E27FC236}">
                <a16:creationId xmlns:a16="http://schemas.microsoft.com/office/drawing/2014/main" id="{383C627D-A5DC-11A1-B184-E7B3696056D4}"/>
              </a:ext>
            </a:extLst>
          </p:cNvPr>
          <p:cNvSpPr txBox="1"/>
          <p:nvPr/>
        </p:nvSpPr>
        <p:spPr>
          <a:xfrm>
            <a:off x="6645514" y="1254661"/>
            <a:ext cx="5036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altLang="zh-CN" sz="1200" dirty="0" err="1">
                <a:latin typeface="Arial" panose="020B0604020202020204" pitchFamily="34" charset="0"/>
                <a:cs typeface="Arial" panose="020B0604020202020204" pitchFamily="34" charset="0"/>
              </a:rPr>
              <a:t>μM</a:t>
            </a:r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4" name="文本框 73">
            <a:extLst>
              <a:ext uri="{FF2B5EF4-FFF2-40B4-BE49-F238E27FC236}">
                <a16:creationId xmlns:a16="http://schemas.microsoft.com/office/drawing/2014/main" id="{27F62219-E907-332D-28EF-59B7E7066A06}"/>
              </a:ext>
            </a:extLst>
          </p:cNvPr>
          <p:cNvSpPr txBox="1"/>
          <p:nvPr/>
        </p:nvSpPr>
        <p:spPr>
          <a:xfrm>
            <a:off x="6653009" y="1499341"/>
            <a:ext cx="5036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altLang="zh-CN" sz="1200" dirty="0" err="1">
                <a:latin typeface="Arial" panose="020B0604020202020204" pitchFamily="34" charset="0"/>
                <a:cs typeface="Arial" panose="020B0604020202020204" pitchFamily="34" charset="0"/>
              </a:rPr>
              <a:t>μM</a:t>
            </a:r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6" name="矩形 75">
            <a:extLst>
              <a:ext uri="{FF2B5EF4-FFF2-40B4-BE49-F238E27FC236}">
                <a16:creationId xmlns:a16="http://schemas.microsoft.com/office/drawing/2014/main" id="{ECCD2EF2-8912-16D5-834E-4B4190213DE3}"/>
              </a:ext>
            </a:extLst>
          </p:cNvPr>
          <p:cNvSpPr/>
          <p:nvPr/>
        </p:nvSpPr>
        <p:spPr>
          <a:xfrm>
            <a:off x="5360782" y="2158030"/>
            <a:ext cx="1396380" cy="46398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77" name="矩形 76">
            <a:extLst>
              <a:ext uri="{FF2B5EF4-FFF2-40B4-BE49-F238E27FC236}">
                <a16:creationId xmlns:a16="http://schemas.microsoft.com/office/drawing/2014/main" id="{439C01C7-3DCA-7E24-BA99-CEA5F8C01387}"/>
              </a:ext>
            </a:extLst>
          </p:cNvPr>
          <p:cNvSpPr/>
          <p:nvPr/>
        </p:nvSpPr>
        <p:spPr>
          <a:xfrm>
            <a:off x="5360782" y="3466009"/>
            <a:ext cx="1396380" cy="46398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78" name="组合 77">
            <a:extLst>
              <a:ext uri="{FF2B5EF4-FFF2-40B4-BE49-F238E27FC236}">
                <a16:creationId xmlns:a16="http://schemas.microsoft.com/office/drawing/2014/main" id="{046FFCBC-82F9-9A29-8EFF-24EAD2D90221}"/>
              </a:ext>
            </a:extLst>
          </p:cNvPr>
          <p:cNvGrpSpPr/>
          <p:nvPr/>
        </p:nvGrpSpPr>
        <p:grpSpPr>
          <a:xfrm>
            <a:off x="4152973" y="2276712"/>
            <a:ext cx="944144" cy="276999"/>
            <a:chOff x="1034645" y="3905155"/>
            <a:chExt cx="944144" cy="276999"/>
          </a:xfrm>
        </p:grpSpPr>
        <p:sp>
          <p:nvSpPr>
            <p:cNvPr id="79" name="文本框 78">
              <a:extLst>
                <a:ext uri="{FF2B5EF4-FFF2-40B4-BE49-F238E27FC236}">
                  <a16:creationId xmlns:a16="http://schemas.microsoft.com/office/drawing/2014/main" id="{1C2668C4-FC34-9575-989D-33D8B97C15AB}"/>
                </a:ext>
              </a:extLst>
            </p:cNvPr>
            <p:cNvSpPr txBox="1"/>
            <p:nvPr/>
          </p:nvSpPr>
          <p:spPr>
            <a:xfrm>
              <a:off x="1034645" y="3905155"/>
              <a:ext cx="900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48 </a:t>
              </a:r>
              <a:r>
                <a:rPr lang="en-US" altLang="zh-CN" sz="1200" dirty="0" err="1">
                  <a:latin typeface="Arial" panose="020B0604020202020204" pitchFamily="34" charset="0"/>
                  <a:cs typeface="Arial" panose="020B0604020202020204" pitchFamily="34" charset="0"/>
                </a:rPr>
                <a:t>kDa</a:t>
              </a:r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zh-CN" altLang="en-US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80" name="直线连接符 23">
              <a:extLst>
                <a:ext uri="{FF2B5EF4-FFF2-40B4-BE49-F238E27FC236}">
                  <a16:creationId xmlns:a16="http://schemas.microsoft.com/office/drawing/2014/main" id="{08E495BF-FEB8-B06B-E4C0-B29DFD537A3A}"/>
                </a:ext>
              </a:extLst>
            </p:cNvPr>
            <p:cNvCxnSpPr>
              <a:cxnSpLocks/>
            </p:cNvCxnSpPr>
            <p:nvPr/>
          </p:nvCxnSpPr>
          <p:spPr>
            <a:xfrm>
              <a:off x="1798789" y="4059043"/>
              <a:ext cx="180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81" name="组合 80">
            <a:extLst>
              <a:ext uri="{FF2B5EF4-FFF2-40B4-BE49-F238E27FC236}">
                <a16:creationId xmlns:a16="http://schemas.microsoft.com/office/drawing/2014/main" id="{7474EF37-6A23-3626-CEC7-152AFCA9C9B5}"/>
              </a:ext>
            </a:extLst>
          </p:cNvPr>
          <p:cNvGrpSpPr/>
          <p:nvPr/>
        </p:nvGrpSpPr>
        <p:grpSpPr>
          <a:xfrm>
            <a:off x="4152973" y="1838596"/>
            <a:ext cx="944144" cy="276999"/>
            <a:chOff x="1034645" y="3905155"/>
            <a:chExt cx="944144" cy="276999"/>
          </a:xfrm>
        </p:grpSpPr>
        <p:sp>
          <p:nvSpPr>
            <p:cNvPr id="82" name="文本框 81">
              <a:extLst>
                <a:ext uri="{FF2B5EF4-FFF2-40B4-BE49-F238E27FC236}">
                  <a16:creationId xmlns:a16="http://schemas.microsoft.com/office/drawing/2014/main" id="{556F7FDA-8901-C119-7ED2-D8D0663189F4}"/>
                </a:ext>
              </a:extLst>
            </p:cNvPr>
            <p:cNvSpPr txBox="1"/>
            <p:nvPr/>
          </p:nvSpPr>
          <p:spPr>
            <a:xfrm>
              <a:off x="1034645" y="3905155"/>
              <a:ext cx="900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70 </a:t>
              </a:r>
              <a:r>
                <a:rPr lang="en-US" altLang="zh-CN" sz="1200" dirty="0" err="1">
                  <a:latin typeface="Arial" panose="020B0604020202020204" pitchFamily="34" charset="0"/>
                  <a:cs typeface="Arial" panose="020B0604020202020204" pitchFamily="34" charset="0"/>
                </a:rPr>
                <a:t>kDa</a:t>
              </a:r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zh-CN" altLang="en-US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83" name="直线连接符 35">
              <a:extLst>
                <a:ext uri="{FF2B5EF4-FFF2-40B4-BE49-F238E27FC236}">
                  <a16:creationId xmlns:a16="http://schemas.microsoft.com/office/drawing/2014/main" id="{C9DE7F68-D464-938A-1EAC-E56A0DE9C78D}"/>
                </a:ext>
              </a:extLst>
            </p:cNvPr>
            <p:cNvCxnSpPr>
              <a:cxnSpLocks/>
            </p:cNvCxnSpPr>
            <p:nvPr/>
          </p:nvCxnSpPr>
          <p:spPr>
            <a:xfrm>
              <a:off x="1798789" y="4059043"/>
              <a:ext cx="180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84" name="组合 83">
            <a:extLst>
              <a:ext uri="{FF2B5EF4-FFF2-40B4-BE49-F238E27FC236}">
                <a16:creationId xmlns:a16="http://schemas.microsoft.com/office/drawing/2014/main" id="{7FED5E90-5C3B-C84E-BE4A-12770B6BEE30}"/>
              </a:ext>
            </a:extLst>
          </p:cNvPr>
          <p:cNvGrpSpPr/>
          <p:nvPr/>
        </p:nvGrpSpPr>
        <p:grpSpPr>
          <a:xfrm>
            <a:off x="4152973" y="3590393"/>
            <a:ext cx="944144" cy="276999"/>
            <a:chOff x="1034645" y="3905155"/>
            <a:chExt cx="944144" cy="276999"/>
          </a:xfrm>
        </p:grpSpPr>
        <p:sp>
          <p:nvSpPr>
            <p:cNvPr id="85" name="文本框 84">
              <a:extLst>
                <a:ext uri="{FF2B5EF4-FFF2-40B4-BE49-F238E27FC236}">
                  <a16:creationId xmlns:a16="http://schemas.microsoft.com/office/drawing/2014/main" id="{8C47AAEF-5760-6E6B-23AF-4565B45AF6D5}"/>
                </a:ext>
              </a:extLst>
            </p:cNvPr>
            <p:cNvSpPr txBox="1"/>
            <p:nvPr/>
          </p:nvSpPr>
          <p:spPr>
            <a:xfrm>
              <a:off x="1034645" y="3905155"/>
              <a:ext cx="900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35 </a:t>
              </a:r>
              <a:r>
                <a:rPr lang="en-US" altLang="zh-CN" sz="1200" dirty="0" err="1">
                  <a:latin typeface="Arial" panose="020B0604020202020204" pitchFamily="34" charset="0"/>
                  <a:cs typeface="Arial" panose="020B0604020202020204" pitchFamily="34" charset="0"/>
                </a:rPr>
                <a:t>kDa</a:t>
              </a:r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zh-CN" altLang="en-US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86" name="直线连接符 23">
              <a:extLst>
                <a:ext uri="{FF2B5EF4-FFF2-40B4-BE49-F238E27FC236}">
                  <a16:creationId xmlns:a16="http://schemas.microsoft.com/office/drawing/2014/main" id="{A922F8C4-DB9D-EF73-A1BB-7DF06B63DC47}"/>
                </a:ext>
              </a:extLst>
            </p:cNvPr>
            <p:cNvCxnSpPr>
              <a:cxnSpLocks/>
            </p:cNvCxnSpPr>
            <p:nvPr/>
          </p:nvCxnSpPr>
          <p:spPr>
            <a:xfrm>
              <a:off x="1798789" y="4059043"/>
              <a:ext cx="180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87" name="文本框 86">
            <a:extLst>
              <a:ext uri="{FF2B5EF4-FFF2-40B4-BE49-F238E27FC236}">
                <a16:creationId xmlns:a16="http://schemas.microsoft.com/office/drawing/2014/main" id="{4F6355F2-23C6-F120-80E0-161BE0341DFB}"/>
              </a:ext>
            </a:extLst>
          </p:cNvPr>
          <p:cNvSpPr txBox="1"/>
          <p:nvPr/>
        </p:nvSpPr>
        <p:spPr>
          <a:xfrm>
            <a:off x="6743671" y="3462933"/>
            <a:ext cx="20079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GAPDH</a:t>
            </a:r>
          </a:p>
          <a:p>
            <a:r>
              <a:rPr lang="en-US" altLang="zh-CN" sz="1200" dirty="0" err="1">
                <a:latin typeface="Arial" panose="020B0604020202020204" pitchFamily="34" charset="0"/>
                <a:cs typeface="Arial" panose="020B0604020202020204" pitchFamily="34" charset="0"/>
              </a:rPr>
              <a:t>Proteintech</a:t>
            </a:r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: 60004-1-Ig</a:t>
            </a:r>
          </a:p>
        </p:txBody>
      </p:sp>
      <p:sp>
        <p:nvSpPr>
          <p:cNvPr id="88" name="文本框 87">
            <a:extLst>
              <a:ext uri="{FF2B5EF4-FFF2-40B4-BE49-F238E27FC236}">
                <a16:creationId xmlns:a16="http://schemas.microsoft.com/office/drawing/2014/main" id="{328FCCB9-70D8-A9DD-4024-DB92E0E297FF}"/>
              </a:ext>
            </a:extLst>
          </p:cNvPr>
          <p:cNvSpPr txBox="1"/>
          <p:nvPr/>
        </p:nvSpPr>
        <p:spPr>
          <a:xfrm>
            <a:off x="6743671" y="2164820"/>
            <a:ext cx="14285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PD-L1</a:t>
            </a:r>
          </a:p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Abcam: </a:t>
            </a:r>
            <a:r>
              <a:rPr lang="en-US" altLang="zh-CN" sz="12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ab203103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9" name="文本框 88">
            <a:extLst>
              <a:ext uri="{FF2B5EF4-FFF2-40B4-BE49-F238E27FC236}">
                <a16:creationId xmlns:a16="http://schemas.microsoft.com/office/drawing/2014/main" id="{400283CD-2449-1B75-D001-A4435CF8ED58}"/>
              </a:ext>
            </a:extLst>
          </p:cNvPr>
          <p:cNvSpPr txBox="1"/>
          <p:nvPr/>
        </p:nvSpPr>
        <p:spPr>
          <a:xfrm>
            <a:off x="5353391" y="296436"/>
            <a:ext cx="12490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 dirty="0"/>
              <a:t>Figure 3H</a:t>
            </a:r>
            <a:endParaRPr lang="zh-CN" altLang="en-US" dirty="0"/>
          </a:p>
        </p:txBody>
      </p:sp>
      <p:pic>
        <p:nvPicPr>
          <p:cNvPr id="91" name="图片 90">
            <a:extLst>
              <a:ext uri="{FF2B5EF4-FFF2-40B4-BE49-F238E27FC236}">
                <a16:creationId xmlns:a16="http://schemas.microsoft.com/office/drawing/2014/main" id="{01594B5F-72C1-874B-1638-1C4A845C343F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442341" y="1806792"/>
            <a:ext cx="1984736" cy="1309436"/>
          </a:xfrm>
          <a:prstGeom prst="rect">
            <a:avLst/>
          </a:prstGeom>
        </p:spPr>
      </p:pic>
      <p:pic>
        <p:nvPicPr>
          <p:cNvPr id="93" name="图片 92">
            <a:extLst>
              <a:ext uri="{FF2B5EF4-FFF2-40B4-BE49-F238E27FC236}">
                <a16:creationId xmlns:a16="http://schemas.microsoft.com/office/drawing/2014/main" id="{ECCE2225-EE3D-A28C-5365-10998981B7B5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494002" y="3267022"/>
            <a:ext cx="1881414" cy="1309438"/>
          </a:xfrm>
          <a:prstGeom prst="rect">
            <a:avLst/>
          </a:prstGeom>
        </p:spPr>
      </p:pic>
      <p:sp>
        <p:nvSpPr>
          <p:cNvPr id="94" name="文本框 93">
            <a:extLst>
              <a:ext uri="{FF2B5EF4-FFF2-40B4-BE49-F238E27FC236}">
                <a16:creationId xmlns:a16="http://schemas.microsoft.com/office/drawing/2014/main" id="{3716E615-6976-27A0-3325-E305947FC01F}"/>
              </a:ext>
            </a:extLst>
          </p:cNvPr>
          <p:cNvSpPr txBox="1"/>
          <p:nvPr/>
        </p:nvSpPr>
        <p:spPr>
          <a:xfrm>
            <a:off x="10316786" y="3805087"/>
            <a:ext cx="17957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GAPDH</a:t>
            </a:r>
          </a:p>
          <a:p>
            <a:r>
              <a:rPr lang="en-US" altLang="zh-CN" sz="1200" dirty="0" err="1">
                <a:latin typeface="Arial" panose="020B0604020202020204" pitchFamily="34" charset="0"/>
                <a:cs typeface="Arial" panose="020B0604020202020204" pitchFamily="34" charset="0"/>
              </a:rPr>
              <a:t>Proteintech</a:t>
            </a:r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: 60004-1-Ig</a:t>
            </a:r>
          </a:p>
        </p:txBody>
      </p:sp>
      <p:sp>
        <p:nvSpPr>
          <p:cNvPr id="95" name="文本框 94">
            <a:extLst>
              <a:ext uri="{FF2B5EF4-FFF2-40B4-BE49-F238E27FC236}">
                <a16:creationId xmlns:a16="http://schemas.microsoft.com/office/drawing/2014/main" id="{9BEFCDF0-CF97-972F-3697-093B1E1E8B6E}"/>
              </a:ext>
            </a:extLst>
          </p:cNvPr>
          <p:cNvSpPr txBox="1"/>
          <p:nvPr/>
        </p:nvSpPr>
        <p:spPr>
          <a:xfrm>
            <a:off x="10316786" y="2056096"/>
            <a:ext cx="14285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PD-L1</a:t>
            </a:r>
          </a:p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Abcam: </a:t>
            </a:r>
            <a:r>
              <a:rPr lang="en-US" altLang="zh-CN" sz="12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ab203103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6" name="矩形 95">
            <a:extLst>
              <a:ext uri="{FF2B5EF4-FFF2-40B4-BE49-F238E27FC236}">
                <a16:creationId xmlns:a16="http://schemas.microsoft.com/office/drawing/2014/main" id="{68AFD279-6E3E-F3A4-C73B-E73CB4D18996}"/>
              </a:ext>
            </a:extLst>
          </p:cNvPr>
          <p:cNvSpPr/>
          <p:nvPr/>
        </p:nvSpPr>
        <p:spPr>
          <a:xfrm>
            <a:off x="8835511" y="2033124"/>
            <a:ext cx="1470298" cy="46398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97" name="矩形 96">
            <a:extLst>
              <a:ext uri="{FF2B5EF4-FFF2-40B4-BE49-F238E27FC236}">
                <a16:creationId xmlns:a16="http://schemas.microsoft.com/office/drawing/2014/main" id="{497F5DA2-5498-8A11-4574-B517104C5F16}"/>
              </a:ext>
            </a:extLst>
          </p:cNvPr>
          <p:cNvSpPr/>
          <p:nvPr/>
        </p:nvSpPr>
        <p:spPr>
          <a:xfrm>
            <a:off x="8835511" y="3794331"/>
            <a:ext cx="1470298" cy="46398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98" name="组合 97">
            <a:extLst>
              <a:ext uri="{FF2B5EF4-FFF2-40B4-BE49-F238E27FC236}">
                <a16:creationId xmlns:a16="http://schemas.microsoft.com/office/drawing/2014/main" id="{90CB0456-3A0D-5283-9D7A-2E79F6D269BD}"/>
              </a:ext>
            </a:extLst>
          </p:cNvPr>
          <p:cNvGrpSpPr/>
          <p:nvPr/>
        </p:nvGrpSpPr>
        <p:grpSpPr>
          <a:xfrm>
            <a:off x="7733893" y="2166775"/>
            <a:ext cx="944144" cy="276999"/>
            <a:chOff x="1034645" y="3905155"/>
            <a:chExt cx="944144" cy="276999"/>
          </a:xfrm>
        </p:grpSpPr>
        <p:sp>
          <p:nvSpPr>
            <p:cNvPr id="99" name="文本框 98">
              <a:extLst>
                <a:ext uri="{FF2B5EF4-FFF2-40B4-BE49-F238E27FC236}">
                  <a16:creationId xmlns:a16="http://schemas.microsoft.com/office/drawing/2014/main" id="{41707E7D-568E-1BFC-24FD-AA21CF13D0C5}"/>
                </a:ext>
              </a:extLst>
            </p:cNvPr>
            <p:cNvSpPr txBox="1"/>
            <p:nvPr/>
          </p:nvSpPr>
          <p:spPr>
            <a:xfrm>
              <a:off x="1034645" y="3905155"/>
              <a:ext cx="900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48 </a:t>
              </a:r>
              <a:r>
                <a:rPr lang="en-US" altLang="zh-CN" sz="1200" dirty="0" err="1">
                  <a:latin typeface="Arial" panose="020B0604020202020204" pitchFamily="34" charset="0"/>
                  <a:cs typeface="Arial" panose="020B0604020202020204" pitchFamily="34" charset="0"/>
                </a:rPr>
                <a:t>kDa</a:t>
              </a:r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zh-CN" altLang="en-US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00" name="直线连接符 23">
              <a:extLst>
                <a:ext uri="{FF2B5EF4-FFF2-40B4-BE49-F238E27FC236}">
                  <a16:creationId xmlns:a16="http://schemas.microsoft.com/office/drawing/2014/main" id="{C08DA21F-E598-E691-FC7D-FF8DA906FD0D}"/>
                </a:ext>
              </a:extLst>
            </p:cNvPr>
            <p:cNvCxnSpPr>
              <a:cxnSpLocks/>
            </p:cNvCxnSpPr>
            <p:nvPr/>
          </p:nvCxnSpPr>
          <p:spPr>
            <a:xfrm>
              <a:off x="1798789" y="4059043"/>
              <a:ext cx="180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01" name="组合 100">
            <a:extLst>
              <a:ext uri="{FF2B5EF4-FFF2-40B4-BE49-F238E27FC236}">
                <a16:creationId xmlns:a16="http://schemas.microsoft.com/office/drawing/2014/main" id="{A403C0A1-7FEE-45A6-946D-2154E347F2AE}"/>
              </a:ext>
            </a:extLst>
          </p:cNvPr>
          <p:cNvGrpSpPr/>
          <p:nvPr/>
        </p:nvGrpSpPr>
        <p:grpSpPr>
          <a:xfrm>
            <a:off x="7733893" y="1800222"/>
            <a:ext cx="944144" cy="276999"/>
            <a:chOff x="1034645" y="3905155"/>
            <a:chExt cx="944144" cy="276999"/>
          </a:xfrm>
        </p:grpSpPr>
        <p:sp>
          <p:nvSpPr>
            <p:cNvPr id="102" name="文本框 101">
              <a:extLst>
                <a:ext uri="{FF2B5EF4-FFF2-40B4-BE49-F238E27FC236}">
                  <a16:creationId xmlns:a16="http://schemas.microsoft.com/office/drawing/2014/main" id="{909A520A-C798-7214-8F0D-779D19B408A4}"/>
                </a:ext>
              </a:extLst>
            </p:cNvPr>
            <p:cNvSpPr txBox="1"/>
            <p:nvPr/>
          </p:nvSpPr>
          <p:spPr>
            <a:xfrm>
              <a:off x="1034645" y="3905155"/>
              <a:ext cx="900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70 </a:t>
              </a:r>
              <a:r>
                <a:rPr lang="en-US" altLang="zh-CN" sz="1200" dirty="0" err="1">
                  <a:latin typeface="Arial" panose="020B0604020202020204" pitchFamily="34" charset="0"/>
                  <a:cs typeface="Arial" panose="020B0604020202020204" pitchFamily="34" charset="0"/>
                </a:rPr>
                <a:t>kDa</a:t>
              </a:r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zh-CN" altLang="en-US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03" name="直线连接符 35">
              <a:extLst>
                <a:ext uri="{FF2B5EF4-FFF2-40B4-BE49-F238E27FC236}">
                  <a16:creationId xmlns:a16="http://schemas.microsoft.com/office/drawing/2014/main" id="{B9825198-0298-C6B1-108B-13CCF5C3C0D2}"/>
                </a:ext>
              </a:extLst>
            </p:cNvPr>
            <p:cNvCxnSpPr>
              <a:cxnSpLocks/>
            </p:cNvCxnSpPr>
            <p:nvPr/>
          </p:nvCxnSpPr>
          <p:spPr>
            <a:xfrm>
              <a:off x="1798789" y="4059043"/>
              <a:ext cx="180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04" name="组合 103">
            <a:extLst>
              <a:ext uri="{FF2B5EF4-FFF2-40B4-BE49-F238E27FC236}">
                <a16:creationId xmlns:a16="http://schemas.microsoft.com/office/drawing/2014/main" id="{7CD529BD-9FF9-9B3D-92F6-1C377CC46ECD}"/>
              </a:ext>
            </a:extLst>
          </p:cNvPr>
          <p:cNvGrpSpPr/>
          <p:nvPr/>
        </p:nvGrpSpPr>
        <p:grpSpPr>
          <a:xfrm>
            <a:off x="7733893" y="3909827"/>
            <a:ext cx="944144" cy="276999"/>
            <a:chOff x="1034645" y="3905155"/>
            <a:chExt cx="944144" cy="276999"/>
          </a:xfrm>
        </p:grpSpPr>
        <p:sp>
          <p:nvSpPr>
            <p:cNvPr id="105" name="文本框 104">
              <a:extLst>
                <a:ext uri="{FF2B5EF4-FFF2-40B4-BE49-F238E27FC236}">
                  <a16:creationId xmlns:a16="http://schemas.microsoft.com/office/drawing/2014/main" id="{CEFC6BDE-1532-03F7-F971-F7EE4F78E09A}"/>
                </a:ext>
              </a:extLst>
            </p:cNvPr>
            <p:cNvSpPr txBox="1"/>
            <p:nvPr/>
          </p:nvSpPr>
          <p:spPr>
            <a:xfrm>
              <a:off x="1034645" y="3905155"/>
              <a:ext cx="900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35 </a:t>
              </a:r>
              <a:r>
                <a:rPr lang="en-US" altLang="zh-CN" sz="1200" dirty="0" err="1">
                  <a:latin typeface="Arial" panose="020B0604020202020204" pitchFamily="34" charset="0"/>
                  <a:cs typeface="Arial" panose="020B0604020202020204" pitchFamily="34" charset="0"/>
                </a:rPr>
                <a:t>kDa</a:t>
              </a:r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zh-CN" altLang="en-US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06" name="直线连接符 23">
              <a:extLst>
                <a:ext uri="{FF2B5EF4-FFF2-40B4-BE49-F238E27FC236}">
                  <a16:creationId xmlns:a16="http://schemas.microsoft.com/office/drawing/2014/main" id="{3E05FA1B-4E80-3BD2-1604-CBB81BFB131C}"/>
                </a:ext>
              </a:extLst>
            </p:cNvPr>
            <p:cNvCxnSpPr>
              <a:cxnSpLocks/>
            </p:cNvCxnSpPr>
            <p:nvPr/>
          </p:nvCxnSpPr>
          <p:spPr>
            <a:xfrm>
              <a:off x="1798789" y="4059043"/>
              <a:ext cx="180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07" name="文本框 106">
            <a:extLst>
              <a:ext uri="{FF2B5EF4-FFF2-40B4-BE49-F238E27FC236}">
                <a16:creationId xmlns:a16="http://schemas.microsoft.com/office/drawing/2014/main" id="{721E2207-4396-CFAB-FD12-A1A4DEB7153A}"/>
              </a:ext>
            </a:extLst>
          </p:cNvPr>
          <p:cNvSpPr txBox="1"/>
          <p:nvPr/>
        </p:nvSpPr>
        <p:spPr>
          <a:xfrm>
            <a:off x="8830501" y="1505723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8" name="文本框 107">
            <a:extLst>
              <a:ext uri="{FF2B5EF4-FFF2-40B4-BE49-F238E27FC236}">
                <a16:creationId xmlns:a16="http://schemas.microsoft.com/office/drawing/2014/main" id="{605E0154-0FDC-A43D-14CF-E5DD822E5894}"/>
              </a:ext>
            </a:extLst>
          </p:cNvPr>
          <p:cNvSpPr txBox="1"/>
          <p:nvPr/>
        </p:nvSpPr>
        <p:spPr>
          <a:xfrm>
            <a:off x="9015613" y="1505723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20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9" name="文本框 108">
            <a:extLst>
              <a:ext uri="{FF2B5EF4-FFF2-40B4-BE49-F238E27FC236}">
                <a16:creationId xmlns:a16="http://schemas.microsoft.com/office/drawing/2014/main" id="{08200020-DD14-37F7-DA0E-FE694FA6F049}"/>
              </a:ext>
            </a:extLst>
          </p:cNvPr>
          <p:cNvSpPr txBox="1"/>
          <p:nvPr/>
        </p:nvSpPr>
        <p:spPr>
          <a:xfrm>
            <a:off x="9525538" y="1505723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0" name="文本框 109">
            <a:extLst>
              <a:ext uri="{FF2B5EF4-FFF2-40B4-BE49-F238E27FC236}">
                <a16:creationId xmlns:a16="http://schemas.microsoft.com/office/drawing/2014/main" id="{1EEC3740-80EC-5217-2A1D-B3EDCC9CE1DE}"/>
              </a:ext>
            </a:extLst>
          </p:cNvPr>
          <p:cNvSpPr txBox="1"/>
          <p:nvPr/>
        </p:nvSpPr>
        <p:spPr>
          <a:xfrm>
            <a:off x="9240456" y="1505723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40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1" name="文本框 110">
            <a:extLst>
              <a:ext uri="{FF2B5EF4-FFF2-40B4-BE49-F238E27FC236}">
                <a16:creationId xmlns:a16="http://schemas.microsoft.com/office/drawing/2014/main" id="{A16D8FAB-542D-4A33-DDB5-DF1563E283A4}"/>
              </a:ext>
            </a:extLst>
          </p:cNvPr>
          <p:cNvSpPr txBox="1"/>
          <p:nvPr/>
        </p:nvSpPr>
        <p:spPr>
          <a:xfrm>
            <a:off x="9712829" y="1505723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20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2" name="文本框 111">
            <a:extLst>
              <a:ext uri="{FF2B5EF4-FFF2-40B4-BE49-F238E27FC236}">
                <a16:creationId xmlns:a16="http://schemas.microsoft.com/office/drawing/2014/main" id="{517E2DA4-6B35-C0C6-37CB-6862BB43D0E0}"/>
              </a:ext>
            </a:extLst>
          </p:cNvPr>
          <p:cNvSpPr txBox="1"/>
          <p:nvPr/>
        </p:nvSpPr>
        <p:spPr>
          <a:xfrm>
            <a:off x="9940952" y="1505723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40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13" name="直接连接符 31">
            <a:extLst>
              <a:ext uri="{FF2B5EF4-FFF2-40B4-BE49-F238E27FC236}">
                <a16:creationId xmlns:a16="http://schemas.microsoft.com/office/drawing/2014/main" id="{80A19835-6849-12D2-5B00-CA887C0E5A8A}"/>
              </a:ext>
            </a:extLst>
          </p:cNvPr>
          <p:cNvCxnSpPr>
            <a:cxnSpLocks/>
          </p:cNvCxnSpPr>
          <p:nvPr/>
        </p:nvCxnSpPr>
        <p:spPr>
          <a:xfrm>
            <a:off x="8831478" y="1186359"/>
            <a:ext cx="1480511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4" name="文本框 113">
            <a:extLst>
              <a:ext uri="{FF2B5EF4-FFF2-40B4-BE49-F238E27FC236}">
                <a16:creationId xmlns:a16="http://schemas.microsoft.com/office/drawing/2014/main" id="{3B877CCD-D7D5-7F28-76F3-17F925F0E721}"/>
              </a:ext>
            </a:extLst>
          </p:cNvPr>
          <p:cNvSpPr txBox="1"/>
          <p:nvPr/>
        </p:nvSpPr>
        <p:spPr>
          <a:xfrm>
            <a:off x="8830501" y="1256259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5" name="文本框 114">
            <a:extLst>
              <a:ext uri="{FF2B5EF4-FFF2-40B4-BE49-F238E27FC236}">
                <a16:creationId xmlns:a16="http://schemas.microsoft.com/office/drawing/2014/main" id="{49E0CEB9-CE65-BE4F-70A6-924DB07995F7}"/>
              </a:ext>
            </a:extLst>
          </p:cNvPr>
          <p:cNvSpPr txBox="1"/>
          <p:nvPr/>
        </p:nvSpPr>
        <p:spPr>
          <a:xfrm>
            <a:off x="9060583" y="1256259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6" name="文本框 115">
            <a:extLst>
              <a:ext uri="{FF2B5EF4-FFF2-40B4-BE49-F238E27FC236}">
                <a16:creationId xmlns:a16="http://schemas.microsoft.com/office/drawing/2014/main" id="{585E0576-07F2-DCCB-48C4-7AEB0D4A0FA1}"/>
              </a:ext>
            </a:extLst>
          </p:cNvPr>
          <p:cNvSpPr txBox="1"/>
          <p:nvPr/>
        </p:nvSpPr>
        <p:spPr>
          <a:xfrm>
            <a:off x="9480568" y="1256259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7" name="文本框 116">
            <a:extLst>
              <a:ext uri="{FF2B5EF4-FFF2-40B4-BE49-F238E27FC236}">
                <a16:creationId xmlns:a16="http://schemas.microsoft.com/office/drawing/2014/main" id="{E8770783-758E-E22F-AC42-66AC5A312D91}"/>
              </a:ext>
            </a:extLst>
          </p:cNvPr>
          <p:cNvSpPr txBox="1"/>
          <p:nvPr/>
        </p:nvSpPr>
        <p:spPr>
          <a:xfrm>
            <a:off x="9285426" y="1256259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8" name="文本框 117">
            <a:extLst>
              <a:ext uri="{FF2B5EF4-FFF2-40B4-BE49-F238E27FC236}">
                <a16:creationId xmlns:a16="http://schemas.microsoft.com/office/drawing/2014/main" id="{29F06B45-326B-19C6-8F1B-56BD078EAB48}"/>
              </a:ext>
            </a:extLst>
          </p:cNvPr>
          <p:cNvSpPr txBox="1"/>
          <p:nvPr/>
        </p:nvSpPr>
        <p:spPr>
          <a:xfrm>
            <a:off x="9705334" y="1256259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9" name="文本框 118">
            <a:extLst>
              <a:ext uri="{FF2B5EF4-FFF2-40B4-BE49-F238E27FC236}">
                <a16:creationId xmlns:a16="http://schemas.microsoft.com/office/drawing/2014/main" id="{E26605EA-B85B-BB21-9E2B-833B15D82499}"/>
              </a:ext>
            </a:extLst>
          </p:cNvPr>
          <p:cNvSpPr txBox="1"/>
          <p:nvPr/>
        </p:nvSpPr>
        <p:spPr>
          <a:xfrm>
            <a:off x="9940952" y="1256259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0" name="文本框 119">
            <a:extLst>
              <a:ext uri="{FF2B5EF4-FFF2-40B4-BE49-F238E27FC236}">
                <a16:creationId xmlns:a16="http://schemas.microsoft.com/office/drawing/2014/main" id="{A4DC64EA-4B9D-B3D1-E4DF-A6068DEF3FCD}"/>
              </a:ext>
            </a:extLst>
          </p:cNvPr>
          <p:cNvSpPr txBox="1"/>
          <p:nvPr/>
        </p:nvSpPr>
        <p:spPr>
          <a:xfrm>
            <a:off x="8286158" y="1505722"/>
            <a:ext cx="5517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3-MA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1" name="文本框 120">
            <a:extLst>
              <a:ext uri="{FF2B5EF4-FFF2-40B4-BE49-F238E27FC236}">
                <a16:creationId xmlns:a16="http://schemas.microsoft.com/office/drawing/2014/main" id="{432807D3-81C0-057D-B386-2484C7DEAB8C}"/>
              </a:ext>
            </a:extLst>
          </p:cNvPr>
          <p:cNvSpPr txBox="1"/>
          <p:nvPr/>
        </p:nvSpPr>
        <p:spPr>
          <a:xfrm>
            <a:off x="8339829" y="1286931"/>
            <a:ext cx="48904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PAR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2" name="文本框 121">
            <a:extLst>
              <a:ext uri="{FF2B5EF4-FFF2-40B4-BE49-F238E27FC236}">
                <a16:creationId xmlns:a16="http://schemas.microsoft.com/office/drawing/2014/main" id="{3D0EB77D-241C-0873-8A7B-BBF8E84E8146}"/>
              </a:ext>
            </a:extLst>
          </p:cNvPr>
          <p:cNvSpPr txBox="1"/>
          <p:nvPr/>
        </p:nvSpPr>
        <p:spPr>
          <a:xfrm>
            <a:off x="10154894" y="1256259"/>
            <a:ext cx="5036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altLang="zh-CN" sz="1200" dirty="0" err="1">
                <a:latin typeface="Arial" panose="020B0604020202020204" pitchFamily="34" charset="0"/>
                <a:cs typeface="Arial" panose="020B0604020202020204" pitchFamily="34" charset="0"/>
              </a:rPr>
              <a:t>μM</a:t>
            </a:r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3" name="文本框 122">
            <a:extLst>
              <a:ext uri="{FF2B5EF4-FFF2-40B4-BE49-F238E27FC236}">
                <a16:creationId xmlns:a16="http://schemas.microsoft.com/office/drawing/2014/main" id="{14396A43-0D0C-AAFA-0619-729D4C0ED6EA}"/>
              </a:ext>
            </a:extLst>
          </p:cNvPr>
          <p:cNvSpPr txBox="1"/>
          <p:nvPr/>
        </p:nvSpPr>
        <p:spPr>
          <a:xfrm>
            <a:off x="10162389" y="1500939"/>
            <a:ext cx="5036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altLang="zh-CN" sz="1200" dirty="0" err="1">
                <a:latin typeface="Arial" panose="020B0604020202020204" pitchFamily="34" charset="0"/>
                <a:cs typeface="Arial" panose="020B0604020202020204" pitchFamily="34" charset="0"/>
              </a:rPr>
              <a:t>μM</a:t>
            </a:r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4" name="文本框 123">
            <a:extLst>
              <a:ext uri="{FF2B5EF4-FFF2-40B4-BE49-F238E27FC236}">
                <a16:creationId xmlns:a16="http://schemas.microsoft.com/office/drawing/2014/main" id="{2BDB10D2-3CB2-C944-2517-4F3E83F70075}"/>
              </a:ext>
            </a:extLst>
          </p:cNvPr>
          <p:cNvSpPr txBox="1"/>
          <p:nvPr/>
        </p:nvSpPr>
        <p:spPr>
          <a:xfrm>
            <a:off x="9296006" y="906909"/>
            <a:ext cx="51809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RKO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5" name="文本框 124">
            <a:extLst>
              <a:ext uri="{FF2B5EF4-FFF2-40B4-BE49-F238E27FC236}">
                <a16:creationId xmlns:a16="http://schemas.microsoft.com/office/drawing/2014/main" id="{DF9EA133-0655-13A3-92D0-BE037596AABE}"/>
              </a:ext>
            </a:extLst>
          </p:cNvPr>
          <p:cNvSpPr txBox="1"/>
          <p:nvPr/>
        </p:nvSpPr>
        <p:spPr>
          <a:xfrm>
            <a:off x="8817013" y="296436"/>
            <a:ext cx="11464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 dirty="0"/>
              <a:t>Figure 3I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508450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C4E76FE6-CE80-A924-595F-B1B1BB344FB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998" y="1845397"/>
            <a:ext cx="1637968" cy="1321294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7167305E-EE27-6E01-A217-ABEF60779C1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998" y="3067988"/>
            <a:ext cx="1637968" cy="2271314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2B29434B-AD41-71B1-4EE3-A396DE2E2EC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998" y="4586688"/>
            <a:ext cx="2151198" cy="2271312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67A78C6E-7203-EC04-C220-2B12D6A3D98E}"/>
              </a:ext>
            </a:extLst>
          </p:cNvPr>
          <p:cNvSpPr txBox="1"/>
          <p:nvPr/>
        </p:nvSpPr>
        <p:spPr>
          <a:xfrm>
            <a:off x="5010853" y="1612125"/>
            <a:ext cx="23596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2A48425C-3759-2F9C-3803-009F0E6187D3}"/>
              </a:ext>
            </a:extLst>
          </p:cNvPr>
          <p:cNvSpPr txBox="1"/>
          <p:nvPr/>
        </p:nvSpPr>
        <p:spPr>
          <a:xfrm>
            <a:off x="5315885" y="1612125"/>
            <a:ext cx="23596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F96B8997-604A-62D0-EA2D-4BFEAD05C025}"/>
              </a:ext>
            </a:extLst>
          </p:cNvPr>
          <p:cNvSpPr txBox="1"/>
          <p:nvPr/>
        </p:nvSpPr>
        <p:spPr>
          <a:xfrm>
            <a:off x="5577796" y="1612125"/>
            <a:ext cx="27443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771B1BBE-966F-B504-E3BE-D57F7FC50E72}"/>
              </a:ext>
            </a:extLst>
          </p:cNvPr>
          <p:cNvSpPr txBox="1"/>
          <p:nvPr/>
        </p:nvSpPr>
        <p:spPr>
          <a:xfrm>
            <a:off x="5010853" y="1362661"/>
            <a:ext cx="23596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6AB69788-D028-CFBC-0DD2-4BEEE524E6AB}"/>
              </a:ext>
            </a:extLst>
          </p:cNvPr>
          <p:cNvSpPr txBox="1"/>
          <p:nvPr/>
        </p:nvSpPr>
        <p:spPr>
          <a:xfrm>
            <a:off x="5300895" y="1362661"/>
            <a:ext cx="27443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FD6080B5-8CE2-6DD0-4E6C-A5D2C0C87CBB}"/>
              </a:ext>
            </a:extLst>
          </p:cNvPr>
          <p:cNvSpPr txBox="1"/>
          <p:nvPr/>
        </p:nvSpPr>
        <p:spPr>
          <a:xfrm>
            <a:off x="5585291" y="1362661"/>
            <a:ext cx="27443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20415640-B1CA-701E-59EF-728E255F0E38}"/>
              </a:ext>
            </a:extLst>
          </p:cNvPr>
          <p:cNvSpPr txBox="1"/>
          <p:nvPr/>
        </p:nvSpPr>
        <p:spPr>
          <a:xfrm>
            <a:off x="4456533" y="1612125"/>
            <a:ext cx="48904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PAR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5892AC0E-B0F7-4B52-E30E-A532F80FB451}"/>
              </a:ext>
            </a:extLst>
          </p:cNvPr>
          <p:cNvSpPr txBox="1"/>
          <p:nvPr/>
        </p:nvSpPr>
        <p:spPr>
          <a:xfrm>
            <a:off x="4579402" y="1393333"/>
            <a:ext cx="38023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 err="1">
                <a:latin typeface="Arial" panose="020B0604020202020204" pitchFamily="34" charset="0"/>
                <a:cs typeface="Arial" panose="020B0604020202020204" pitchFamily="34" charset="0"/>
              </a:rPr>
              <a:t>Ub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3D5C7765-7FA3-C225-BB57-FCB3347A0304}"/>
              </a:ext>
            </a:extLst>
          </p:cNvPr>
          <p:cNvSpPr txBox="1"/>
          <p:nvPr/>
        </p:nvSpPr>
        <p:spPr>
          <a:xfrm>
            <a:off x="5010853" y="1115594"/>
            <a:ext cx="23596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A75CA5F6-168B-CC38-B12D-23E7A9247A98}"/>
              </a:ext>
            </a:extLst>
          </p:cNvPr>
          <p:cNvSpPr txBox="1"/>
          <p:nvPr/>
        </p:nvSpPr>
        <p:spPr>
          <a:xfrm>
            <a:off x="5300895" y="1115594"/>
            <a:ext cx="27443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7D3652BC-55C5-B22A-80F9-6035AAC85918}"/>
              </a:ext>
            </a:extLst>
          </p:cNvPr>
          <p:cNvSpPr txBox="1"/>
          <p:nvPr/>
        </p:nvSpPr>
        <p:spPr>
          <a:xfrm>
            <a:off x="5585291" y="1115594"/>
            <a:ext cx="27443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1CB3E0FF-98A6-EEE2-FB7D-0690024D6D2A}"/>
              </a:ext>
            </a:extLst>
          </p:cNvPr>
          <p:cNvSpPr txBox="1"/>
          <p:nvPr/>
        </p:nvSpPr>
        <p:spPr>
          <a:xfrm>
            <a:off x="4286615" y="1146266"/>
            <a:ext cx="68800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MG132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0" name="直接连接符 31">
            <a:extLst>
              <a:ext uri="{FF2B5EF4-FFF2-40B4-BE49-F238E27FC236}">
                <a16:creationId xmlns:a16="http://schemas.microsoft.com/office/drawing/2014/main" id="{B4A4C6D4-BFE4-7F7D-A316-033F73A0FABB}"/>
              </a:ext>
            </a:extLst>
          </p:cNvPr>
          <p:cNvCxnSpPr>
            <a:cxnSpLocks/>
          </p:cNvCxnSpPr>
          <p:nvPr/>
        </p:nvCxnSpPr>
        <p:spPr>
          <a:xfrm>
            <a:off x="4860025" y="1089677"/>
            <a:ext cx="40178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文本框 20">
            <a:extLst>
              <a:ext uri="{FF2B5EF4-FFF2-40B4-BE49-F238E27FC236}">
                <a16:creationId xmlns:a16="http://schemas.microsoft.com/office/drawing/2014/main" id="{B5D75173-9AB1-3153-B55A-F7A89C0E4CE0}"/>
              </a:ext>
            </a:extLst>
          </p:cNvPr>
          <p:cNvSpPr txBox="1"/>
          <p:nvPr/>
        </p:nvSpPr>
        <p:spPr>
          <a:xfrm>
            <a:off x="4748587" y="812678"/>
            <a:ext cx="66556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IP: IgG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2" name="直接连接符 31">
            <a:extLst>
              <a:ext uri="{FF2B5EF4-FFF2-40B4-BE49-F238E27FC236}">
                <a16:creationId xmlns:a16="http://schemas.microsoft.com/office/drawing/2014/main" id="{A2C80F5B-052D-DA7F-316B-4A6D099FE15A}"/>
              </a:ext>
            </a:extLst>
          </p:cNvPr>
          <p:cNvCxnSpPr>
            <a:cxnSpLocks/>
          </p:cNvCxnSpPr>
          <p:nvPr/>
        </p:nvCxnSpPr>
        <p:spPr>
          <a:xfrm>
            <a:off x="5374218" y="1089677"/>
            <a:ext cx="40178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文本框 22">
            <a:extLst>
              <a:ext uri="{FF2B5EF4-FFF2-40B4-BE49-F238E27FC236}">
                <a16:creationId xmlns:a16="http://schemas.microsoft.com/office/drawing/2014/main" id="{873B6CA6-BA22-D3F8-9634-75EEA73768AB}"/>
              </a:ext>
            </a:extLst>
          </p:cNvPr>
          <p:cNvSpPr txBox="1"/>
          <p:nvPr/>
        </p:nvSpPr>
        <p:spPr>
          <a:xfrm>
            <a:off x="5262780" y="812678"/>
            <a:ext cx="8515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IP: PD-L1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8F527B50-38F9-2CB7-8B6C-3A6D1BCED295}"/>
              </a:ext>
            </a:extLst>
          </p:cNvPr>
          <p:cNvSpPr/>
          <p:nvPr/>
        </p:nvSpPr>
        <p:spPr>
          <a:xfrm>
            <a:off x="5058559" y="1986265"/>
            <a:ext cx="848872" cy="799446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AE712BBD-ED66-F4CE-94A5-EFCD93BE89F2}"/>
              </a:ext>
            </a:extLst>
          </p:cNvPr>
          <p:cNvGrpSpPr/>
          <p:nvPr/>
        </p:nvGrpSpPr>
        <p:grpSpPr>
          <a:xfrm>
            <a:off x="3769842" y="2645775"/>
            <a:ext cx="944144" cy="276999"/>
            <a:chOff x="1034645" y="3905155"/>
            <a:chExt cx="944144" cy="276999"/>
          </a:xfrm>
        </p:grpSpPr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54374390-779E-4925-81E2-72A230D19B1E}"/>
                </a:ext>
              </a:extLst>
            </p:cNvPr>
            <p:cNvSpPr txBox="1"/>
            <p:nvPr/>
          </p:nvSpPr>
          <p:spPr>
            <a:xfrm>
              <a:off x="1034645" y="3905155"/>
              <a:ext cx="900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70 </a:t>
              </a:r>
              <a:r>
                <a:rPr lang="en-US" altLang="zh-CN" sz="1200" dirty="0" err="1">
                  <a:latin typeface="Arial" panose="020B0604020202020204" pitchFamily="34" charset="0"/>
                  <a:cs typeface="Arial" panose="020B0604020202020204" pitchFamily="34" charset="0"/>
                </a:rPr>
                <a:t>kDa</a:t>
              </a:r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zh-CN" altLang="en-US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27" name="直线连接符 23">
              <a:extLst>
                <a:ext uri="{FF2B5EF4-FFF2-40B4-BE49-F238E27FC236}">
                  <a16:creationId xmlns:a16="http://schemas.microsoft.com/office/drawing/2014/main" id="{6FD8F9A7-F11F-DB08-A53A-F9FC7AFF0595}"/>
                </a:ext>
              </a:extLst>
            </p:cNvPr>
            <p:cNvCxnSpPr>
              <a:cxnSpLocks/>
            </p:cNvCxnSpPr>
            <p:nvPr/>
          </p:nvCxnSpPr>
          <p:spPr>
            <a:xfrm>
              <a:off x="1798789" y="4059043"/>
              <a:ext cx="180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28" name="组合 27">
            <a:extLst>
              <a:ext uri="{FF2B5EF4-FFF2-40B4-BE49-F238E27FC236}">
                <a16:creationId xmlns:a16="http://schemas.microsoft.com/office/drawing/2014/main" id="{C5737740-49B5-A53C-B508-24EC7BD711C5}"/>
              </a:ext>
            </a:extLst>
          </p:cNvPr>
          <p:cNvGrpSpPr/>
          <p:nvPr/>
        </p:nvGrpSpPr>
        <p:grpSpPr>
          <a:xfrm>
            <a:off x="3769842" y="2293255"/>
            <a:ext cx="944144" cy="276999"/>
            <a:chOff x="1034645" y="3905155"/>
            <a:chExt cx="944144" cy="276999"/>
          </a:xfrm>
        </p:grpSpPr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C9F3E4FD-0058-8600-47B0-ED9D0FDA4BA9}"/>
                </a:ext>
              </a:extLst>
            </p:cNvPr>
            <p:cNvSpPr txBox="1"/>
            <p:nvPr/>
          </p:nvSpPr>
          <p:spPr>
            <a:xfrm>
              <a:off x="1034645" y="3905155"/>
              <a:ext cx="900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100 </a:t>
              </a:r>
              <a:r>
                <a:rPr lang="en-US" altLang="zh-CN" sz="1200" dirty="0" err="1">
                  <a:latin typeface="Arial" panose="020B0604020202020204" pitchFamily="34" charset="0"/>
                  <a:cs typeface="Arial" panose="020B0604020202020204" pitchFamily="34" charset="0"/>
                </a:rPr>
                <a:t>kDa</a:t>
              </a:r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zh-CN" altLang="en-US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30" name="直线连接符 35">
              <a:extLst>
                <a:ext uri="{FF2B5EF4-FFF2-40B4-BE49-F238E27FC236}">
                  <a16:creationId xmlns:a16="http://schemas.microsoft.com/office/drawing/2014/main" id="{5D58B5BF-59EE-475E-6698-2A907493C286}"/>
                </a:ext>
              </a:extLst>
            </p:cNvPr>
            <p:cNvCxnSpPr>
              <a:cxnSpLocks/>
            </p:cNvCxnSpPr>
            <p:nvPr/>
          </p:nvCxnSpPr>
          <p:spPr>
            <a:xfrm>
              <a:off x="1798789" y="4059043"/>
              <a:ext cx="180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31" name="文本框 30">
            <a:extLst>
              <a:ext uri="{FF2B5EF4-FFF2-40B4-BE49-F238E27FC236}">
                <a16:creationId xmlns:a16="http://schemas.microsoft.com/office/drawing/2014/main" id="{C1118144-CD78-1CCB-BF4D-6DB32E8FAAE3}"/>
              </a:ext>
            </a:extLst>
          </p:cNvPr>
          <p:cNvSpPr txBox="1"/>
          <p:nvPr/>
        </p:nvSpPr>
        <p:spPr>
          <a:xfrm>
            <a:off x="6179966" y="2213906"/>
            <a:ext cx="20079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Ubiquitin</a:t>
            </a:r>
          </a:p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Abcam: ab7245</a:t>
            </a:r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A855EBEC-B730-4631-CDAE-5943D104F32A}"/>
              </a:ext>
            </a:extLst>
          </p:cNvPr>
          <p:cNvSpPr/>
          <p:nvPr/>
        </p:nvSpPr>
        <p:spPr>
          <a:xfrm>
            <a:off x="5040413" y="4096014"/>
            <a:ext cx="848872" cy="293268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996CA05B-B969-F6D9-06A0-C10FD3F06A4B}"/>
              </a:ext>
            </a:extLst>
          </p:cNvPr>
          <p:cNvSpPr/>
          <p:nvPr/>
        </p:nvSpPr>
        <p:spPr>
          <a:xfrm>
            <a:off x="4688738" y="5470866"/>
            <a:ext cx="848872" cy="293268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EBBB748A-3AAD-ED86-436A-B42DC4F4DDC2}"/>
              </a:ext>
            </a:extLst>
          </p:cNvPr>
          <p:cNvGrpSpPr/>
          <p:nvPr/>
        </p:nvGrpSpPr>
        <p:grpSpPr>
          <a:xfrm>
            <a:off x="3769842" y="3768437"/>
            <a:ext cx="944144" cy="276999"/>
            <a:chOff x="1034645" y="3905155"/>
            <a:chExt cx="944144" cy="276999"/>
          </a:xfrm>
        </p:grpSpPr>
        <p:sp>
          <p:nvSpPr>
            <p:cNvPr id="35" name="文本框 34">
              <a:extLst>
                <a:ext uri="{FF2B5EF4-FFF2-40B4-BE49-F238E27FC236}">
                  <a16:creationId xmlns:a16="http://schemas.microsoft.com/office/drawing/2014/main" id="{306C1BD7-DE8C-6C98-BACB-9BB5AF6EA0CA}"/>
                </a:ext>
              </a:extLst>
            </p:cNvPr>
            <p:cNvSpPr txBox="1"/>
            <p:nvPr/>
          </p:nvSpPr>
          <p:spPr>
            <a:xfrm>
              <a:off x="1034645" y="3905155"/>
              <a:ext cx="900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70 </a:t>
              </a:r>
              <a:r>
                <a:rPr lang="en-US" altLang="zh-CN" sz="1200" dirty="0" err="1">
                  <a:latin typeface="Arial" panose="020B0604020202020204" pitchFamily="34" charset="0"/>
                  <a:cs typeface="Arial" panose="020B0604020202020204" pitchFamily="34" charset="0"/>
                </a:rPr>
                <a:t>kDa</a:t>
              </a:r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zh-CN" altLang="en-US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36" name="直线连接符 23">
              <a:extLst>
                <a:ext uri="{FF2B5EF4-FFF2-40B4-BE49-F238E27FC236}">
                  <a16:creationId xmlns:a16="http://schemas.microsoft.com/office/drawing/2014/main" id="{B252C71F-118C-3247-1BA4-AFAA6614467A}"/>
                </a:ext>
              </a:extLst>
            </p:cNvPr>
            <p:cNvCxnSpPr>
              <a:cxnSpLocks/>
            </p:cNvCxnSpPr>
            <p:nvPr/>
          </p:nvCxnSpPr>
          <p:spPr>
            <a:xfrm>
              <a:off x="1798789" y="4059043"/>
              <a:ext cx="180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37" name="组合 36">
            <a:extLst>
              <a:ext uri="{FF2B5EF4-FFF2-40B4-BE49-F238E27FC236}">
                <a16:creationId xmlns:a16="http://schemas.microsoft.com/office/drawing/2014/main" id="{A6165DE3-9CE4-BC93-EFA0-DFAED071E305}"/>
              </a:ext>
            </a:extLst>
          </p:cNvPr>
          <p:cNvGrpSpPr/>
          <p:nvPr/>
        </p:nvGrpSpPr>
        <p:grpSpPr>
          <a:xfrm>
            <a:off x="3786766" y="4198151"/>
            <a:ext cx="944144" cy="276999"/>
            <a:chOff x="1034645" y="3905155"/>
            <a:chExt cx="944144" cy="276999"/>
          </a:xfrm>
        </p:grpSpPr>
        <p:sp>
          <p:nvSpPr>
            <p:cNvPr id="38" name="文本框 37">
              <a:extLst>
                <a:ext uri="{FF2B5EF4-FFF2-40B4-BE49-F238E27FC236}">
                  <a16:creationId xmlns:a16="http://schemas.microsoft.com/office/drawing/2014/main" id="{BEE75B8B-21A6-64CC-86AA-AAF74F5E82F9}"/>
                </a:ext>
              </a:extLst>
            </p:cNvPr>
            <p:cNvSpPr txBox="1"/>
            <p:nvPr/>
          </p:nvSpPr>
          <p:spPr>
            <a:xfrm>
              <a:off x="1034645" y="3905155"/>
              <a:ext cx="900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48 </a:t>
              </a:r>
              <a:r>
                <a:rPr lang="en-US" altLang="zh-CN" sz="1200" dirty="0" err="1">
                  <a:latin typeface="Arial" panose="020B0604020202020204" pitchFamily="34" charset="0"/>
                  <a:cs typeface="Arial" panose="020B0604020202020204" pitchFamily="34" charset="0"/>
                </a:rPr>
                <a:t>kDa</a:t>
              </a:r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zh-CN" altLang="en-US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39" name="直线连接符 23">
              <a:extLst>
                <a:ext uri="{FF2B5EF4-FFF2-40B4-BE49-F238E27FC236}">
                  <a16:creationId xmlns:a16="http://schemas.microsoft.com/office/drawing/2014/main" id="{D18B3511-3A5D-707C-9FE5-203E909F8412}"/>
                </a:ext>
              </a:extLst>
            </p:cNvPr>
            <p:cNvCxnSpPr>
              <a:cxnSpLocks/>
            </p:cNvCxnSpPr>
            <p:nvPr/>
          </p:nvCxnSpPr>
          <p:spPr>
            <a:xfrm>
              <a:off x="1798789" y="4059043"/>
              <a:ext cx="180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40" name="组合 39">
            <a:extLst>
              <a:ext uri="{FF2B5EF4-FFF2-40B4-BE49-F238E27FC236}">
                <a16:creationId xmlns:a16="http://schemas.microsoft.com/office/drawing/2014/main" id="{0FC9C7E1-B79E-C409-EA7F-9662BBDAB4BE}"/>
              </a:ext>
            </a:extLst>
          </p:cNvPr>
          <p:cNvGrpSpPr/>
          <p:nvPr/>
        </p:nvGrpSpPr>
        <p:grpSpPr>
          <a:xfrm>
            <a:off x="3786766" y="5559415"/>
            <a:ext cx="944144" cy="276999"/>
            <a:chOff x="1034645" y="3905155"/>
            <a:chExt cx="944144" cy="276999"/>
          </a:xfrm>
        </p:grpSpPr>
        <p:sp>
          <p:nvSpPr>
            <p:cNvPr id="41" name="文本框 40">
              <a:extLst>
                <a:ext uri="{FF2B5EF4-FFF2-40B4-BE49-F238E27FC236}">
                  <a16:creationId xmlns:a16="http://schemas.microsoft.com/office/drawing/2014/main" id="{7D3A37D6-F1A5-8BD7-FE0E-877397476A5F}"/>
                </a:ext>
              </a:extLst>
            </p:cNvPr>
            <p:cNvSpPr txBox="1"/>
            <p:nvPr/>
          </p:nvSpPr>
          <p:spPr>
            <a:xfrm>
              <a:off x="1034645" y="3905155"/>
              <a:ext cx="900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48 </a:t>
              </a:r>
              <a:r>
                <a:rPr lang="en-US" altLang="zh-CN" sz="1200" dirty="0" err="1">
                  <a:latin typeface="Arial" panose="020B0604020202020204" pitchFamily="34" charset="0"/>
                  <a:cs typeface="Arial" panose="020B0604020202020204" pitchFamily="34" charset="0"/>
                </a:rPr>
                <a:t>kDa</a:t>
              </a:r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zh-CN" altLang="en-US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42" name="直线连接符 23">
              <a:extLst>
                <a:ext uri="{FF2B5EF4-FFF2-40B4-BE49-F238E27FC236}">
                  <a16:creationId xmlns:a16="http://schemas.microsoft.com/office/drawing/2014/main" id="{0DCA8440-D457-A4A1-8B43-932E44E1C4E9}"/>
                </a:ext>
              </a:extLst>
            </p:cNvPr>
            <p:cNvCxnSpPr>
              <a:cxnSpLocks/>
            </p:cNvCxnSpPr>
            <p:nvPr/>
          </p:nvCxnSpPr>
          <p:spPr>
            <a:xfrm>
              <a:off x="1798789" y="4059043"/>
              <a:ext cx="180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43" name="文本框 42">
            <a:extLst>
              <a:ext uri="{FF2B5EF4-FFF2-40B4-BE49-F238E27FC236}">
                <a16:creationId xmlns:a16="http://schemas.microsoft.com/office/drawing/2014/main" id="{9E1A0207-1794-6D9D-AC23-6681E6E899A3}"/>
              </a:ext>
            </a:extLst>
          </p:cNvPr>
          <p:cNvSpPr txBox="1"/>
          <p:nvPr/>
        </p:nvSpPr>
        <p:spPr>
          <a:xfrm>
            <a:off x="6179966" y="3947793"/>
            <a:ext cx="14285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PD-L1</a:t>
            </a:r>
          </a:p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Abcam: </a:t>
            </a:r>
            <a:r>
              <a:rPr lang="en-US" altLang="zh-CN" sz="12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ab203103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文本框 49">
            <a:extLst>
              <a:ext uri="{FF2B5EF4-FFF2-40B4-BE49-F238E27FC236}">
                <a16:creationId xmlns:a16="http://schemas.microsoft.com/office/drawing/2014/main" id="{4C53FF20-523C-7570-D0E1-783D106E8317}"/>
              </a:ext>
            </a:extLst>
          </p:cNvPr>
          <p:cNvSpPr txBox="1"/>
          <p:nvPr/>
        </p:nvSpPr>
        <p:spPr>
          <a:xfrm>
            <a:off x="6654392" y="5367790"/>
            <a:ext cx="14285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PD-L1</a:t>
            </a:r>
          </a:p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Abcam: </a:t>
            </a:r>
            <a:r>
              <a:rPr lang="en-US" altLang="zh-CN" sz="12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ab203103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文本框 50">
            <a:extLst>
              <a:ext uri="{FF2B5EF4-FFF2-40B4-BE49-F238E27FC236}">
                <a16:creationId xmlns:a16="http://schemas.microsoft.com/office/drawing/2014/main" id="{2DCE2FA8-0D92-1BC4-6967-A88786064C80}"/>
              </a:ext>
            </a:extLst>
          </p:cNvPr>
          <p:cNvSpPr txBox="1"/>
          <p:nvPr/>
        </p:nvSpPr>
        <p:spPr>
          <a:xfrm rot="16200000">
            <a:off x="3412775" y="5559414"/>
            <a:ext cx="52610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Input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文本框 51">
            <a:extLst>
              <a:ext uri="{FF2B5EF4-FFF2-40B4-BE49-F238E27FC236}">
                <a16:creationId xmlns:a16="http://schemas.microsoft.com/office/drawing/2014/main" id="{8F0E416E-23B3-A68D-3F0B-578E210F43DC}"/>
              </a:ext>
            </a:extLst>
          </p:cNvPr>
          <p:cNvSpPr txBox="1"/>
          <p:nvPr/>
        </p:nvSpPr>
        <p:spPr>
          <a:xfrm>
            <a:off x="4833906" y="177313"/>
            <a:ext cx="12618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 dirty="0"/>
              <a:t>Figure 3Q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9396213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B50F77FC-D7E6-F4E1-7EB0-F836FE131E6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01864" y="2431111"/>
            <a:ext cx="1566408" cy="1995777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6E532DED-1844-9C5D-F061-DE22A749734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01864" y="4426888"/>
            <a:ext cx="1566408" cy="1995777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BA89A7D8-D575-230F-EDE1-B07A8FFE098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01864" y="1246367"/>
            <a:ext cx="1566408" cy="1184744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A8F59139-ACA6-5A5E-DFA2-451184F4C7EC}"/>
              </a:ext>
            </a:extLst>
          </p:cNvPr>
          <p:cNvSpPr txBox="1"/>
          <p:nvPr/>
        </p:nvSpPr>
        <p:spPr>
          <a:xfrm>
            <a:off x="1201512" y="803949"/>
            <a:ext cx="23596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CD073917-0F5C-0C08-D966-CABF7AB9F9A9}"/>
              </a:ext>
            </a:extLst>
          </p:cNvPr>
          <p:cNvSpPr txBox="1"/>
          <p:nvPr/>
        </p:nvSpPr>
        <p:spPr>
          <a:xfrm>
            <a:off x="1323792" y="803949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#1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DC2744D0-018B-1F57-2D2D-0138848B3048}"/>
              </a:ext>
            </a:extLst>
          </p:cNvPr>
          <p:cNvSpPr txBox="1"/>
          <p:nvPr/>
        </p:nvSpPr>
        <p:spPr>
          <a:xfrm>
            <a:off x="1786409" y="803949"/>
            <a:ext cx="23596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9CEAA1D2-F9A6-5242-D9ED-E277C5BFCE7E}"/>
              </a:ext>
            </a:extLst>
          </p:cNvPr>
          <p:cNvSpPr txBox="1"/>
          <p:nvPr/>
        </p:nvSpPr>
        <p:spPr>
          <a:xfrm>
            <a:off x="1502086" y="803949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#2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6CC2045A-E40C-B957-3013-D3214A1FBD62}"/>
              </a:ext>
            </a:extLst>
          </p:cNvPr>
          <p:cNvSpPr txBox="1"/>
          <p:nvPr/>
        </p:nvSpPr>
        <p:spPr>
          <a:xfrm>
            <a:off x="1933807" y="803949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#1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FE0EFD55-69C3-646E-35A3-D5709E52BC12}"/>
              </a:ext>
            </a:extLst>
          </p:cNvPr>
          <p:cNvSpPr txBox="1"/>
          <p:nvPr/>
        </p:nvSpPr>
        <p:spPr>
          <a:xfrm>
            <a:off x="2114022" y="803949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#2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5" name="直接连接符 31">
            <a:extLst>
              <a:ext uri="{FF2B5EF4-FFF2-40B4-BE49-F238E27FC236}">
                <a16:creationId xmlns:a16="http://schemas.microsoft.com/office/drawing/2014/main" id="{FF4ABC91-18FB-722A-C9AC-527A47769B60}"/>
              </a:ext>
            </a:extLst>
          </p:cNvPr>
          <p:cNvCxnSpPr>
            <a:cxnSpLocks/>
          </p:cNvCxnSpPr>
          <p:nvPr/>
        </p:nvCxnSpPr>
        <p:spPr>
          <a:xfrm>
            <a:off x="1160574" y="786413"/>
            <a:ext cx="127686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文本框 15">
            <a:extLst>
              <a:ext uri="{FF2B5EF4-FFF2-40B4-BE49-F238E27FC236}">
                <a16:creationId xmlns:a16="http://schemas.microsoft.com/office/drawing/2014/main" id="{991DB141-5070-742B-BBF6-F0BC135BB15C}"/>
              </a:ext>
            </a:extLst>
          </p:cNvPr>
          <p:cNvSpPr txBox="1"/>
          <p:nvPr/>
        </p:nvSpPr>
        <p:spPr>
          <a:xfrm>
            <a:off x="1194017" y="1037858"/>
            <a:ext cx="23596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E057EA7E-0E74-EB26-8039-1D4DAB5DF5C9}"/>
              </a:ext>
            </a:extLst>
          </p:cNvPr>
          <p:cNvSpPr txBox="1"/>
          <p:nvPr/>
        </p:nvSpPr>
        <p:spPr>
          <a:xfrm>
            <a:off x="1383616" y="1037858"/>
            <a:ext cx="23596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F15CD80D-0370-7853-ADF7-66A36C24D1E5}"/>
              </a:ext>
            </a:extLst>
          </p:cNvPr>
          <p:cNvSpPr txBox="1"/>
          <p:nvPr/>
        </p:nvSpPr>
        <p:spPr>
          <a:xfrm>
            <a:off x="1733944" y="1037858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4704E3B3-8F39-0594-252F-9C38868F3333}"/>
              </a:ext>
            </a:extLst>
          </p:cNvPr>
          <p:cNvSpPr txBox="1"/>
          <p:nvPr/>
        </p:nvSpPr>
        <p:spPr>
          <a:xfrm>
            <a:off x="1569861" y="1037858"/>
            <a:ext cx="23596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9F8A66DD-3CE3-5A13-7EF1-0E38438DCAD2}"/>
              </a:ext>
            </a:extLst>
          </p:cNvPr>
          <p:cNvSpPr txBox="1"/>
          <p:nvPr/>
        </p:nvSpPr>
        <p:spPr>
          <a:xfrm>
            <a:off x="1939478" y="1037858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046C5E71-22D1-69EF-F52C-1B52B9DC77FA}"/>
              </a:ext>
            </a:extLst>
          </p:cNvPr>
          <p:cNvSpPr txBox="1"/>
          <p:nvPr/>
        </p:nvSpPr>
        <p:spPr>
          <a:xfrm>
            <a:off x="2114662" y="1037858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9AB553FF-663A-51F5-5026-B0D9C95BA94A}"/>
              </a:ext>
            </a:extLst>
          </p:cNvPr>
          <p:cNvSpPr txBox="1"/>
          <p:nvPr/>
        </p:nvSpPr>
        <p:spPr>
          <a:xfrm>
            <a:off x="430041" y="803948"/>
            <a:ext cx="77457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 err="1">
                <a:latin typeface="Arial" panose="020B0604020202020204" pitchFamily="34" charset="0"/>
                <a:cs typeface="Arial" panose="020B0604020202020204" pitchFamily="34" charset="0"/>
              </a:rPr>
              <a:t>si</a:t>
            </a:r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-SPOP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5B326C33-38A1-AD87-A0A3-79262C8F80E0}"/>
              </a:ext>
            </a:extLst>
          </p:cNvPr>
          <p:cNvSpPr txBox="1"/>
          <p:nvPr/>
        </p:nvSpPr>
        <p:spPr>
          <a:xfrm>
            <a:off x="672464" y="1068530"/>
            <a:ext cx="48904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PAR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C69BA63D-7586-BBE9-6207-5AF05F0C6CEC}"/>
              </a:ext>
            </a:extLst>
          </p:cNvPr>
          <p:cNvSpPr txBox="1"/>
          <p:nvPr/>
        </p:nvSpPr>
        <p:spPr>
          <a:xfrm>
            <a:off x="1613709" y="552889"/>
            <a:ext cx="51809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RKO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C8A51F1E-6220-ED50-29D6-7E437301A03C}"/>
              </a:ext>
            </a:extLst>
          </p:cNvPr>
          <p:cNvSpPr txBox="1"/>
          <p:nvPr/>
        </p:nvSpPr>
        <p:spPr>
          <a:xfrm>
            <a:off x="2326324" y="1037858"/>
            <a:ext cx="5036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altLang="zh-CN" sz="1200" dirty="0" err="1">
                <a:latin typeface="Arial" panose="020B0604020202020204" pitchFamily="34" charset="0"/>
                <a:cs typeface="Arial" panose="020B0604020202020204" pitchFamily="34" charset="0"/>
              </a:rPr>
              <a:t>μM</a:t>
            </a:r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664F862B-7E49-7FBB-0031-3D1D3C1EAC15}"/>
              </a:ext>
            </a:extLst>
          </p:cNvPr>
          <p:cNvSpPr txBox="1"/>
          <p:nvPr/>
        </p:nvSpPr>
        <p:spPr>
          <a:xfrm>
            <a:off x="2437437" y="2935450"/>
            <a:ext cx="14285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PD-L1</a:t>
            </a:r>
          </a:p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Abcam: </a:t>
            </a:r>
            <a:r>
              <a:rPr lang="en-US" altLang="zh-CN" sz="12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ab203103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A67D3370-C9B4-75E4-3731-CE537C26A749}"/>
              </a:ext>
            </a:extLst>
          </p:cNvPr>
          <p:cNvSpPr/>
          <p:nvPr/>
        </p:nvSpPr>
        <p:spPr>
          <a:xfrm>
            <a:off x="1176476" y="1300664"/>
            <a:ext cx="1304331" cy="46398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5C4861AB-5F32-BC9B-759D-C1F4D696F13D}"/>
              </a:ext>
            </a:extLst>
          </p:cNvPr>
          <p:cNvSpPr txBox="1"/>
          <p:nvPr/>
        </p:nvSpPr>
        <p:spPr>
          <a:xfrm>
            <a:off x="2468606" y="5281637"/>
            <a:ext cx="20079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GAPDH</a:t>
            </a:r>
          </a:p>
          <a:p>
            <a:r>
              <a:rPr lang="en-US" altLang="zh-CN" sz="1200" dirty="0" err="1">
                <a:latin typeface="Arial" panose="020B0604020202020204" pitchFamily="34" charset="0"/>
                <a:cs typeface="Arial" panose="020B0604020202020204" pitchFamily="34" charset="0"/>
              </a:rPr>
              <a:t>Proteintech</a:t>
            </a:r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: 60004-1-Ig</a:t>
            </a:r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CB29E2D1-0E9D-7C6F-1580-6BB112CD171E}"/>
              </a:ext>
            </a:extLst>
          </p:cNvPr>
          <p:cNvSpPr/>
          <p:nvPr/>
        </p:nvSpPr>
        <p:spPr>
          <a:xfrm>
            <a:off x="1176476" y="2941613"/>
            <a:ext cx="1304331" cy="46398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EF9B58CF-F882-E863-7FCF-D81D38389E93}"/>
              </a:ext>
            </a:extLst>
          </p:cNvPr>
          <p:cNvSpPr/>
          <p:nvPr/>
        </p:nvSpPr>
        <p:spPr>
          <a:xfrm>
            <a:off x="1186645" y="5296899"/>
            <a:ext cx="1304331" cy="46398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6FEDEEB2-96F7-79FE-8BD4-84F95885CEFC}"/>
              </a:ext>
            </a:extLst>
          </p:cNvPr>
          <p:cNvSpPr txBox="1"/>
          <p:nvPr/>
        </p:nvSpPr>
        <p:spPr>
          <a:xfrm>
            <a:off x="2437437" y="1328019"/>
            <a:ext cx="18646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SPOP</a:t>
            </a:r>
          </a:p>
          <a:p>
            <a:r>
              <a:rPr lang="en-US" altLang="zh-CN" sz="1200" dirty="0" err="1">
                <a:latin typeface="Arial" panose="020B0604020202020204" pitchFamily="34" charset="0"/>
                <a:cs typeface="Arial" panose="020B0604020202020204" pitchFamily="34" charset="0"/>
              </a:rPr>
              <a:t>Proteintech</a:t>
            </a:r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altLang="zh-CN" sz="12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16750-1-AP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50DA0D60-32B4-251E-A288-6A7AC01C84D1}"/>
              </a:ext>
            </a:extLst>
          </p:cNvPr>
          <p:cNvGrpSpPr/>
          <p:nvPr/>
        </p:nvGrpSpPr>
        <p:grpSpPr>
          <a:xfrm>
            <a:off x="200392" y="1368264"/>
            <a:ext cx="944144" cy="276999"/>
            <a:chOff x="1034645" y="3905155"/>
            <a:chExt cx="944144" cy="276999"/>
          </a:xfrm>
        </p:grpSpPr>
        <p:sp>
          <p:nvSpPr>
            <p:cNvPr id="35" name="文本框 34">
              <a:extLst>
                <a:ext uri="{FF2B5EF4-FFF2-40B4-BE49-F238E27FC236}">
                  <a16:creationId xmlns:a16="http://schemas.microsoft.com/office/drawing/2014/main" id="{57A234DC-5A45-5D23-1CAA-94CA188D9539}"/>
                </a:ext>
              </a:extLst>
            </p:cNvPr>
            <p:cNvSpPr txBox="1"/>
            <p:nvPr/>
          </p:nvSpPr>
          <p:spPr>
            <a:xfrm>
              <a:off x="1034645" y="3905155"/>
              <a:ext cx="900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42 </a:t>
              </a:r>
              <a:r>
                <a:rPr lang="en-US" altLang="zh-CN" sz="1200" dirty="0" err="1">
                  <a:latin typeface="Arial" panose="020B0604020202020204" pitchFamily="34" charset="0"/>
                  <a:cs typeface="Arial" panose="020B0604020202020204" pitchFamily="34" charset="0"/>
                </a:rPr>
                <a:t>kDa</a:t>
              </a:r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zh-CN" altLang="en-US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36" name="直线连接符 23">
              <a:extLst>
                <a:ext uri="{FF2B5EF4-FFF2-40B4-BE49-F238E27FC236}">
                  <a16:creationId xmlns:a16="http://schemas.microsoft.com/office/drawing/2014/main" id="{C22DB232-F983-B567-6030-0217F3C60ACE}"/>
                </a:ext>
              </a:extLst>
            </p:cNvPr>
            <p:cNvCxnSpPr>
              <a:cxnSpLocks/>
            </p:cNvCxnSpPr>
            <p:nvPr/>
          </p:nvCxnSpPr>
          <p:spPr>
            <a:xfrm>
              <a:off x="1798789" y="4059043"/>
              <a:ext cx="180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37" name="组合 36">
            <a:extLst>
              <a:ext uri="{FF2B5EF4-FFF2-40B4-BE49-F238E27FC236}">
                <a16:creationId xmlns:a16="http://schemas.microsoft.com/office/drawing/2014/main" id="{3BAE2EFF-27EC-27FF-63E0-90BE4C8C3D32}"/>
              </a:ext>
            </a:extLst>
          </p:cNvPr>
          <p:cNvGrpSpPr/>
          <p:nvPr/>
        </p:nvGrpSpPr>
        <p:grpSpPr>
          <a:xfrm>
            <a:off x="200392" y="1950479"/>
            <a:ext cx="944144" cy="276999"/>
            <a:chOff x="1034645" y="3905155"/>
            <a:chExt cx="944144" cy="276999"/>
          </a:xfrm>
        </p:grpSpPr>
        <p:sp>
          <p:nvSpPr>
            <p:cNvPr id="38" name="文本框 37">
              <a:extLst>
                <a:ext uri="{FF2B5EF4-FFF2-40B4-BE49-F238E27FC236}">
                  <a16:creationId xmlns:a16="http://schemas.microsoft.com/office/drawing/2014/main" id="{5AF6F0F0-E9BD-4F52-954B-181BC03BAA87}"/>
                </a:ext>
              </a:extLst>
            </p:cNvPr>
            <p:cNvSpPr txBox="1"/>
            <p:nvPr/>
          </p:nvSpPr>
          <p:spPr>
            <a:xfrm>
              <a:off x="1034645" y="3905155"/>
              <a:ext cx="900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25 </a:t>
              </a:r>
              <a:r>
                <a:rPr lang="en-US" altLang="zh-CN" sz="1200" dirty="0" err="1">
                  <a:latin typeface="Arial" panose="020B0604020202020204" pitchFamily="34" charset="0"/>
                  <a:cs typeface="Arial" panose="020B0604020202020204" pitchFamily="34" charset="0"/>
                </a:rPr>
                <a:t>kDa</a:t>
              </a:r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zh-CN" altLang="en-US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39" name="直线连接符 31">
              <a:extLst>
                <a:ext uri="{FF2B5EF4-FFF2-40B4-BE49-F238E27FC236}">
                  <a16:creationId xmlns:a16="http://schemas.microsoft.com/office/drawing/2014/main" id="{EA28F254-C9D9-7709-4153-F180658867FC}"/>
                </a:ext>
              </a:extLst>
            </p:cNvPr>
            <p:cNvCxnSpPr>
              <a:cxnSpLocks/>
            </p:cNvCxnSpPr>
            <p:nvPr/>
          </p:nvCxnSpPr>
          <p:spPr>
            <a:xfrm>
              <a:off x="1798789" y="4059043"/>
              <a:ext cx="180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40" name="组合 39">
            <a:extLst>
              <a:ext uri="{FF2B5EF4-FFF2-40B4-BE49-F238E27FC236}">
                <a16:creationId xmlns:a16="http://schemas.microsoft.com/office/drawing/2014/main" id="{8DAB9C2A-856D-BC87-01A0-A08F30531162}"/>
              </a:ext>
            </a:extLst>
          </p:cNvPr>
          <p:cNvGrpSpPr/>
          <p:nvPr/>
        </p:nvGrpSpPr>
        <p:grpSpPr>
          <a:xfrm>
            <a:off x="205356" y="3149482"/>
            <a:ext cx="944144" cy="276999"/>
            <a:chOff x="1034645" y="3905155"/>
            <a:chExt cx="944144" cy="276999"/>
          </a:xfrm>
        </p:grpSpPr>
        <p:sp>
          <p:nvSpPr>
            <p:cNvPr id="41" name="文本框 40">
              <a:extLst>
                <a:ext uri="{FF2B5EF4-FFF2-40B4-BE49-F238E27FC236}">
                  <a16:creationId xmlns:a16="http://schemas.microsoft.com/office/drawing/2014/main" id="{B84C021D-056F-8B0D-C72E-C0996089021B}"/>
                </a:ext>
              </a:extLst>
            </p:cNvPr>
            <p:cNvSpPr txBox="1"/>
            <p:nvPr/>
          </p:nvSpPr>
          <p:spPr>
            <a:xfrm>
              <a:off x="1034645" y="3905155"/>
              <a:ext cx="900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48 </a:t>
              </a:r>
              <a:r>
                <a:rPr lang="en-US" altLang="zh-CN" sz="1200" dirty="0" err="1">
                  <a:latin typeface="Arial" panose="020B0604020202020204" pitchFamily="34" charset="0"/>
                  <a:cs typeface="Arial" panose="020B0604020202020204" pitchFamily="34" charset="0"/>
                </a:rPr>
                <a:t>kDa</a:t>
              </a:r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zh-CN" altLang="en-US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42" name="直线连接符 23">
              <a:extLst>
                <a:ext uri="{FF2B5EF4-FFF2-40B4-BE49-F238E27FC236}">
                  <a16:creationId xmlns:a16="http://schemas.microsoft.com/office/drawing/2014/main" id="{D7672808-CCBA-54BB-2ABC-5B30AC7437BF}"/>
                </a:ext>
              </a:extLst>
            </p:cNvPr>
            <p:cNvCxnSpPr>
              <a:cxnSpLocks/>
            </p:cNvCxnSpPr>
            <p:nvPr/>
          </p:nvCxnSpPr>
          <p:spPr>
            <a:xfrm>
              <a:off x="1798789" y="4059043"/>
              <a:ext cx="180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43" name="组合 42">
            <a:extLst>
              <a:ext uri="{FF2B5EF4-FFF2-40B4-BE49-F238E27FC236}">
                <a16:creationId xmlns:a16="http://schemas.microsoft.com/office/drawing/2014/main" id="{113519A3-D082-015B-AAED-D20BBA2FB426}"/>
              </a:ext>
            </a:extLst>
          </p:cNvPr>
          <p:cNvGrpSpPr/>
          <p:nvPr/>
        </p:nvGrpSpPr>
        <p:grpSpPr>
          <a:xfrm>
            <a:off x="208343" y="2784603"/>
            <a:ext cx="944144" cy="276999"/>
            <a:chOff x="1034645" y="3905155"/>
            <a:chExt cx="944144" cy="276999"/>
          </a:xfrm>
        </p:grpSpPr>
        <p:sp>
          <p:nvSpPr>
            <p:cNvPr id="44" name="文本框 43">
              <a:extLst>
                <a:ext uri="{FF2B5EF4-FFF2-40B4-BE49-F238E27FC236}">
                  <a16:creationId xmlns:a16="http://schemas.microsoft.com/office/drawing/2014/main" id="{31BE526D-5E30-583B-CC0B-C03D7B3F2AB4}"/>
                </a:ext>
              </a:extLst>
            </p:cNvPr>
            <p:cNvSpPr txBox="1"/>
            <p:nvPr/>
          </p:nvSpPr>
          <p:spPr>
            <a:xfrm>
              <a:off x="1034645" y="3905155"/>
              <a:ext cx="900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70 </a:t>
              </a:r>
              <a:r>
                <a:rPr lang="en-US" altLang="zh-CN" sz="1200" dirty="0" err="1">
                  <a:latin typeface="Arial" panose="020B0604020202020204" pitchFamily="34" charset="0"/>
                  <a:cs typeface="Arial" panose="020B0604020202020204" pitchFamily="34" charset="0"/>
                </a:rPr>
                <a:t>kDa</a:t>
              </a:r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zh-CN" altLang="en-US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45" name="直线连接符 23">
              <a:extLst>
                <a:ext uri="{FF2B5EF4-FFF2-40B4-BE49-F238E27FC236}">
                  <a16:creationId xmlns:a16="http://schemas.microsoft.com/office/drawing/2014/main" id="{033A5026-9A60-D816-A99D-33E94B45E780}"/>
                </a:ext>
              </a:extLst>
            </p:cNvPr>
            <p:cNvCxnSpPr>
              <a:cxnSpLocks/>
            </p:cNvCxnSpPr>
            <p:nvPr/>
          </p:nvCxnSpPr>
          <p:spPr>
            <a:xfrm>
              <a:off x="1798789" y="4059043"/>
              <a:ext cx="180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46" name="组合 45">
            <a:extLst>
              <a:ext uri="{FF2B5EF4-FFF2-40B4-BE49-F238E27FC236}">
                <a16:creationId xmlns:a16="http://schemas.microsoft.com/office/drawing/2014/main" id="{32D58176-3E2D-4FC3-C155-8654F25C3067}"/>
              </a:ext>
            </a:extLst>
          </p:cNvPr>
          <p:cNvGrpSpPr/>
          <p:nvPr/>
        </p:nvGrpSpPr>
        <p:grpSpPr>
          <a:xfrm>
            <a:off x="216430" y="5390391"/>
            <a:ext cx="944144" cy="276999"/>
            <a:chOff x="1034645" y="3905155"/>
            <a:chExt cx="944144" cy="276999"/>
          </a:xfrm>
        </p:grpSpPr>
        <p:sp>
          <p:nvSpPr>
            <p:cNvPr id="47" name="文本框 46">
              <a:extLst>
                <a:ext uri="{FF2B5EF4-FFF2-40B4-BE49-F238E27FC236}">
                  <a16:creationId xmlns:a16="http://schemas.microsoft.com/office/drawing/2014/main" id="{77CF986F-3CE7-0B9E-C8BD-BA4C352579A3}"/>
                </a:ext>
              </a:extLst>
            </p:cNvPr>
            <p:cNvSpPr txBox="1"/>
            <p:nvPr/>
          </p:nvSpPr>
          <p:spPr>
            <a:xfrm>
              <a:off x="1034645" y="3905155"/>
              <a:ext cx="900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35 </a:t>
              </a:r>
              <a:r>
                <a:rPr lang="en-US" altLang="zh-CN" sz="1200" dirty="0" err="1">
                  <a:latin typeface="Arial" panose="020B0604020202020204" pitchFamily="34" charset="0"/>
                  <a:cs typeface="Arial" panose="020B0604020202020204" pitchFamily="34" charset="0"/>
                </a:rPr>
                <a:t>kDa</a:t>
              </a:r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zh-CN" altLang="en-US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48" name="直线连接符 23">
              <a:extLst>
                <a:ext uri="{FF2B5EF4-FFF2-40B4-BE49-F238E27FC236}">
                  <a16:creationId xmlns:a16="http://schemas.microsoft.com/office/drawing/2014/main" id="{68F01557-F87F-CD7E-D6E2-18BE06723CD8}"/>
                </a:ext>
              </a:extLst>
            </p:cNvPr>
            <p:cNvCxnSpPr>
              <a:cxnSpLocks/>
            </p:cNvCxnSpPr>
            <p:nvPr/>
          </p:nvCxnSpPr>
          <p:spPr>
            <a:xfrm>
              <a:off x="1798789" y="4059043"/>
              <a:ext cx="180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49" name="文本框 48">
            <a:extLst>
              <a:ext uri="{FF2B5EF4-FFF2-40B4-BE49-F238E27FC236}">
                <a16:creationId xmlns:a16="http://schemas.microsoft.com/office/drawing/2014/main" id="{DAF78C52-3AC5-3D64-B691-2902E67387B1}"/>
              </a:ext>
            </a:extLst>
          </p:cNvPr>
          <p:cNvSpPr txBox="1"/>
          <p:nvPr/>
        </p:nvSpPr>
        <p:spPr>
          <a:xfrm>
            <a:off x="4950156" y="181373"/>
            <a:ext cx="12490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 dirty="0"/>
              <a:t>Figure 4C</a:t>
            </a:r>
            <a:endParaRPr lang="zh-CN" altLang="en-US" dirty="0"/>
          </a:p>
        </p:txBody>
      </p:sp>
      <p:pic>
        <p:nvPicPr>
          <p:cNvPr id="52" name="图片 51">
            <a:extLst>
              <a:ext uri="{FF2B5EF4-FFF2-40B4-BE49-F238E27FC236}">
                <a16:creationId xmlns:a16="http://schemas.microsoft.com/office/drawing/2014/main" id="{C773B571-1E58-96A9-2472-2D55F7E33C7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7855" y="2855463"/>
            <a:ext cx="1592312" cy="1704814"/>
          </a:xfrm>
          <a:prstGeom prst="rect">
            <a:avLst/>
          </a:prstGeom>
        </p:spPr>
      </p:pic>
      <p:pic>
        <p:nvPicPr>
          <p:cNvPr id="54" name="图片 53">
            <a:extLst>
              <a:ext uri="{FF2B5EF4-FFF2-40B4-BE49-F238E27FC236}">
                <a16:creationId xmlns:a16="http://schemas.microsoft.com/office/drawing/2014/main" id="{92D99338-87C5-2CCE-B91D-DCA11B6667B6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7854" y="1150649"/>
            <a:ext cx="1592314" cy="1704814"/>
          </a:xfrm>
          <a:prstGeom prst="rect">
            <a:avLst/>
          </a:prstGeom>
        </p:spPr>
      </p:pic>
      <p:pic>
        <p:nvPicPr>
          <p:cNvPr id="56" name="图片 55">
            <a:extLst>
              <a:ext uri="{FF2B5EF4-FFF2-40B4-BE49-F238E27FC236}">
                <a16:creationId xmlns:a16="http://schemas.microsoft.com/office/drawing/2014/main" id="{06208186-7AE4-9223-0926-ABA2CA43EEE4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7855" y="4537998"/>
            <a:ext cx="1592312" cy="1679328"/>
          </a:xfrm>
          <a:prstGeom prst="rect">
            <a:avLst/>
          </a:prstGeom>
        </p:spPr>
      </p:pic>
      <p:sp>
        <p:nvSpPr>
          <p:cNvPr id="58" name="文本框 57">
            <a:extLst>
              <a:ext uri="{FF2B5EF4-FFF2-40B4-BE49-F238E27FC236}">
                <a16:creationId xmlns:a16="http://schemas.microsoft.com/office/drawing/2014/main" id="{CF439847-9481-D02D-7A33-AD9860899C27}"/>
              </a:ext>
            </a:extLst>
          </p:cNvPr>
          <p:cNvSpPr txBox="1"/>
          <p:nvPr/>
        </p:nvSpPr>
        <p:spPr>
          <a:xfrm>
            <a:off x="5006874" y="832069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文本框 58">
            <a:extLst>
              <a:ext uri="{FF2B5EF4-FFF2-40B4-BE49-F238E27FC236}">
                <a16:creationId xmlns:a16="http://schemas.microsoft.com/office/drawing/2014/main" id="{226E10BF-3B06-0255-74D4-9F892F0F8E56}"/>
              </a:ext>
            </a:extLst>
          </p:cNvPr>
          <p:cNvSpPr txBox="1"/>
          <p:nvPr/>
        </p:nvSpPr>
        <p:spPr>
          <a:xfrm>
            <a:off x="5305062" y="832069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" name="文本框 59">
            <a:extLst>
              <a:ext uri="{FF2B5EF4-FFF2-40B4-BE49-F238E27FC236}">
                <a16:creationId xmlns:a16="http://schemas.microsoft.com/office/drawing/2014/main" id="{8DB6A6D9-F33B-7244-E856-246F7A449271}"/>
              </a:ext>
            </a:extLst>
          </p:cNvPr>
          <p:cNvSpPr txBox="1"/>
          <p:nvPr/>
        </p:nvSpPr>
        <p:spPr>
          <a:xfrm>
            <a:off x="5876579" y="832069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15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文本框 60">
            <a:extLst>
              <a:ext uri="{FF2B5EF4-FFF2-40B4-BE49-F238E27FC236}">
                <a16:creationId xmlns:a16="http://schemas.microsoft.com/office/drawing/2014/main" id="{A529AFEF-20C4-D544-883E-ADEF6D0A22CA}"/>
              </a:ext>
            </a:extLst>
          </p:cNvPr>
          <p:cNvSpPr txBox="1"/>
          <p:nvPr/>
        </p:nvSpPr>
        <p:spPr>
          <a:xfrm>
            <a:off x="5577398" y="832069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2" name="文本框 61">
            <a:extLst>
              <a:ext uri="{FF2B5EF4-FFF2-40B4-BE49-F238E27FC236}">
                <a16:creationId xmlns:a16="http://schemas.microsoft.com/office/drawing/2014/main" id="{BD2BA379-35E9-1BF2-D9E2-5351B4DDEDCA}"/>
              </a:ext>
            </a:extLst>
          </p:cNvPr>
          <p:cNvSpPr txBox="1"/>
          <p:nvPr/>
        </p:nvSpPr>
        <p:spPr>
          <a:xfrm>
            <a:off x="6131412" y="832068"/>
            <a:ext cx="5036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altLang="zh-CN" sz="1200" dirty="0" err="1">
                <a:latin typeface="Arial" panose="020B0604020202020204" pitchFamily="34" charset="0"/>
                <a:cs typeface="Arial" panose="020B0604020202020204" pitchFamily="34" charset="0"/>
              </a:rPr>
              <a:t>μM</a:t>
            </a:r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3" name="文本框 62">
            <a:extLst>
              <a:ext uri="{FF2B5EF4-FFF2-40B4-BE49-F238E27FC236}">
                <a16:creationId xmlns:a16="http://schemas.microsoft.com/office/drawing/2014/main" id="{CB60FB7C-FDE2-94FC-2C14-12C2BAE0AB28}"/>
              </a:ext>
            </a:extLst>
          </p:cNvPr>
          <p:cNvSpPr txBox="1"/>
          <p:nvPr/>
        </p:nvSpPr>
        <p:spPr>
          <a:xfrm>
            <a:off x="4522835" y="832067"/>
            <a:ext cx="48904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PAR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4" name="直接连接符 31">
            <a:extLst>
              <a:ext uri="{FF2B5EF4-FFF2-40B4-BE49-F238E27FC236}">
                <a16:creationId xmlns:a16="http://schemas.microsoft.com/office/drawing/2014/main" id="{0F40ACFC-997F-D15D-9C7F-72E6A8CF3059}"/>
              </a:ext>
            </a:extLst>
          </p:cNvPr>
          <p:cNvCxnSpPr>
            <a:cxnSpLocks/>
          </p:cNvCxnSpPr>
          <p:nvPr/>
        </p:nvCxnSpPr>
        <p:spPr>
          <a:xfrm>
            <a:off x="4909439" y="785290"/>
            <a:ext cx="1316999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65" name="组合 64">
            <a:extLst>
              <a:ext uri="{FF2B5EF4-FFF2-40B4-BE49-F238E27FC236}">
                <a16:creationId xmlns:a16="http://schemas.microsoft.com/office/drawing/2014/main" id="{C78B26D5-74C8-5CA2-8D59-23D19E74276E}"/>
              </a:ext>
            </a:extLst>
          </p:cNvPr>
          <p:cNvGrpSpPr/>
          <p:nvPr/>
        </p:nvGrpSpPr>
        <p:grpSpPr>
          <a:xfrm>
            <a:off x="3867845" y="1741462"/>
            <a:ext cx="944144" cy="276999"/>
            <a:chOff x="1034645" y="3905155"/>
            <a:chExt cx="944144" cy="276999"/>
          </a:xfrm>
        </p:grpSpPr>
        <p:sp>
          <p:nvSpPr>
            <p:cNvPr id="66" name="文本框 65">
              <a:extLst>
                <a:ext uri="{FF2B5EF4-FFF2-40B4-BE49-F238E27FC236}">
                  <a16:creationId xmlns:a16="http://schemas.microsoft.com/office/drawing/2014/main" id="{8C2E6644-44CD-1856-AF54-19DA1F948AB6}"/>
                </a:ext>
              </a:extLst>
            </p:cNvPr>
            <p:cNvSpPr txBox="1"/>
            <p:nvPr/>
          </p:nvSpPr>
          <p:spPr>
            <a:xfrm>
              <a:off x="1034645" y="3905155"/>
              <a:ext cx="900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42 </a:t>
              </a:r>
              <a:r>
                <a:rPr lang="en-US" altLang="zh-CN" sz="1200" dirty="0" err="1">
                  <a:latin typeface="Arial" panose="020B0604020202020204" pitchFamily="34" charset="0"/>
                  <a:cs typeface="Arial" panose="020B0604020202020204" pitchFamily="34" charset="0"/>
                </a:rPr>
                <a:t>kDa</a:t>
              </a:r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zh-CN" altLang="en-US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67" name="直线连接符 23">
              <a:extLst>
                <a:ext uri="{FF2B5EF4-FFF2-40B4-BE49-F238E27FC236}">
                  <a16:creationId xmlns:a16="http://schemas.microsoft.com/office/drawing/2014/main" id="{F43E4014-7B3C-469B-41DA-F3625B11349D}"/>
                </a:ext>
              </a:extLst>
            </p:cNvPr>
            <p:cNvCxnSpPr>
              <a:cxnSpLocks/>
            </p:cNvCxnSpPr>
            <p:nvPr/>
          </p:nvCxnSpPr>
          <p:spPr>
            <a:xfrm>
              <a:off x="1798789" y="4059043"/>
              <a:ext cx="180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71" name="组合 70">
            <a:extLst>
              <a:ext uri="{FF2B5EF4-FFF2-40B4-BE49-F238E27FC236}">
                <a16:creationId xmlns:a16="http://schemas.microsoft.com/office/drawing/2014/main" id="{63BF73B7-15A9-E6C7-14B3-B8548836ABD0}"/>
              </a:ext>
            </a:extLst>
          </p:cNvPr>
          <p:cNvGrpSpPr/>
          <p:nvPr/>
        </p:nvGrpSpPr>
        <p:grpSpPr>
          <a:xfrm>
            <a:off x="3867845" y="1365075"/>
            <a:ext cx="944144" cy="276999"/>
            <a:chOff x="1034645" y="3905155"/>
            <a:chExt cx="944144" cy="276999"/>
          </a:xfrm>
        </p:grpSpPr>
        <p:sp>
          <p:nvSpPr>
            <p:cNvPr id="72" name="文本框 71">
              <a:extLst>
                <a:ext uri="{FF2B5EF4-FFF2-40B4-BE49-F238E27FC236}">
                  <a16:creationId xmlns:a16="http://schemas.microsoft.com/office/drawing/2014/main" id="{6FC10EE6-D5D2-4024-28D9-E533BCB70AE7}"/>
                </a:ext>
              </a:extLst>
            </p:cNvPr>
            <p:cNvSpPr txBox="1"/>
            <p:nvPr/>
          </p:nvSpPr>
          <p:spPr>
            <a:xfrm>
              <a:off x="1034645" y="3905155"/>
              <a:ext cx="900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70 </a:t>
              </a:r>
              <a:r>
                <a:rPr lang="en-US" altLang="zh-CN" sz="1200" dirty="0" err="1">
                  <a:latin typeface="Arial" panose="020B0604020202020204" pitchFamily="34" charset="0"/>
                  <a:cs typeface="Arial" panose="020B0604020202020204" pitchFamily="34" charset="0"/>
                </a:rPr>
                <a:t>kDa</a:t>
              </a:r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zh-CN" altLang="en-US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73" name="直线连接符 35">
              <a:extLst>
                <a:ext uri="{FF2B5EF4-FFF2-40B4-BE49-F238E27FC236}">
                  <a16:creationId xmlns:a16="http://schemas.microsoft.com/office/drawing/2014/main" id="{7144862A-3EFF-D4B0-59F0-35731903F971}"/>
                </a:ext>
              </a:extLst>
            </p:cNvPr>
            <p:cNvCxnSpPr>
              <a:cxnSpLocks/>
            </p:cNvCxnSpPr>
            <p:nvPr/>
          </p:nvCxnSpPr>
          <p:spPr>
            <a:xfrm>
              <a:off x="1798789" y="4059043"/>
              <a:ext cx="180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74" name="文本框 73">
            <a:extLst>
              <a:ext uri="{FF2B5EF4-FFF2-40B4-BE49-F238E27FC236}">
                <a16:creationId xmlns:a16="http://schemas.microsoft.com/office/drawing/2014/main" id="{4F9B25C1-6C0E-EDAC-CFB1-DE50C0079447}"/>
              </a:ext>
            </a:extLst>
          </p:cNvPr>
          <p:cNvSpPr txBox="1"/>
          <p:nvPr/>
        </p:nvSpPr>
        <p:spPr>
          <a:xfrm>
            <a:off x="6281166" y="3287981"/>
            <a:ext cx="14285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PD-L1</a:t>
            </a:r>
          </a:p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Abcam: </a:t>
            </a:r>
            <a:r>
              <a:rPr lang="en-US" altLang="zh-CN" sz="12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ab203103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5" name="文本框 74">
            <a:extLst>
              <a:ext uri="{FF2B5EF4-FFF2-40B4-BE49-F238E27FC236}">
                <a16:creationId xmlns:a16="http://schemas.microsoft.com/office/drawing/2014/main" id="{99C406F6-5C44-A594-F4A7-AABD371093DF}"/>
              </a:ext>
            </a:extLst>
          </p:cNvPr>
          <p:cNvSpPr txBox="1"/>
          <p:nvPr/>
        </p:nvSpPr>
        <p:spPr>
          <a:xfrm>
            <a:off x="5334373" y="508291"/>
            <a:ext cx="51809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RKO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6" name="文本框 75">
            <a:extLst>
              <a:ext uri="{FF2B5EF4-FFF2-40B4-BE49-F238E27FC236}">
                <a16:creationId xmlns:a16="http://schemas.microsoft.com/office/drawing/2014/main" id="{94BE40D2-67E4-D02F-4D4F-29984FC5E07E}"/>
              </a:ext>
            </a:extLst>
          </p:cNvPr>
          <p:cNvSpPr txBox="1"/>
          <p:nvPr/>
        </p:nvSpPr>
        <p:spPr>
          <a:xfrm>
            <a:off x="6293772" y="1631274"/>
            <a:ext cx="18646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SPOP</a:t>
            </a:r>
          </a:p>
          <a:p>
            <a:r>
              <a:rPr lang="en-US" altLang="zh-CN" sz="1200" dirty="0" err="1">
                <a:latin typeface="Arial" panose="020B0604020202020204" pitchFamily="34" charset="0"/>
                <a:cs typeface="Arial" panose="020B0604020202020204" pitchFamily="34" charset="0"/>
              </a:rPr>
              <a:t>Proteintech</a:t>
            </a:r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altLang="zh-CN" sz="12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16750-1-AP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78" name="组合 77">
            <a:extLst>
              <a:ext uri="{FF2B5EF4-FFF2-40B4-BE49-F238E27FC236}">
                <a16:creationId xmlns:a16="http://schemas.microsoft.com/office/drawing/2014/main" id="{93C807C7-1E77-8611-B969-7A7D754CD652}"/>
              </a:ext>
            </a:extLst>
          </p:cNvPr>
          <p:cNvGrpSpPr/>
          <p:nvPr/>
        </p:nvGrpSpPr>
        <p:grpSpPr>
          <a:xfrm>
            <a:off x="3867845" y="3357360"/>
            <a:ext cx="944144" cy="276999"/>
            <a:chOff x="1034645" y="3905155"/>
            <a:chExt cx="944144" cy="276999"/>
          </a:xfrm>
        </p:grpSpPr>
        <p:sp>
          <p:nvSpPr>
            <p:cNvPr id="79" name="文本框 78">
              <a:extLst>
                <a:ext uri="{FF2B5EF4-FFF2-40B4-BE49-F238E27FC236}">
                  <a16:creationId xmlns:a16="http://schemas.microsoft.com/office/drawing/2014/main" id="{DDF42C09-46DD-7204-3DC9-01CA584EF229}"/>
                </a:ext>
              </a:extLst>
            </p:cNvPr>
            <p:cNvSpPr txBox="1"/>
            <p:nvPr/>
          </p:nvSpPr>
          <p:spPr>
            <a:xfrm>
              <a:off x="1034645" y="3905155"/>
              <a:ext cx="900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48 </a:t>
              </a:r>
              <a:r>
                <a:rPr lang="en-US" altLang="zh-CN" sz="1200" dirty="0" err="1">
                  <a:latin typeface="Arial" panose="020B0604020202020204" pitchFamily="34" charset="0"/>
                  <a:cs typeface="Arial" panose="020B0604020202020204" pitchFamily="34" charset="0"/>
                </a:rPr>
                <a:t>kDa</a:t>
              </a:r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zh-CN" altLang="en-US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80" name="直线连接符 23">
              <a:extLst>
                <a:ext uri="{FF2B5EF4-FFF2-40B4-BE49-F238E27FC236}">
                  <a16:creationId xmlns:a16="http://schemas.microsoft.com/office/drawing/2014/main" id="{5EE8D2C7-35D3-3BD1-98EF-A5E6C206EF4C}"/>
                </a:ext>
              </a:extLst>
            </p:cNvPr>
            <p:cNvCxnSpPr>
              <a:cxnSpLocks/>
            </p:cNvCxnSpPr>
            <p:nvPr/>
          </p:nvCxnSpPr>
          <p:spPr>
            <a:xfrm>
              <a:off x="1798789" y="4059043"/>
              <a:ext cx="180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81" name="组合 80">
            <a:extLst>
              <a:ext uri="{FF2B5EF4-FFF2-40B4-BE49-F238E27FC236}">
                <a16:creationId xmlns:a16="http://schemas.microsoft.com/office/drawing/2014/main" id="{C918E945-50FE-A853-235D-D326EF003662}"/>
              </a:ext>
            </a:extLst>
          </p:cNvPr>
          <p:cNvGrpSpPr/>
          <p:nvPr/>
        </p:nvGrpSpPr>
        <p:grpSpPr>
          <a:xfrm>
            <a:off x="3867845" y="3016933"/>
            <a:ext cx="944144" cy="276999"/>
            <a:chOff x="1034645" y="3905155"/>
            <a:chExt cx="944144" cy="276999"/>
          </a:xfrm>
        </p:grpSpPr>
        <p:sp>
          <p:nvSpPr>
            <p:cNvPr id="82" name="文本框 81">
              <a:extLst>
                <a:ext uri="{FF2B5EF4-FFF2-40B4-BE49-F238E27FC236}">
                  <a16:creationId xmlns:a16="http://schemas.microsoft.com/office/drawing/2014/main" id="{FA85264C-346B-CF57-C098-010C995FAE35}"/>
                </a:ext>
              </a:extLst>
            </p:cNvPr>
            <p:cNvSpPr txBox="1"/>
            <p:nvPr/>
          </p:nvSpPr>
          <p:spPr>
            <a:xfrm>
              <a:off x="1034645" y="3905155"/>
              <a:ext cx="900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70 </a:t>
              </a:r>
              <a:r>
                <a:rPr lang="en-US" altLang="zh-CN" sz="1200" dirty="0" err="1">
                  <a:latin typeface="Arial" panose="020B0604020202020204" pitchFamily="34" charset="0"/>
                  <a:cs typeface="Arial" panose="020B0604020202020204" pitchFamily="34" charset="0"/>
                </a:rPr>
                <a:t>kDa</a:t>
              </a:r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zh-CN" altLang="en-US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83" name="直线连接符 23">
              <a:extLst>
                <a:ext uri="{FF2B5EF4-FFF2-40B4-BE49-F238E27FC236}">
                  <a16:creationId xmlns:a16="http://schemas.microsoft.com/office/drawing/2014/main" id="{82697B89-047E-C059-795E-68A521971672}"/>
                </a:ext>
              </a:extLst>
            </p:cNvPr>
            <p:cNvCxnSpPr>
              <a:cxnSpLocks/>
            </p:cNvCxnSpPr>
            <p:nvPr/>
          </p:nvCxnSpPr>
          <p:spPr>
            <a:xfrm>
              <a:off x="1798789" y="4059043"/>
              <a:ext cx="180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84" name="组合 83">
            <a:extLst>
              <a:ext uri="{FF2B5EF4-FFF2-40B4-BE49-F238E27FC236}">
                <a16:creationId xmlns:a16="http://schemas.microsoft.com/office/drawing/2014/main" id="{39113C70-25F3-2F57-6B9C-F7C0B1BA3ACB}"/>
              </a:ext>
            </a:extLst>
          </p:cNvPr>
          <p:cNvGrpSpPr/>
          <p:nvPr/>
        </p:nvGrpSpPr>
        <p:grpSpPr>
          <a:xfrm>
            <a:off x="3867845" y="5325812"/>
            <a:ext cx="944144" cy="276999"/>
            <a:chOff x="1034645" y="3905155"/>
            <a:chExt cx="944144" cy="276999"/>
          </a:xfrm>
        </p:grpSpPr>
        <p:sp>
          <p:nvSpPr>
            <p:cNvPr id="85" name="文本框 84">
              <a:extLst>
                <a:ext uri="{FF2B5EF4-FFF2-40B4-BE49-F238E27FC236}">
                  <a16:creationId xmlns:a16="http://schemas.microsoft.com/office/drawing/2014/main" id="{227B870F-2491-59A6-C3E8-3821F308E298}"/>
                </a:ext>
              </a:extLst>
            </p:cNvPr>
            <p:cNvSpPr txBox="1"/>
            <p:nvPr/>
          </p:nvSpPr>
          <p:spPr>
            <a:xfrm>
              <a:off x="1034645" y="3905155"/>
              <a:ext cx="900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35 </a:t>
              </a:r>
              <a:r>
                <a:rPr lang="en-US" altLang="zh-CN" sz="1200" dirty="0" err="1">
                  <a:latin typeface="Arial" panose="020B0604020202020204" pitchFamily="34" charset="0"/>
                  <a:cs typeface="Arial" panose="020B0604020202020204" pitchFamily="34" charset="0"/>
                </a:rPr>
                <a:t>kDa</a:t>
              </a:r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zh-CN" altLang="en-US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86" name="直线连接符 23">
              <a:extLst>
                <a:ext uri="{FF2B5EF4-FFF2-40B4-BE49-F238E27FC236}">
                  <a16:creationId xmlns:a16="http://schemas.microsoft.com/office/drawing/2014/main" id="{FCEFCC28-65E7-8272-8F09-D76F9974D3FB}"/>
                </a:ext>
              </a:extLst>
            </p:cNvPr>
            <p:cNvCxnSpPr>
              <a:cxnSpLocks/>
            </p:cNvCxnSpPr>
            <p:nvPr/>
          </p:nvCxnSpPr>
          <p:spPr>
            <a:xfrm>
              <a:off x="1798789" y="4059043"/>
              <a:ext cx="180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87" name="文本框 86">
            <a:extLst>
              <a:ext uri="{FF2B5EF4-FFF2-40B4-BE49-F238E27FC236}">
                <a16:creationId xmlns:a16="http://schemas.microsoft.com/office/drawing/2014/main" id="{24814B7B-4156-BAD3-374E-97C4F8E37055}"/>
              </a:ext>
            </a:extLst>
          </p:cNvPr>
          <p:cNvSpPr txBox="1"/>
          <p:nvPr/>
        </p:nvSpPr>
        <p:spPr>
          <a:xfrm>
            <a:off x="6250931" y="5159558"/>
            <a:ext cx="20079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GAPDH</a:t>
            </a:r>
          </a:p>
          <a:p>
            <a:r>
              <a:rPr lang="en-US" altLang="zh-CN" sz="1200" dirty="0" err="1">
                <a:latin typeface="Arial" panose="020B0604020202020204" pitchFamily="34" charset="0"/>
                <a:cs typeface="Arial" panose="020B0604020202020204" pitchFamily="34" charset="0"/>
              </a:rPr>
              <a:t>Proteintech</a:t>
            </a:r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: 60004-1-Ig</a:t>
            </a:r>
          </a:p>
        </p:txBody>
      </p:sp>
      <p:sp>
        <p:nvSpPr>
          <p:cNvPr id="91" name="矩形 90">
            <a:extLst>
              <a:ext uri="{FF2B5EF4-FFF2-40B4-BE49-F238E27FC236}">
                <a16:creationId xmlns:a16="http://schemas.microsoft.com/office/drawing/2014/main" id="{C43F2D0C-88BD-30EA-123A-89DE8914C123}"/>
              </a:ext>
            </a:extLst>
          </p:cNvPr>
          <p:cNvSpPr/>
          <p:nvPr/>
        </p:nvSpPr>
        <p:spPr>
          <a:xfrm>
            <a:off x="4922522" y="1624994"/>
            <a:ext cx="1304331" cy="46398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2" name="矩形 91">
            <a:extLst>
              <a:ext uri="{FF2B5EF4-FFF2-40B4-BE49-F238E27FC236}">
                <a16:creationId xmlns:a16="http://schemas.microsoft.com/office/drawing/2014/main" id="{2F4E51FD-7F80-6372-D6CE-AE043E02ECE6}"/>
              </a:ext>
            </a:extLst>
          </p:cNvPr>
          <p:cNvSpPr/>
          <p:nvPr/>
        </p:nvSpPr>
        <p:spPr>
          <a:xfrm>
            <a:off x="4922522" y="3222439"/>
            <a:ext cx="1304331" cy="46398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3" name="矩形 92">
            <a:extLst>
              <a:ext uri="{FF2B5EF4-FFF2-40B4-BE49-F238E27FC236}">
                <a16:creationId xmlns:a16="http://schemas.microsoft.com/office/drawing/2014/main" id="{BB71BA45-FD7F-4EEF-F340-8CDE435946C8}"/>
              </a:ext>
            </a:extLst>
          </p:cNvPr>
          <p:cNvSpPr/>
          <p:nvPr/>
        </p:nvSpPr>
        <p:spPr>
          <a:xfrm>
            <a:off x="4931845" y="5263416"/>
            <a:ext cx="1304331" cy="46398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95" name="图片 94">
            <a:extLst>
              <a:ext uri="{FF2B5EF4-FFF2-40B4-BE49-F238E27FC236}">
                <a16:creationId xmlns:a16="http://schemas.microsoft.com/office/drawing/2014/main" id="{D99CCBC8-EC5E-09E8-57C4-6492485D23ED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465097" y="2680104"/>
            <a:ext cx="2338852" cy="1447624"/>
          </a:xfrm>
          <a:prstGeom prst="rect">
            <a:avLst/>
          </a:prstGeom>
        </p:spPr>
      </p:pic>
      <p:pic>
        <p:nvPicPr>
          <p:cNvPr id="97" name="图片 96">
            <a:extLst>
              <a:ext uri="{FF2B5EF4-FFF2-40B4-BE49-F238E27FC236}">
                <a16:creationId xmlns:a16="http://schemas.microsoft.com/office/drawing/2014/main" id="{10AFE14A-B5CA-BEDA-578F-9C760C5CFFCA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514886" y="1219113"/>
            <a:ext cx="2239274" cy="1481104"/>
          </a:xfrm>
          <a:prstGeom prst="rect">
            <a:avLst/>
          </a:prstGeom>
        </p:spPr>
      </p:pic>
      <p:pic>
        <p:nvPicPr>
          <p:cNvPr id="99" name="图片 98">
            <a:extLst>
              <a:ext uri="{FF2B5EF4-FFF2-40B4-BE49-F238E27FC236}">
                <a16:creationId xmlns:a16="http://schemas.microsoft.com/office/drawing/2014/main" id="{5FBEF213-45F5-FC29-4C46-07D3F5493369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415308" y="4063177"/>
            <a:ext cx="2338852" cy="1481102"/>
          </a:xfrm>
          <a:prstGeom prst="rect">
            <a:avLst/>
          </a:prstGeom>
        </p:spPr>
      </p:pic>
      <p:sp>
        <p:nvSpPr>
          <p:cNvPr id="100" name="矩形 99">
            <a:extLst>
              <a:ext uri="{FF2B5EF4-FFF2-40B4-BE49-F238E27FC236}">
                <a16:creationId xmlns:a16="http://schemas.microsoft.com/office/drawing/2014/main" id="{42E03557-4350-4BDE-6AE9-2846BB1060F8}"/>
              </a:ext>
            </a:extLst>
          </p:cNvPr>
          <p:cNvSpPr/>
          <p:nvPr/>
        </p:nvSpPr>
        <p:spPr>
          <a:xfrm>
            <a:off x="8900764" y="1539072"/>
            <a:ext cx="1626764" cy="46398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1" name="矩形 100">
            <a:extLst>
              <a:ext uri="{FF2B5EF4-FFF2-40B4-BE49-F238E27FC236}">
                <a16:creationId xmlns:a16="http://schemas.microsoft.com/office/drawing/2014/main" id="{BB69AC01-F962-DABD-7600-30D812669206}"/>
              </a:ext>
            </a:extLst>
          </p:cNvPr>
          <p:cNvSpPr/>
          <p:nvPr/>
        </p:nvSpPr>
        <p:spPr>
          <a:xfrm>
            <a:off x="8900764" y="2868698"/>
            <a:ext cx="1626764" cy="46398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2" name="矩形 101">
            <a:extLst>
              <a:ext uri="{FF2B5EF4-FFF2-40B4-BE49-F238E27FC236}">
                <a16:creationId xmlns:a16="http://schemas.microsoft.com/office/drawing/2014/main" id="{066777E1-D463-34B9-CD98-77D060AF24E8}"/>
              </a:ext>
            </a:extLst>
          </p:cNvPr>
          <p:cNvSpPr/>
          <p:nvPr/>
        </p:nvSpPr>
        <p:spPr>
          <a:xfrm>
            <a:off x="8900764" y="4604011"/>
            <a:ext cx="1626764" cy="46398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03" name="组合 102">
            <a:extLst>
              <a:ext uri="{FF2B5EF4-FFF2-40B4-BE49-F238E27FC236}">
                <a16:creationId xmlns:a16="http://schemas.microsoft.com/office/drawing/2014/main" id="{126D0B51-15DA-EA50-0F35-962C0ADC6A31}"/>
              </a:ext>
            </a:extLst>
          </p:cNvPr>
          <p:cNvGrpSpPr/>
          <p:nvPr/>
        </p:nvGrpSpPr>
        <p:grpSpPr>
          <a:xfrm>
            <a:off x="7729988" y="1648455"/>
            <a:ext cx="944144" cy="276999"/>
            <a:chOff x="1034645" y="3905155"/>
            <a:chExt cx="944144" cy="276999"/>
          </a:xfrm>
        </p:grpSpPr>
        <p:sp>
          <p:nvSpPr>
            <p:cNvPr id="104" name="文本框 103">
              <a:extLst>
                <a:ext uri="{FF2B5EF4-FFF2-40B4-BE49-F238E27FC236}">
                  <a16:creationId xmlns:a16="http://schemas.microsoft.com/office/drawing/2014/main" id="{B3B33F51-CD67-BCFC-5A89-6DE6BE428D10}"/>
                </a:ext>
              </a:extLst>
            </p:cNvPr>
            <p:cNvSpPr txBox="1"/>
            <p:nvPr/>
          </p:nvSpPr>
          <p:spPr>
            <a:xfrm>
              <a:off x="1034645" y="3905155"/>
              <a:ext cx="900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42 </a:t>
              </a:r>
              <a:r>
                <a:rPr lang="en-US" altLang="zh-CN" sz="1200" dirty="0" err="1">
                  <a:latin typeface="Arial" panose="020B0604020202020204" pitchFamily="34" charset="0"/>
                  <a:cs typeface="Arial" panose="020B0604020202020204" pitchFamily="34" charset="0"/>
                </a:rPr>
                <a:t>kDa</a:t>
              </a:r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zh-CN" altLang="en-US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05" name="直线连接符 23">
              <a:extLst>
                <a:ext uri="{FF2B5EF4-FFF2-40B4-BE49-F238E27FC236}">
                  <a16:creationId xmlns:a16="http://schemas.microsoft.com/office/drawing/2014/main" id="{01D63A45-E830-CAC8-066E-1247ED931EF2}"/>
                </a:ext>
              </a:extLst>
            </p:cNvPr>
            <p:cNvCxnSpPr>
              <a:cxnSpLocks/>
            </p:cNvCxnSpPr>
            <p:nvPr/>
          </p:nvCxnSpPr>
          <p:spPr>
            <a:xfrm>
              <a:off x="1798789" y="4059043"/>
              <a:ext cx="180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06" name="组合 105">
            <a:extLst>
              <a:ext uri="{FF2B5EF4-FFF2-40B4-BE49-F238E27FC236}">
                <a16:creationId xmlns:a16="http://schemas.microsoft.com/office/drawing/2014/main" id="{36F35FD5-D5CC-C1E1-29D9-E56AC4C66B35}"/>
              </a:ext>
            </a:extLst>
          </p:cNvPr>
          <p:cNvGrpSpPr/>
          <p:nvPr/>
        </p:nvGrpSpPr>
        <p:grpSpPr>
          <a:xfrm>
            <a:off x="7729988" y="1272068"/>
            <a:ext cx="944144" cy="276999"/>
            <a:chOff x="1034645" y="3905155"/>
            <a:chExt cx="944144" cy="276999"/>
          </a:xfrm>
        </p:grpSpPr>
        <p:sp>
          <p:nvSpPr>
            <p:cNvPr id="107" name="文本框 106">
              <a:extLst>
                <a:ext uri="{FF2B5EF4-FFF2-40B4-BE49-F238E27FC236}">
                  <a16:creationId xmlns:a16="http://schemas.microsoft.com/office/drawing/2014/main" id="{FDBB9D29-9F63-AB47-570F-84A61210A0E4}"/>
                </a:ext>
              </a:extLst>
            </p:cNvPr>
            <p:cNvSpPr txBox="1"/>
            <p:nvPr/>
          </p:nvSpPr>
          <p:spPr>
            <a:xfrm>
              <a:off x="1034645" y="3905155"/>
              <a:ext cx="900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70 </a:t>
              </a:r>
              <a:r>
                <a:rPr lang="en-US" altLang="zh-CN" sz="1200" dirty="0" err="1">
                  <a:latin typeface="Arial" panose="020B0604020202020204" pitchFamily="34" charset="0"/>
                  <a:cs typeface="Arial" panose="020B0604020202020204" pitchFamily="34" charset="0"/>
                </a:rPr>
                <a:t>kDa</a:t>
              </a:r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zh-CN" altLang="en-US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08" name="直线连接符 35">
              <a:extLst>
                <a:ext uri="{FF2B5EF4-FFF2-40B4-BE49-F238E27FC236}">
                  <a16:creationId xmlns:a16="http://schemas.microsoft.com/office/drawing/2014/main" id="{160AB00D-85CE-889F-7DDE-4AA9ADA158D0}"/>
                </a:ext>
              </a:extLst>
            </p:cNvPr>
            <p:cNvCxnSpPr>
              <a:cxnSpLocks/>
            </p:cNvCxnSpPr>
            <p:nvPr/>
          </p:nvCxnSpPr>
          <p:spPr>
            <a:xfrm>
              <a:off x="1798789" y="4059043"/>
              <a:ext cx="180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09" name="组合 108">
            <a:extLst>
              <a:ext uri="{FF2B5EF4-FFF2-40B4-BE49-F238E27FC236}">
                <a16:creationId xmlns:a16="http://schemas.microsoft.com/office/drawing/2014/main" id="{CD8F5F6E-F93E-D3E5-4610-0EF6AC89C9FC}"/>
              </a:ext>
            </a:extLst>
          </p:cNvPr>
          <p:cNvGrpSpPr/>
          <p:nvPr/>
        </p:nvGrpSpPr>
        <p:grpSpPr>
          <a:xfrm>
            <a:off x="7728288" y="2968449"/>
            <a:ext cx="944144" cy="276999"/>
            <a:chOff x="1034645" y="3905155"/>
            <a:chExt cx="944144" cy="276999"/>
          </a:xfrm>
        </p:grpSpPr>
        <p:sp>
          <p:nvSpPr>
            <p:cNvPr id="110" name="文本框 109">
              <a:extLst>
                <a:ext uri="{FF2B5EF4-FFF2-40B4-BE49-F238E27FC236}">
                  <a16:creationId xmlns:a16="http://schemas.microsoft.com/office/drawing/2014/main" id="{2E0A0548-6A7B-F8A7-9CC4-E3CADB7B74D7}"/>
                </a:ext>
              </a:extLst>
            </p:cNvPr>
            <p:cNvSpPr txBox="1"/>
            <p:nvPr/>
          </p:nvSpPr>
          <p:spPr>
            <a:xfrm>
              <a:off x="1034645" y="3905155"/>
              <a:ext cx="900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48 </a:t>
              </a:r>
              <a:r>
                <a:rPr lang="en-US" altLang="zh-CN" sz="1200" dirty="0" err="1">
                  <a:latin typeface="Arial" panose="020B0604020202020204" pitchFamily="34" charset="0"/>
                  <a:cs typeface="Arial" panose="020B0604020202020204" pitchFamily="34" charset="0"/>
                </a:rPr>
                <a:t>kDa</a:t>
              </a:r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zh-CN" altLang="en-US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11" name="直线连接符 23">
              <a:extLst>
                <a:ext uri="{FF2B5EF4-FFF2-40B4-BE49-F238E27FC236}">
                  <a16:creationId xmlns:a16="http://schemas.microsoft.com/office/drawing/2014/main" id="{5A2A0A0E-2743-03DC-64ED-2A25858F616A}"/>
                </a:ext>
              </a:extLst>
            </p:cNvPr>
            <p:cNvCxnSpPr>
              <a:cxnSpLocks/>
            </p:cNvCxnSpPr>
            <p:nvPr/>
          </p:nvCxnSpPr>
          <p:spPr>
            <a:xfrm>
              <a:off x="1798789" y="4059043"/>
              <a:ext cx="180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12" name="组合 111">
            <a:extLst>
              <a:ext uri="{FF2B5EF4-FFF2-40B4-BE49-F238E27FC236}">
                <a16:creationId xmlns:a16="http://schemas.microsoft.com/office/drawing/2014/main" id="{F9D9ACAE-59FC-77F5-0C23-CBEC9D5A76A2}"/>
              </a:ext>
            </a:extLst>
          </p:cNvPr>
          <p:cNvGrpSpPr/>
          <p:nvPr/>
        </p:nvGrpSpPr>
        <p:grpSpPr>
          <a:xfrm>
            <a:off x="7728288" y="2643924"/>
            <a:ext cx="944144" cy="276999"/>
            <a:chOff x="1034645" y="3905155"/>
            <a:chExt cx="944144" cy="276999"/>
          </a:xfrm>
        </p:grpSpPr>
        <p:sp>
          <p:nvSpPr>
            <p:cNvPr id="113" name="文本框 112">
              <a:extLst>
                <a:ext uri="{FF2B5EF4-FFF2-40B4-BE49-F238E27FC236}">
                  <a16:creationId xmlns:a16="http://schemas.microsoft.com/office/drawing/2014/main" id="{B464CAB2-F0D1-CEA2-65CD-9D0DC8A89073}"/>
                </a:ext>
              </a:extLst>
            </p:cNvPr>
            <p:cNvSpPr txBox="1"/>
            <p:nvPr/>
          </p:nvSpPr>
          <p:spPr>
            <a:xfrm>
              <a:off x="1034645" y="3905155"/>
              <a:ext cx="900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70 </a:t>
              </a:r>
              <a:r>
                <a:rPr lang="en-US" altLang="zh-CN" sz="1200" dirty="0" err="1">
                  <a:latin typeface="Arial" panose="020B0604020202020204" pitchFamily="34" charset="0"/>
                  <a:cs typeface="Arial" panose="020B0604020202020204" pitchFamily="34" charset="0"/>
                </a:rPr>
                <a:t>kDa</a:t>
              </a:r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zh-CN" altLang="en-US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14" name="直线连接符 23">
              <a:extLst>
                <a:ext uri="{FF2B5EF4-FFF2-40B4-BE49-F238E27FC236}">
                  <a16:creationId xmlns:a16="http://schemas.microsoft.com/office/drawing/2014/main" id="{9C6A19EB-C84E-4966-B4CA-85ED0A1D1514}"/>
                </a:ext>
              </a:extLst>
            </p:cNvPr>
            <p:cNvCxnSpPr>
              <a:cxnSpLocks/>
            </p:cNvCxnSpPr>
            <p:nvPr/>
          </p:nvCxnSpPr>
          <p:spPr>
            <a:xfrm>
              <a:off x="1798789" y="4059043"/>
              <a:ext cx="180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15" name="组合 114">
            <a:extLst>
              <a:ext uri="{FF2B5EF4-FFF2-40B4-BE49-F238E27FC236}">
                <a16:creationId xmlns:a16="http://schemas.microsoft.com/office/drawing/2014/main" id="{66B55E47-0A27-FBAE-3AFF-356718F76F3B}"/>
              </a:ext>
            </a:extLst>
          </p:cNvPr>
          <p:cNvGrpSpPr/>
          <p:nvPr/>
        </p:nvGrpSpPr>
        <p:grpSpPr>
          <a:xfrm>
            <a:off x="7728288" y="4676409"/>
            <a:ext cx="944144" cy="276999"/>
            <a:chOff x="1034645" y="3905155"/>
            <a:chExt cx="944144" cy="276999"/>
          </a:xfrm>
        </p:grpSpPr>
        <p:sp>
          <p:nvSpPr>
            <p:cNvPr id="116" name="文本框 115">
              <a:extLst>
                <a:ext uri="{FF2B5EF4-FFF2-40B4-BE49-F238E27FC236}">
                  <a16:creationId xmlns:a16="http://schemas.microsoft.com/office/drawing/2014/main" id="{BE7EA90C-2D41-E950-DAF8-4302C1D03DF3}"/>
                </a:ext>
              </a:extLst>
            </p:cNvPr>
            <p:cNvSpPr txBox="1"/>
            <p:nvPr/>
          </p:nvSpPr>
          <p:spPr>
            <a:xfrm>
              <a:off x="1034645" y="3905155"/>
              <a:ext cx="900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35 </a:t>
              </a:r>
              <a:r>
                <a:rPr lang="en-US" altLang="zh-CN" sz="1200" dirty="0" err="1">
                  <a:latin typeface="Arial" panose="020B0604020202020204" pitchFamily="34" charset="0"/>
                  <a:cs typeface="Arial" panose="020B0604020202020204" pitchFamily="34" charset="0"/>
                </a:rPr>
                <a:t>kDa</a:t>
              </a:r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zh-CN" altLang="en-US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17" name="直线连接符 23">
              <a:extLst>
                <a:ext uri="{FF2B5EF4-FFF2-40B4-BE49-F238E27FC236}">
                  <a16:creationId xmlns:a16="http://schemas.microsoft.com/office/drawing/2014/main" id="{46B2FBA5-BC50-37A6-25D8-B613B88E117F}"/>
                </a:ext>
              </a:extLst>
            </p:cNvPr>
            <p:cNvCxnSpPr>
              <a:cxnSpLocks/>
            </p:cNvCxnSpPr>
            <p:nvPr/>
          </p:nvCxnSpPr>
          <p:spPr>
            <a:xfrm>
              <a:off x="1798789" y="4059043"/>
              <a:ext cx="180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18" name="文本框 117">
            <a:extLst>
              <a:ext uri="{FF2B5EF4-FFF2-40B4-BE49-F238E27FC236}">
                <a16:creationId xmlns:a16="http://schemas.microsoft.com/office/drawing/2014/main" id="{A000BE63-30E3-E3C7-DF1C-048958B48D0F}"/>
              </a:ext>
            </a:extLst>
          </p:cNvPr>
          <p:cNvSpPr txBox="1"/>
          <p:nvPr/>
        </p:nvSpPr>
        <p:spPr>
          <a:xfrm>
            <a:off x="8974791" y="832576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9" name="文本框 118">
            <a:extLst>
              <a:ext uri="{FF2B5EF4-FFF2-40B4-BE49-F238E27FC236}">
                <a16:creationId xmlns:a16="http://schemas.microsoft.com/office/drawing/2014/main" id="{45B106A5-272C-F540-95A9-A02960F9904C}"/>
              </a:ext>
            </a:extLst>
          </p:cNvPr>
          <p:cNvSpPr txBox="1"/>
          <p:nvPr/>
        </p:nvSpPr>
        <p:spPr>
          <a:xfrm>
            <a:off x="9229832" y="832576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0" name="文本框 119">
            <a:extLst>
              <a:ext uri="{FF2B5EF4-FFF2-40B4-BE49-F238E27FC236}">
                <a16:creationId xmlns:a16="http://schemas.microsoft.com/office/drawing/2014/main" id="{52E93BDC-3E96-B6F3-CA4F-6D58EF8F44A6}"/>
              </a:ext>
            </a:extLst>
          </p:cNvPr>
          <p:cNvSpPr txBox="1"/>
          <p:nvPr/>
        </p:nvSpPr>
        <p:spPr>
          <a:xfrm>
            <a:off x="9714149" y="832576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1" name="文本框 120">
            <a:extLst>
              <a:ext uri="{FF2B5EF4-FFF2-40B4-BE49-F238E27FC236}">
                <a16:creationId xmlns:a16="http://schemas.microsoft.com/office/drawing/2014/main" id="{9262863F-EC14-AE2E-C84E-6B890E43E06A}"/>
              </a:ext>
            </a:extLst>
          </p:cNvPr>
          <p:cNvSpPr txBox="1"/>
          <p:nvPr/>
        </p:nvSpPr>
        <p:spPr>
          <a:xfrm>
            <a:off x="9464696" y="832576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2" name="文本框 121">
            <a:extLst>
              <a:ext uri="{FF2B5EF4-FFF2-40B4-BE49-F238E27FC236}">
                <a16:creationId xmlns:a16="http://schemas.microsoft.com/office/drawing/2014/main" id="{3D4426D0-9039-0E3A-B906-1240130D4079}"/>
              </a:ext>
            </a:extLst>
          </p:cNvPr>
          <p:cNvSpPr txBox="1"/>
          <p:nvPr/>
        </p:nvSpPr>
        <p:spPr>
          <a:xfrm>
            <a:off x="10452052" y="832575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(h)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3" name="文本框 122">
            <a:extLst>
              <a:ext uri="{FF2B5EF4-FFF2-40B4-BE49-F238E27FC236}">
                <a16:creationId xmlns:a16="http://schemas.microsoft.com/office/drawing/2014/main" id="{88373DC1-3569-A280-3F65-AA2CEEC15E86}"/>
              </a:ext>
            </a:extLst>
          </p:cNvPr>
          <p:cNvSpPr txBox="1"/>
          <p:nvPr/>
        </p:nvSpPr>
        <p:spPr>
          <a:xfrm>
            <a:off x="8490752" y="832574"/>
            <a:ext cx="48904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PAR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24" name="直接连接符 31">
            <a:extLst>
              <a:ext uri="{FF2B5EF4-FFF2-40B4-BE49-F238E27FC236}">
                <a16:creationId xmlns:a16="http://schemas.microsoft.com/office/drawing/2014/main" id="{BF372BDB-A67E-60F3-8E09-8E1A0BB1C6D9}"/>
              </a:ext>
            </a:extLst>
          </p:cNvPr>
          <p:cNvCxnSpPr>
            <a:cxnSpLocks/>
          </p:cNvCxnSpPr>
          <p:nvPr/>
        </p:nvCxnSpPr>
        <p:spPr>
          <a:xfrm>
            <a:off x="8885307" y="785797"/>
            <a:ext cx="165017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5" name="文本框 124">
            <a:extLst>
              <a:ext uri="{FF2B5EF4-FFF2-40B4-BE49-F238E27FC236}">
                <a16:creationId xmlns:a16="http://schemas.microsoft.com/office/drawing/2014/main" id="{9ADA0BC7-7729-9484-DA04-6A4C66A1BAFA}"/>
              </a:ext>
            </a:extLst>
          </p:cNvPr>
          <p:cNvSpPr txBox="1"/>
          <p:nvPr/>
        </p:nvSpPr>
        <p:spPr>
          <a:xfrm>
            <a:off x="9493964" y="508798"/>
            <a:ext cx="51809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RKO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6" name="文本框 125">
            <a:extLst>
              <a:ext uri="{FF2B5EF4-FFF2-40B4-BE49-F238E27FC236}">
                <a16:creationId xmlns:a16="http://schemas.microsoft.com/office/drawing/2014/main" id="{44A86136-2612-A1E9-E5AD-2E60C2FD7F20}"/>
              </a:ext>
            </a:extLst>
          </p:cNvPr>
          <p:cNvSpPr txBox="1"/>
          <p:nvPr/>
        </p:nvSpPr>
        <p:spPr>
          <a:xfrm>
            <a:off x="10176977" y="823428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24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7" name="文本框 126">
            <a:extLst>
              <a:ext uri="{FF2B5EF4-FFF2-40B4-BE49-F238E27FC236}">
                <a16:creationId xmlns:a16="http://schemas.microsoft.com/office/drawing/2014/main" id="{9BDC59AF-3256-7FCA-27EE-C2903DEC38D7}"/>
              </a:ext>
            </a:extLst>
          </p:cNvPr>
          <p:cNvSpPr txBox="1"/>
          <p:nvPr/>
        </p:nvSpPr>
        <p:spPr>
          <a:xfrm>
            <a:off x="9910707" y="823428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12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9" name="文本框 128">
            <a:extLst>
              <a:ext uri="{FF2B5EF4-FFF2-40B4-BE49-F238E27FC236}">
                <a16:creationId xmlns:a16="http://schemas.microsoft.com/office/drawing/2014/main" id="{501DB8A2-1127-C439-C94F-192C3FD57C4A}"/>
              </a:ext>
            </a:extLst>
          </p:cNvPr>
          <p:cNvSpPr txBox="1"/>
          <p:nvPr/>
        </p:nvSpPr>
        <p:spPr>
          <a:xfrm>
            <a:off x="1351869" y="181373"/>
            <a:ext cx="12490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 dirty="0"/>
              <a:t>Figure 4A</a:t>
            </a:r>
            <a:endParaRPr lang="zh-CN" altLang="en-US" dirty="0"/>
          </a:p>
        </p:txBody>
      </p:sp>
      <p:sp>
        <p:nvSpPr>
          <p:cNvPr id="130" name="文本框 129">
            <a:extLst>
              <a:ext uri="{FF2B5EF4-FFF2-40B4-BE49-F238E27FC236}">
                <a16:creationId xmlns:a16="http://schemas.microsoft.com/office/drawing/2014/main" id="{4DC6F477-951C-8541-E1E4-0941089DAFD8}"/>
              </a:ext>
            </a:extLst>
          </p:cNvPr>
          <p:cNvSpPr txBox="1"/>
          <p:nvPr/>
        </p:nvSpPr>
        <p:spPr>
          <a:xfrm>
            <a:off x="9105208" y="181373"/>
            <a:ext cx="12490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 dirty="0"/>
              <a:t>Figure 4D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111240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F35F7922-9037-899E-3033-79362757342D}"/>
              </a:ext>
            </a:extLst>
          </p:cNvPr>
          <p:cNvSpPr txBox="1"/>
          <p:nvPr/>
        </p:nvSpPr>
        <p:spPr>
          <a:xfrm>
            <a:off x="4974683" y="619806"/>
            <a:ext cx="12362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 dirty="0"/>
              <a:t>Figure 4E</a:t>
            </a:r>
            <a:endParaRPr lang="zh-CN" alt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302B4692-FD93-2D35-20F0-B663C7D05B2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72648" y="2395558"/>
            <a:ext cx="1794496" cy="1559606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AF73C130-51C2-B2E6-D6DA-8C722487953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64530" y="3955164"/>
            <a:ext cx="1625972" cy="2322817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DC8E4692-1840-9259-298F-01ED605CAC7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7823478" y="2416822"/>
            <a:ext cx="1529586" cy="1602422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C2FFE27C-44CE-06DF-37C2-FE07EEE7E49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7823478" y="3955164"/>
            <a:ext cx="1663120" cy="1420328"/>
          </a:xfrm>
          <a:prstGeom prst="rect">
            <a:avLst/>
          </a:prstGeom>
        </p:spPr>
      </p:pic>
      <p:sp>
        <p:nvSpPr>
          <p:cNvPr id="13" name="文本框 12">
            <a:extLst>
              <a:ext uri="{FF2B5EF4-FFF2-40B4-BE49-F238E27FC236}">
                <a16:creationId xmlns:a16="http://schemas.microsoft.com/office/drawing/2014/main" id="{8689EB87-80DE-EDB4-1D6F-6FEC447CC5BB}"/>
              </a:ext>
            </a:extLst>
          </p:cNvPr>
          <p:cNvSpPr txBox="1"/>
          <p:nvPr/>
        </p:nvSpPr>
        <p:spPr>
          <a:xfrm>
            <a:off x="3169435" y="2215699"/>
            <a:ext cx="23596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E2BE310A-6AC8-B331-0D11-5A908530D291}"/>
              </a:ext>
            </a:extLst>
          </p:cNvPr>
          <p:cNvSpPr txBox="1"/>
          <p:nvPr/>
        </p:nvSpPr>
        <p:spPr>
          <a:xfrm>
            <a:off x="3516181" y="2215699"/>
            <a:ext cx="23596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F0B70F66-A764-E743-4601-BAD0A9B56725}"/>
              </a:ext>
            </a:extLst>
          </p:cNvPr>
          <p:cNvSpPr txBox="1"/>
          <p:nvPr/>
        </p:nvSpPr>
        <p:spPr>
          <a:xfrm>
            <a:off x="3798857" y="2215699"/>
            <a:ext cx="27443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67AD8258-06DC-C320-B8FC-34DFF84AD4DB}"/>
              </a:ext>
            </a:extLst>
          </p:cNvPr>
          <p:cNvSpPr txBox="1"/>
          <p:nvPr/>
        </p:nvSpPr>
        <p:spPr>
          <a:xfrm>
            <a:off x="3150199" y="1966235"/>
            <a:ext cx="27443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C0C1B9A8-3E74-46A4-B915-566359FFEC93}"/>
              </a:ext>
            </a:extLst>
          </p:cNvPr>
          <p:cNvSpPr txBox="1"/>
          <p:nvPr/>
        </p:nvSpPr>
        <p:spPr>
          <a:xfrm>
            <a:off x="3496945" y="1966235"/>
            <a:ext cx="27443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56C28FBB-D3D3-0EB4-8758-CBB9A837774B}"/>
              </a:ext>
            </a:extLst>
          </p:cNvPr>
          <p:cNvSpPr txBox="1"/>
          <p:nvPr/>
        </p:nvSpPr>
        <p:spPr>
          <a:xfrm>
            <a:off x="3798857" y="1966235"/>
            <a:ext cx="27443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E74B7E6C-7F2C-2591-884E-BFCF09F64C25}"/>
              </a:ext>
            </a:extLst>
          </p:cNvPr>
          <p:cNvSpPr txBox="1"/>
          <p:nvPr/>
        </p:nvSpPr>
        <p:spPr>
          <a:xfrm>
            <a:off x="2658410" y="2215699"/>
            <a:ext cx="48904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PAR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17D90349-C532-F80B-DBF7-E57271D81828}"/>
              </a:ext>
            </a:extLst>
          </p:cNvPr>
          <p:cNvSpPr txBox="1"/>
          <p:nvPr/>
        </p:nvSpPr>
        <p:spPr>
          <a:xfrm>
            <a:off x="2528375" y="1996907"/>
            <a:ext cx="61908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PD-L1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18F22D20-B3B8-832E-A0FD-FB0C2DFA20BD}"/>
              </a:ext>
            </a:extLst>
          </p:cNvPr>
          <p:cNvSpPr txBox="1"/>
          <p:nvPr/>
        </p:nvSpPr>
        <p:spPr>
          <a:xfrm>
            <a:off x="3150199" y="1719168"/>
            <a:ext cx="27443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B287672F-6B5D-A807-51D2-1D2716DCF94B}"/>
              </a:ext>
            </a:extLst>
          </p:cNvPr>
          <p:cNvSpPr txBox="1"/>
          <p:nvPr/>
        </p:nvSpPr>
        <p:spPr>
          <a:xfrm>
            <a:off x="3496945" y="1719168"/>
            <a:ext cx="27443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72DBBE72-9A4C-8945-C89A-03A9C960C882}"/>
              </a:ext>
            </a:extLst>
          </p:cNvPr>
          <p:cNvSpPr txBox="1"/>
          <p:nvPr/>
        </p:nvSpPr>
        <p:spPr>
          <a:xfrm>
            <a:off x="3798857" y="1719168"/>
            <a:ext cx="27443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5AB5AAF2-E266-AF67-0445-9F95C08BCAF6}"/>
              </a:ext>
            </a:extLst>
          </p:cNvPr>
          <p:cNvSpPr txBox="1"/>
          <p:nvPr/>
        </p:nvSpPr>
        <p:spPr>
          <a:xfrm>
            <a:off x="2534787" y="1749840"/>
            <a:ext cx="6126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SPOP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5" name="直接连接符 31">
            <a:extLst>
              <a:ext uri="{FF2B5EF4-FFF2-40B4-BE49-F238E27FC236}">
                <a16:creationId xmlns:a16="http://schemas.microsoft.com/office/drawing/2014/main" id="{3BF473D4-E098-66D9-C8F3-099112287765}"/>
              </a:ext>
            </a:extLst>
          </p:cNvPr>
          <p:cNvCxnSpPr>
            <a:cxnSpLocks/>
          </p:cNvCxnSpPr>
          <p:nvPr/>
        </p:nvCxnSpPr>
        <p:spPr>
          <a:xfrm>
            <a:off x="3072204" y="1533629"/>
            <a:ext cx="40178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6" name="文本框 25">
            <a:extLst>
              <a:ext uri="{FF2B5EF4-FFF2-40B4-BE49-F238E27FC236}">
                <a16:creationId xmlns:a16="http://schemas.microsoft.com/office/drawing/2014/main" id="{C7BE92AD-83A1-936F-2ACF-2F0A184926DA}"/>
              </a:ext>
            </a:extLst>
          </p:cNvPr>
          <p:cNvSpPr txBox="1"/>
          <p:nvPr/>
        </p:nvSpPr>
        <p:spPr>
          <a:xfrm>
            <a:off x="2932414" y="1256630"/>
            <a:ext cx="66556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IP: IgG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7" name="直接连接符 31">
            <a:extLst>
              <a:ext uri="{FF2B5EF4-FFF2-40B4-BE49-F238E27FC236}">
                <a16:creationId xmlns:a16="http://schemas.microsoft.com/office/drawing/2014/main" id="{958F3BC7-0C8E-141C-A0F3-608E3FC601E3}"/>
              </a:ext>
            </a:extLst>
          </p:cNvPr>
          <p:cNvCxnSpPr>
            <a:cxnSpLocks/>
          </p:cNvCxnSpPr>
          <p:nvPr/>
        </p:nvCxnSpPr>
        <p:spPr>
          <a:xfrm>
            <a:off x="3558045" y="1533629"/>
            <a:ext cx="40178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文本框 27">
            <a:extLst>
              <a:ext uri="{FF2B5EF4-FFF2-40B4-BE49-F238E27FC236}">
                <a16:creationId xmlns:a16="http://schemas.microsoft.com/office/drawing/2014/main" id="{9B039393-98AC-BE3E-7FF9-852CF2655F61}"/>
              </a:ext>
            </a:extLst>
          </p:cNvPr>
          <p:cNvSpPr txBox="1"/>
          <p:nvPr/>
        </p:nvSpPr>
        <p:spPr>
          <a:xfrm>
            <a:off x="3446607" y="1256630"/>
            <a:ext cx="8515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IP: PD-L1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B04DC698-EFE9-9A75-1277-FDE422472A89}"/>
              </a:ext>
            </a:extLst>
          </p:cNvPr>
          <p:cNvSpPr txBox="1"/>
          <p:nvPr/>
        </p:nvSpPr>
        <p:spPr>
          <a:xfrm>
            <a:off x="3150199" y="1479685"/>
            <a:ext cx="27443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4CF561D0-5AD1-38DE-E776-D1B2EB68F5CA}"/>
              </a:ext>
            </a:extLst>
          </p:cNvPr>
          <p:cNvSpPr txBox="1"/>
          <p:nvPr/>
        </p:nvSpPr>
        <p:spPr>
          <a:xfrm>
            <a:off x="3496945" y="1479685"/>
            <a:ext cx="27443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A1BA8363-1731-A3A0-9B05-CAC091905CC8}"/>
              </a:ext>
            </a:extLst>
          </p:cNvPr>
          <p:cNvSpPr txBox="1"/>
          <p:nvPr/>
        </p:nvSpPr>
        <p:spPr>
          <a:xfrm>
            <a:off x="3798857" y="1479685"/>
            <a:ext cx="27443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B6C48C14-0676-2663-4EE7-7C53A0E3CB50}"/>
              </a:ext>
            </a:extLst>
          </p:cNvPr>
          <p:cNvSpPr txBox="1"/>
          <p:nvPr/>
        </p:nvSpPr>
        <p:spPr>
          <a:xfrm>
            <a:off x="2459446" y="1510357"/>
            <a:ext cx="68800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MG132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3" name="组合 32">
            <a:extLst>
              <a:ext uri="{FF2B5EF4-FFF2-40B4-BE49-F238E27FC236}">
                <a16:creationId xmlns:a16="http://schemas.microsoft.com/office/drawing/2014/main" id="{89F207AB-722E-EB0B-92D9-7C98DA7B6036}"/>
              </a:ext>
            </a:extLst>
          </p:cNvPr>
          <p:cNvGrpSpPr/>
          <p:nvPr/>
        </p:nvGrpSpPr>
        <p:grpSpPr>
          <a:xfrm>
            <a:off x="1782854" y="4881980"/>
            <a:ext cx="944144" cy="276999"/>
            <a:chOff x="1034645" y="3905155"/>
            <a:chExt cx="944144" cy="276999"/>
          </a:xfrm>
        </p:grpSpPr>
        <p:sp>
          <p:nvSpPr>
            <p:cNvPr id="34" name="文本框 33">
              <a:extLst>
                <a:ext uri="{FF2B5EF4-FFF2-40B4-BE49-F238E27FC236}">
                  <a16:creationId xmlns:a16="http://schemas.microsoft.com/office/drawing/2014/main" id="{A9AA0C58-8D80-E0BF-A372-B6F9073EA982}"/>
                </a:ext>
              </a:extLst>
            </p:cNvPr>
            <p:cNvSpPr txBox="1"/>
            <p:nvPr/>
          </p:nvSpPr>
          <p:spPr>
            <a:xfrm>
              <a:off x="1034645" y="3905155"/>
              <a:ext cx="900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48 </a:t>
              </a:r>
              <a:r>
                <a:rPr lang="en-US" altLang="zh-CN" sz="1200" dirty="0" err="1">
                  <a:latin typeface="Arial" panose="020B0604020202020204" pitchFamily="34" charset="0"/>
                  <a:cs typeface="Arial" panose="020B0604020202020204" pitchFamily="34" charset="0"/>
                </a:rPr>
                <a:t>kDa</a:t>
              </a:r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zh-CN" altLang="en-US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35" name="直线连接符 23">
              <a:extLst>
                <a:ext uri="{FF2B5EF4-FFF2-40B4-BE49-F238E27FC236}">
                  <a16:creationId xmlns:a16="http://schemas.microsoft.com/office/drawing/2014/main" id="{3EA6D8CE-210D-1D8E-3D62-FD8039A556A9}"/>
                </a:ext>
              </a:extLst>
            </p:cNvPr>
            <p:cNvCxnSpPr>
              <a:cxnSpLocks/>
            </p:cNvCxnSpPr>
            <p:nvPr/>
          </p:nvCxnSpPr>
          <p:spPr>
            <a:xfrm>
              <a:off x="1798789" y="4059043"/>
              <a:ext cx="180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36" name="组合 35">
            <a:extLst>
              <a:ext uri="{FF2B5EF4-FFF2-40B4-BE49-F238E27FC236}">
                <a16:creationId xmlns:a16="http://schemas.microsoft.com/office/drawing/2014/main" id="{F90EFD33-81C2-8776-3696-4014E963AEC9}"/>
              </a:ext>
            </a:extLst>
          </p:cNvPr>
          <p:cNvGrpSpPr/>
          <p:nvPr/>
        </p:nvGrpSpPr>
        <p:grpSpPr>
          <a:xfrm>
            <a:off x="1782854" y="2743179"/>
            <a:ext cx="944144" cy="276999"/>
            <a:chOff x="1034645" y="3905155"/>
            <a:chExt cx="944144" cy="276999"/>
          </a:xfrm>
        </p:grpSpPr>
        <p:sp>
          <p:nvSpPr>
            <p:cNvPr id="37" name="文本框 36">
              <a:extLst>
                <a:ext uri="{FF2B5EF4-FFF2-40B4-BE49-F238E27FC236}">
                  <a16:creationId xmlns:a16="http://schemas.microsoft.com/office/drawing/2014/main" id="{70428A08-C816-CEDE-A987-EFAFE1A40324}"/>
                </a:ext>
              </a:extLst>
            </p:cNvPr>
            <p:cNvSpPr txBox="1"/>
            <p:nvPr/>
          </p:nvSpPr>
          <p:spPr>
            <a:xfrm>
              <a:off x="1034645" y="3905155"/>
              <a:ext cx="900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42 </a:t>
              </a:r>
              <a:r>
                <a:rPr lang="en-US" altLang="zh-CN" sz="1200" dirty="0" err="1">
                  <a:latin typeface="Arial" panose="020B0604020202020204" pitchFamily="34" charset="0"/>
                  <a:cs typeface="Arial" panose="020B0604020202020204" pitchFamily="34" charset="0"/>
                </a:rPr>
                <a:t>kDa</a:t>
              </a:r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zh-CN" altLang="en-US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38" name="直线连接符 35">
              <a:extLst>
                <a:ext uri="{FF2B5EF4-FFF2-40B4-BE49-F238E27FC236}">
                  <a16:creationId xmlns:a16="http://schemas.microsoft.com/office/drawing/2014/main" id="{E4E3A87C-406C-4835-717A-6FA7EF9CF51C}"/>
                </a:ext>
              </a:extLst>
            </p:cNvPr>
            <p:cNvCxnSpPr>
              <a:cxnSpLocks/>
            </p:cNvCxnSpPr>
            <p:nvPr/>
          </p:nvCxnSpPr>
          <p:spPr>
            <a:xfrm>
              <a:off x="1798789" y="4059043"/>
              <a:ext cx="180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41" name="文本框 40">
            <a:extLst>
              <a:ext uri="{FF2B5EF4-FFF2-40B4-BE49-F238E27FC236}">
                <a16:creationId xmlns:a16="http://schemas.microsoft.com/office/drawing/2014/main" id="{93F27C8B-4587-981A-DC2D-88311B2E6A23}"/>
              </a:ext>
            </a:extLst>
          </p:cNvPr>
          <p:cNvSpPr txBox="1"/>
          <p:nvPr/>
        </p:nvSpPr>
        <p:spPr>
          <a:xfrm>
            <a:off x="4316513" y="4798246"/>
            <a:ext cx="17876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PD-L1</a:t>
            </a:r>
          </a:p>
          <a:p>
            <a:r>
              <a:rPr lang="en-US" altLang="zh-CN" sz="1200" dirty="0" err="1">
                <a:latin typeface="Arial" panose="020B0604020202020204" pitchFamily="34" charset="0"/>
                <a:cs typeface="Arial" panose="020B0604020202020204" pitchFamily="34" charset="0"/>
              </a:rPr>
              <a:t>Proteintech</a:t>
            </a:r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altLang="zh-CN" sz="12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66248-1-Ig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C825A19C-0BB5-A41E-9301-EB25A5DA7637}"/>
              </a:ext>
            </a:extLst>
          </p:cNvPr>
          <p:cNvSpPr txBox="1"/>
          <p:nvPr/>
        </p:nvSpPr>
        <p:spPr>
          <a:xfrm>
            <a:off x="4316513" y="2687543"/>
            <a:ext cx="18646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SPOP</a:t>
            </a:r>
          </a:p>
          <a:p>
            <a:r>
              <a:rPr lang="en-US" altLang="zh-CN" sz="1200" dirty="0" err="1">
                <a:latin typeface="Arial" panose="020B0604020202020204" pitchFamily="34" charset="0"/>
                <a:cs typeface="Arial" panose="020B0604020202020204" pitchFamily="34" charset="0"/>
              </a:rPr>
              <a:t>Proteintech</a:t>
            </a:r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altLang="zh-CN" sz="12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16750-1-AP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D2CAC4DC-1EB8-5CD6-CE2B-EDEE5DE3EA54}"/>
              </a:ext>
            </a:extLst>
          </p:cNvPr>
          <p:cNvSpPr txBox="1"/>
          <p:nvPr/>
        </p:nvSpPr>
        <p:spPr>
          <a:xfrm>
            <a:off x="8169797" y="2219250"/>
            <a:ext cx="23596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4D12A20F-BC74-22F3-19EC-C80784E59D03}"/>
              </a:ext>
            </a:extLst>
          </p:cNvPr>
          <p:cNvSpPr txBox="1"/>
          <p:nvPr/>
        </p:nvSpPr>
        <p:spPr>
          <a:xfrm>
            <a:off x="8495279" y="2219250"/>
            <a:ext cx="23596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文本框 44">
            <a:extLst>
              <a:ext uri="{FF2B5EF4-FFF2-40B4-BE49-F238E27FC236}">
                <a16:creationId xmlns:a16="http://schemas.microsoft.com/office/drawing/2014/main" id="{7547D52A-4E08-BBB2-E001-6D84391F9A52}"/>
              </a:ext>
            </a:extLst>
          </p:cNvPr>
          <p:cNvSpPr txBox="1"/>
          <p:nvPr/>
        </p:nvSpPr>
        <p:spPr>
          <a:xfrm>
            <a:off x="8763779" y="2219250"/>
            <a:ext cx="27443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id="{357096FB-A7D9-7C21-F313-D0E5C91B9D87}"/>
              </a:ext>
            </a:extLst>
          </p:cNvPr>
          <p:cNvSpPr txBox="1"/>
          <p:nvPr/>
        </p:nvSpPr>
        <p:spPr>
          <a:xfrm>
            <a:off x="8150561" y="1969786"/>
            <a:ext cx="27443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文本框 46">
            <a:extLst>
              <a:ext uri="{FF2B5EF4-FFF2-40B4-BE49-F238E27FC236}">
                <a16:creationId xmlns:a16="http://schemas.microsoft.com/office/drawing/2014/main" id="{A0E73F87-1D0B-B09D-06B7-F0350BD0AC34}"/>
              </a:ext>
            </a:extLst>
          </p:cNvPr>
          <p:cNvSpPr txBox="1"/>
          <p:nvPr/>
        </p:nvSpPr>
        <p:spPr>
          <a:xfrm>
            <a:off x="8476043" y="1969786"/>
            <a:ext cx="27443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文本框 47">
            <a:extLst>
              <a:ext uri="{FF2B5EF4-FFF2-40B4-BE49-F238E27FC236}">
                <a16:creationId xmlns:a16="http://schemas.microsoft.com/office/drawing/2014/main" id="{BCC95872-81B1-A934-67D0-F769657D6D26}"/>
              </a:ext>
            </a:extLst>
          </p:cNvPr>
          <p:cNvSpPr txBox="1"/>
          <p:nvPr/>
        </p:nvSpPr>
        <p:spPr>
          <a:xfrm>
            <a:off x="8763779" y="1969786"/>
            <a:ext cx="27443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文本框 48">
            <a:extLst>
              <a:ext uri="{FF2B5EF4-FFF2-40B4-BE49-F238E27FC236}">
                <a16:creationId xmlns:a16="http://schemas.microsoft.com/office/drawing/2014/main" id="{7B9FC7FC-B234-DB73-69F5-6514074ABA52}"/>
              </a:ext>
            </a:extLst>
          </p:cNvPr>
          <p:cNvSpPr txBox="1"/>
          <p:nvPr/>
        </p:nvSpPr>
        <p:spPr>
          <a:xfrm>
            <a:off x="7658772" y="2219250"/>
            <a:ext cx="48904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PAR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文本框 49">
            <a:extLst>
              <a:ext uri="{FF2B5EF4-FFF2-40B4-BE49-F238E27FC236}">
                <a16:creationId xmlns:a16="http://schemas.microsoft.com/office/drawing/2014/main" id="{4130DCAA-C93F-CFEB-A00A-30BDEE18BCCD}"/>
              </a:ext>
            </a:extLst>
          </p:cNvPr>
          <p:cNvSpPr txBox="1"/>
          <p:nvPr/>
        </p:nvSpPr>
        <p:spPr>
          <a:xfrm>
            <a:off x="7528737" y="2000458"/>
            <a:ext cx="61908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PD-L1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文本框 50">
            <a:extLst>
              <a:ext uri="{FF2B5EF4-FFF2-40B4-BE49-F238E27FC236}">
                <a16:creationId xmlns:a16="http://schemas.microsoft.com/office/drawing/2014/main" id="{BDFDF18F-587C-F623-51B9-798A2098AD90}"/>
              </a:ext>
            </a:extLst>
          </p:cNvPr>
          <p:cNvSpPr txBox="1"/>
          <p:nvPr/>
        </p:nvSpPr>
        <p:spPr>
          <a:xfrm>
            <a:off x="8150561" y="1722719"/>
            <a:ext cx="27443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文本框 51">
            <a:extLst>
              <a:ext uri="{FF2B5EF4-FFF2-40B4-BE49-F238E27FC236}">
                <a16:creationId xmlns:a16="http://schemas.microsoft.com/office/drawing/2014/main" id="{3D9D8541-A18F-AF40-4ED4-CC08D2C447FD}"/>
              </a:ext>
            </a:extLst>
          </p:cNvPr>
          <p:cNvSpPr txBox="1"/>
          <p:nvPr/>
        </p:nvSpPr>
        <p:spPr>
          <a:xfrm>
            <a:off x="8476043" y="1722719"/>
            <a:ext cx="27443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文本框 52">
            <a:extLst>
              <a:ext uri="{FF2B5EF4-FFF2-40B4-BE49-F238E27FC236}">
                <a16:creationId xmlns:a16="http://schemas.microsoft.com/office/drawing/2014/main" id="{F694979B-FE0E-70DC-87FD-8399D9B13D90}"/>
              </a:ext>
            </a:extLst>
          </p:cNvPr>
          <p:cNvSpPr txBox="1"/>
          <p:nvPr/>
        </p:nvSpPr>
        <p:spPr>
          <a:xfrm>
            <a:off x="8763779" y="1722719"/>
            <a:ext cx="27443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文本框 53">
            <a:extLst>
              <a:ext uri="{FF2B5EF4-FFF2-40B4-BE49-F238E27FC236}">
                <a16:creationId xmlns:a16="http://schemas.microsoft.com/office/drawing/2014/main" id="{F0C298F0-E696-E2DB-CF07-CE6BEE0EB3FB}"/>
              </a:ext>
            </a:extLst>
          </p:cNvPr>
          <p:cNvSpPr txBox="1"/>
          <p:nvPr/>
        </p:nvSpPr>
        <p:spPr>
          <a:xfrm>
            <a:off x="7535149" y="1753391"/>
            <a:ext cx="6126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SPOP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5" name="直接连接符 31">
            <a:extLst>
              <a:ext uri="{FF2B5EF4-FFF2-40B4-BE49-F238E27FC236}">
                <a16:creationId xmlns:a16="http://schemas.microsoft.com/office/drawing/2014/main" id="{D9299425-E457-3377-8A43-46B517B4D2B6}"/>
              </a:ext>
            </a:extLst>
          </p:cNvPr>
          <p:cNvCxnSpPr>
            <a:cxnSpLocks/>
          </p:cNvCxnSpPr>
          <p:nvPr/>
        </p:nvCxnSpPr>
        <p:spPr>
          <a:xfrm>
            <a:off x="8072566" y="1537180"/>
            <a:ext cx="40178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6" name="文本框 55">
            <a:extLst>
              <a:ext uri="{FF2B5EF4-FFF2-40B4-BE49-F238E27FC236}">
                <a16:creationId xmlns:a16="http://schemas.microsoft.com/office/drawing/2014/main" id="{F72BF986-9699-E483-EF5C-67AC63451D27}"/>
              </a:ext>
            </a:extLst>
          </p:cNvPr>
          <p:cNvSpPr txBox="1"/>
          <p:nvPr/>
        </p:nvSpPr>
        <p:spPr>
          <a:xfrm>
            <a:off x="7932776" y="1260181"/>
            <a:ext cx="66556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IP: IgG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7" name="直接连接符 31">
            <a:extLst>
              <a:ext uri="{FF2B5EF4-FFF2-40B4-BE49-F238E27FC236}">
                <a16:creationId xmlns:a16="http://schemas.microsoft.com/office/drawing/2014/main" id="{0D8FF67E-0F3B-667F-F320-AE293AA7D45F}"/>
              </a:ext>
            </a:extLst>
          </p:cNvPr>
          <p:cNvCxnSpPr>
            <a:cxnSpLocks/>
          </p:cNvCxnSpPr>
          <p:nvPr/>
        </p:nvCxnSpPr>
        <p:spPr>
          <a:xfrm>
            <a:off x="8558407" y="1537180"/>
            <a:ext cx="40178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8" name="文本框 57">
            <a:extLst>
              <a:ext uri="{FF2B5EF4-FFF2-40B4-BE49-F238E27FC236}">
                <a16:creationId xmlns:a16="http://schemas.microsoft.com/office/drawing/2014/main" id="{13426616-41E0-398A-A9E9-3226B8032FA8}"/>
              </a:ext>
            </a:extLst>
          </p:cNvPr>
          <p:cNvSpPr txBox="1"/>
          <p:nvPr/>
        </p:nvSpPr>
        <p:spPr>
          <a:xfrm>
            <a:off x="8446969" y="1260181"/>
            <a:ext cx="8515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IP: PD-L1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文本框 58">
            <a:extLst>
              <a:ext uri="{FF2B5EF4-FFF2-40B4-BE49-F238E27FC236}">
                <a16:creationId xmlns:a16="http://schemas.microsoft.com/office/drawing/2014/main" id="{4CA88A74-53F0-8C7E-D1D2-C28C1A87EDAB}"/>
              </a:ext>
            </a:extLst>
          </p:cNvPr>
          <p:cNvSpPr txBox="1"/>
          <p:nvPr/>
        </p:nvSpPr>
        <p:spPr>
          <a:xfrm>
            <a:off x="8150561" y="1483236"/>
            <a:ext cx="27443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" name="文本框 59">
            <a:extLst>
              <a:ext uri="{FF2B5EF4-FFF2-40B4-BE49-F238E27FC236}">
                <a16:creationId xmlns:a16="http://schemas.microsoft.com/office/drawing/2014/main" id="{7BCE3FA0-7870-BBC0-F30D-271C16FC9C84}"/>
              </a:ext>
            </a:extLst>
          </p:cNvPr>
          <p:cNvSpPr txBox="1"/>
          <p:nvPr/>
        </p:nvSpPr>
        <p:spPr>
          <a:xfrm>
            <a:off x="8476043" y="1483236"/>
            <a:ext cx="27443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文本框 60">
            <a:extLst>
              <a:ext uri="{FF2B5EF4-FFF2-40B4-BE49-F238E27FC236}">
                <a16:creationId xmlns:a16="http://schemas.microsoft.com/office/drawing/2014/main" id="{8BDF4186-686B-8194-A759-0B73EF977ADA}"/>
              </a:ext>
            </a:extLst>
          </p:cNvPr>
          <p:cNvSpPr txBox="1"/>
          <p:nvPr/>
        </p:nvSpPr>
        <p:spPr>
          <a:xfrm>
            <a:off x="8763779" y="1483236"/>
            <a:ext cx="27443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2" name="文本框 61">
            <a:extLst>
              <a:ext uri="{FF2B5EF4-FFF2-40B4-BE49-F238E27FC236}">
                <a16:creationId xmlns:a16="http://schemas.microsoft.com/office/drawing/2014/main" id="{1C11742E-950D-7A61-00DB-B0CC44B5A8A9}"/>
              </a:ext>
            </a:extLst>
          </p:cNvPr>
          <p:cNvSpPr txBox="1"/>
          <p:nvPr/>
        </p:nvSpPr>
        <p:spPr>
          <a:xfrm>
            <a:off x="7459808" y="1513908"/>
            <a:ext cx="68800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MG132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63" name="组合 62">
            <a:extLst>
              <a:ext uri="{FF2B5EF4-FFF2-40B4-BE49-F238E27FC236}">
                <a16:creationId xmlns:a16="http://schemas.microsoft.com/office/drawing/2014/main" id="{CBFD42EA-1B04-5CCE-C9DE-F245EFCCA41D}"/>
              </a:ext>
            </a:extLst>
          </p:cNvPr>
          <p:cNvGrpSpPr/>
          <p:nvPr/>
        </p:nvGrpSpPr>
        <p:grpSpPr>
          <a:xfrm>
            <a:off x="6960423" y="4304950"/>
            <a:ext cx="944144" cy="276999"/>
            <a:chOff x="1034645" y="3905155"/>
            <a:chExt cx="944144" cy="276999"/>
          </a:xfrm>
        </p:grpSpPr>
        <p:sp>
          <p:nvSpPr>
            <p:cNvPr id="64" name="文本框 63">
              <a:extLst>
                <a:ext uri="{FF2B5EF4-FFF2-40B4-BE49-F238E27FC236}">
                  <a16:creationId xmlns:a16="http://schemas.microsoft.com/office/drawing/2014/main" id="{C4073538-91DD-65BA-30D4-FB22402B19EC}"/>
                </a:ext>
              </a:extLst>
            </p:cNvPr>
            <p:cNvSpPr txBox="1"/>
            <p:nvPr/>
          </p:nvSpPr>
          <p:spPr>
            <a:xfrm>
              <a:off x="1034645" y="3905155"/>
              <a:ext cx="900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48 </a:t>
              </a:r>
              <a:r>
                <a:rPr lang="en-US" altLang="zh-CN" sz="1200" dirty="0" err="1">
                  <a:latin typeface="Arial" panose="020B0604020202020204" pitchFamily="34" charset="0"/>
                  <a:cs typeface="Arial" panose="020B0604020202020204" pitchFamily="34" charset="0"/>
                </a:rPr>
                <a:t>kDa</a:t>
              </a:r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zh-CN" altLang="en-US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65" name="直线连接符 23">
              <a:extLst>
                <a:ext uri="{FF2B5EF4-FFF2-40B4-BE49-F238E27FC236}">
                  <a16:creationId xmlns:a16="http://schemas.microsoft.com/office/drawing/2014/main" id="{527BF20B-D241-F5FE-200C-F2F6873A7D74}"/>
                </a:ext>
              </a:extLst>
            </p:cNvPr>
            <p:cNvCxnSpPr>
              <a:cxnSpLocks/>
            </p:cNvCxnSpPr>
            <p:nvPr/>
          </p:nvCxnSpPr>
          <p:spPr>
            <a:xfrm>
              <a:off x="1798789" y="4059043"/>
              <a:ext cx="180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66" name="组合 65">
            <a:extLst>
              <a:ext uri="{FF2B5EF4-FFF2-40B4-BE49-F238E27FC236}">
                <a16:creationId xmlns:a16="http://schemas.microsoft.com/office/drawing/2014/main" id="{B432AB97-26E3-A74A-0EA3-62E9AE05D18C}"/>
              </a:ext>
            </a:extLst>
          </p:cNvPr>
          <p:cNvGrpSpPr/>
          <p:nvPr/>
        </p:nvGrpSpPr>
        <p:grpSpPr>
          <a:xfrm>
            <a:off x="6960423" y="3003164"/>
            <a:ext cx="944144" cy="276999"/>
            <a:chOff x="1034645" y="3905155"/>
            <a:chExt cx="944144" cy="276999"/>
          </a:xfrm>
        </p:grpSpPr>
        <p:sp>
          <p:nvSpPr>
            <p:cNvPr id="67" name="文本框 66">
              <a:extLst>
                <a:ext uri="{FF2B5EF4-FFF2-40B4-BE49-F238E27FC236}">
                  <a16:creationId xmlns:a16="http://schemas.microsoft.com/office/drawing/2014/main" id="{7469E671-81DD-381B-01F0-D76B1C1F41F8}"/>
                </a:ext>
              </a:extLst>
            </p:cNvPr>
            <p:cNvSpPr txBox="1"/>
            <p:nvPr/>
          </p:nvSpPr>
          <p:spPr>
            <a:xfrm>
              <a:off x="1034645" y="3905155"/>
              <a:ext cx="900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42 </a:t>
              </a:r>
              <a:r>
                <a:rPr lang="en-US" altLang="zh-CN" sz="1200" dirty="0" err="1">
                  <a:latin typeface="Arial" panose="020B0604020202020204" pitchFamily="34" charset="0"/>
                  <a:cs typeface="Arial" panose="020B0604020202020204" pitchFamily="34" charset="0"/>
                </a:rPr>
                <a:t>kDa</a:t>
              </a:r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zh-CN" altLang="en-US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68" name="直线连接符 35">
              <a:extLst>
                <a:ext uri="{FF2B5EF4-FFF2-40B4-BE49-F238E27FC236}">
                  <a16:creationId xmlns:a16="http://schemas.microsoft.com/office/drawing/2014/main" id="{D0C01876-D150-A338-7DD0-49197AAEB8D5}"/>
                </a:ext>
              </a:extLst>
            </p:cNvPr>
            <p:cNvCxnSpPr>
              <a:cxnSpLocks/>
            </p:cNvCxnSpPr>
            <p:nvPr/>
          </p:nvCxnSpPr>
          <p:spPr>
            <a:xfrm>
              <a:off x="1798789" y="4059043"/>
              <a:ext cx="180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69" name="文本框 68">
            <a:extLst>
              <a:ext uri="{FF2B5EF4-FFF2-40B4-BE49-F238E27FC236}">
                <a16:creationId xmlns:a16="http://schemas.microsoft.com/office/drawing/2014/main" id="{6AAE1C10-B8D4-58FF-6B08-3731AB1A57DA}"/>
              </a:ext>
            </a:extLst>
          </p:cNvPr>
          <p:cNvSpPr txBox="1"/>
          <p:nvPr/>
        </p:nvSpPr>
        <p:spPr>
          <a:xfrm>
            <a:off x="9394844" y="4212617"/>
            <a:ext cx="17876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PD-L1</a:t>
            </a:r>
          </a:p>
          <a:p>
            <a:r>
              <a:rPr lang="en-US" altLang="zh-CN" sz="1200" dirty="0" err="1">
                <a:latin typeface="Arial" panose="020B0604020202020204" pitchFamily="34" charset="0"/>
                <a:cs typeface="Arial" panose="020B0604020202020204" pitchFamily="34" charset="0"/>
              </a:rPr>
              <a:t>Proteintech</a:t>
            </a:r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altLang="zh-CN" sz="12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66248-1-Ig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0" name="文本框 69">
            <a:extLst>
              <a:ext uri="{FF2B5EF4-FFF2-40B4-BE49-F238E27FC236}">
                <a16:creationId xmlns:a16="http://schemas.microsoft.com/office/drawing/2014/main" id="{65C76E0E-0CD9-1C72-5CD8-0D9E6E07C84B}"/>
              </a:ext>
            </a:extLst>
          </p:cNvPr>
          <p:cNvSpPr txBox="1"/>
          <p:nvPr/>
        </p:nvSpPr>
        <p:spPr>
          <a:xfrm>
            <a:off x="9394844" y="2910831"/>
            <a:ext cx="18646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SPOP</a:t>
            </a:r>
          </a:p>
          <a:p>
            <a:r>
              <a:rPr lang="en-US" altLang="zh-CN" sz="1200" dirty="0" err="1">
                <a:latin typeface="Arial" panose="020B0604020202020204" pitchFamily="34" charset="0"/>
                <a:cs typeface="Arial" panose="020B0604020202020204" pitchFamily="34" charset="0"/>
              </a:rPr>
              <a:t>Proteintech</a:t>
            </a:r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altLang="zh-CN" sz="12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16750-1-AP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D50BF56E-0F72-E912-B1D2-6D66E418FB98}"/>
              </a:ext>
            </a:extLst>
          </p:cNvPr>
          <p:cNvSpPr/>
          <p:nvPr/>
        </p:nvSpPr>
        <p:spPr>
          <a:xfrm>
            <a:off x="2920098" y="4854670"/>
            <a:ext cx="1039727" cy="46398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E1B99C5E-8BA6-E8DE-FB6F-F5FA01D45BD5}"/>
              </a:ext>
            </a:extLst>
          </p:cNvPr>
          <p:cNvSpPr/>
          <p:nvPr/>
        </p:nvSpPr>
        <p:spPr>
          <a:xfrm>
            <a:off x="3078117" y="2667588"/>
            <a:ext cx="1039727" cy="46398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8F2CA3B3-B078-3B1E-6F5A-84331DAAB664}"/>
              </a:ext>
            </a:extLst>
          </p:cNvPr>
          <p:cNvSpPr/>
          <p:nvPr/>
        </p:nvSpPr>
        <p:spPr>
          <a:xfrm>
            <a:off x="8109507" y="4231553"/>
            <a:ext cx="1039727" cy="46398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FC5CF1A5-B1C9-75BE-7310-0984BCCEC74A}"/>
              </a:ext>
            </a:extLst>
          </p:cNvPr>
          <p:cNvSpPr/>
          <p:nvPr/>
        </p:nvSpPr>
        <p:spPr>
          <a:xfrm>
            <a:off x="8065161" y="2861438"/>
            <a:ext cx="1039727" cy="46398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1" name="直接连接符 31">
            <a:extLst>
              <a:ext uri="{FF2B5EF4-FFF2-40B4-BE49-F238E27FC236}">
                <a16:creationId xmlns:a16="http://schemas.microsoft.com/office/drawing/2014/main" id="{AA8BE8BF-AE1E-52DA-CBEC-BA0D7A0A5081}"/>
              </a:ext>
            </a:extLst>
          </p:cNvPr>
          <p:cNvCxnSpPr>
            <a:cxnSpLocks/>
          </p:cNvCxnSpPr>
          <p:nvPr/>
        </p:nvCxnSpPr>
        <p:spPr>
          <a:xfrm>
            <a:off x="3078861" y="1256630"/>
            <a:ext cx="880964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4" name="文本框 73">
            <a:extLst>
              <a:ext uri="{FF2B5EF4-FFF2-40B4-BE49-F238E27FC236}">
                <a16:creationId xmlns:a16="http://schemas.microsoft.com/office/drawing/2014/main" id="{13A3DDF9-31E9-A9D1-822F-E0423E6526A0}"/>
              </a:ext>
            </a:extLst>
          </p:cNvPr>
          <p:cNvSpPr txBox="1"/>
          <p:nvPr/>
        </p:nvSpPr>
        <p:spPr>
          <a:xfrm>
            <a:off x="3273094" y="986476"/>
            <a:ext cx="53412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293T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75" name="直接连接符 31">
            <a:extLst>
              <a:ext uri="{FF2B5EF4-FFF2-40B4-BE49-F238E27FC236}">
                <a16:creationId xmlns:a16="http://schemas.microsoft.com/office/drawing/2014/main" id="{23D586B2-6C65-17D3-53E9-39EF807AA91E}"/>
              </a:ext>
            </a:extLst>
          </p:cNvPr>
          <p:cNvCxnSpPr>
            <a:cxnSpLocks/>
          </p:cNvCxnSpPr>
          <p:nvPr/>
        </p:nvCxnSpPr>
        <p:spPr>
          <a:xfrm>
            <a:off x="8065161" y="1256630"/>
            <a:ext cx="880964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6" name="文本框 75">
            <a:extLst>
              <a:ext uri="{FF2B5EF4-FFF2-40B4-BE49-F238E27FC236}">
                <a16:creationId xmlns:a16="http://schemas.microsoft.com/office/drawing/2014/main" id="{26D6D8B3-8395-FDCA-839D-E0107E735D8E}"/>
              </a:ext>
            </a:extLst>
          </p:cNvPr>
          <p:cNvSpPr txBox="1"/>
          <p:nvPr/>
        </p:nvSpPr>
        <p:spPr>
          <a:xfrm>
            <a:off x="8238113" y="992032"/>
            <a:ext cx="53412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293T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77" name="直接连接符 31">
            <a:extLst>
              <a:ext uri="{FF2B5EF4-FFF2-40B4-BE49-F238E27FC236}">
                <a16:creationId xmlns:a16="http://schemas.microsoft.com/office/drawing/2014/main" id="{41BED94A-5DF5-72BA-D702-673BF0E60688}"/>
              </a:ext>
            </a:extLst>
          </p:cNvPr>
          <p:cNvCxnSpPr>
            <a:cxnSpLocks/>
          </p:cNvCxnSpPr>
          <p:nvPr/>
        </p:nvCxnSpPr>
        <p:spPr>
          <a:xfrm>
            <a:off x="1816421" y="2665257"/>
            <a:ext cx="0" cy="352880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4" name="文本框 83">
            <a:extLst>
              <a:ext uri="{FF2B5EF4-FFF2-40B4-BE49-F238E27FC236}">
                <a16:creationId xmlns:a16="http://schemas.microsoft.com/office/drawing/2014/main" id="{8C982C84-3DE0-6C79-0DB1-F770CFDE3AD8}"/>
              </a:ext>
            </a:extLst>
          </p:cNvPr>
          <p:cNvSpPr txBox="1"/>
          <p:nvPr/>
        </p:nvSpPr>
        <p:spPr>
          <a:xfrm rot="16200000">
            <a:off x="1424310" y="4076019"/>
            <a:ext cx="339408" cy="277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IP</a:t>
            </a:r>
            <a:endParaRPr lang="zh-CN" altLang="en-US" sz="12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86" name="直接连接符 31">
            <a:extLst>
              <a:ext uri="{FF2B5EF4-FFF2-40B4-BE49-F238E27FC236}">
                <a16:creationId xmlns:a16="http://schemas.microsoft.com/office/drawing/2014/main" id="{F296DA2D-4731-77EA-8377-84481102FDBD}"/>
              </a:ext>
            </a:extLst>
          </p:cNvPr>
          <p:cNvCxnSpPr>
            <a:cxnSpLocks/>
          </p:cNvCxnSpPr>
          <p:nvPr/>
        </p:nvCxnSpPr>
        <p:spPr>
          <a:xfrm>
            <a:off x="6955239" y="2591295"/>
            <a:ext cx="0" cy="272735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8" name="文本框 87">
            <a:extLst>
              <a:ext uri="{FF2B5EF4-FFF2-40B4-BE49-F238E27FC236}">
                <a16:creationId xmlns:a16="http://schemas.microsoft.com/office/drawing/2014/main" id="{0DA04BDB-62BE-BB9D-B82B-8BD9B3DEC5A1}"/>
              </a:ext>
            </a:extLst>
          </p:cNvPr>
          <p:cNvSpPr txBox="1"/>
          <p:nvPr/>
        </p:nvSpPr>
        <p:spPr>
          <a:xfrm rot="16200000">
            <a:off x="6484557" y="3598549"/>
            <a:ext cx="61609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input</a:t>
            </a:r>
            <a:endParaRPr lang="zh-CN" altLang="en-US" sz="12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61132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8D2D5B39-611D-401F-671D-57C8B9EB519B}"/>
              </a:ext>
            </a:extLst>
          </p:cNvPr>
          <p:cNvSpPr txBox="1"/>
          <p:nvPr/>
        </p:nvSpPr>
        <p:spPr>
          <a:xfrm>
            <a:off x="4981095" y="619806"/>
            <a:ext cx="12234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 dirty="0"/>
              <a:t>Figure 4F</a:t>
            </a:r>
            <a:endParaRPr lang="zh-CN" altLang="en-US" dirty="0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8B6DF94C-7213-8C04-1589-1D8EA1FF78D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72854" y="2467314"/>
            <a:ext cx="1697244" cy="973827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1E240C77-8294-4876-E4C9-2B17E7A4369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2025" y="3749523"/>
            <a:ext cx="1822452" cy="1279890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3AFAE6F7-8A92-D4E7-7A4A-446E2DA7801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43402" y="2467314"/>
            <a:ext cx="1460742" cy="1332050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B70E7A6E-391A-5AA0-5439-883FC18AB96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174364" y="3749523"/>
            <a:ext cx="2351103" cy="1057299"/>
          </a:xfrm>
          <a:prstGeom prst="rect">
            <a:avLst/>
          </a:prstGeom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id="{3A57D37A-D3C2-2622-C716-79D4EF4522DF}"/>
              </a:ext>
            </a:extLst>
          </p:cNvPr>
          <p:cNvSpPr/>
          <p:nvPr/>
        </p:nvSpPr>
        <p:spPr>
          <a:xfrm>
            <a:off x="2647784" y="3878355"/>
            <a:ext cx="1152941" cy="46398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0A9196F8-C6B7-6195-AB79-672A0A88F532}"/>
              </a:ext>
            </a:extLst>
          </p:cNvPr>
          <p:cNvSpPr/>
          <p:nvPr/>
        </p:nvSpPr>
        <p:spPr>
          <a:xfrm>
            <a:off x="2647785" y="2574820"/>
            <a:ext cx="1152941" cy="46398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9076D50B-87D7-A09E-F118-819834A8B333}"/>
              </a:ext>
            </a:extLst>
          </p:cNvPr>
          <p:cNvSpPr/>
          <p:nvPr/>
        </p:nvSpPr>
        <p:spPr>
          <a:xfrm>
            <a:off x="7817458" y="4280692"/>
            <a:ext cx="1152941" cy="46398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CDC7785B-FBFC-8C6F-ED71-53A85D3C9D87}"/>
              </a:ext>
            </a:extLst>
          </p:cNvPr>
          <p:cNvSpPr/>
          <p:nvPr/>
        </p:nvSpPr>
        <p:spPr>
          <a:xfrm>
            <a:off x="7817459" y="2977157"/>
            <a:ext cx="1152941" cy="46398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79846CAC-7315-86ED-93A7-ABC27AC168C6}"/>
              </a:ext>
            </a:extLst>
          </p:cNvPr>
          <p:cNvSpPr txBox="1"/>
          <p:nvPr/>
        </p:nvSpPr>
        <p:spPr>
          <a:xfrm>
            <a:off x="2763922" y="2215699"/>
            <a:ext cx="23596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AC4BEC9D-7BC8-892C-5069-A4D98990DA9D}"/>
              </a:ext>
            </a:extLst>
          </p:cNvPr>
          <p:cNvSpPr txBox="1"/>
          <p:nvPr/>
        </p:nvSpPr>
        <p:spPr>
          <a:xfrm>
            <a:off x="3110668" y="2215699"/>
            <a:ext cx="23596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BC390F29-A977-6694-DFB4-3EE479D152D8}"/>
              </a:ext>
            </a:extLst>
          </p:cNvPr>
          <p:cNvSpPr txBox="1"/>
          <p:nvPr/>
        </p:nvSpPr>
        <p:spPr>
          <a:xfrm>
            <a:off x="3393344" y="2215699"/>
            <a:ext cx="27443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57E4F816-BFF4-9FCB-3A25-E284C5C2BA8A}"/>
              </a:ext>
            </a:extLst>
          </p:cNvPr>
          <p:cNvSpPr txBox="1"/>
          <p:nvPr/>
        </p:nvSpPr>
        <p:spPr>
          <a:xfrm>
            <a:off x="2744686" y="1966235"/>
            <a:ext cx="27443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6975719A-5200-9D58-7F60-322E82F473D8}"/>
              </a:ext>
            </a:extLst>
          </p:cNvPr>
          <p:cNvSpPr txBox="1"/>
          <p:nvPr/>
        </p:nvSpPr>
        <p:spPr>
          <a:xfrm>
            <a:off x="3091432" y="1966235"/>
            <a:ext cx="27443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B7B80A9E-40AF-18F9-D17C-D1B1888DE948}"/>
              </a:ext>
            </a:extLst>
          </p:cNvPr>
          <p:cNvSpPr txBox="1"/>
          <p:nvPr/>
        </p:nvSpPr>
        <p:spPr>
          <a:xfrm>
            <a:off x="3393344" y="1966235"/>
            <a:ext cx="27443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7456AE0D-E66B-06B2-8C06-B3E189C989FC}"/>
              </a:ext>
            </a:extLst>
          </p:cNvPr>
          <p:cNvSpPr txBox="1"/>
          <p:nvPr/>
        </p:nvSpPr>
        <p:spPr>
          <a:xfrm>
            <a:off x="2252897" y="2215699"/>
            <a:ext cx="48904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PAR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2EC75117-1161-D902-D993-F7A7378A392B}"/>
              </a:ext>
            </a:extLst>
          </p:cNvPr>
          <p:cNvSpPr txBox="1"/>
          <p:nvPr/>
        </p:nvSpPr>
        <p:spPr>
          <a:xfrm>
            <a:off x="2122862" y="1996907"/>
            <a:ext cx="61908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PD-L1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DA7607C3-0C68-4F1D-5EA0-39EA44CA58A5}"/>
              </a:ext>
            </a:extLst>
          </p:cNvPr>
          <p:cNvSpPr txBox="1"/>
          <p:nvPr/>
        </p:nvSpPr>
        <p:spPr>
          <a:xfrm>
            <a:off x="2744686" y="1719168"/>
            <a:ext cx="27443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54BE8D89-AB37-551B-0925-3A742B4606D8}"/>
              </a:ext>
            </a:extLst>
          </p:cNvPr>
          <p:cNvSpPr txBox="1"/>
          <p:nvPr/>
        </p:nvSpPr>
        <p:spPr>
          <a:xfrm>
            <a:off x="3091432" y="1719168"/>
            <a:ext cx="27443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9AD45C92-B4D4-71A1-692B-294BB9F3B1AA}"/>
              </a:ext>
            </a:extLst>
          </p:cNvPr>
          <p:cNvSpPr txBox="1"/>
          <p:nvPr/>
        </p:nvSpPr>
        <p:spPr>
          <a:xfrm>
            <a:off x="3393344" y="1719168"/>
            <a:ext cx="27443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F897A53B-1561-FCC1-18FE-C57E09BD11D2}"/>
              </a:ext>
            </a:extLst>
          </p:cNvPr>
          <p:cNvSpPr txBox="1"/>
          <p:nvPr/>
        </p:nvSpPr>
        <p:spPr>
          <a:xfrm>
            <a:off x="2129274" y="1749840"/>
            <a:ext cx="6126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SPOP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7" name="直接连接符 31">
            <a:extLst>
              <a:ext uri="{FF2B5EF4-FFF2-40B4-BE49-F238E27FC236}">
                <a16:creationId xmlns:a16="http://schemas.microsoft.com/office/drawing/2014/main" id="{FB20DB43-AFE1-D4D6-EE9F-72CD221D1218}"/>
              </a:ext>
            </a:extLst>
          </p:cNvPr>
          <p:cNvCxnSpPr>
            <a:cxnSpLocks/>
          </p:cNvCxnSpPr>
          <p:nvPr/>
        </p:nvCxnSpPr>
        <p:spPr>
          <a:xfrm>
            <a:off x="2666691" y="1533629"/>
            <a:ext cx="40178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文本框 27">
            <a:extLst>
              <a:ext uri="{FF2B5EF4-FFF2-40B4-BE49-F238E27FC236}">
                <a16:creationId xmlns:a16="http://schemas.microsoft.com/office/drawing/2014/main" id="{8C09E5C8-752B-0D5F-82DE-EE65A1C037A6}"/>
              </a:ext>
            </a:extLst>
          </p:cNvPr>
          <p:cNvSpPr txBox="1"/>
          <p:nvPr/>
        </p:nvSpPr>
        <p:spPr>
          <a:xfrm>
            <a:off x="2526901" y="1256630"/>
            <a:ext cx="66556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IP: IgG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9" name="直接连接符 31">
            <a:extLst>
              <a:ext uri="{FF2B5EF4-FFF2-40B4-BE49-F238E27FC236}">
                <a16:creationId xmlns:a16="http://schemas.microsoft.com/office/drawing/2014/main" id="{DF334C2A-576D-E7DA-A39D-FDD1CDE79DD9}"/>
              </a:ext>
            </a:extLst>
          </p:cNvPr>
          <p:cNvCxnSpPr>
            <a:cxnSpLocks/>
          </p:cNvCxnSpPr>
          <p:nvPr/>
        </p:nvCxnSpPr>
        <p:spPr>
          <a:xfrm>
            <a:off x="3152532" y="1533629"/>
            <a:ext cx="40178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0" name="文本框 29">
            <a:extLst>
              <a:ext uri="{FF2B5EF4-FFF2-40B4-BE49-F238E27FC236}">
                <a16:creationId xmlns:a16="http://schemas.microsoft.com/office/drawing/2014/main" id="{EFA7EFB6-2910-0D97-B29C-37FA227AD1E6}"/>
              </a:ext>
            </a:extLst>
          </p:cNvPr>
          <p:cNvSpPr txBox="1"/>
          <p:nvPr/>
        </p:nvSpPr>
        <p:spPr>
          <a:xfrm>
            <a:off x="3041094" y="1256630"/>
            <a:ext cx="84510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IP: SPOP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275DEFB4-7CFE-9C33-9A12-20085FD24823}"/>
              </a:ext>
            </a:extLst>
          </p:cNvPr>
          <p:cNvSpPr txBox="1"/>
          <p:nvPr/>
        </p:nvSpPr>
        <p:spPr>
          <a:xfrm>
            <a:off x="2744686" y="1479685"/>
            <a:ext cx="27443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27D8BA4B-431D-B332-2824-BE530DD0C47A}"/>
              </a:ext>
            </a:extLst>
          </p:cNvPr>
          <p:cNvSpPr txBox="1"/>
          <p:nvPr/>
        </p:nvSpPr>
        <p:spPr>
          <a:xfrm>
            <a:off x="3091432" y="1479685"/>
            <a:ext cx="27443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FAC45306-9854-08F1-AEA2-C2AD7EDFDA97}"/>
              </a:ext>
            </a:extLst>
          </p:cNvPr>
          <p:cNvSpPr txBox="1"/>
          <p:nvPr/>
        </p:nvSpPr>
        <p:spPr>
          <a:xfrm>
            <a:off x="3393344" y="1479685"/>
            <a:ext cx="27443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5820FD67-4078-0D52-0F3C-09B5FFE6D662}"/>
              </a:ext>
            </a:extLst>
          </p:cNvPr>
          <p:cNvSpPr txBox="1"/>
          <p:nvPr/>
        </p:nvSpPr>
        <p:spPr>
          <a:xfrm>
            <a:off x="2053933" y="1510357"/>
            <a:ext cx="68800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MG132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6E401670-81E1-47CB-4BA9-2C0BE847D22E}"/>
              </a:ext>
            </a:extLst>
          </p:cNvPr>
          <p:cNvSpPr txBox="1"/>
          <p:nvPr/>
        </p:nvSpPr>
        <p:spPr>
          <a:xfrm>
            <a:off x="7947160" y="2219250"/>
            <a:ext cx="23596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DDE70091-98BC-7F58-BAA9-C22252AA3C71}"/>
              </a:ext>
            </a:extLst>
          </p:cNvPr>
          <p:cNvSpPr txBox="1"/>
          <p:nvPr/>
        </p:nvSpPr>
        <p:spPr>
          <a:xfrm>
            <a:off x="8272642" y="2219250"/>
            <a:ext cx="23596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26D83620-0927-889F-8E55-4E5DB5283E03}"/>
              </a:ext>
            </a:extLst>
          </p:cNvPr>
          <p:cNvSpPr txBox="1"/>
          <p:nvPr/>
        </p:nvSpPr>
        <p:spPr>
          <a:xfrm>
            <a:off x="8541142" y="2219250"/>
            <a:ext cx="27443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711414C2-B277-40FC-9845-1BF1DD7973CB}"/>
              </a:ext>
            </a:extLst>
          </p:cNvPr>
          <p:cNvSpPr txBox="1"/>
          <p:nvPr/>
        </p:nvSpPr>
        <p:spPr>
          <a:xfrm>
            <a:off x="7927924" y="1969786"/>
            <a:ext cx="27443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E7E6B77F-7CF9-52E1-8B47-DEBF7D2B54EC}"/>
              </a:ext>
            </a:extLst>
          </p:cNvPr>
          <p:cNvSpPr txBox="1"/>
          <p:nvPr/>
        </p:nvSpPr>
        <p:spPr>
          <a:xfrm>
            <a:off x="8253406" y="1969786"/>
            <a:ext cx="27443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B86E54C0-0C57-F303-8245-EADDBD510A7B}"/>
              </a:ext>
            </a:extLst>
          </p:cNvPr>
          <p:cNvSpPr txBox="1"/>
          <p:nvPr/>
        </p:nvSpPr>
        <p:spPr>
          <a:xfrm>
            <a:off x="8541142" y="1969786"/>
            <a:ext cx="27443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9CDD72F5-35D0-A617-D146-367D870F2090}"/>
              </a:ext>
            </a:extLst>
          </p:cNvPr>
          <p:cNvSpPr txBox="1"/>
          <p:nvPr/>
        </p:nvSpPr>
        <p:spPr>
          <a:xfrm>
            <a:off x="7436135" y="2219250"/>
            <a:ext cx="48904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PAR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046C4FCC-EEAA-194D-2BBF-5EBCC45735F2}"/>
              </a:ext>
            </a:extLst>
          </p:cNvPr>
          <p:cNvSpPr txBox="1"/>
          <p:nvPr/>
        </p:nvSpPr>
        <p:spPr>
          <a:xfrm>
            <a:off x="7306100" y="2000458"/>
            <a:ext cx="61908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PD-L1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E66C0032-5A66-E666-1CE1-87AC5CAAA9D8}"/>
              </a:ext>
            </a:extLst>
          </p:cNvPr>
          <p:cNvSpPr txBox="1"/>
          <p:nvPr/>
        </p:nvSpPr>
        <p:spPr>
          <a:xfrm>
            <a:off x="7927924" y="1722719"/>
            <a:ext cx="27443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1F33FC15-8950-3F48-1FCE-5BD9F62C1A8B}"/>
              </a:ext>
            </a:extLst>
          </p:cNvPr>
          <p:cNvSpPr txBox="1"/>
          <p:nvPr/>
        </p:nvSpPr>
        <p:spPr>
          <a:xfrm>
            <a:off x="8253406" y="1722719"/>
            <a:ext cx="27443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文本框 44">
            <a:extLst>
              <a:ext uri="{FF2B5EF4-FFF2-40B4-BE49-F238E27FC236}">
                <a16:creationId xmlns:a16="http://schemas.microsoft.com/office/drawing/2014/main" id="{AA629B23-58F3-E809-1969-3C8597FC90F6}"/>
              </a:ext>
            </a:extLst>
          </p:cNvPr>
          <p:cNvSpPr txBox="1"/>
          <p:nvPr/>
        </p:nvSpPr>
        <p:spPr>
          <a:xfrm>
            <a:off x="8541142" y="1722719"/>
            <a:ext cx="27443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id="{7A0A4384-4277-CD4D-EF7A-69095175F010}"/>
              </a:ext>
            </a:extLst>
          </p:cNvPr>
          <p:cNvSpPr txBox="1"/>
          <p:nvPr/>
        </p:nvSpPr>
        <p:spPr>
          <a:xfrm>
            <a:off x="7312512" y="1753391"/>
            <a:ext cx="6126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SPOP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7" name="直接连接符 31">
            <a:extLst>
              <a:ext uri="{FF2B5EF4-FFF2-40B4-BE49-F238E27FC236}">
                <a16:creationId xmlns:a16="http://schemas.microsoft.com/office/drawing/2014/main" id="{1B0C08D7-3658-1F20-F3BC-BB141C053A97}"/>
              </a:ext>
            </a:extLst>
          </p:cNvPr>
          <p:cNvCxnSpPr>
            <a:cxnSpLocks/>
          </p:cNvCxnSpPr>
          <p:nvPr/>
        </p:nvCxnSpPr>
        <p:spPr>
          <a:xfrm>
            <a:off x="7849929" y="1537180"/>
            <a:ext cx="40178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8" name="文本框 47">
            <a:extLst>
              <a:ext uri="{FF2B5EF4-FFF2-40B4-BE49-F238E27FC236}">
                <a16:creationId xmlns:a16="http://schemas.microsoft.com/office/drawing/2014/main" id="{9EF7A292-52B8-5790-13A6-D55FD2B11D96}"/>
              </a:ext>
            </a:extLst>
          </p:cNvPr>
          <p:cNvSpPr txBox="1"/>
          <p:nvPr/>
        </p:nvSpPr>
        <p:spPr>
          <a:xfrm>
            <a:off x="7710139" y="1260181"/>
            <a:ext cx="66556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IP: IgG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9" name="直接连接符 31">
            <a:extLst>
              <a:ext uri="{FF2B5EF4-FFF2-40B4-BE49-F238E27FC236}">
                <a16:creationId xmlns:a16="http://schemas.microsoft.com/office/drawing/2014/main" id="{E71228F5-30A1-4B7F-F769-3653785789F3}"/>
              </a:ext>
            </a:extLst>
          </p:cNvPr>
          <p:cNvCxnSpPr>
            <a:cxnSpLocks/>
          </p:cNvCxnSpPr>
          <p:nvPr/>
        </p:nvCxnSpPr>
        <p:spPr>
          <a:xfrm>
            <a:off x="8335770" y="1537180"/>
            <a:ext cx="40178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0" name="文本框 49">
            <a:extLst>
              <a:ext uri="{FF2B5EF4-FFF2-40B4-BE49-F238E27FC236}">
                <a16:creationId xmlns:a16="http://schemas.microsoft.com/office/drawing/2014/main" id="{7E549DD1-4E84-C30C-D698-891B7768F462}"/>
              </a:ext>
            </a:extLst>
          </p:cNvPr>
          <p:cNvSpPr txBox="1"/>
          <p:nvPr/>
        </p:nvSpPr>
        <p:spPr>
          <a:xfrm>
            <a:off x="8224332" y="1260181"/>
            <a:ext cx="84510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IP: SPOP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文本框 50">
            <a:extLst>
              <a:ext uri="{FF2B5EF4-FFF2-40B4-BE49-F238E27FC236}">
                <a16:creationId xmlns:a16="http://schemas.microsoft.com/office/drawing/2014/main" id="{38824B90-96C2-8D5E-F047-F1A0ED05B92A}"/>
              </a:ext>
            </a:extLst>
          </p:cNvPr>
          <p:cNvSpPr txBox="1"/>
          <p:nvPr/>
        </p:nvSpPr>
        <p:spPr>
          <a:xfrm>
            <a:off x="7927924" y="1483236"/>
            <a:ext cx="27443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文本框 51">
            <a:extLst>
              <a:ext uri="{FF2B5EF4-FFF2-40B4-BE49-F238E27FC236}">
                <a16:creationId xmlns:a16="http://schemas.microsoft.com/office/drawing/2014/main" id="{60BFB6EA-9637-AF74-6783-B194B812DEB0}"/>
              </a:ext>
            </a:extLst>
          </p:cNvPr>
          <p:cNvSpPr txBox="1"/>
          <p:nvPr/>
        </p:nvSpPr>
        <p:spPr>
          <a:xfrm>
            <a:off x="8253406" y="1483236"/>
            <a:ext cx="27443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文本框 52">
            <a:extLst>
              <a:ext uri="{FF2B5EF4-FFF2-40B4-BE49-F238E27FC236}">
                <a16:creationId xmlns:a16="http://schemas.microsoft.com/office/drawing/2014/main" id="{735141A6-6D75-8B9E-3013-B4FF16F304C1}"/>
              </a:ext>
            </a:extLst>
          </p:cNvPr>
          <p:cNvSpPr txBox="1"/>
          <p:nvPr/>
        </p:nvSpPr>
        <p:spPr>
          <a:xfrm>
            <a:off x="8541142" y="1483236"/>
            <a:ext cx="27443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文本框 53">
            <a:extLst>
              <a:ext uri="{FF2B5EF4-FFF2-40B4-BE49-F238E27FC236}">
                <a16:creationId xmlns:a16="http://schemas.microsoft.com/office/drawing/2014/main" id="{01158DE8-9D28-5D71-44C0-6D75FA0571FC}"/>
              </a:ext>
            </a:extLst>
          </p:cNvPr>
          <p:cNvSpPr txBox="1"/>
          <p:nvPr/>
        </p:nvSpPr>
        <p:spPr>
          <a:xfrm>
            <a:off x="7253073" y="1513908"/>
            <a:ext cx="68800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MG132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5" name="直接连接符 31">
            <a:extLst>
              <a:ext uri="{FF2B5EF4-FFF2-40B4-BE49-F238E27FC236}">
                <a16:creationId xmlns:a16="http://schemas.microsoft.com/office/drawing/2014/main" id="{4DE8DC23-904F-9CA7-2530-641279707ED7}"/>
              </a:ext>
            </a:extLst>
          </p:cNvPr>
          <p:cNvCxnSpPr>
            <a:cxnSpLocks/>
          </p:cNvCxnSpPr>
          <p:nvPr/>
        </p:nvCxnSpPr>
        <p:spPr>
          <a:xfrm>
            <a:off x="2673348" y="1256630"/>
            <a:ext cx="880964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6" name="文本框 55">
            <a:extLst>
              <a:ext uri="{FF2B5EF4-FFF2-40B4-BE49-F238E27FC236}">
                <a16:creationId xmlns:a16="http://schemas.microsoft.com/office/drawing/2014/main" id="{A33E9B33-EF92-1C2D-61D5-0140FD97CA61}"/>
              </a:ext>
            </a:extLst>
          </p:cNvPr>
          <p:cNvSpPr txBox="1"/>
          <p:nvPr/>
        </p:nvSpPr>
        <p:spPr>
          <a:xfrm>
            <a:off x="2867581" y="986476"/>
            <a:ext cx="53412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293T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7" name="直接连接符 31">
            <a:extLst>
              <a:ext uri="{FF2B5EF4-FFF2-40B4-BE49-F238E27FC236}">
                <a16:creationId xmlns:a16="http://schemas.microsoft.com/office/drawing/2014/main" id="{169015D6-61AF-FE88-A04F-49F34E941417}"/>
              </a:ext>
            </a:extLst>
          </p:cNvPr>
          <p:cNvCxnSpPr>
            <a:cxnSpLocks/>
          </p:cNvCxnSpPr>
          <p:nvPr/>
        </p:nvCxnSpPr>
        <p:spPr>
          <a:xfrm>
            <a:off x="7842524" y="1256630"/>
            <a:ext cx="880964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8" name="文本框 57">
            <a:extLst>
              <a:ext uri="{FF2B5EF4-FFF2-40B4-BE49-F238E27FC236}">
                <a16:creationId xmlns:a16="http://schemas.microsoft.com/office/drawing/2014/main" id="{7D7695DA-5404-36F3-6FB0-61713128E2B4}"/>
              </a:ext>
            </a:extLst>
          </p:cNvPr>
          <p:cNvSpPr txBox="1"/>
          <p:nvPr/>
        </p:nvSpPr>
        <p:spPr>
          <a:xfrm>
            <a:off x="8015476" y="992032"/>
            <a:ext cx="53412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293T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9" name="组合 58">
            <a:extLst>
              <a:ext uri="{FF2B5EF4-FFF2-40B4-BE49-F238E27FC236}">
                <a16:creationId xmlns:a16="http://schemas.microsoft.com/office/drawing/2014/main" id="{057DC95D-4F6B-01E2-BDD7-3D3A420CDDBC}"/>
              </a:ext>
            </a:extLst>
          </p:cNvPr>
          <p:cNvGrpSpPr/>
          <p:nvPr/>
        </p:nvGrpSpPr>
        <p:grpSpPr>
          <a:xfrm>
            <a:off x="1586689" y="3974125"/>
            <a:ext cx="944144" cy="276999"/>
            <a:chOff x="1034645" y="3905155"/>
            <a:chExt cx="944144" cy="276999"/>
          </a:xfrm>
        </p:grpSpPr>
        <p:sp>
          <p:nvSpPr>
            <p:cNvPr id="60" name="文本框 59">
              <a:extLst>
                <a:ext uri="{FF2B5EF4-FFF2-40B4-BE49-F238E27FC236}">
                  <a16:creationId xmlns:a16="http://schemas.microsoft.com/office/drawing/2014/main" id="{9E5568EB-5E3C-7008-68DA-BD797865DE08}"/>
                </a:ext>
              </a:extLst>
            </p:cNvPr>
            <p:cNvSpPr txBox="1"/>
            <p:nvPr/>
          </p:nvSpPr>
          <p:spPr>
            <a:xfrm>
              <a:off x="1034645" y="3905155"/>
              <a:ext cx="900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48 </a:t>
              </a:r>
              <a:r>
                <a:rPr lang="en-US" altLang="zh-CN" sz="1200" dirty="0" err="1">
                  <a:latin typeface="Arial" panose="020B0604020202020204" pitchFamily="34" charset="0"/>
                  <a:cs typeface="Arial" panose="020B0604020202020204" pitchFamily="34" charset="0"/>
                </a:rPr>
                <a:t>kDa</a:t>
              </a:r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zh-CN" altLang="en-US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61" name="直线连接符 23">
              <a:extLst>
                <a:ext uri="{FF2B5EF4-FFF2-40B4-BE49-F238E27FC236}">
                  <a16:creationId xmlns:a16="http://schemas.microsoft.com/office/drawing/2014/main" id="{3721A1B1-3B29-701E-C050-E042A9DF6FA8}"/>
                </a:ext>
              </a:extLst>
            </p:cNvPr>
            <p:cNvCxnSpPr>
              <a:cxnSpLocks/>
            </p:cNvCxnSpPr>
            <p:nvPr/>
          </p:nvCxnSpPr>
          <p:spPr>
            <a:xfrm>
              <a:off x="1798789" y="4059043"/>
              <a:ext cx="180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62" name="组合 61">
            <a:extLst>
              <a:ext uri="{FF2B5EF4-FFF2-40B4-BE49-F238E27FC236}">
                <a16:creationId xmlns:a16="http://schemas.microsoft.com/office/drawing/2014/main" id="{7DA2BE55-3328-C3E1-4105-E874029160BF}"/>
              </a:ext>
            </a:extLst>
          </p:cNvPr>
          <p:cNvGrpSpPr/>
          <p:nvPr/>
        </p:nvGrpSpPr>
        <p:grpSpPr>
          <a:xfrm>
            <a:off x="1586689" y="2638407"/>
            <a:ext cx="944144" cy="276999"/>
            <a:chOff x="1034645" y="3905155"/>
            <a:chExt cx="944144" cy="276999"/>
          </a:xfrm>
        </p:grpSpPr>
        <p:sp>
          <p:nvSpPr>
            <p:cNvPr id="63" name="文本框 62">
              <a:extLst>
                <a:ext uri="{FF2B5EF4-FFF2-40B4-BE49-F238E27FC236}">
                  <a16:creationId xmlns:a16="http://schemas.microsoft.com/office/drawing/2014/main" id="{B349C392-E34B-2493-6CEB-B03CA44B0865}"/>
                </a:ext>
              </a:extLst>
            </p:cNvPr>
            <p:cNvSpPr txBox="1"/>
            <p:nvPr/>
          </p:nvSpPr>
          <p:spPr>
            <a:xfrm>
              <a:off x="1034645" y="3905155"/>
              <a:ext cx="900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42 </a:t>
              </a:r>
              <a:r>
                <a:rPr lang="en-US" altLang="zh-CN" sz="1200" dirty="0" err="1">
                  <a:latin typeface="Arial" panose="020B0604020202020204" pitchFamily="34" charset="0"/>
                  <a:cs typeface="Arial" panose="020B0604020202020204" pitchFamily="34" charset="0"/>
                </a:rPr>
                <a:t>kDa</a:t>
              </a:r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zh-CN" altLang="en-US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64" name="直线连接符 35">
              <a:extLst>
                <a:ext uri="{FF2B5EF4-FFF2-40B4-BE49-F238E27FC236}">
                  <a16:creationId xmlns:a16="http://schemas.microsoft.com/office/drawing/2014/main" id="{EEEB2C6A-FD28-B9E8-43E7-F60AC38B085A}"/>
                </a:ext>
              </a:extLst>
            </p:cNvPr>
            <p:cNvCxnSpPr>
              <a:cxnSpLocks/>
            </p:cNvCxnSpPr>
            <p:nvPr/>
          </p:nvCxnSpPr>
          <p:spPr>
            <a:xfrm>
              <a:off x="1798789" y="4059043"/>
              <a:ext cx="180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65" name="文本框 64">
            <a:extLst>
              <a:ext uri="{FF2B5EF4-FFF2-40B4-BE49-F238E27FC236}">
                <a16:creationId xmlns:a16="http://schemas.microsoft.com/office/drawing/2014/main" id="{9A5E9D1B-D3B9-5610-F5AA-9F85DAC69C76}"/>
              </a:ext>
            </a:extLst>
          </p:cNvPr>
          <p:cNvSpPr txBox="1"/>
          <p:nvPr/>
        </p:nvSpPr>
        <p:spPr>
          <a:xfrm>
            <a:off x="4120348" y="3890391"/>
            <a:ext cx="17876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PD-L1</a:t>
            </a:r>
          </a:p>
          <a:p>
            <a:r>
              <a:rPr lang="en-US" altLang="zh-CN" sz="1200" dirty="0" err="1">
                <a:latin typeface="Arial" panose="020B0604020202020204" pitchFamily="34" charset="0"/>
                <a:cs typeface="Arial" panose="020B0604020202020204" pitchFamily="34" charset="0"/>
              </a:rPr>
              <a:t>Proteintech</a:t>
            </a:r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altLang="zh-CN" sz="12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66248-1-Ig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6" name="文本框 65">
            <a:extLst>
              <a:ext uri="{FF2B5EF4-FFF2-40B4-BE49-F238E27FC236}">
                <a16:creationId xmlns:a16="http://schemas.microsoft.com/office/drawing/2014/main" id="{E0AB09CA-B07A-632F-794F-DEE1F2294D7E}"/>
              </a:ext>
            </a:extLst>
          </p:cNvPr>
          <p:cNvSpPr txBox="1"/>
          <p:nvPr/>
        </p:nvSpPr>
        <p:spPr>
          <a:xfrm>
            <a:off x="4120348" y="2582771"/>
            <a:ext cx="18646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SPOP</a:t>
            </a:r>
          </a:p>
          <a:p>
            <a:r>
              <a:rPr lang="en-US" altLang="zh-CN" sz="1200" dirty="0" err="1">
                <a:latin typeface="Arial" panose="020B0604020202020204" pitchFamily="34" charset="0"/>
                <a:cs typeface="Arial" panose="020B0604020202020204" pitchFamily="34" charset="0"/>
              </a:rPr>
              <a:t>Proteintech</a:t>
            </a:r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altLang="zh-CN" sz="12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16750-1-AP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67" name="组合 66">
            <a:extLst>
              <a:ext uri="{FF2B5EF4-FFF2-40B4-BE49-F238E27FC236}">
                <a16:creationId xmlns:a16="http://schemas.microsoft.com/office/drawing/2014/main" id="{4294CFAF-F515-81D2-2F14-595D18D362F2}"/>
              </a:ext>
            </a:extLst>
          </p:cNvPr>
          <p:cNvGrpSpPr/>
          <p:nvPr/>
        </p:nvGrpSpPr>
        <p:grpSpPr>
          <a:xfrm>
            <a:off x="6788114" y="4398959"/>
            <a:ext cx="944144" cy="276999"/>
            <a:chOff x="1034645" y="3905155"/>
            <a:chExt cx="944144" cy="276999"/>
          </a:xfrm>
        </p:grpSpPr>
        <p:sp>
          <p:nvSpPr>
            <p:cNvPr id="68" name="文本框 67">
              <a:extLst>
                <a:ext uri="{FF2B5EF4-FFF2-40B4-BE49-F238E27FC236}">
                  <a16:creationId xmlns:a16="http://schemas.microsoft.com/office/drawing/2014/main" id="{7D0860F2-9C1E-38D7-33E1-C5ECB76E0D4C}"/>
                </a:ext>
              </a:extLst>
            </p:cNvPr>
            <p:cNvSpPr txBox="1"/>
            <p:nvPr/>
          </p:nvSpPr>
          <p:spPr>
            <a:xfrm>
              <a:off x="1034645" y="3905155"/>
              <a:ext cx="900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48 </a:t>
              </a:r>
              <a:r>
                <a:rPr lang="en-US" altLang="zh-CN" sz="1200" dirty="0" err="1">
                  <a:latin typeface="Arial" panose="020B0604020202020204" pitchFamily="34" charset="0"/>
                  <a:cs typeface="Arial" panose="020B0604020202020204" pitchFamily="34" charset="0"/>
                </a:rPr>
                <a:t>kDa</a:t>
              </a:r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zh-CN" altLang="en-US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69" name="直线连接符 23">
              <a:extLst>
                <a:ext uri="{FF2B5EF4-FFF2-40B4-BE49-F238E27FC236}">
                  <a16:creationId xmlns:a16="http://schemas.microsoft.com/office/drawing/2014/main" id="{2096F06A-ACC8-C4AD-F460-4BC7C5FC8B96}"/>
                </a:ext>
              </a:extLst>
            </p:cNvPr>
            <p:cNvCxnSpPr>
              <a:cxnSpLocks/>
            </p:cNvCxnSpPr>
            <p:nvPr/>
          </p:nvCxnSpPr>
          <p:spPr>
            <a:xfrm>
              <a:off x="1798789" y="4059043"/>
              <a:ext cx="180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70" name="组合 69">
            <a:extLst>
              <a:ext uri="{FF2B5EF4-FFF2-40B4-BE49-F238E27FC236}">
                <a16:creationId xmlns:a16="http://schemas.microsoft.com/office/drawing/2014/main" id="{6ECCEA8D-0A80-7F09-EE2E-957C5A30B1EE}"/>
              </a:ext>
            </a:extLst>
          </p:cNvPr>
          <p:cNvGrpSpPr/>
          <p:nvPr/>
        </p:nvGrpSpPr>
        <p:grpSpPr>
          <a:xfrm>
            <a:off x="6788114" y="3097173"/>
            <a:ext cx="944144" cy="276999"/>
            <a:chOff x="1034645" y="3905155"/>
            <a:chExt cx="944144" cy="276999"/>
          </a:xfrm>
        </p:grpSpPr>
        <p:sp>
          <p:nvSpPr>
            <p:cNvPr id="71" name="文本框 70">
              <a:extLst>
                <a:ext uri="{FF2B5EF4-FFF2-40B4-BE49-F238E27FC236}">
                  <a16:creationId xmlns:a16="http://schemas.microsoft.com/office/drawing/2014/main" id="{6E5C2BEE-55D8-4989-5206-DB7E03541411}"/>
                </a:ext>
              </a:extLst>
            </p:cNvPr>
            <p:cNvSpPr txBox="1"/>
            <p:nvPr/>
          </p:nvSpPr>
          <p:spPr>
            <a:xfrm>
              <a:off x="1034645" y="3905155"/>
              <a:ext cx="900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42 </a:t>
              </a:r>
              <a:r>
                <a:rPr lang="en-US" altLang="zh-CN" sz="1200" dirty="0" err="1">
                  <a:latin typeface="Arial" panose="020B0604020202020204" pitchFamily="34" charset="0"/>
                  <a:cs typeface="Arial" panose="020B0604020202020204" pitchFamily="34" charset="0"/>
                </a:rPr>
                <a:t>kDa</a:t>
              </a:r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zh-CN" altLang="en-US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72" name="直线连接符 35">
              <a:extLst>
                <a:ext uri="{FF2B5EF4-FFF2-40B4-BE49-F238E27FC236}">
                  <a16:creationId xmlns:a16="http://schemas.microsoft.com/office/drawing/2014/main" id="{CDC3C564-6CB9-CA1E-2315-977FD68995E0}"/>
                </a:ext>
              </a:extLst>
            </p:cNvPr>
            <p:cNvCxnSpPr>
              <a:cxnSpLocks/>
            </p:cNvCxnSpPr>
            <p:nvPr/>
          </p:nvCxnSpPr>
          <p:spPr>
            <a:xfrm>
              <a:off x="1798789" y="4059043"/>
              <a:ext cx="180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73" name="文本框 72">
            <a:extLst>
              <a:ext uri="{FF2B5EF4-FFF2-40B4-BE49-F238E27FC236}">
                <a16:creationId xmlns:a16="http://schemas.microsoft.com/office/drawing/2014/main" id="{D01241A9-032B-B4FF-11BB-AA5D06F52CDF}"/>
              </a:ext>
            </a:extLst>
          </p:cNvPr>
          <p:cNvSpPr txBox="1"/>
          <p:nvPr/>
        </p:nvSpPr>
        <p:spPr>
          <a:xfrm>
            <a:off x="9397464" y="4306626"/>
            <a:ext cx="17876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PD-L1</a:t>
            </a:r>
          </a:p>
          <a:p>
            <a:r>
              <a:rPr lang="en-US" altLang="zh-CN" sz="1200" dirty="0" err="1">
                <a:latin typeface="Arial" panose="020B0604020202020204" pitchFamily="34" charset="0"/>
                <a:cs typeface="Arial" panose="020B0604020202020204" pitchFamily="34" charset="0"/>
              </a:rPr>
              <a:t>Proteintech</a:t>
            </a:r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altLang="zh-CN" sz="12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66248-1-Ig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4" name="文本框 73">
            <a:extLst>
              <a:ext uri="{FF2B5EF4-FFF2-40B4-BE49-F238E27FC236}">
                <a16:creationId xmlns:a16="http://schemas.microsoft.com/office/drawing/2014/main" id="{939F874E-A615-F49D-E927-88921368A93E}"/>
              </a:ext>
            </a:extLst>
          </p:cNvPr>
          <p:cNvSpPr txBox="1"/>
          <p:nvPr/>
        </p:nvSpPr>
        <p:spPr>
          <a:xfrm>
            <a:off x="9397464" y="3004840"/>
            <a:ext cx="18646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SPOP</a:t>
            </a:r>
          </a:p>
          <a:p>
            <a:r>
              <a:rPr lang="en-US" altLang="zh-CN" sz="1200" dirty="0" err="1">
                <a:latin typeface="Arial" panose="020B0604020202020204" pitchFamily="34" charset="0"/>
                <a:cs typeface="Arial" panose="020B0604020202020204" pitchFamily="34" charset="0"/>
              </a:rPr>
              <a:t>Proteintech</a:t>
            </a:r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altLang="zh-CN" sz="12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16750-1-AP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6" name="文本框 75">
            <a:extLst>
              <a:ext uri="{FF2B5EF4-FFF2-40B4-BE49-F238E27FC236}">
                <a16:creationId xmlns:a16="http://schemas.microsoft.com/office/drawing/2014/main" id="{615B0356-30D5-EE2D-3464-5A29B361B995}"/>
              </a:ext>
            </a:extLst>
          </p:cNvPr>
          <p:cNvSpPr txBox="1"/>
          <p:nvPr/>
        </p:nvSpPr>
        <p:spPr>
          <a:xfrm rot="16200000">
            <a:off x="1201673" y="3469799"/>
            <a:ext cx="339408" cy="277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IP</a:t>
            </a:r>
            <a:endParaRPr lang="zh-CN" altLang="en-US" sz="12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77" name="直接连接符 31">
            <a:extLst>
              <a:ext uri="{FF2B5EF4-FFF2-40B4-BE49-F238E27FC236}">
                <a16:creationId xmlns:a16="http://schemas.microsoft.com/office/drawing/2014/main" id="{CB22BB8D-AA09-E3A6-A3F5-9460552FFBEB}"/>
              </a:ext>
            </a:extLst>
          </p:cNvPr>
          <p:cNvCxnSpPr>
            <a:cxnSpLocks/>
          </p:cNvCxnSpPr>
          <p:nvPr/>
        </p:nvCxnSpPr>
        <p:spPr>
          <a:xfrm>
            <a:off x="6732602" y="2602138"/>
            <a:ext cx="0" cy="208466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8" name="文本框 77">
            <a:extLst>
              <a:ext uri="{FF2B5EF4-FFF2-40B4-BE49-F238E27FC236}">
                <a16:creationId xmlns:a16="http://schemas.microsoft.com/office/drawing/2014/main" id="{3977FE76-D7D6-7E4D-E9F9-7AC779FDD61C}"/>
              </a:ext>
            </a:extLst>
          </p:cNvPr>
          <p:cNvSpPr txBox="1"/>
          <p:nvPr/>
        </p:nvSpPr>
        <p:spPr>
          <a:xfrm rot="16200000">
            <a:off x="6261920" y="3470081"/>
            <a:ext cx="61609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input</a:t>
            </a:r>
            <a:endParaRPr lang="zh-CN" altLang="en-US" sz="12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80" name="直接连接符 31">
            <a:extLst>
              <a:ext uri="{FF2B5EF4-FFF2-40B4-BE49-F238E27FC236}">
                <a16:creationId xmlns:a16="http://schemas.microsoft.com/office/drawing/2014/main" id="{83C2E141-0BDF-564A-AB7A-9123B9316788}"/>
              </a:ext>
            </a:extLst>
          </p:cNvPr>
          <p:cNvCxnSpPr>
            <a:cxnSpLocks/>
          </p:cNvCxnSpPr>
          <p:nvPr/>
        </p:nvCxnSpPr>
        <p:spPr>
          <a:xfrm>
            <a:off x="1510159" y="2602138"/>
            <a:ext cx="0" cy="208466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414799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>
            <a:extLst>
              <a:ext uri="{FF2B5EF4-FFF2-40B4-BE49-F238E27FC236}">
                <a16:creationId xmlns:a16="http://schemas.microsoft.com/office/drawing/2014/main" id="{ACAB30AC-5240-7F87-2906-EBA97DD1C6F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57124" y="2948765"/>
            <a:ext cx="3939574" cy="2076892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3B169916-B781-7A75-1ACA-55EFB500D61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21443762">
            <a:off x="3357124" y="1896284"/>
            <a:ext cx="3939576" cy="977910"/>
          </a:xfrm>
          <a:prstGeom prst="rect">
            <a:avLst/>
          </a:prstGeom>
        </p:spPr>
      </p:pic>
      <p:sp>
        <p:nvSpPr>
          <p:cNvPr id="14" name="文本框 13">
            <a:extLst>
              <a:ext uri="{FF2B5EF4-FFF2-40B4-BE49-F238E27FC236}">
                <a16:creationId xmlns:a16="http://schemas.microsoft.com/office/drawing/2014/main" id="{9BA9B8D0-6DDF-E52F-D842-3555B1C0638F}"/>
              </a:ext>
            </a:extLst>
          </p:cNvPr>
          <p:cNvSpPr txBox="1"/>
          <p:nvPr/>
        </p:nvSpPr>
        <p:spPr>
          <a:xfrm>
            <a:off x="3609439" y="1719479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5B4D364D-FA6E-2632-6FA5-1C6742360088}"/>
              </a:ext>
            </a:extLst>
          </p:cNvPr>
          <p:cNvSpPr txBox="1"/>
          <p:nvPr/>
        </p:nvSpPr>
        <p:spPr>
          <a:xfrm>
            <a:off x="3832026" y="1719479"/>
            <a:ext cx="4395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200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AF7EF766-01EB-85F1-D8A4-0458FFCFED58}"/>
              </a:ext>
            </a:extLst>
          </p:cNvPr>
          <p:cNvSpPr txBox="1"/>
          <p:nvPr/>
        </p:nvSpPr>
        <p:spPr>
          <a:xfrm>
            <a:off x="4334571" y="1719479"/>
            <a:ext cx="4395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200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69F14D8E-4DB0-EAAF-6B28-A9C3811F583C}"/>
              </a:ext>
            </a:extLst>
          </p:cNvPr>
          <p:cNvSpPr txBox="1"/>
          <p:nvPr/>
        </p:nvSpPr>
        <p:spPr>
          <a:xfrm>
            <a:off x="4151693" y="1719479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0D54442E-B7C8-C38E-A009-19FB654F3732}"/>
              </a:ext>
            </a:extLst>
          </p:cNvPr>
          <p:cNvSpPr txBox="1"/>
          <p:nvPr/>
        </p:nvSpPr>
        <p:spPr>
          <a:xfrm>
            <a:off x="4642947" y="1719479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D8ACA2CD-E09A-DBA9-BD25-D0808155D4B8}"/>
              </a:ext>
            </a:extLst>
          </p:cNvPr>
          <p:cNvSpPr txBox="1"/>
          <p:nvPr/>
        </p:nvSpPr>
        <p:spPr>
          <a:xfrm>
            <a:off x="4813699" y="1719479"/>
            <a:ext cx="4395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200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5EE4E594-CD53-AE22-6680-EA52DB8CDE3E}"/>
              </a:ext>
            </a:extLst>
          </p:cNvPr>
          <p:cNvSpPr txBox="1"/>
          <p:nvPr/>
        </p:nvSpPr>
        <p:spPr>
          <a:xfrm>
            <a:off x="5137061" y="1719479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7338E4EF-08AF-3B6E-717A-BB6171345F89}"/>
              </a:ext>
            </a:extLst>
          </p:cNvPr>
          <p:cNvSpPr txBox="1"/>
          <p:nvPr/>
        </p:nvSpPr>
        <p:spPr>
          <a:xfrm>
            <a:off x="5653361" y="1719479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DEE2BC45-82C8-1E19-1B52-24C1401EC619}"/>
              </a:ext>
            </a:extLst>
          </p:cNvPr>
          <p:cNvSpPr txBox="1"/>
          <p:nvPr/>
        </p:nvSpPr>
        <p:spPr>
          <a:xfrm>
            <a:off x="5326056" y="1719479"/>
            <a:ext cx="4395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200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A2D2BC48-A613-40BD-C55C-72AAF8D2A56D}"/>
              </a:ext>
            </a:extLst>
          </p:cNvPr>
          <p:cNvSpPr txBox="1"/>
          <p:nvPr/>
        </p:nvSpPr>
        <p:spPr>
          <a:xfrm>
            <a:off x="5818522" y="1719479"/>
            <a:ext cx="4395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200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A59EF4B8-491E-15B7-486B-A209438A3300}"/>
              </a:ext>
            </a:extLst>
          </p:cNvPr>
          <p:cNvSpPr txBox="1"/>
          <p:nvPr/>
        </p:nvSpPr>
        <p:spPr>
          <a:xfrm>
            <a:off x="6139584" y="1719479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9D56444C-7281-8C8F-E074-8F2EBFA405B8}"/>
              </a:ext>
            </a:extLst>
          </p:cNvPr>
          <p:cNvSpPr txBox="1"/>
          <p:nvPr/>
        </p:nvSpPr>
        <p:spPr>
          <a:xfrm>
            <a:off x="2690884" y="1719478"/>
            <a:ext cx="95070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1"/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PAR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D1F6F5DB-19DE-FA9F-1DE0-1C873E721CA7}"/>
              </a:ext>
            </a:extLst>
          </p:cNvPr>
          <p:cNvSpPr txBox="1"/>
          <p:nvPr/>
        </p:nvSpPr>
        <p:spPr>
          <a:xfrm>
            <a:off x="7143805" y="1722916"/>
            <a:ext cx="5036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altLang="zh-CN" sz="1200" dirty="0" err="1">
                <a:latin typeface="Arial" panose="020B0604020202020204" pitchFamily="34" charset="0"/>
                <a:cs typeface="Arial" panose="020B0604020202020204" pitchFamily="34" charset="0"/>
              </a:rPr>
              <a:t>μM</a:t>
            </a:r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D75D1E5E-257A-8B55-F758-F10DC9B936EE}"/>
              </a:ext>
            </a:extLst>
          </p:cNvPr>
          <p:cNvSpPr txBox="1"/>
          <p:nvPr/>
        </p:nvSpPr>
        <p:spPr>
          <a:xfrm>
            <a:off x="6299053" y="1716495"/>
            <a:ext cx="4395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200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8" name="直接连接符 31">
            <a:extLst>
              <a:ext uri="{FF2B5EF4-FFF2-40B4-BE49-F238E27FC236}">
                <a16:creationId xmlns:a16="http://schemas.microsoft.com/office/drawing/2014/main" id="{2FC46D9A-0ABC-04D5-4AB0-1290BCC38497}"/>
              </a:ext>
            </a:extLst>
          </p:cNvPr>
          <p:cNvCxnSpPr>
            <a:cxnSpLocks/>
          </p:cNvCxnSpPr>
          <p:nvPr/>
        </p:nvCxnSpPr>
        <p:spPr>
          <a:xfrm>
            <a:off x="3706872" y="1652657"/>
            <a:ext cx="41972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直接连接符 31">
            <a:extLst>
              <a:ext uri="{FF2B5EF4-FFF2-40B4-BE49-F238E27FC236}">
                <a16:creationId xmlns:a16="http://schemas.microsoft.com/office/drawing/2014/main" id="{773171E9-FBB4-902F-EB43-ABA491B7966D}"/>
              </a:ext>
            </a:extLst>
          </p:cNvPr>
          <p:cNvCxnSpPr>
            <a:cxnSpLocks/>
          </p:cNvCxnSpPr>
          <p:nvPr/>
        </p:nvCxnSpPr>
        <p:spPr>
          <a:xfrm>
            <a:off x="4261804" y="1652657"/>
            <a:ext cx="41972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" name="直接连接符 31">
            <a:extLst>
              <a:ext uri="{FF2B5EF4-FFF2-40B4-BE49-F238E27FC236}">
                <a16:creationId xmlns:a16="http://schemas.microsoft.com/office/drawing/2014/main" id="{5ACC27DC-1097-159B-0DE0-F0A45F97156A}"/>
              </a:ext>
            </a:extLst>
          </p:cNvPr>
          <p:cNvCxnSpPr>
            <a:cxnSpLocks/>
          </p:cNvCxnSpPr>
          <p:nvPr/>
        </p:nvCxnSpPr>
        <p:spPr>
          <a:xfrm>
            <a:off x="4762670" y="1652657"/>
            <a:ext cx="41972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" name="直接连接符 31">
            <a:extLst>
              <a:ext uri="{FF2B5EF4-FFF2-40B4-BE49-F238E27FC236}">
                <a16:creationId xmlns:a16="http://schemas.microsoft.com/office/drawing/2014/main" id="{DB2764F0-F5F9-8398-1943-8B7FB0E0CDCB}"/>
              </a:ext>
            </a:extLst>
          </p:cNvPr>
          <p:cNvCxnSpPr>
            <a:cxnSpLocks/>
          </p:cNvCxnSpPr>
          <p:nvPr/>
        </p:nvCxnSpPr>
        <p:spPr>
          <a:xfrm>
            <a:off x="5256784" y="1654426"/>
            <a:ext cx="41972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" name="直接连接符 31">
            <a:extLst>
              <a:ext uri="{FF2B5EF4-FFF2-40B4-BE49-F238E27FC236}">
                <a16:creationId xmlns:a16="http://schemas.microsoft.com/office/drawing/2014/main" id="{5E2B547A-65EA-B7AA-19B3-807190FB29EA}"/>
              </a:ext>
            </a:extLst>
          </p:cNvPr>
          <p:cNvCxnSpPr>
            <a:cxnSpLocks/>
          </p:cNvCxnSpPr>
          <p:nvPr/>
        </p:nvCxnSpPr>
        <p:spPr>
          <a:xfrm>
            <a:off x="5754068" y="1650888"/>
            <a:ext cx="41972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" name="直接连接符 32">
            <a:extLst>
              <a:ext uri="{FF2B5EF4-FFF2-40B4-BE49-F238E27FC236}">
                <a16:creationId xmlns:a16="http://schemas.microsoft.com/office/drawing/2014/main" id="{A8209E8C-EDE3-FA78-14FA-0ABB1A401B06}"/>
              </a:ext>
            </a:extLst>
          </p:cNvPr>
          <p:cNvCxnSpPr>
            <a:cxnSpLocks/>
          </p:cNvCxnSpPr>
          <p:nvPr/>
        </p:nvCxnSpPr>
        <p:spPr>
          <a:xfrm>
            <a:off x="6226918" y="1652657"/>
            <a:ext cx="41972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4" name="文本框 33">
            <a:extLst>
              <a:ext uri="{FF2B5EF4-FFF2-40B4-BE49-F238E27FC236}">
                <a16:creationId xmlns:a16="http://schemas.microsoft.com/office/drawing/2014/main" id="{6641D1E4-358C-3629-0635-24B249B942C3}"/>
              </a:ext>
            </a:extLst>
          </p:cNvPr>
          <p:cNvSpPr txBox="1"/>
          <p:nvPr/>
        </p:nvSpPr>
        <p:spPr>
          <a:xfrm>
            <a:off x="3705095" y="1368162"/>
            <a:ext cx="50847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24</a:t>
            </a:r>
            <a:r>
              <a:rPr lang="zh-CN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℃</a:t>
            </a: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68280F31-7697-B65C-3460-947EE0AD219F}"/>
              </a:ext>
            </a:extLst>
          </p:cNvPr>
          <p:cNvSpPr txBox="1"/>
          <p:nvPr/>
        </p:nvSpPr>
        <p:spPr>
          <a:xfrm>
            <a:off x="4260661" y="1368162"/>
            <a:ext cx="50847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27</a:t>
            </a:r>
            <a:r>
              <a:rPr lang="zh-CN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℃</a:t>
            </a:r>
          </a:p>
        </p:txBody>
      </p:sp>
      <p:cxnSp>
        <p:nvCxnSpPr>
          <p:cNvPr id="36" name="直接连接符 31">
            <a:extLst>
              <a:ext uri="{FF2B5EF4-FFF2-40B4-BE49-F238E27FC236}">
                <a16:creationId xmlns:a16="http://schemas.microsoft.com/office/drawing/2014/main" id="{AEA5B006-0C63-EDCD-D230-594B5ECECB81}"/>
              </a:ext>
            </a:extLst>
          </p:cNvPr>
          <p:cNvCxnSpPr>
            <a:cxnSpLocks/>
          </p:cNvCxnSpPr>
          <p:nvPr/>
        </p:nvCxnSpPr>
        <p:spPr>
          <a:xfrm>
            <a:off x="4758409" y="1652657"/>
            <a:ext cx="41972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7" name="直接连接符 31">
            <a:extLst>
              <a:ext uri="{FF2B5EF4-FFF2-40B4-BE49-F238E27FC236}">
                <a16:creationId xmlns:a16="http://schemas.microsoft.com/office/drawing/2014/main" id="{B79E9405-E087-6A08-DA87-0BB699C0DB05}"/>
              </a:ext>
            </a:extLst>
          </p:cNvPr>
          <p:cNvCxnSpPr>
            <a:cxnSpLocks/>
          </p:cNvCxnSpPr>
          <p:nvPr/>
        </p:nvCxnSpPr>
        <p:spPr>
          <a:xfrm>
            <a:off x="5256634" y="1652657"/>
            <a:ext cx="41972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8" name="文本框 37">
            <a:extLst>
              <a:ext uri="{FF2B5EF4-FFF2-40B4-BE49-F238E27FC236}">
                <a16:creationId xmlns:a16="http://schemas.microsoft.com/office/drawing/2014/main" id="{ED1A7DA2-CEA2-D4B1-78E9-2C9C8B5AFB4D}"/>
              </a:ext>
            </a:extLst>
          </p:cNvPr>
          <p:cNvSpPr txBox="1"/>
          <p:nvPr/>
        </p:nvSpPr>
        <p:spPr>
          <a:xfrm>
            <a:off x="4756632" y="1368162"/>
            <a:ext cx="50847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30</a:t>
            </a:r>
            <a:r>
              <a:rPr lang="zh-CN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℃</a:t>
            </a: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DD1DCCD8-768E-48B9-1A66-FBFCFF53A40D}"/>
              </a:ext>
            </a:extLst>
          </p:cNvPr>
          <p:cNvSpPr txBox="1"/>
          <p:nvPr/>
        </p:nvSpPr>
        <p:spPr>
          <a:xfrm>
            <a:off x="5226732" y="1368162"/>
            <a:ext cx="50847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33</a:t>
            </a:r>
            <a:r>
              <a:rPr lang="zh-CN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℃</a:t>
            </a:r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F203C69D-AE85-609B-608D-7CBC8DD861AA}"/>
              </a:ext>
            </a:extLst>
          </p:cNvPr>
          <p:cNvSpPr txBox="1"/>
          <p:nvPr/>
        </p:nvSpPr>
        <p:spPr>
          <a:xfrm>
            <a:off x="5721349" y="1367586"/>
            <a:ext cx="50847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36</a:t>
            </a:r>
            <a:r>
              <a:rPr lang="zh-CN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℃</a:t>
            </a:r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9F262B4F-0D0E-EB32-3AEE-DA32AD654CCE}"/>
              </a:ext>
            </a:extLst>
          </p:cNvPr>
          <p:cNvSpPr txBox="1"/>
          <p:nvPr/>
        </p:nvSpPr>
        <p:spPr>
          <a:xfrm>
            <a:off x="6205625" y="1367586"/>
            <a:ext cx="50847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39</a:t>
            </a:r>
            <a:r>
              <a:rPr lang="zh-CN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℃</a:t>
            </a:r>
          </a:p>
        </p:txBody>
      </p:sp>
      <p:grpSp>
        <p:nvGrpSpPr>
          <p:cNvPr id="42" name="组合 41">
            <a:extLst>
              <a:ext uri="{FF2B5EF4-FFF2-40B4-BE49-F238E27FC236}">
                <a16:creationId xmlns:a16="http://schemas.microsoft.com/office/drawing/2014/main" id="{DFA819A5-7206-300E-12E2-BF08219A7262}"/>
              </a:ext>
            </a:extLst>
          </p:cNvPr>
          <p:cNvGrpSpPr/>
          <p:nvPr/>
        </p:nvGrpSpPr>
        <p:grpSpPr>
          <a:xfrm>
            <a:off x="2504537" y="2353095"/>
            <a:ext cx="944144" cy="276999"/>
            <a:chOff x="1034645" y="3905155"/>
            <a:chExt cx="944144" cy="276999"/>
          </a:xfrm>
        </p:grpSpPr>
        <p:sp>
          <p:nvSpPr>
            <p:cNvPr id="43" name="文本框 42">
              <a:extLst>
                <a:ext uri="{FF2B5EF4-FFF2-40B4-BE49-F238E27FC236}">
                  <a16:creationId xmlns:a16="http://schemas.microsoft.com/office/drawing/2014/main" id="{09C03FD3-9288-2CBF-DEC5-F2E75659E5E9}"/>
                </a:ext>
              </a:extLst>
            </p:cNvPr>
            <p:cNvSpPr txBox="1"/>
            <p:nvPr/>
          </p:nvSpPr>
          <p:spPr>
            <a:xfrm>
              <a:off x="1034645" y="3905155"/>
              <a:ext cx="900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42 </a:t>
              </a:r>
              <a:r>
                <a:rPr lang="en-US" altLang="zh-CN" sz="1200" dirty="0" err="1">
                  <a:latin typeface="Arial" panose="020B0604020202020204" pitchFamily="34" charset="0"/>
                  <a:cs typeface="Arial" panose="020B0604020202020204" pitchFamily="34" charset="0"/>
                </a:rPr>
                <a:t>kDa</a:t>
              </a:r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zh-CN" altLang="en-US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44" name="直线连接符 23">
              <a:extLst>
                <a:ext uri="{FF2B5EF4-FFF2-40B4-BE49-F238E27FC236}">
                  <a16:creationId xmlns:a16="http://schemas.microsoft.com/office/drawing/2014/main" id="{C691717D-5C74-B21D-C4D6-3C3FEC7AC1EE}"/>
                </a:ext>
              </a:extLst>
            </p:cNvPr>
            <p:cNvCxnSpPr>
              <a:cxnSpLocks/>
            </p:cNvCxnSpPr>
            <p:nvPr/>
          </p:nvCxnSpPr>
          <p:spPr>
            <a:xfrm>
              <a:off x="1798789" y="4059043"/>
              <a:ext cx="180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45" name="组合 44">
            <a:extLst>
              <a:ext uri="{FF2B5EF4-FFF2-40B4-BE49-F238E27FC236}">
                <a16:creationId xmlns:a16="http://schemas.microsoft.com/office/drawing/2014/main" id="{935357FC-7E55-0597-8CA6-9A6F555A7656}"/>
              </a:ext>
            </a:extLst>
          </p:cNvPr>
          <p:cNvGrpSpPr/>
          <p:nvPr/>
        </p:nvGrpSpPr>
        <p:grpSpPr>
          <a:xfrm>
            <a:off x="2504537" y="1971591"/>
            <a:ext cx="944144" cy="276999"/>
            <a:chOff x="1034645" y="3905155"/>
            <a:chExt cx="944144" cy="276999"/>
          </a:xfrm>
        </p:grpSpPr>
        <p:sp>
          <p:nvSpPr>
            <p:cNvPr id="46" name="文本框 45">
              <a:extLst>
                <a:ext uri="{FF2B5EF4-FFF2-40B4-BE49-F238E27FC236}">
                  <a16:creationId xmlns:a16="http://schemas.microsoft.com/office/drawing/2014/main" id="{52CF3040-16E2-BBB0-6A17-AAD9F862EE2F}"/>
                </a:ext>
              </a:extLst>
            </p:cNvPr>
            <p:cNvSpPr txBox="1"/>
            <p:nvPr/>
          </p:nvSpPr>
          <p:spPr>
            <a:xfrm>
              <a:off x="1034645" y="3905155"/>
              <a:ext cx="900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70 </a:t>
              </a:r>
              <a:r>
                <a:rPr lang="en-US" altLang="zh-CN" sz="1200" dirty="0" err="1">
                  <a:latin typeface="Arial" panose="020B0604020202020204" pitchFamily="34" charset="0"/>
                  <a:cs typeface="Arial" panose="020B0604020202020204" pitchFamily="34" charset="0"/>
                </a:rPr>
                <a:t>kDa</a:t>
              </a:r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zh-CN" altLang="en-US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47" name="直线连接符 35">
              <a:extLst>
                <a:ext uri="{FF2B5EF4-FFF2-40B4-BE49-F238E27FC236}">
                  <a16:creationId xmlns:a16="http://schemas.microsoft.com/office/drawing/2014/main" id="{0A7E7ED1-C07A-23D0-8469-60BCB5A03899}"/>
                </a:ext>
              </a:extLst>
            </p:cNvPr>
            <p:cNvCxnSpPr>
              <a:cxnSpLocks/>
            </p:cNvCxnSpPr>
            <p:nvPr/>
          </p:nvCxnSpPr>
          <p:spPr>
            <a:xfrm>
              <a:off x="1798789" y="4059043"/>
              <a:ext cx="180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48" name="矩形 47">
            <a:extLst>
              <a:ext uri="{FF2B5EF4-FFF2-40B4-BE49-F238E27FC236}">
                <a16:creationId xmlns:a16="http://schemas.microsoft.com/office/drawing/2014/main" id="{A9139209-4C8A-81AE-F045-7D321728E6A6}"/>
              </a:ext>
            </a:extLst>
          </p:cNvPr>
          <p:cNvSpPr/>
          <p:nvPr/>
        </p:nvSpPr>
        <p:spPr>
          <a:xfrm>
            <a:off x="3593316" y="2374926"/>
            <a:ext cx="3587205" cy="276998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文本框 48">
            <a:extLst>
              <a:ext uri="{FF2B5EF4-FFF2-40B4-BE49-F238E27FC236}">
                <a16:creationId xmlns:a16="http://schemas.microsoft.com/office/drawing/2014/main" id="{C198CED8-16E1-C431-6AE3-01BFA475BA51}"/>
              </a:ext>
            </a:extLst>
          </p:cNvPr>
          <p:cNvSpPr txBox="1"/>
          <p:nvPr/>
        </p:nvSpPr>
        <p:spPr>
          <a:xfrm>
            <a:off x="7263097" y="2262170"/>
            <a:ext cx="18646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SPOP</a:t>
            </a:r>
          </a:p>
          <a:p>
            <a:r>
              <a:rPr lang="en-US" altLang="zh-CN" sz="1200" dirty="0" err="1">
                <a:latin typeface="Arial" panose="020B0604020202020204" pitchFamily="34" charset="0"/>
                <a:cs typeface="Arial" panose="020B0604020202020204" pitchFamily="34" charset="0"/>
              </a:rPr>
              <a:t>Proteintech</a:t>
            </a:r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altLang="zh-CN" sz="12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16750-1-AP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0" name="组合 49">
            <a:extLst>
              <a:ext uri="{FF2B5EF4-FFF2-40B4-BE49-F238E27FC236}">
                <a16:creationId xmlns:a16="http://schemas.microsoft.com/office/drawing/2014/main" id="{586F16A2-2291-6519-F41D-34D237FC53D6}"/>
              </a:ext>
            </a:extLst>
          </p:cNvPr>
          <p:cNvGrpSpPr/>
          <p:nvPr/>
        </p:nvGrpSpPr>
        <p:grpSpPr>
          <a:xfrm>
            <a:off x="2504537" y="3807478"/>
            <a:ext cx="944144" cy="276999"/>
            <a:chOff x="1034645" y="3905155"/>
            <a:chExt cx="944144" cy="276999"/>
          </a:xfrm>
        </p:grpSpPr>
        <p:sp>
          <p:nvSpPr>
            <p:cNvPr id="51" name="文本框 50">
              <a:extLst>
                <a:ext uri="{FF2B5EF4-FFF2-40B4-BE49-F238E27FC236}">
                  <a16:creationId xmlns:a16="http://schemas.microsoft.com/office/drawing/2014/main" id="{A8E592F7-0D9C-0F2A-2321-0908B9A9C6C3}"/>
                </a:ext>
              </a:extLst>
            </p:cNvPr>
            <p:cNvSpPr txBox="1"/>
            <p:nvPr/>
          </p:nvSpPr>
          <p:spPr>
            <a:xfrm>
              <a:off x="1034645" y="3905155"/>
              <a:ext cx="900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35 </a:t>
              </a:r>
              <a:r>
                <a:rPr lang="en-US" altLang="zh-CN" sz="1200" dirty="0" err="1">
                  <a:latin typeface="Arial" panose="020B0604020202020204" pitchFamily="34" charset="0"/>
                  <a:cs typeface="Arial" panose="020B0604020202020204" pitchFamily="34" charset="0"/>
                </a:rPr>
                <a:t>kDa</a:t>
              </a:r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zh-CN" altLang="en-US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52" name="直线连接符 23">
              <a:extLst>
                <a:ext uri="{FF2B5EF4-FFF2-40B4-BE49-F238E27FC236}">
                  <a16:creationId xmlns:a16="http://schemas.microsoft.com/office/drawing/2014/main" id="{A07AC388-A9AC-A580-1260-A4148AF9E9B1}"/>
                </a:ext>
              </a:extLst>
            </p:cNvPr>
            <p:cNvCxnSpPr>
              <a:cxnSpLocks/>
            </p:cNvCxnSpPr>
            <p:nvPr/>
          </p:nvCxnSpPr>
          <p:spPr>
            <a:xfrm>
              <a:off x="1798789" y="4059043"/>
              <a:ext cx="180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54" name="文本框 53">
            <a:extLst>
              <a:ext uri="{FF2B5EF4-FFF2-40B4-BE49-F238E27FC236}">
                <a16:creationId xmlns:a16="http://schemas.microsoft.com/office/drawing/2014/main" id="{9163421F-4007-D397-5FEB-C5405D1BF81C}"/>
              </a:ext>
            </a:extLst>
          </p:cNvPr>
          <p:cNvSpPr txBox="1"/>
          <p:nvPr/>
        </p:nvSpPr>
        <p:spPr>
          <a:xfrm>
            <a:off x="7263097" y="3701058"/>
            <a:ext cx="20079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GAPDH</a:t>
            </a:r>
          </a:p>
          <a:p>
            <a:r>
              <a:rPr lang="en-US" altLang="zh-CN" sz="1200" dirty="0" err="1">
                <a:latin typeface="Arial" panose="020B0604020202020204" pitchFamily="34" charset="0"/>
                <a:cs typeface="Arial" panose="020B0604020202020204" pitchFamily="34" charset="0"/>
              </a:rPr>
              <a:t>Proteintech</a:t>
            </a:r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: 60004-1-Ig</a:t>
            </a:r>
          </a:p>
        </p:txBody>
      </p:sp>
      <p:sp>
        <p:nvSpPr>
          <p:cNvPr id="55" name="矩形 54">
            <a:extLst>
              <a:ext uri="{FF2B5EF4-FFF2-40B4-BE49-F238E27FC236}">
                <a16:creationId xmlns:a16="http://schemas.microsoft.com/office/drawing/2014/main" id="{684BE957-8E28-E712-4116-C504DE2003E9}"/>
              </a:ext>
            </a:extLst>
          </p:cNvPr>
          <p:cNvSpPr/>
          <p:nvPr/>
        </p:nvSpPr>
        <p:spPr>
          <a:xfrm>
            <a:off x="3602752" y="3793392"/>
            <a:ext cx="3587205" cy="276998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文本框 55">
            <a:extLst>
              <a:ext uri="{FF2B5EF4-FFF2-40B4-BE49-F238E27FC236}">
                <a16:creationId xmlns:a16="http://schemas.microsoft.com/office/drawing/2014/main" id="{01B4EB4F-5032-55A8-1D98-7B6F486A6978}"/>
              </a:ext>
            </a:extLst>
          </p:cNvPr>
          <p:cNvSpPr txBox="1"/>
          <p:nvPr/>
        </p:nvSpPr>
        <p:spPr>
          <a:xfrm>
            <a:off x="6650328" y="1720545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文本框 56">
            <a:extLst>
              <a:ext uri="{FF2B5EF4-FFF2-40B4-BE49-F238E27FC236}">
                <a16:creationId xmlns:a16="http://schemas.microsoft.com/office/drawing/2014/main" id="{247E4A4A-6074-82AC-9C39-6BECC8173B8A}"/>
              </a:ext>
            </a:extLst>
          </p:cNvPr>
          <p:cNvSpPr txBox="1"/>
          <p:nvPr/>
        </p:nvSpPr>
        <p:spPr>
          <a:xfrm>
            <a:off x="6809797" y="1717561"/>
            <a:ext cx="4395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200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8" name="直接连接符 57">
            <a:extLst>
              <a:ext uri="{FF2B5EF4-FFF2-40B4-BE49-F238E27FC236}">
                <a16:creationId xmlns:a16="http://schemas.microsoft.com/office/drawing/2014/main" id="{B0D9008A-5401-5563-1F62-364BF311E46C}"/>
              </a:ext>
            </a:extLst>
          </p:cNvPr>
          <p:cNvCxnSpPr>
            <a:cxnSpLocks/>
          </p:cNvCxnSpPr>
          <p:nvPr/>
        </p:nvCxnSpPr>
        <p:spPr>
          <a:xfrm>
            <a:off x="6737662" y="1653723"/>
            <a:ext cx="41972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9" name="文本框 58">
            <a:extLst>
              <a:ext uri="{FF2B5EF4-FFF2-40B4-BE49-F238E27FC236}">
                <a16:creationId xmlns:a16="http://schemas.microsoft.com/office/drawing/2014/main" id="{B5E5234E-5D5C-1CD0-E308-080072F99AC1}"/>
              </a:ext>
            </a:extLst>
          </p:cNvPr>
          <p:cNvSpPr txBox="1"/>
          <p:nvPr/>
        </p:nvSpPr>
        <p:spPr>
          <a:xfrm>
            <a:off x="6716369" y="1368652"/>
            <a:ext cx="50847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42</a:t>
            </a:r>
            <a:r>
              <a:rPr lang="zh-CN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℃</a:t>
            </a:r>
          </a:p>
        </p:txBody>
      </p:sp>
      <p:sp>
        <p:nvSpPr>
          <p:cNvPr id="60" name="文本框 59">
            <a:extLst>
              <a:ext uri="{FF2B5EF4-FFF2-40B4-BE49-F238E27FC236}">
                <a16:creationId xmlns:a16="http://schemas.microsoft.com/office/drawing/2014/main" id="{DB505D51-307E-BDE2-1E78-763BC9FEE2CA}"/>
              </a:ext>
            </a:extLst>
          </p:cNvPr>
          <p:cNvSpPr txBox="1"/>
          <p:nvPr/>
        </p:nvSpPr>
        <p:spPr>
          <a:xfrm>
            <a:off x="4961859" y="619806"/>
            <a:ext cx="12618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 dirty="0"/>
              <a:t>Figure 4G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5960124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F630D309-3136-EDDD-9A8C-F675133EBB9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109632" y="1802534"/>
            <a:ext cx="2303724" cy="1761144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87BE4D39-78D3-28C7-E10E-47B02EF0C18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112135" y="3523671"/>
            <a:ext cx="2383774" cy="2454930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8579EF4E-6122-6D3B-2F85-C50DDB7496E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09607" y="1800172"/>
            <a:ext cx="2303724" cy="985872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CD9F0947-12AF-5BA0-1B0B-FD17ADC226A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21432303">
            <a:off x="1439185" y="2943288"/>
            <a:ext cx="2374146" cy="1863603"/>
          </a:xfrm>
          <a:prstGeom prst="rect">
            <a:avLst/>
          </a:prstGeom>
        </p:spPr>
      </p:pic>
      <p:sp>
        <p:nvSpPr>
          <p:cNvPr id="13" name="文本框 12">
            <a:extLst>
              <a:ext uri="{FF2B5EF4-FFF2-40B4-BE49-F238E27FC236}">
                <a16:creationId xmlns:a16="http://schemas.microsoft.com/office/drawing/2014/main" id="{8A066717-6E5B-18C4-47D1-9C325A65A644}"/>
              </a:ext>
            </a:extLst>
          </p:cNvPr>
          <p:cNvSpPr txBox="1"/>
          <p:nvPr/>
        </p:nvSpPr>
        <p:spPr>
          <a:xfrm>
            <a:off x="1675585" y="1484940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66EB3123-C489-E779-D1BE-AABC15ED5F5A}"/>
              </a:ext>
            </a:extLst>
          </p:cNvPr>
          <p:cNvSpPr txBox="1"/>
          <p:nvPr/>
        </p:nvSpPr>
        <p:spPr>
          <a:xfrm>
            <a:off x="1938903" y="1484940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20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0D7D06A8-E6E3-244B-EEB8-BD26BC642B4B}"/>
              </a:ext>
            </a:extLst>
          </p:cNvPr>
          <p:cNvSpPr txBox="1"/>
          <p:nvPr/>
        </p:nvSpPr>
        <p:spPr>
          <a:xfrm>
            <a:off x="2504833" y="1484940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80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0A8551B4-92D2-715F-5479-747E2EA7110A}"/>
              </a:ext>
            </a:extLst>
          </p:cNvPr>
          <p:cNvSpPr txBox="1"/>
          <p:nvPr/>
        </p:nvSpPr>
        <p:spPr>
          <a:xfrm>
            <a:off x="2224927" y="1484940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40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07191048-4FC5-C3E3-BDAE-BF8574E7CC25}"/>
              </a:ext>
            </a:extLst>
          </p:cNvPr>
          <p:cNvSpPr txBox="1"/>
          <p:nvPr/>
        </p:nvSpPr>
        <p:spPr>
          <a:xfrm>
            <a:off x="3384259" y="1484939"/>
            <a:ext cx="5036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altLang="zh-CN" sz="1200" dirty="0" err="1">
                <a:latin typeface="Arial" panose="020B0604020202020204" pitchFamily="34" charset="0"/>
                <a:cs typeface="Arial" panose="020B0604020202020204" pitchFamily="34" charset="0"/>
              </a:rPr>
              <a:t>μM</a:t>
            </a:r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CAA1359C-8AFE-5D42-224A-5A116EA37F85}"/>
              </a:ext>
            </a:extLst>
          </p:cNvPr>
          <p:cNvSpPr txBox="1"/>
          <p:nvPr/>
        </p:nvSpPr>
        <p:spPr>
          <a:xfrm>
            <a:off x="1169061" y="1484938"/>
            <a:ext cx="48904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PAR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9" name="直接连接符 31">
            <a:extLst>
              <a:ext uri="{FF2B5EF4-FFF2-40B4-BE49-F238E27FC236}">
                <a16:creationId xmlns:a16="http://schemas.microsoft.com/office/drawing/2014/main" id="{3526C6B3-BD56-3856-3F8B-E7A6C781647C}"/>
              </a:ext>
            </a:extLst>
          </p:cNvPr>
          <p:cNvCxnSpPr>
            <a:cxnSpLocks/>
          </p:cNvCxnSpPr>
          <p:nvPr/>
        </p:nvCxnSpPr>
        <p:spPr>
          <a:xfrm>
            <a:off x="1647233" y="1429931"/>
            <a:ext cx="1930609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F8A6CF34-0FDB-DFE1-9E0C-C46641B40A93}"/>
              </a:ext>
            </a:extLst>
          </p:cNvPr>
          <p:cNvGrpSpPr/>
          <p:nvPr/>
        </p:nvGrpSpPr>
        <p:grpSpPr>
          <a:xfrm>
            <a:off x="612024" y="2181152"/>
            <a:ext cx="944144" cy="276999"/>
            <a:chOff x="1034645" y="3905155"/>
            <a:chExt cx="944144" cy="276999"/>
          </a:xfrm>
        </p:grpSpPr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89FAEA9B-FC5E-BE0A-2C66-822D44C045B5}"/>
                </a:ext>
              </a:extLst>
            </p:cNvPr>
            <p:cNvSpPr txBox="1"/>
            <p:nvPr/>
          </p:nvSpPr>
          <p:spPr>
            <a:xfrm>
              <a:off x="1034645" y="3905155"/>
              <a:ext cx="900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42 </a:t>
              </a:r>
              <a:r>
                <a:rPr lang="en-US" altLang="zh-CN" sz="1200" dirty="0" err="1">
                  <a:latin typeface="Arial" panose="020B0604020202020204" pitchFamily="34" charset="0"/>
                  <a:cs typeface="Arial" panose="020B0604020202020204" pitchFamily="34" charset="0"/>
                </a:rPr>
                <a:t>kDa</a:t>
              </a:r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zh-CN" altLang="en-US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22" name="直线连接符 23">
              <a:extLst>
                <a:ext uri="{FF2B5EF4-FFF2-40B4-BE49-F238E27FC236}">
                  <a16:creationId xmlns:a16="http://schemas.microsoft.com/office/drawing/2014/main" id="{CA5B23C8-166C-52E2-6FC7-E38771A7A1FD}"/>
                </a:ext>
              </a:extLst>
            </p:cNvPr>
            <p:cNvCxnSpPr>
              <a:cxnSpLocks/>
            </p:cNvCxnSpPr>
            <p:nvPr/>
          </p:nvCxnSpPr>
          <p:spPr>
            <a:xfrm>
              <a:off x="1798789" y="4059043"/>
              <a:ext cx="180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23" name="组合 22">
            <a:extLst>
              <a:ext uri="{FF2B5EF4-FFF2-40B4-BE49-F238E27FC236}">
                <a16:creationId xmlns:a16="http://schemas.microsoft.com/office/drawing/2014/main" id="{4B03E3BF-7D23-E58B-B4D8-D1CDD3560EBC}"/>
              </a:ext>
            </a:extLst>
          </p:cNvPr>
          <p:cNvGrpSpPr/>
          <p:nvPr/>
        </p:nvGrpSpPr>
        <p:grpSpPr>
          <a:xfrm>
            <a:off x="612024" y="1812641"/>
            <a:ext cx="944144" cy="276999"/>
            <a:chOff x="1034645" y="3905155"/>
            <a:chExt cx="944144" cy="276999"/>
          </a:xfrm>
        </p:grpSpPr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996636B2-5051-8FD1-696B-CC2FBE01E214}"/>
                </a:ext>
              </a:extLst>
            </p:cNvPr>
            <p:cNvSpPr txBox="1"/>
            <p:nvPr/>
          </p:nvSpPr>
          <p:spPr>
            <a:xfrm>
              <a:off x="1034645" y="3905155"/>
              <a:ext cx="900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70 </a:t>
              </a:r>
              <a:r>
                <a:rPr lang="en-US" altLang="zh-CN" sz="1200" dirty="0" err="1">
                  <a:latin typeface="Arial" panose="020B0604020202020204" pitchFamily="34" charset="0"/>
                  <a:cs typeface="Arial" panose="020B0604020202020204" pitchFamily="34" charset="0"/>
                </a:rPr>
                <a:t>kDa</a:t>
              </a:r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zh-CN" altLang="en-US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25" name="直线连接符 35">
              <a:extLst>
                <a:ext uri="{FF2B5EF4-FFF2-40B4-BE49-F238E27FC236}">
                  <a16:creationId xmlns:a16="http://schemas.microsoft.com/office/drawing/2014/main" id="{8727C079-B87F-AAC6-AF63-9C122A7027B5}"/>
                </a:ext>
              </a:extLst>
            </p:cNvPr>
            <p:cNvCxnSpPr>
              <a:cxnSpLocks/>
            </p:cNvCxnSpPr>
            <p:nvPr/>
          </p:nvCxnSpPr>
          <p:spPr>
            <a:xfrm>
              <a:off x="1798789" y="4059043"/>
              <a:ext cx="180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6" name="文本框 25">
            <a:extLst>
              <a:ext uri="{FF2B5EF4-FFF2-40B4-BE49-F238E27FC236}">
                <a16:creationId xmlns:a16="http://schemas.microsoft.com/office/drawing/2014/main" id="{ED3F5D2B-14E0-AD10-C2BE-A06569DCDFDD}"/>
              </a:ext>
            </a:extLst>
          </p:cNvPr>
          <p:cNvSpPr txBox="1"/>
          <p:nvPr/>
        </p:nvSpPr>
        <p:spPr>
          <a:xfrm>
            <a:off x="2320563" y="1137610"/>
            <a:ext cx="50847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42</a:t>
            </a:r>
            <a:r>
              <a:rPr lang="zh-CN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℃</a:t>
            </a: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E576E870-8C8B-9D40-9B5F-A1A8A37325E7}"/>
              </a:ext>
            </a:extLst>
          </p:cNvPr>
          <p:cNvSpPr txBox="1"/>
          <p:nvPr/>
        </p:nvSpPr>
        <p:spPr>
          <a:xfrm>
            <a:off x="3049224" y="1475792"/>
            <a:ext cx="4395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320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7AE8CEFC-E1DF-1CFB-CD23-C34ADDE52B80}"/>
              </a:ext>
            </a:extLst>
          </p:cNvPr>
          <p:cNvSpPr txBox="1"/>
          <p:nvPr/>
        </p:nvSpPr>
        <p:spPr>
          <a:xfrm>
            <a:off x="2740152" y="1475792"/>
            <a:ext cx="4395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160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2E8287C0-3B77-4EA0-A41F-0545E221C823}"/>
              </a:ext>
            </a:extLst>
          </p:cNvPr>
          <p:cNvSpPr txBox="1"/>
          <p:nvPr/>
        </p:nvSpPr>
        <p:spPr>
          <a:xfrm>
            <a:off x="3775289" y="2062275"/>
            <a:ext cx="18646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SPOP</a:t>
            </a:r>
          </a:p>
          <a:p>
            <a:r>
              <a:rPr lang="en-US" altLang="zh-CN" sz="1200" dirty="0" err="1">
                <a:latin typeface="Arial" panose="020B0604020202020204" pitchFamily="34" charset="0"/>
                <a:cs typeface="Arial" panose="020B0604020202020204" pitchFamily="34" charset="0"/>
              </a:rPr>
              <a:t>Proteintech</a:t>
            </a:r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altLang="zh-CN" sz="12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16750-1-AP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43D6E955-4753-EEB0-F687-6BBCCFC21154}"/>
              </a:ext>
            </a:extLst>
          </p:cNvPr>
          <p:cNvGrpSpPr/>
          <p:nvPr/>
        </p:nvGrpSpPr>
        <p:grpSpPr>
          <a:xfrm>
            <a:off x="585886" y="3792068"/>
            <a:ext cx="944144" cy="276999"/>
            <a:chOff x="1034645" y="3905155"/>
            <a:chExt cx="944144" cy="276999"/>
          </a:xfrm>
        </p:grpSpPr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id="{A1C5BA96-0EC7-FF77-40DB-4490149FA9BE}"/>
                </a:ext>
              </a:extLst>
            </p:cNvPr>
            <p:cNvSpPr txBox="1"/>
            <p:nvPr/>
          </p:nvSpPr>
          <p:spPr>
            <a:xfrm>
              <a:off x="1034645" y="3905155"/>
              <a:ext cx="900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35 </a:t>
              </a:r>
              <a:r>
                <a:rPr lang="en-US" altLang="zh-CN" sz="1200" dirty="0" err="1">
                  <a:latin typeface="Arial" panose="020B0604020202020204" pitchFamily="34" charset="0"/>
                  <a:cs typeface="Arial" panose="020B0604020202020204" pitchFamily="34" charset="0"/>
                </a:rPr>
                <a:t>kDa</a:t>
              </a:r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zh-CN" altLang="en-US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33" name="直线连接符 23">
              <a:extLst>
                <a:ext uri="{FF2B5EF4-FFF2-40B4-BE49-F238E27FC236}">
                  <a16:creationId xmlns:a16="http://schemas.microsoft.com/office/drawing/2014/main" id="{DED23385-D666-E036-2A33-7DCED09D75B9}"/>
                </a:ext>
              </a:extLst>
            </p:cNvPr>
            <p:cNvCxnSpPr>
              <a:cxnSpLocks/>
            </p:cNvCxnSpPr>
            <p:nvPr/>
          </p:nvCxnSpPr>
          <p:spPr>
            <a:xfrm>
              <a:off x="1798789" y="4059043"/>
              <a:ext cx="180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34" name="文本框 33">
            <a:extLst>
              <a:ext uri="{FF2B5EF4-FFF2-40B4-BE49-F238E27FC236}">
                <a16:creationId xmlns:a16="http://schemas.microsoft.com/office/drawing/2014/main" id="{C53B3F64-2FA8-6215-8C6C-C80CAE205BC2}"/>
              </a:ext>
            </a:extLst>
          </p:cNvPr>
          <p:cNvSpPr txBox="1"/>
          <p:nvPr/>
        </p:nvSpPr>
        <p:spPr>
          <a:xfrm>
            <a:off x="3775289" y="3628666"/>
            <a:ext cx="20079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GAPDH</a:t>
            </a:r>
          </a:p>
          <a:p>
            <a:r>
              <a:rPr lang="en-US" altLang="zh-CN" sz="1200" dirty="0" err="1">
                <a:latin typeface="Arial" panose="020B0604020202020204" pitchFamily="34" charset="0"/>
                <a:cs typeface="Arial" panose="020B0604020202020204" pitchFamily="34" charset="0"/>
              </a:rPr>
              <a:t>Proteintech</a:t>
            </a:r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: 60004-1-Ig</a:t>
            </a:r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id="{634FA256-7DF2-BBAC-91BD-A365E0AF5331}"/>
              </a:ext>
            </a:extLst>
          </p:cNvPr>
          <p:cNvSpPr/>
          <p:nvPr/>
        </p:nvSpPr>
        <p:spPr>
          <a:xfrm>
            <a:off x="1587798" y="3713716"/>
            <a:ext cx="1889601" cy="33420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1CAEA88A-71BB-32D4-ED99-A6FE23F01A2F}"/>
              </a:ext>
            </a:extLst>
          </p:cNvPr>
          <p:cNvSpPr/>
          <p:nvPr/>
        </p:nvSpPr>
        <p:spPr>
          <a:xfrm>
            <a:off x="1590594" y="2139586"/>
            <a:ext cx="1889601" cy="33420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6" name="组合 45">
            <a:extLst>
              <a:ext uri="{FF2B5EF4-FFF2-40B4-BE49-F238E27FC236}">
                <a16:creationId xmlns:a16="http://schemas.microsoft.com/office/drawing/2014/main" id="{F44CC852-6F8B-FA20-CFAA-8F8E6CDC4732}"/>
              </a:ext>
            </a:extLst>
          </p:cNvPr>
          <p:cNvGrpSpPr/>
          <p:nvPr/>
        </p:nvGrpSpPr>
        <p:grpSpPr>
          <a:xfrm>
            <a:off x="6222002" y="2056093"/>
            <a:ext cx="944144" cy="276999"/>
            <a:chOff x="1034645" y="3905155"/>
            <a:chExt cx="944144" cy="276999"/>
          </a:xfrm>
        </p:grpSpPr>
        <p:sp>
          <p:nvSpPr>
            <p:cNvPr id="47" name="文本框 46">
              <a:extLst>
                <a:ext uri="{FF2B5EF4-FFF2-40B4-BE49-F238E27FC236}">
                  <a16:creationId xmlns:a16="http://schemas.microsoft.com/office/drawing/2014/main" id="{5D356E57-457F-C618-8171-64AF07383E06}"/>
                </a:ext>
              </a:extLst>
            </p:cNvPr>
            <p:cNvSpPr txBox="1"/>
            <p:nvPr/>
          </p:nvSpPr>
          <p:spPr>
            <a:xfrm>
              <a:off x="1034645" y="3905155"/>
              <a:ext cx="900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42 </a:t>
              </a:r>
              <a:r>
                <a:rPr lang="en-US" altLang="zh-CN" sz="1200" dirty="0" err="1">
                  <a:latin typeface="Arial" panose="020B0604020202020204" pitchFamily="34" charset="0"/>
                  <a:cs typeface="Arial" panose="020B0604020202020204" pitchFamily="34" charset="0"/>
                </a:rPr>
                <a:t>kDa</a:t>
              </a:r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zh-CN" altLang="en-US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48" name="直线连接符 23">
              <a:extLst>
                <a:ext uri="{FF2B5EF4-FFF2-40B4-BE49-F238E27FC236}">
                  <a16:creationId xmlns:a16="http://schemas.microsoft.com/office/drawing/2014/main" id="{91674B32-D0E1-17CA-E3BE-FE7C83305D92}"/>
                </a:ext>
              </a:extLst>
            </p:cNvPr>
            <p:cNvCxnSpPr>
              <a:cxnSpLocks/>
            </p:cNvCxnSpPr>
            <p:nvPr/>
          </p:nvCxnSpPr>
          <p:spPr>
            <a:xfrm>
              <a:off x="1798789" y="4059043"/>
              <a:ext cx="180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49" name="组合 48">
            <a:extLst>
              <a:ext uri="{FF2B5EF4-FFF2-40B4-BE49-F238E27FC236}">
                <a16:creationId xmlns:a16="http://schemas.microsoft.com/office/drawing/2014/main" id="{FC666820-0552-2932-CA52-D56456ECEA96}"/>
              </a:ext>
            </a:extLst>
          </p:cNvPr>
          <p:cNvGrpSpPr/>
          <p:nvPr/>
        </p:nvGrpSpPr>
        <p:grpSpPr>
          <a:xfrm>
            <a:off x="6210578" y="1721201"/>
            <a:ext cx="944144" cy="276999"/>
            <a:chOff x="1034645" y="3905155"/>
            <a:chExt cx="944144" cy="276999"/>
          </a:xfrm>
        </p:grpSpPr>
        <p:sp>
          <p:nvSpPr>
            <p:cNvPr id="50" name="文本框 49">
              <a:extLst>
                <a:ext uri="{FF2B5EF4-FFF2-40B4-BE49-F238E27FC236}">
                  <a16:creationId xmlns:a16="http://schemas.microsoft.com/office/drawing/2014/main" id="{C051EB9F-2530-7795-27C8-5E3CD833A08B}"/>
                </a:ext>
              </a:extLst>
            </p:cNvPr>
            <p:cNvSpPr txBox="1"/>
            <p:nvPr/>
          </p:nvSpPr>
          <p:spPr>
            <a:xfrm>
              <a:off x="1034645" y="3905155"/>
              <a:ext cx="900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70 </a:t>
              </a:r>
              <a:r>
                <a:rPr lang="en-US" altLang="zh-CN" sz="1200" dirty="0" err="1">
                  <a:latin typeface="Arial" panose="020B0604020202020204" pitchFamily="34" charset="0"/>
                  <a:cs typeface="Arial" panose="020B0604020202020204" pitchFamily="34" charset="0"/>
                </a:rPr>
                <a:t>kDa</a:t>
              </a:r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zh-CN" altLang="en-US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51" name="直线连接符 35">
              <a:extLst>
                <a:ext uri="{FF2B5EF4-FFF2-40B4-BE49-F238E27FC236}">
                  <a16:creationId xmlns:a16="http://schemas.microsoft.com/office/drawing/2014/main" id="{2621991D-D4A6-AD1F-0E29-4986CA318FA1}"/>
                </a:ext>
              </a:extLst>
            </p:cNvPr>
            <p:cNvCxnSpPr>
              <a:cxnSpLocks/>
            </p:cNvCxnSpPr>
            <p:nvPr/>
          </p:nvCxnSpPr>
          <p:spPr>
            <a:xfrm>
              <a:off x="1798789" y="4059043"/>
              <a:ext cx="180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54" name="文本框 53">
            <a:extLst>
              <a:ext uri="{FF2B5EF4-FFF2-40B4-BE49-F238E27FC236}">
                <a16:creationId xmlns:a16="http://schemas.microsoft.com/office/drawing/2014/main" id="{D12517D9-4F37-211B-D9B1-4B26FF2C3349}"/>
              </a:ext>
            </a:extLst>
          </p:cNvPr>
          <p:cNvSpPr txBox="1"/>
          <p:nvPr/>
        </p:nvSpPr>
        <p:spPr>
          <a:xfrm>
            <a:off x="9413356" y="1961394"/>
            <a:ext cx="18646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SPOP</a:t>
            </a:r>
          </a:p>
          <a:p>
            <a:r>
              <a:rPr lang="en-US" altLang="zh-CN" sz="1200" dirty="0" err="1">
                <a:latin typeface="Arial" panose="020B0604020202020204" pitchFamily="34" charset="0"/>
                <a:cs typeface="Arial" panose="020B0604020202020204" pitchFamily="34" charset="0"/>
              </a:rPr>
              <a:t>Proteintech</a:t>
            </a:r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altLang="zh-CN" sz="12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16750-1-AP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文本框 54">
            <a:extLst>
              <a:ext uri="{FF2B5EF4-FFF2-40B4-BE49-F238E27FC236}">
                <a16:creationId xmlns:a16="http://schemas.microsoft.com/office/drawing/2014/main" id="{9E95ACFA-AB1A-A0AC-F559-D8BD01AC56EC}"/>
              </a:ext>
            </a:extLst>
          </p:cNvPr>
          <p:cNvSpPr txBox="1"/>
          <p:nvPr/>
        </p:nvSpPr>
        <p:spPr>
          <a:xfrm>
            <a:off x="7597781" y="1484940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文本框 55">
            <a:extLst>
              <a:ext uri="{FF2B5EF4-FFF2-40B4-BE49-F238E27FC236}">
                <a16:creationId xmlns:a16="http://schemas.microsoft.com/office/drawing/2014/main" id="{7A601898-6713-EF4F-2617-BAD9749DEC26}"/>
              </a:ext>
            </a:extLst>
          </p:cNvPr>
          <p:cNvSpPr txBox="1"/>
          <p:nvPr/>
        </p:nvSpPr>
        <p:spPr>
          <a:xfrm>
            <a:off x="7797307" y="1484940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20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文本框 56">
            <a:extLst>
              <a:ext uri="{FF2B5EF4-FFF2-40B4-BE49-F238E27FC236}">
                <a16:creationId xmlns:a16="http://schemas.microsoft.com/office/drawing/2014/main" id="{5F0144C3-F667-F57B-A845-6317A5B3EE17}"/>
              </a:ext>
            </a:extLst>
          </p:cNvPr>
          <p:cNvSpPr txBox="1"/>
          <p:nvPr/>
        </p:nvSpPr>
        <p:spPr>
          <a:xfrm>
            <a:off x="8313621" y="1484940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80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文本框 57">
            <a:extLst>
              <a:ext uri="{FF2B5EF4-FFF2-40B4-BE49-F238E27FC236}">
                <a16:creationId xmlns:a16="http://schemas.microsoft.com/office/drawing/2014/main" id="{ADEF8675-F2A0-4FE4-3A61-93AB524BE286}"/>
              </a:ext>
            </a:extLst>
          </p:cNvPr>
          <p:cNvSpPr txBox="1"/>
          <p:nvPr/>
        </p:nvSpPr>
        <p:spPr>
          <a:xfrm>
            <a:off x="8054979" y="1484940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40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文本框 58">
            <a:extLst>
              <a:ext uri="{FF2B5EF4-FFF2-40B4-BE49-F238E27FC236}">
                <a16:creationId xmlns:a16="http://schemas.microsoft.com/office/drawing/2014/main" id="{3E81D5CA-3BCC-1D84-EF51-47C9A09AF729}"/>
              </a:ext>
            </a:extLst>
          </p:cNvPr>
          <p:cNvSpPr txBox="1"/>
          <p:nvPr/>
        </p:nvSpPr>
        <p:spPr>
          <a:xfrm>
            <a:off x="9129250" y="1484940"/>
            <a:ext cx="5036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altLang="zh-CN" sz="1200" dirty="0" err="1">
                <a:latin typeface="Arial" panose="020B0604020202020204" pitchFamily="34" charset="0"/>
                <a:cs typeface="Arial" panose="020B0604020202020204" pitchFamily="34" charset="0"/>
              </a:rPr>
              <a:t>μM</a:t>
            </a:r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" name="文本框 59">
            <a:extLst>
              <a:ext uri="{FF2B5EF4-FFF2-40B4-BE49-F238E27FC236}">
                <a16:creationId xmlns:a16="http://schemas.microsoft.com/office/drawing/2014/main" id="{60F6E5A5-3F97-31E6-832F-EC526756E154}"/>
              </a:ext>
            </a:extLst>
          </p:cNvPr>
          <p:cNvSpPr txBox="1"/>
          <p:nvPr/>
        </p:nvSpPr>
        <p:spPr>
          <a:xfrm>
            <a:off x="7091257" y="1484938"/>
            <a:ext cx="48904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PAR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1" name="直接连接符 31">
            <a:extLst>
              <a:ext uri="{FF2B5EF4-FFF2-40B4-BE49-F238E27FC236}">
                <a16:creationId xmlns:a16="http://schemas.microsoft.com/office/drawing/2014/main" id="{EED4C2A9-0B11-2771-AD46-F68AD406C34B}"/>
              </a:ext>
            </a:extLst>
          </p:cNvPr>
          <p:cNvCxnSpPr>
            <a:cxnSpLocks/>
          </p:cNvCxnSpPr>
          <p:nvPr/>
        </p:nvCxnSpPr>
        <p:spPr>
          <a:xfrm>
            <a:off x="7569429" y="1429931"/>
            <a:ext cx="155088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3" name="文本框 62">
            <a:extLst>
              <a:ext uri="{FF2B5EF4-FFF2-40B4-BE49-F238E27FC236}">
                <a16:creationId xmlns:a16="http://schemas.microsoft.com/office/drawing/2014/main" id="{2E44986B-7B7F-569E-C7C5-B8B3D2339A91}"/>
              </a:ext>
            </a:extLst>
          </p:cNvPr>
          <p:cNvSpPr txBox="1"/>
          <p:nvPr/>
        </p:nvSpPr>
        <p:spPr>
          <a:xfrm>
            <a:off x="8801306" y="1484940"/>
            <a:ext cx="4395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320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4" name="文本框 63">
            <a:extLst>
              <a:ext uri="{FF2B5EF4-FFF2-40B4-BE49-F238E27FC236}">
                <a16:creationId xmlns:a16="http://schemas.microsoft.com/office/drawing/2014/main" id="{06A5DC65-CD53-AD56-772D-8B48129C4E93}"/>
              </a:ext>
            </a:extLst>
          </p:cNvPr>
          <p:cNvSpPr txBox="1"/>
          <p:nvPr/>
        </p:nvSpPr>
        <p:spPr>
          <a:xfrm>
            <a:off x="8513496" y="1484940"/>
            <a:ext cx="4395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160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6" name="文本框 65">
            <a:extLst>
              <a:ext uri="{FF2B5EF4-FFF2-40B4-BE49-F238E27FC236}">
                <a16:creationId xmlns:a16="http://schemas.microsoft.com/office/drawing/2014/main" id="{C8FE496C-FF5C-3151-A7CF-F7197A223115}"/>
              </a:ext>
            </a:extLst>
          </p:cNvPr>
          <p:cNvSpPr txBox="1"/>
          <p:nvPr/>
        </p:nvSpPr>
        <p:spPr>
          <a:xfrm>
            <a:off x="7771685" y="1137610"/>
            <a:ext cx="126669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 err="1">
                <a:latin typeface="Arial" panose="020B0604020202020204" pitchFamily="34" charset="0"/>
                <a:cs typeface="Arial" panose="020B0604020202020204" pitchFamily="34" charset="0"/>
              </a:rPr>
              <a:t>pronase</a:t>
            </a:r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(1:300)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7" name="矩形 66">
            <a:extLst>
              <a:ext uri="{FF2B5EF4-FFF2-40B4-BE49-F238E27FC236}">
                <a16:creationId xmlns:a16="http://schemas.microsoft.com/office/drawing/2014/main" id="{87DB7909-297F-0483-B8B0-0632B035B69F}"/>
              </a:ext>
            </a:extLst>
          </p:cNvPr>
          <p:cNvSpPr/>
          <p:nvPr/>
        </p:nvSpPr>
        <p:spPr>
          <a:xfrm>
            <a:off x="7416046" y="2042879"/>
            <a:ext cx="1889601" cy="33420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8" name="矩形 67">
            <a:extLst>
              <a:ext uri="{FF2B5EF4-FFF2-40B4-BE49-F238E27FC236}">
                <a16:creationId xmlns:a16="http://schemas.microsoft.com/office/drawing/2014/main" id="{C8C03D69-BE55-43F0-7079-F1D71BB222DE}"/>
              </a:ext>
            </a:extLst>
          </p:cNvPr>
          <p:cNvSpPr/>
          <p:nvPr/>
        </p:nvSpPr>
        <p:spPr>
          <a:xfrm>
            <a:off x="7416045" y="4710266"/>
            <a:ext cx="1889601" cy="33420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9" name="组合 68">
            <a:extLst>
              <a:ext uri="{FF2B5EF4-FFF2-40B4-BE49-F238E27FC236}">
                <a16:creationId xmlns:a16="http://schemas.microsoft.com/office/drawing/2014/main" id="{8D33E1FC-9EC5-28C2-84E1-D3E1C6B55168}"/>
              </a:ext>
            </a:extLst>
          </p:cNvPr>
          <p:cNvGrpSpPr/>
          <p:nvPr/>
        </p:nvGrpSpPr>
        <p:grpSpPr>
          <a:xfrm>
            <a:off x="6210578" y="4732031"/>
            <a:ext cx="944144" cy="276999"/>
            <a:chOff x="1034645" y="3905155"/>
            <a:chExt cx="944144" cy="276999"/>
          </a:xfrm>
        </p:grpSpPr>
        <p:sp>
          <p:nvSpPr>
            <p:cNvPr id="70" name="文本框 69">
              <a:extLst>
                <a:ext uri="{FF2B5EF4-FFF2-40B4-BE49-F238E27FC236}">
                  <a16:creationId xmlns:a16="http://schemas.microsoft.com/office/drawing/2014/main" id="{A0F39422-84C9-32B0-8586-6B02138E90F2}"/>
                </a:ext>
              </a:extLst>
            </p:cNvPr>
            <p:cNvSpPr txBox="1"/>
            <p:nvPr/>
          </p:nvSpPr>
          <p:spPr>
            <a:xfrm>
              <a:off x="1034645" y="3905155"/>
              <a:ext cx="900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35 </a:t>
              </a:r>
              <a:r>
                <a:rPr lang="en-US" altLang="zh-CN" sz="1200" dirty="0" err="1">
                  <a:latin typeface="Arial" panose="020B0604020202020204" pitchFamily="34" charset="0"/>
                  <a:cs typeface="Arial" panose="020B0604020202020204" pitchFamily="34" charset="0"/>
                </a:rPr>
                <a:t>kDa</a:t>
              </a:r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zh-CN" altLang="en-US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71" name="直线连接符 23">
              <a:extLst>
                <a:ext uri="{FF2B5EF4-FFF2-40B4-BE49-F238E27FC236}">
                  <a16:creationId xmlns:a16="http://schemas.microsoft.com/office/drawing/2014/main" id="{86FE8B40-41F2-BBDB-75CF-3C48D554E1C6}"/>
                </a:ext>
              </a:extLst>
            </p:cNvPr>
            <p:cNvCxnSpPr>
              <a:cxnSpLocks/>
            </p:cNvCxnSpPr>
            <p:nvPr/>
          </p:nvCxnSpPr>
          <p:spPr>
            <a:xfrm>
              <a:off x="1798789" y="4059043"/>
              <a:ext cx="180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72" name="文本框 71">
            <a:extLst>
              <a:ext uri="{FF2B5EF4-FFF2-40B4-BE49-F238E27FC236}">
                <a16:creationId xmlns:a16="http://schemas.microsoft.com/office/drawing/2014/main" id="{152022AD-08E7-E287-9860-FC5B20C4570D}"/>
              </a:ext>
            </a:extLst>
          </p:cNvPr>
          <p:cNvSpPr txBox="1"/>
          <p:nvPr/>
        </p:nvSpPr>
        <p:spPr>
          <a:xfrm>
            <a:off x="9413356" y="4611157"/>
            <a:ext cx="20079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GAPDH</a:t>
            </a:r>
          </a:p>
          <a:p>
            <a:r>
              <a:rPr lang="en-US" altLang="zh-CN" sz="1200" dirty="0" err="1">
                <a:latin typeface="Arial" panose="020B0604020202020204" pitchFamily="34" charset="0"/>
                <a:cs typeface="Arial" panose="020B0604020202020204" pitchFamily="34" charset="0"/>
              </a:rPr>
              <a:t>Proteintech</a:t>
            </a:r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: 60004-1-Ig</a:t>
            </a:r>
          </a:p>
        </p:txBody>
      </p:sp>
      <p:sp>
        <p:nvSpPr>
          <p:cNvPr id="73" name="文本框 72">
            <a:extLst>
              <a:ext uri="{FF2B5EF4-FFF2-40B4-BE49-F238E27FC236}">
                <a16:creationId xmlns:a16="http://schemas.microsoft.com/office/drawing/2014/main" id="{DB571F8C-BF4B-7D61-F37D-2A4D901B076D}"/>
              </a:ext>
            </a:extLst>
          </p:cNvPr>
          <p:cNvSpPr txBox="1"/>
          <p:nvPr/>
        </p:nvSpPr>
        <p:spPr>
          <a:xfrm>
            <a:off x="1908067" y="595144"/>
            <a:ext cx="12490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 dirty="0"/>
              <a:t>Figure 4H</a:t>
            </a:r>
            <a:endParaRPr lang="zh-CN" altLang="en-US" dirty="0"/>
          </a:p>
        </p:txBody>
      </p:sp>
      <p:sp>
        <p:nvSpPr>
          <p:cNvPr id="74" name="文本框 73">
            <a:extLst>
              <a:ext uri="{FF2B5EF4-FFF2-40B4-BE49-F238E27FC236}">
                <a16:creationId xmlns:a16="http://schemas.microsoft.com/office/drawing/2014/main" id="{AB950414-91AA-FE55-B628-4D4C5BB76560}"/>
              </a:ext>
            </a:extLst>
          </p:cNvPr>
          <p:cNvSpPr txBox="1"/>
          <p:nvPr/>
        </p:nvSpPr>
        <p:spPr>
          <a:xfrm>
            <a:off x="7659036" y="595144"/>
            <a:ext cx="11464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 dirty="0"/>
              <a:t>Figure 4I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7319447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35EB7A04-4C56-EA19-C953-D777A626BDBC}"/>
              </a:ext>
            </a:extLst>
          </p:cNvPr>
          <p:cNvSpPr txBox="1"/>
          <p:nvPr/>
        </p:nvSpPr>
        <p:spPr>
          <a:xfrm>
            <a:off x="4987507" y="619806"/>
            <a:ext cx="12105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 dirty="0"/>
              <a:t>Figure 5J</a:t>
            </a:r>
            <a:endParaRPr lang="zh-CN" alt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4E0F7FB3-1727-E3CB-2DB5-B60446DD42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07154" y="3740046"/>
            <a:ext cx="1972703" cy="1154242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544AC0BD-655F-8A97-3078-8F788DB48E7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68271" y="1963710"/>
            <a:ext cx="1206707" cy="1731362"/>
          </a:xfrm>
          <a:prstGeom prst="rect">
            <a:avLst/>
          </a:prstGeom>
        </p:spPr>
      </p:pic>
      <p:sp>
        <p:nvSpPr>
          <p:cNvPr id="14" name="文本框 13">
            <a:extLst>
              <a:ext uri="{FF2B5EF4-FFF2-40B4-BE49-F238E27FC236}">
                <a16:creationId xmlns:a16="http://schemas.microsoft.com/office/drawing/2014/main" id="{097FB13B-33FE-38D5-5F1B-3B14328A5258}"/>
              </a:ext>
            </a:extLst>
          </p:cNvPr>
          <p:cNvSpPr txBox="1"/>
          <p:nvPr/>
        </p:nvSpPr>
        <p:spPr>
          <a:xfrm>
            <a:off x="4287016" y="1724778"/>
            <a:ext cx="88678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OE-SPOP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5" name="直接连接符 31">
            <a:extLst>
              <a:ext uri="{FF2B5EF4-FFF2-40B4-BE49-F238E27FC236}">
                <a16:creationId xmlns:a16="http://schemas.microsoft.com/office/drawing/2014/main" id="{156A0281-257F-3ED9-950E-BC2F2E354C69}"/>
              </a:ext>
            </a:extLst>
          </p:cNvPr>
          <p:cNvCxnSpPr>
            <a:cxnSpLocks/>
          </p:cNvCxnSpPr>
          <p:nvPr/>
        </p:nvCxnSpPr>
        <p:spPr>
          <a:xfrm>
            <a:off x="5182901" y="1669771"/>
            <a:ext cx="71842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BA8DF59F-402C-8341-6173-702680A59D47}"/>
              </a:ext>
            </a:extLst>
          </p:cNvPr>
          <p:cNvGrpSpPr/>
          <p:nvPr/>
        </p:nvGrpSpPr>
        <p:grpSpPr>
          <a:xfrm>
            <a:off x="4149700" y="2488447"/>
            <a:ext cx="944144" cy="276999"/>
            <a:chOff x="1034645" y="3905155"/>
            <a:chExt cx="944144" cy="276999"/>
          </a:xfrm>
        </p:grpSpPr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35AEFC07-B9D3-0182-A6A4-6033614FEFD0}"/>
                </a:ext>
              </a:extLst>
            </p:cNvPr>
            <p:cNvSpPr txBox="1"/>
            <p:nvPr/>
          </p:nvSpPr>
          <p:spPr>
            <a:xfrm>
              <a:off x="1034645" y="3905155"/>
              <a:ext cx="900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42 </a:t>
              </a:r>
              <a:r>
                <a:rPr lang="en-US" altLang="zh-CN" sz="1200" dirty="0" err="1">
                  <a:latin typeface="Arial" panose="020B0604020202020204" pitchFamily="34" charset="0"/>
                  <a:cs typeface="Arial" panose="020B0604020202020204" pitchFamily="34" charset="0"/>
                </a:rPr>
                <a:t>kDa</a:t>
              </a:r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zh-CN" altLang="en-US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8" name="直线连接符 23">
              <a:extLst>
                <a:ext uri="{FF2B5EF4-FFF2-40B4-BE49-F238E27FC236}">
                  <a16:creationId xmlns:a16="http://schemas.microsoft.com/office/drawing/2014/main" id="{FE3205BF-F364-5554-D236-113E7C6B31B6}"/>
                </a:ext>
              </a:extLst>
            </p:cNvPr>
            <p:cNvCxnSpPr>
              <a:cxnSpLocks/>
            </p:cNvCxnSpPr>
            <p:nvPr/>
          </p:nvCxnSpPr>
          <p:spPr>
            <a:xfrm>
              <a:off x="1798789" y="4059043"/>
              <a:ext cx="180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FBC9F1A0-1CB7-19AF-844B-A1F0696931DD}"/>
              </a:ext>
            </a:extLst>
          </p:cNvPr>
          <p:cNvGrpSpPr/>
          <p:nvPr/>
        </p:nvGrpSpPr>
        <p:grpSpPr>
          <a:xfrm>
            <a:off x="4149700" y="2104946"/>
            <a:ext cx="944144" cy="276999"/>
            <a:chOff x="1034645" y="3905155"/>
            <a:chExt cx="944144" cy="276999"/>
          </a:xfrm>
        </p:grpSpPr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125D7C46-2AF4-B8BE-1C7D-4ABEA870ED0C}"/>
                </a:ext>
              </a:extLst>
            </p:cNvPr>
            <p:cNvSpPr txBox="1"/>
            <p:nvPr/>
          </p:nvSpPr>
          <p:spPr>
            <a:xfrm>
              <a:off x="1034645" y="3905155"/>
              <a:ext cx="900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70 </a:t>
              </a:r>
              <a:r>
                <a:rPr lang="en-US" altLang="zh-CN" sz="1200" dirty="0" err="1">
                  <a:latin typeface="Arial" panose="020B0604020202020204" pitchFamily="34" charset="0"/>
                  <a:cs typeface="Arial" panose="020B0604020202020204" pitchFamily="34" charset="0"/>
                </a:rPr>
                <a:t>kDa</a:t>
              </a:r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zh-CN" altLang="en-US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21" name="直线连接符 35">
              <a:extLst>
                <a:ext uri="{FF2B5EF4-FFF2-40B4-BE49-F238E27FC236}">
                  <a16:creationId xmlns:a16="http://schemas.microsoft.com/office/drawing/2014/main" id="{22D0092F-F598-23D9-B117-F668B637B138}"/>
                </a:ext>
              </a:extLst>
            </p:cNvPr>
            <p:cNvCxnSpPr>
              <a:cxnSpLocks/>
            </p:cNvCxnSpPr>
            <p:nvPr/>
          </p:nvCxnSpPr>
          <p:spPr>
            <a:xfrm>
              <a:off x="1798789" y="4059043"/>
              <a:ext cx="180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2" name="文本框 21">
            <a:extLst>
              <a:ext uri="{FF2B5EF4-FFF2-40B4-BE49-F238E27FC236}">
                <a16:creationId xmlns:a16="http://schemas.microsoft.com/office/drawing/2014/main" id="{EB47ECFD-D688-DCEF-F0D3-FC4BE59B93B2}"/>
              </a:ext>
            </a:extLst>
          </p:cNvPr>
          <p:cNvSpPr txBox="1"/>
          <p:nvPr/>
        </p:nvSpPr>
        <p:spPr>
          <a:xfrm>
            <a:off x="5304957" y="1362258"/>
            <a:ext cx="51809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RKO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BBC85BCE-7864-CDEE-70DB-BDB1E823DC72}"/>
              </a:ext>
            </a:extLst>
          </p:cNvPr>
          <p:cNvSpPr txBox="1"/>
          <p:nvPr/>
        </p:nvSpPr>
        <p:spPr>
          <a:xfrm>
            <a:off x="5590063" y="1715632"/>
            <a:ext cx="27443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A1E7422D-8160-1DBC-F377-734336182CA7}"/>
              </a:ext>
            </a:extLst>
          </p:cNvPr>
          <p:cNvSpPr txBox="1"/>
          <p:nvPr/>
        </p:nvSpPr>
        <p:spPr>
          <a:xfrm>
            <a:off x="5280991" y="1715632"/>
            <a:ext cx="23596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401AE1A7-25FE-E1AE-F78B-7C00292E45E2}"/>
              </a:ext>
            </a:extLst>
          </p:cNvPr>
          <p:cNvSpPr txBox="1"/>
          <p:nvPr/>
        </p:nvSpPr>
        <p:spPr>
          <a:xfrm>
            <a:off x="6188706" y="2377065"/>
            <a:ext cx="18646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SPOP</a:t>
            </a:r>
          </a:p>
          <a:p>
            <a:r>
              <a:rPr lang="en-US" altLang="zh-CN" sz="1200" dirty="0" err="1">
                <a:latin typeface="Arial" panose="020B0604020202020204" pitchFamily="34" charset="0"/>
                <a:cs typeface="Arial" panose="020B0604020202020204" pitchFamily="34" charset="0"/>
              </a:rPr>
              <a:t>Proteintech</a:t>
            </a:r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altLang="zh-CN" sz="12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16750-1-AP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6" name="组合 25">
            <a:extLst>
              <a:ext uri="{FF2B5EF4-FFF2-40B4-BE49-F238E27FC236}">
                <a16:creationId xmlns:a16="http://schemas.microsoft.com/office/drawing/2014/main" id="{7C8F2AFD-0540-61C5-5435-EE274978CB70}"/>
              </a:ext>
            </a:extLst>
          </p:cNvPr>
          <p:cNvGrpSpPr/>
          <p:nvPr/>
        </p:nvGrpSpPr>
        <p:grpSpPr>
          <a:xfrm>
            <a:off x="3478990" y="3956958"/>
            <a:ext cx="944144" cy="276999"/>
            <a:chOff x="1034645" y="3905155"/>
            <a:chExt cx="944144" cy="276999"/>
          </a:xfrm>
        </p:grpSpPr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id="{DFB8F648-5776-1D2C-604C-8881D266C84F}"/>
                </a:ext>
              </a:extLst>
            </p:cNvPr>
            <p:cNvSpPr txBox="1"/>
            <p:nvPr/>
          </p:nvSpPr>
          <p:spPr>
            <a:xfrm>
              <a:off x="1034645" y="3905155"/>
              <a:ext cx="900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35 </a:t>
              </a:r>
              <a:r>
                <a:rPr lang="en-US" altLang="zh-CN" sz="1200" dirty="0" err="1">
                  <a:latin typeface="Arial" panose="020B0604020202020204" pitchFamily="34" charset="0"/>
                  <a:cs typeface="Arial" panose="020B0604020202020204" pitchFamily="34" charset="0"/>
                </a:rPr>
                <a:t>kDa</a:t>
              </a:r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zh-CN" altLang="en-US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28" name="直线连接符 23">
              <a:extLst>
                <a:ext uri="{FF2B5EF4-FFF2-40B4-BE49-F238E27FC236}">
                  <a16:creationId xmlns:a16="http://schemas.microsoft.com/office/drawing/2014/main" id="{232FE996-BB62-7EBD-7D5E-94ADAFBDA994}"/>
                </a:ext>
              </a:extLst>
            </p:cNvPr>
            <p:cNvCxnSpPr>
              <a:cxnSpLocks/>
            </p:cNvCxnSpPr>
            <p:nvPr/>
          </p:nvCxnSpPr>
          <p:spPr>
            <a:xfrm>
              <a:off x="1798789" y="4059043"/>
              <a:ext cx="180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9" name="文本框 28">
            <a:extLst>
              <a:ext uri="{FF2B5EF4-FFF2-40B4-BE49-F238E27FC236}">
                <a16:creationId xmlns:a16="http://schemas.microsoft.com/office/drawing/2014/main" id="{36011960-8F1A-6412-14BE-2D3EC112B8FD}"/>
              </a:ext>
            </a:extLst>
          </p:cNvPr>
          <p:cNvSpPr txBox="1"/>
          <p:nvPr/>
        </p:nvSpPr>
        <p:spPr>
          <a:xfrm>
            <a:off x="6188706" y="3793556"/>
            <a:ext cx="20079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GAPDH</a:t>
            </a:r>
          </a:p>
          <a:p>
            <a:r>
              <a:rPr lang="en-US" altLang="zh-CN" sz="1200" dirty="0" err="1">
                <a:latin typeface="Arial" panose="020B0604020202020204" pitchFamily="34" charset="0"/>
                <a:cs typeface="Arial" panose="020B0604020202020204" pitchFamily="34" charset="0"/>
              </a:rPr>
              <a:t>Proteintech</a:t>
            </a:r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: 60004-1-Ig</a:t>
            </a:r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5FFD09D3-1345-245B-F08E-130FB6B4E564}"/>
              </a:ext>
            </a:extLst>
          </p:cNvPr>
          <p:cNvSpPr/>
          <p:nvPr/>
        </p:nvSpPr>
        <p:spPr>
          <a:xfrm>
            <a:off x="5213668" y="3871111"/>
            <a:ext cx="672306" cy="33420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2759BA18-4AB4-EDF0-C643-5F32582849F0}"/>
              </a:ext>
            </a:extLst>
          </p:cNvPr>
          <p:cNvSpPr/>
          <p:nvPr/>
        </p:nvSpPr>
        <p:spPr>
          <a:xfrm>
            <a:off x="5216464" y="2446881"/>
            <a:ext cx="672306" cy="33420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07621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C7C2CB59-072A-C1E9-3A9E-01BCD4CA3B5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80930" y="3114699"/>
            <a:ext cx="1694122" cy="1773374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9C572BF3-C5D4-416D-7723-51CD2BE2ABE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80930" y="2050780"/>
            <a:ext cx="1694122" cy="980804"/>
          </a:xfrm>
          <a:prstGeom prst="rect">
            <a:avLst/>
          </a:prstGeom>
        </p:spPr>
      </p:pic>
      <p:grpSp>
        <p:nvGrpSpPr>
          <p:cNvPr id="7" name="组合 6">
            <a:extLst>
              <a:ext uri="{FF2B5EF4-FFF2-40B4-BE49-F238E27FC236}">
                <a16:creationId xmlns:a16="http://schemas.microsoft.com/office/drawing/2014/main" id="{8638C75A-5844-3A05-509A-8917D27DE410}"/>
              </a:ext>
            </a:extLst>
          </p:cNvPr>
          <p:cNvGrpSpPr/>
          <p:nvPr/>
        </p:nvGrpSpPr>
        <p:grpSpPr>
          <a:xfrm>
            <a:off x="1717901" y="2475860"/>
            <a:ext cx="944144" cy="276999"/>
            <a:chOff x="1034645" y="3905155"/>
            <a:chExt cx="944144" cy="276999"/>
          </a:xfrm>
        </p:grpSpPr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BA27ED3A-2C9E-8540-154E-185FA8A0B5B6}"/>
                </a:ext>
              </a:extLst>
            </p:cNvPr>
            <p:cNvSpPr txBox="1"/>
            <p:nvPr/>
          </p:nvSpPr>
          <p:spPr>
            <a:xfrm>
              <a:off x="1034645" y="3905155"/>
              <a:ext cx="900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48 </a:t>
              </a:r>
              <a:r>
                <a:rPr lang="en-US" altLang="zh-CN" sz="1200" dirty="0" err="1">
                  <a:latin typeface="Arial" panose="020B0604020202020204" pitchFamily="34" charset="0"/>
                  <a:cs typeface="Arial" panose="020B0604020202020204" pitchFamily="34" charset="0"/>
                </a:rPr>
                <a:t>kDa</a:t>
              </a:r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zh-CN" altLang="en-US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9" name="直线连接符 23">
              <a:extLst>
                <a:ext uri="{FF2B5EF4-FFF2-40B4-BE49-F238E27FC236}">
                  <a16:creationId xmlns:a16="http://schemas.microsoft.com/office/drawing/2014/main" id="{B94CD0C1-0713-70C4-ECD1-98B7EB91DA76}"/>
                </a:ext>
              </a:extLst>
            </p:cNvPr>
            <p:cNvCxnSpPr>
              <a:cxnSpLocks/>
            </p:cNvCxnSpPr>
            <p:nvPr/>
          </p:nvCxnSpPr>
          <p:spPr>
            <a:xfrm>
              <a:off x="1798789" y="4059043"/>
              <a:ext cx="180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0" name="组合 9">
            <a:extLst>
              <a:ext uri="{FF2B5EF4-FFF2-40B4-BE49-F238E27FC236}">
                <a16:creationId xmlns:a16="http://schemas.microsoft.com/office/drawing/2014/main" id="{5BAE5394-F0BA-C09B-7BD4-F586D91C922F}"/>
              </a:ext>
            </a:extLst>
          </p:cNvPr>
          <p:cNvGrpSpPr/>
          <p:nvPr/>
        </p:nvGrpSpPr>
        <p:grpSpPr>
          <a:xfrm>
            <a:off x="1717901" y="2017059"/>
            <a:ext cx="944144" cy="276999"/>
            <a:chOff x="1034645" y="3905155"/>
            <a:chExt cx="944144" cy="276999"/>
          </a:xfrm>
        </p:grpSpPr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C9B9CB28-E6A6-7CAD-8C79-BD976FE19F27}"/>
                </a:ext>
              </a:extLst>
            </p:cNvPr>
            <p:cNvSpPr txBox="1"/>
            <p:nvPr/>
          </p:nvSpPr>
          <p:spPr>
            <a:xfrm>
              <a:off x="1034645" y="3905155"/>
              <a:ext cx="900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70 </a:t>
              </a:r>
              <a:r>
                <a:rPr lang="en-US" altLang="zh-CN" sz="1200" dirty="0" err="1">
                  <a:latin typeface="Arial" panose="020B0604020202020204" pitchFamily="34" charset="0"/>
                  <a:cs typeface="Arial" panose="020B0604020202020204" pitchFamily="34" charset="0"/>
                </a:rPr>
                <a:t>kDa</a:t>
              </a:r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zh-CN" altLang="en-US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2" name="直线连接符 35">
              <a:extLst>
                <a:ext uri="{FF2B5EF4-FFF2-40B4-BE49-F238E27FC236}">
                  <a16:creationId xmlns:a16="http://schemas.microsoft.com/office/drawing/2014/main" id="{D912B537-77DB-1777-70F8-D70848ACF265}"/>
                </a:ext>
              </a:extLst>
            </p:cNvPr>
            <p:cNvCxnSpPr>
              <a:cxnSpLocks/>
            </p:cNvCxnSpPr>
            <p:nvPr/>
          </p:nvCxnSpPr>
          <p:spPr>
            <a:xfrm>
              <a:off x="1798789" y="4059043"/>
              <a:ext cx="180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3" name="矩形 12">
            <a:extLst>
              <a:ext uri="{FF2B5EF4-FFF2-40B4-BE49-F238E27FC236}">
                <a16:creationId xmlns:a16="http://schemas.microsoft.com/office/drawing/2014/main" id="{0D1EF134-7C22-4920-EEE1-62F8FD99490F}"/>
              </a:ext>
            </a:extLst>
          </p:cNvPr>
          <p:cNvSpPr/>
          <p:nvPr/>
        </p:nvSpPr>
        <p:spPr>
          <a:xfrm>
            <a:off x="2728375" y="2420746"/>
            <a:ext cx="1151700" cy="400426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F1F06A07-068B-9CA2-7774-78214A4548F1}"/>
              </a:ext>
            </a:extLst>
          </p:cNvPr>
          <p:cNvSpPr txBox="1"/>
          <p:nvPr/>
        </p:nvSpPr>
        <p:spPr>
          <a:xfrm>
            <a:off x="2747840" y="1841691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ED8E7211-137E-E6D8-4496-B46AFA8EEA79}"/>
              </a:ext>
            </a:extLst>
          </p:cNvPr>
          <p:cNvSpPr txBox="1"/>
          <p:nvPr/>
        </p:nvSpPr>
        <p:spPr>
          <a:xfrm>
            <a:off x="3056534" y="1841691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84DA26F6-6196-E168-DF1C-84AA1459B8C2}"/>
              </a:ext>
            </a:extLst>
          </p:cNvPr>
          <p:cNvSpPr txBox="1"/>
          <p:nvPr/>
        </p:nvSpPr>
        <p:spPr>
          <a:xfrm>
            <a:off x="3525490" y="1841691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15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4DEA5DCE-24A8-D7F2-91BE-3F3A86A25506}"/>
              </a:ext>
            </a:extLst>
          </p:cNvPr>
          <p:cNvSpPr txBox="1"/>
          <p:nvPr/>
        </p:nvSpPr>
        <p:spPr>
          <a:xfrm>
            <a:off x="3241520" y="1841691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F50A7E21-D9BF-9AC3-BDD8-66D6D95CECE0}"/>
              </a:ext>
            </a:extLst>
          </p:cNvPr>
          <p:cNvSpPr txBox="1"/>
          <p:nvPr/>
        </p:nvSpPr>
        <p:spPr>
          <a:xfrm>
            <a:off x="3826935" y="1841690"/>
            <a:ext cx="5036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altLang="zh-CN" sz="1200" dirty="0" err="1">
                <a:latin typeface="Arial" panose="020B0604020202020204" pitchFamily="34" charset="0"/>
                <a:cs typeface="Arial" panose="020B0604020202020204" pitchFamily="34" charset="0"/>
              </a:rPr>
              <a:t>μM</a:t>
            </a:r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7207855E-F751-E0A9-21ED-5E552000603F}"/>
              </a:ext>
            </a:extLst>
          </p:cNvPr>
          <p:cNvSpPr txBox="1"/>
          <p:nvPr/>
        </p:nvSpPr>
        <p:spPr>
          <a:xfrm>
            <a:off x="2263801" y="1841689"/>
            <a:ext cx="48904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PAR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id="{B8C1BA72-B00E-5817-03A5-5E0A81D81897}"/>
              </a:ext>
            </a:extLst>
          </p:cNvPr>
          <p:cNvCxnSpPr>
            <a:cxnSpLocks/>
          </p:cNvCxnSpPr>
          <p:nvPr/>
        </p:nvCxnSpPr>
        <p:spPr>
          <a:xfrm>
            <a:off x="2728374" y="1802000"/>
            <a:ext cx="1162354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文本框 22">
            <a:extLst>
              <a:ext uri="{FF2B5EF4-FFF2-40B4-BE49-F238E27FC236}">
                <a16:creationId xmlns:a16="http://schemas.microsoft.com/office/drawing/2014/main" id="{10050FA8-783A-BCA7-0491-41E504698811}"/>
              </a:ext>
            </a:extLst>
          </p:cNvPr>
          <p:cNvSpPr txBox="1"/>
          <p:nvPr/>
        </p:nvSpPr>
        <p:spPr>
          <a:xfrm>
            <a:off x="3056492" y="1548593"/>
            <a:ext cx="59343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MC38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66B25411-6549-EA47-3774-C46DD531E471}"/>
              </a:ext>
            </a:extLst>
          </p:cNvPr>
          <p:cNvGrpSpPr/>
          <p:nvPr/>
        </p:nvGrpSpPr>
        <p:grpSpPr>
          <a:xfrm>
            <a:off x="1703328" y="4001386"/>
            <a:ext cx="944144" cy="276999"/>
            <a:chOff x="1034645" y="3905155"/>
            <a:chExt cx="944144" cy="276999"/>
          </a:xfrm>
        </p:grpSpPr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id="{B382CC61-DFA4-C5C4-F527-945210E112CC}"/>
                </a:ext>
              </a:extLst>
            </p:cNvPr>
            <p:cNvSpPr txBox="1"/>
            <p:nvPr/>
          </p:nvSpPr>
          <p:spPr>
            <a:xfrm>
              <a:off x="1034645" y="3905155"/>
              <a:ext cx="900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35 </a:t>
              </a:r>
              <a:r>
                <a:rPr lang="en-US" altLang="zh-CN" sz="1200" dirty="0" err="1">
                  <a:latin typeface="Arial" panose="020B0604020202020204" pitchFamily="34" charset="0"/>
                  <a:cs typeface="Arial" panose="020B0604020202020204" pitchFamily="34" charset="0"/>
                </a:rPr>
                <a:t>kDa</a:t>
              </a:r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zh-CN" altLang="en-US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26" name="直线连接符 23">
              <a:extLst>
                <a:ext uri="{FF2B5EF4-FFF2-40B4-BE49-F238E27FC236}">
                  <a16:creationId xmlns:a16="http://schemas.microsoft.com/office/drawing/2014/main" id="{DE3510C9-AFBD-12BB-76AD-957FDAE3FBF9}"/>
                </a:ext>
              </a:extLst>
            </p:cNvPr>
            <p:cNvCxnSpPr>
              <a:cxnSpLocks/>
            </p:cNvCxnSpPr>
            <p:nvPr/>
          </p:nvCxnSpPr>
          <p:spPr>
            <a:xfrm>
              <a:off x="1798789" y="4059043"/>
              <a:ext cx="180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8" name="文本框 27">
            <a:extLst>
              <a:ext uri="{FF2B5EF4-FFF2-40B4-BE49-F238E27FC236}">
                <a16:creationId xmlns:a16="http://schemas.microsoft.com/office/drawing/2014/main" id="{EA24ACF3-07D3-05B5-D24A-B578145094D3}"/>
              </a:ext>
            </a:extLst>
          </p:cNvPr>
          <p:cNvSpPr txBox="1"/>
          <p:nvPr/>
        </p:nvSpPr>
        <p:spPr>
          <a:xfrm>
            <a:off x="4120433" y="2379394"/>
            <a:ext cx="17876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PD-L1</a:t>
            </a:r>
          </a:p>
          <a:p>
            <a:r>
              <a:rPr lang="en-US" altLang="zh-CN" sz="1200" dirty="0" err="1">
                <a:latin typeface="Arial" panose="020B0604020202020204" pitchFamily="34" charset="0"/>
                <a:cs typeface="Arial" panose="020B0604020202020204" pitchFamily="34" charset="0"/>
              </a:rPr>
              <a:t>Proteintech</a:t>
            </a:r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altLang="zh-CN" sz="12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66248-1-Ig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D9E0831C-C6DA-E77B-104A-9CA309EB7602}"/>
              </a:ext>
            </a:extLst>
          </p:cNvPr>
          <p:cNvSpPr txBox="1"/>
          <p:nvPr/>
        </p:nvSpPr>
        <p:spPr>
          <a:xfrm>
            <a:off x="4120433" y="3893822"/>
            <a:ext cx="20079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GAPDH</a:t>
            </a:r>
          </a:p>
          <a:p>
            <a:r>
              <a:rPr lang="en-US" altLang="zh-CN" sz="1200" dirty="0" err="1">
                <a:latin typeface="Arial" panose="020B0604020202020204" pitchFamily="34" charset="0"/>
                <a:cs typeface="Arial" panose="020B0604020202020204" pitchFamily="34" charset="0"/>
              </a:rPr>
              <a:t>Proteintech</a:t>
            </a:r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: 60004-1-Ig</a:t>
            </a:r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CB62F074-FE79-C74E-4A03-07B8C0126680}"/>
              </a:ext>
            </a:extLst>
          </p:cNvPr>
          <p:cNvSpPr/>
          <p:nvPr/>
        </p:nvSpPr>
        <p:spPr>
          <a:xfrm>
            <a:off x="2733701" y="3955061"/>
            <a:ext cx="1151700" cy="400426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34" name="图片 33">
            <a:extLst>
              <a:ext uri="{FF2B5EF4-FFF2-40B4-BE49-F238E27FC236}">
                <a16:creationId xmlns:a16="http://schemas.microsoft.com/office/drawing/2014/main" id="{F48B7335-880E-14A0-B747-3B05A42C243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06524" y="2050780"/>
            <a:ext cx="2537636" cy="988932"/>
          </a:xfrm>
          <a:prstGeom prst="rect">
            <a:avLst/>
          </a:prstGeom>
        </p:spPr>
      </p:pic>
      <p:pic>
        <p:nvPicPr>
          <p:cNvPr id="36" name="图片 35">
            <a:extLst>
              <a:ext uri="{FF2B5EF4-FFF2-40B4-BE49-F238E27FC236}">
                <a16:creationId xmlns:a16="http://schemas.microsoft.com/office/drawing/2014/main" id="{0A07EB48-1500-A353-E90E-D45B079AEE7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68203" y="3284702"/>
            <a:ext cx="2537636" cy="1433368"/>
          </a:xfrm>
          <a:prstGeom prst="rect">
            <a:avLst/>
          </a:prstGeom>
        </p:spPr>
      </p:pic>
      <p:sp>
        <p:nvSpPr>
          <p:cNvPr id="37" name="矩形 36">
            <a:extLst>
              <a:ext uri="{FF2B5EF4-FFF2-40B4-BE49-F238E27FC236}">
                <a16:creationId xmlns:a16="http://schemas.microsoft.com/office/drawing/2014/main" id="{C8AA8128-30E8-E5CD-F4B6-16E761256613}"/>
              </a:ext>
            </a:extLst>
          </p:cNvPr>
          <p:cNvSpPr/>
          <p:nvPr/>
        </p:nvSpPr>
        <p:spPr>
          <a:xfrm>
            <a:off x="7487873" y="2440633"/>
            <a:ext cx="1634861" cy="400426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214CF3AD-04D4-4F8E-4F84-C6CE4E38DF6C}"/>
              </a:ext>
            </a:extLst>
          </p:cNvPr>
          <p:cNvSpPr/>
          <p:nvPr/>
        </p:nvSpPr>
        <p:spPr>
          <a:xfrm>
            <a:off x="7487872" y="4028428"/>
            <a:ext cx="1634861" cy="400426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10BF05DB-0161-64AD-F928-A8BCA9538223}"/>
              </a:ext>
            </a:extLst>
          </p:cNvPr>
          <p:cNvSpPr txBox="1"/>
          <p:nvPr/>
        </p:nvSpPr>
        <p:spPr>
          <a:xfrm>
            <a:off x="7540096" y="1842246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90937D79-6AAF-9364-4F72-4EB96E9BDAB9}"/>
              </a:ext>
            </a:extLst>
          </p:cNvPr>
          <p:cNvSpPr txBox="1"/>
          <p:nvPr/>
        </p:nvSpPr>
        <p:spPr>
          <a:xfrm>
            <a:off x="7768378" y="1842246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762D2F9F-16AB-7E8D-84D5-69371F5AB0CE}"/>
              </a:ext>
            </a:extLst>
          </p:cNvPr>
          <p:cNvSpPr txBox="1"/>
          <p:nvPr/>
        </p:nvSpPr>
        <p:spPr>
          <a:xfrm>
            <a:off x="8297058" y="1842246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88852757-7827-362D-29C5-E0D37AE8E00B}"/>
              </a:ext>
            </a:extLst>
          </p:cNvPr>
          <p:cNvSpPr txBox="1"/>
          <p:nvPr/>
        </p:nvSpPr>
        <p:spPr>
          <a:xfrm>
            <a:off x="8028486" y="1842246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DD56B8F1-243E-9AF6-4A37-3B59D0B2DEC3}"/>
              </a:ext>
            </a:extLst>
          </p:cNvPr>
          <p:cNvSpPr txBox="1"/>
          <p:nvPr/>
        </p:nvSpPr>
        <p:spPr>
          <a:xfrm>
            <a:off x="9039599" y="1842245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(h)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5EC8074E-5A9B-F9BB-BD00-7C3B4E5F18F3}"/>
              </a:ext>
            </a:extLst>
          </p:cNvPr>
          <p:cNvSpPr txBox="1"/>
          <p:nvPr/>
        </p:nvSpPr>
        <p:spPr>
          <a:xfrm>
            <a:off x="6966117" y="1842244"/>
            <a:ext cx="48904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PAR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5" name="直接连接符 44">
            <a:extLst>
              <a:ext uri="{FF2B5EF4-FFF2-40B4-BE49-F238E27FC236}">
                <a16:creationId xmlns:a16="http://schemas.microsoft.com/office/drawing/2014/main" id="{FE56EF5F-D3EB-BD20-5E22-6AFE31589549}"/>
              </a:ext>
            </a:extLst>
          </p:cNvPr>
          <p:cNvCxnSpPr>
            <a:cxnSpLocks/>
          </p:cNvCxnSpPr>
          <p:nvPr/>
        </p:nvCxnSpPr>
        <p:spPr>
          <a:xfrm>
            <a:off x="7529928" y="1795467"/>
            <a:ext cx="1628246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6" name="文本框 45">
            <a:extLst>
              <a:ext uri="{FF2B5EF4-FFF2-40B4-BE49-F238E27FC236}">
                <a16:creationId xmlns:a16="http://schemas.microsoft.com/office/drawing/2014/main" id="{38CC09F7-BAAA-E6F7-37EE-6C64FE37AFE9}"/>
              </a:ext>
            </a:extLst>
          </p:cNvPr>
          <p:cNvSpPr txBox="1"/>
          <p:nvPr/>
        </p:nvSpPr>
        <p:spPr>
          <a:xfrm>
            <a:off x="8785914" y="1844598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24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文本框 46">
            <a:extLst>
              <a:ext uri="{FF2B5EF4-FFF2-40B4-BE49-F238E27FC236}">
                <a16:creationId xmlns:a16="http://schemas.microsoft.com/office/drawing/2014/main" id="{C1B471C6-0729-B439-680D-004954B5EBAD}"/>
              </a:ext>
            </a:extLst>
          </p:cNvPr>
          <p:cNvSpPr txBox="1"/>
          <p:nvPr/>
        </p:nvSpPr>
        <p:spPr>
          <a:xfrm>
            <a:off x="8502348" y="1844598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12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文本框 47">
            <a:extLst>
              <a:ext uri="{FF2B5EF4-FFF2-40B4-BE49-F238E27FC236}">
                <a16:creationId xmlns:a16="http://schemas.microsoft.com/office/drawing/2014/main" id="{35D6E658-FD7C-89D4-965B-46221A469013}"/>
              </a:ext>
            </a:extLst>
          </p:cNvPr>
          <p:cNvSpPr txBox="1"/>
          <p:nvPr/>
        </p:nvSpPr>
        <p:spPr>
          <a:xfrm>
            <a:off x="7980946" y="1495079"/>
            <a:ext cx="59343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MC38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0" name="组合 49">
            <a:extLst>
              <a:ext uri="{FF2B5EF4-FFF2-40B4-BE49-F238E27FC236}">
                <a16:creationId xmlns:a16="http://schemas.microsoft.com/office/drawing/2014/main" id="{D38E05DF-3A04-B556-678F-3EF948B5D88D}"/>
              </a:ext>
            </a:extLst>
          </p:cNvPr>
          <p:cNvGrpSpPr/>
          <p:nvPr/>
        </p:nvGrpSpPr>
        <p:grpSpPr>
          <a:xfrm>
            <a:off x="6101153" y="2513694"/>
            <a:ext cx="944144" cy="276999"/>
            <a:chOff x="1034645" y="3905155"/>
            <a:chExt cx="944144" cy="276999"/>
          </a:xfrm>
        </p:grpSpPr>
        <p:sp>
          <p:nvSpPr>
            <p:cNvPr id="51" name="文本框 50">
              <a:extLst>
                <a:ext uri="{FF2B5EF4-FFF2-40B4-BE49-F238E27FC236}">
                  <a16:creationId xmlns:a16="http://schemas.microsoft.com/office/drawing/2014/main" id="{CA07AC84-4C63-CFAB-48DC-45521FA515AE}"/>
                </a:ext>
              </a:extLst>
            </p:cNvPr>
            <p:cNvSpPr txBox="1"/>
            <p:nvPr/>
          </p:nvSpPr>
          <p:spPr>
            <a:xfrm>
              <a:off x="1034645" y="3905155"/>
              <a:ext cx="900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48 </a:t>
              </a:r>
              <a:r>
                <a:rPr lang="en-US" altLang="zh-CN" sz="1200" dirty="0" err="1">
                  <a:latin typeface="Arial" panose="020B0604020202020204" pitchFamily="34" charset="0"/>
                  <a:cs typeface="Arial" panose="020B0604020202020204" pitchFamily="34" charset="0"/>
                </a:rPr>
                <a:t>kDa</a:t>
              </a:r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zh-CN" altLang="en-US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52" name="直线连接符 23">
              <a:extLst>
                <a:ext uri="{FF2B5EF4-FFF2-40B4-BE49-F238E27FC236}">
                  <a16:creationId xmlns:a16="http://schemas.microsoft.com/office/drawing/2014/main" id="{BE567CFF-1890-F974-449E-DFB2DCFF0C0C}"/>
                </a:ext>
              </a:extLst>
            </p:cNvPr>
            <p:cNvCxnSpPr>
              <a:cxnSpLocks/>
            </p:cNvCxnSpPr>
            <p:nvPr/>
          </p:nvCxnSpPr>
          <p:spPr>
            <a:xfrm>
              <a:off x="1798789" y="4059043"/>
              <a:ext cx="180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53" name="组合 52">
            <a:extLst>
              <a:ext uri="{FF2B5EF4-FFF2-40B4-BE49-F238E27FC236}">
                <a16:creationId xmlns:a16="http://schemas.microsoft.com/office/drawing/2014/main" id="{DF41D994-3006-A2EC-212C-DAAB55A454D5}"/>
              </a:ext>
            </a:extLst>
          </p:cNvPr>
          <p:cNvGrpSpPr/>
          <p:nvPr/>
        </p:nvGrpSpPr>
        <p:grpSpPr>
          <a:xfrm>
            <a:off x="6101153" y="2118688"/>
            <a:ext cx="944144" cy="276999"/>
            <a:chOff x="1034645" y="3905155"/>
            <a:chExt cx="944144" cy="276999"/>
          </a:xfrm>
        </p:grpSpPr>
        <p:sp>
          <p:nvSpPr>
            <p:cNvPr id="54" name="文本框 53">
              <a:extLst>
                <a:ext uri="{FF2B5EF4-FFF2-40B4-BE49-F238E27FC236}">
                  <a16:creationId xmlns:a16="http://schemas.microsoft.com/office/drawing/2014/main" id="{C7841B35-69DC-9699-19CA-C97C1EFE5DFB}"/>
                </a:ext>
              </a:extLst>
            </p:cNvPr>
            <p:cNvSpPr txBox="1"/>
            <p:nvPr/>
          </p:nvSpPr>
          <p:spPr>
            <a:xfrm>
              <a:off x="1034645" y="3905155"/>
              <a:ext cx="900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70 </a:t>
              </a:r>
              <a:r>
                <a:rPr lang="en-US" altLang="zh-CN" sz="1200" dirty="0" err="1">
                  <a:latin typeface="Arial" panose="020B0604020202020204" pitchFamily="34" charset="0"/>
                  <a:cs typeface="Arial" panose="020B0604020202020204" pitchFamily="34" charset="0"/>
                </a:rPr>
                <a:t>kDa</a:t>
              </a:r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zh-CN" altLang="en-US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55" name="直线连接符 35">
              <a:extLst>
                <a:ext uri="{FF2B5EF4-FFF2-40B4-BE49-F238E27FC236}">
                  <a16:creationId xmlns:a16="http://schemas.microsoft.com/office/drawing/2014/main" id="{93EEF075-EF9E-ED9A-0265-4A5F20833218}"/>
                </a:ext>
              </a:extLst>
            </p:cNvPr>
            <p:cNvCxnSpPr>
              <a:cxnSpLocks/>
            </p:cNvCxnSpPr>
            <p:nvPr/>
          </p:nvCxnSpPr>
          <p:spPr>
            <a:xfrm>
              <a:off x="1798789" y="4059043"/>
              <a:ext cx="180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56" name="组合 55">
            <a:extLst>
              <a:ext uri="{FF2B5EF4-FFF2-40B4-BE49-F238E27FC236}">
                <a16:creationId xmlns:a16="http://schemas.microsoft.com/office/drawing/2014/main" id="{0A669D71-30C9-5586-B5D0-750E5F093A0A}"/>
              </a:ext>
            </a:extLst>
          </p:cNvPr>
          <p:cNvGrpSpPr/>
          <p:nvPr/>
        </p:nvGrpSpPr>
        <p:grpSpPr>
          <a:xfrm>
            <a:off x="6086580" y="4103015"/>
            <a:ext cx="944144" cy="276999"/>
            <a:chOff x="1034645" y="3905155"/>
            <a:chExt cx="944144" cy="276999"/>
          </a:xfrm>
        </p:grpSpPr>
        <p:sp>
          <p:nvSpPr>
            <p:cNvPr id="57" name="文本框 56">
              <a:extLst>
                <a:ext uri="{FF2B5EF4-FFF2-40B4-BE49-F238E27FC236}">
                  <a16:creationId xmlns:a16="http://schemas.microsoft.com/office/drawing/2014/main" id="{E58170CE-46D9-EF82-332E-8D501FE5DA44}"/>
                </a:ext>
              </a:extLst>
            </p:cNvPr>
            <p:cNvSpPr txBox="1"/>
            <p:nvPr/>
          </p:nvSpPr>
          <p:spPr>
            <a:xfrm>
              <a:off x="1034645" y="3905155"/>
              <a:ext cx="900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35 </a:t>
              </a:r>
              <a:r>
                <a:rPr lang="en-US" altLang="zh-CN" sz="1200" dirty="0" err="1">
                  <a:latin typeface="Arial" panose="020B0604020202020204" pitchFamily="34" charset="0"/>
                  <a:cs typeface="Arial" panose="020B0604020202020204" pitchFamily="34" charset="0"/>
                </a:rPr>
                <a:t>kDa</a:t>
              </a:r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zh-CN" altLang="en-US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58" name="直线连接符 23">
              <a:extLst>
                <a:ext uri="{FF2B5EF4-FFF2-40B4-BE49-F238E27FC236}">
                  <a16:creationId xmlns:a16="http://schemas.microsoft.com/office/drawing/2014/main" id="{307A3D6A-0149-8D7A-9D2D-A242C1161F37}"/>
                </a:ext>
              </a:extLst>
            </p:cNvPr>
            <p:cNvCxnSpPr>
              <a:cxnSpLocks/>
            </p:cNvCxnSpPr>
            <p:nvPr/>
          </p:nvCxnSpPr>
          <p:spPr>
            <a:xfrm>
              <a:off x="1798789" y="4059043"/>
              <a:ext cx="180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59" name="文本框 58">
            <a:extLst>
              <a:ext uri="{FF2B5EF4-FFF2-40B4-BE49-F238E27FC236}">
                <a16:creationId xmlns:a16="http://schemas.microsoft.com/office/drawing/2014/main" id="{A88AFE65-A5BF-2B59-6844-74B196B531F5}"/>
              </a:ext>
            </a:extLst>
          </p:cNvPr>
          <p:cNvSpPr txBox="1"/>
          <p:nvPr/>
        </p:nvSpPr>
        <p:spPr>
          <a:xfrm>
            <a:off x="9245571" y="2390800"/>
            <a:ext cx="17876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PD-L1</a:t>
            </a:r>
          </a:p>
          <a:p>
            <a:r>
              <a:rPr lang="en-US" altLang="zh-CN" sz="1200" dirty="0" err="1">
                <a:latin typeface="Arial" panose="020B0604020202020204" pitchFamily="34" charset="0"/>
                <a:cs typeface="Arial" panose="020B0604020202020204" pitchFamily="34" charset="0"/>
              </a:rPr>
              <a:t>Proteintech</a:t>
            </a:r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altLang="zh-CN" sz="12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66248-1-Ig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" name="文本框 59">
            <a:extLst>
              <a:ext uri="{FF2B5EF4-FFF2-40B4-BE49-F238E27FC236}">
                <a16:creationId xmlns:a16="http://schemas.microsoft.com/office/drawing/2014/main" id="{9CB1D107-CFDF-D0B9-F9E3-DB457E331955}"/>
              </a:ext>
            </a:extLst>
          </p:cNvPr>
          <p:cNvSpPr txBox="1"/>
          <p:nvPr/>
        </p:nvSpPr>
        <p:spPr>
          <a:xfrm>
            <a:off x="9245571" y="3990288"/>
            <a:ext cx="20079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GAPDH</a:t>
            </a:r>
          </a:p>
          <a:p>
            <a:r>
              <a:rPr lang="en-US" altLang="zh-CN" sz="1200" dirty="0" err="1">
                <a:latin typeface="Arial" panose="020B0604020202020204" pitchFamily="34" charset="0"/>
                <a:cs typeface="Arial" panose="020B0604020202020204" pitchFamily="34" charset="0"/>
              </a:rPr>
              <a:t>Proteintech</a:t>
            </a:r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: 60004-1-Ig</a:t>
            </a:r>
          </a:p>
        </p:txBody>
      </p:sp>
      <p:sp>
        <p:nvSpPr>
          <p:cNvPr id="61" name="文本框 60">
            <a:extLst>
              <a:ext uri="{FF2B5EF4-FFF2-40B4-BE49-F238E27FC236}">
                <a16:creationId xmlns:a16="http://schemas.microsoft.com/office/drawing/2014/main" id="{F76BDD65-90CB-1D77-5897-9BF41EBFED00}"/>
              </a:ext>
            </a:extLst>
          </p:cNvPr>
          <p:cNvSpPr txBox="1"/>
          <p:nvPr/>
        </p:nvSpPr>
        <p:spPr>
          <a:xfrm>
            <a:off x="2611140" y="798437"/>
            <a:ext cx="14029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 dirty="0"/>
              <a:t>Figure S1A</a:t>
            </a:r>
            <a:endParaRPr lang="zh-CN" altLang="en-US" dirty="0"/>
          </a:p>
        </p:txBody>
      </p:sp>
      <p:sp>
        <p:nvSpPr>
          <p:cNvPr id="62" name="文本框 61">
            <a:extLst>
              <a:ext uri="{FF2B5EF4-FFF2-40B4-BE49-F238E27FC236}">
                <a16:creationId xmlns:a16="http://schemas.microsoft.com/office/drawing/2014/main" id="{6A2BBA00-ACDA-3881-A29D-1C4F0E67520D}"/>
              </a:ext>
            </a:extLst>
          </p:cNvPr>
          <p:cNvSpPr txBox="1"/>
          <p:nvPr/>
        </p:nvSpPr>
        <p:spPr>
          <a:xfrm>
            <a:off x="7576188" y="798437"/>
            <a:ext cx="14029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 dirty="0"/>
              <a:t>Figure S1B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1996589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图片 77">
            <a:extLst>
              <a:ext uri="{FF2B5EF4-FFF2-40B4-BE49-F238E27FC236}">
                <a16:creationId xmlns:a16="http://schemas.microsoft.com/office/drawing/2014/main" id="{C83AD91E-02A3-3F57-C1D3-F447D601347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898" t="35760" r="35604" b="26234"/>
          <a:stretch/>
        </p:blipFill>
        <p:spPr>
          <a:xfrm>
            <a:off x="7304120" y="4618433"/>
            <a:ext cx="1422000" cy="2011204"/>
          </a:xfrm>
          <a:prstGeom prst="rect">
            <a:avLst/>
          </a:prstGeom>
        </p:spPr>
      </p:pic>
      <p:pic>
        <p:nvPicPr>
          <p:cNvPr id="80" name="图片 79">
            <a:extLst>
              <a:ext uri="{FF2B5EF4-FFF2-40B4-BE49-F238E27FC236}">
                <a16:creationId xmlns:a16="http://schemas.microsoft.com/office/drawing/2014/main" id="{C12D6228-C378-A73E-F240-E46931E3558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516" t="27726" r="36155" b="32744"/>
          <a:stretch/>
        </p:blipFill>
        <p:spPr>
          <a:xfrm>
            <a:off x="7255911" y="3081302"/>
            <a:ext cx="1491684" cy="2112660"/>
          </a:xfrm>
          <a:prstGeom prst="rect">
            <a:avLst/>
          </a:prstGeom>
        </p:spPr>
      </p:pic>
      <p:pic>
        <p:nvPicPr>
          <p:cNvPr id="76" name="图片 75">
            <a:extLst>
              <a:ext uri="{FF2B5EF4-FFF2-40B4-BE49-F238E27FC236}">
                <a16:creationId xmlns:a16="http://schemas.microsoft.com/office/drawing/2014/main" id="{7AD5923C-1AD2-A4AB-E2B0-F1B48711D71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806" t="36795" r="39778" b="42299"/>
          <a:stretch/>
        </p:blipFill>
        <p:spPr>
          <a:xfrm>
            <a:off x="7290799" y="2118764"/>
            <a:ext cx="1430697" cy="1117324"/>
          </a:xfrm>
          <a:prstGeom prst="rect">
            <a:avLst/>
          </a:prstGeom>
        </p:spPr>
      </p:pic>
      <p:pic>
        <p:nvPicPr>
          <p:cNvPr id="39" name="图片 38">
            <a:extLst>
              <a:ext uri="{FF2B5EF4-FFF2-40B4-BE49-F238E27FC236}">
                <a16:creationId xmlns:a16="http://schemas.microsoft.com/office/drawing/2014/main" id="{C8F12E74-7FAE-C36D-9614-6D32BC41216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901" t="37858" r="30027" b="42853"/>
          <a:stretch/>
        </p:blipFill>
        <p:spPr>
          <a:xfrm>
            <a:off x="2468139" y="3996302"/>
            <a:ext cx="1601364" cy="1119610"/>
          </a:xfrm>
          <a:prstGeom prst="rect">
            <a:avLst/>
          </a:prstGeom>
        </p:spPr>
      </p:pic>
      <p:pic>
        <p:nvPicPr>
          <p:cNvPr id="34" name="图片 33">
            <a:extLst>
              <a:ext uri="{FF2B5EF4-FFF2-40B4-BE49-F238E27FC236}">
                <a16:creationId xmlns:a16="http://schemas.microsoft.com/office/drawing/2014/main" id="{C851C163-2AF3-BA5B-A889-0A6E42F563BA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865" t="38164" r="31958" b="44701"/>
          <a:stretch/>
        </p:blipFill>
        <p:spPr>
          <a:xfrm>
            <a:off x="2541220" y="2135586"/>
            <a:ext cx="1577277" cy="932901"/>
          </a:xfrm>
          <a:prstGeom prst="rect">
            <a:avLst/>
          </a:prstGeom>
        </p:spPr>
      </p:pic>
      <p:pic>
        <p:nvPicPr>
          <p:cNvPr id="29" name="图片 28">
            <a:extLst>
              <a:ext uri="{FF2B5EF4-FFF2-40B4-BE49-F238E27FC236}">
                <a16:creationId xmlns:a16="http://schemas.microsoft.com/office/drawing/2014/main" id="{8561BE4D-7A3D-1DC5-20A1-0F03346EDCA3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582" t="34848" r="30828" b="46997"/>
          <a:stretch/>
        </p:blipFill>
        <p:spPr>
          <a:xfrm>
            <a:off x="2431140" y="2906695"/>
            <a:ext cx="1774879" cy="1048345"/>
          </a:xfrm>
          <a:prstGeom prst="rect">
            <a:avLst/>
          </a:prstGeom>
        </p:spPr>
      </p:pic>
      <p:grpSp>
        <p:nvGrpSpPr>
          <p:cNvPr id="6" name="组合 5">
            <a:extLst>
              <a:ext uri="{FF2B5EF4-FFF2-40B4-BE49-F238E27FC236}">
                <a16:creationId xmlns:a16="http://schemas.microsoft.com/office/drawing/2014/main" id="{742E0EA9-8562-B97E-36F5-4B34D8E53821}"/>
              </a:ext>
            </a:extLst>
          </p:cNvPr>
          <p:cNvGrpSpPr/>
          <p:nvPr/>
        </p:nvGrpSpPr>
        <p:grpSpPr>
          <a:xfrm>
            <a:off x="1797213" y="3547922"/>
            <a:ext cx="944144" cy="276999"/>
            <a:chOff x="1034645" y="3905155"/>
            <a:chExt cx="944144" cy="276999"/>
          </a:xfrm>
        </p:grpSpPr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9CFFF166-10CE-54F7-9838-8996C55CA1F8}"/>
                </a:ext>
              </a:extLst>
            </p:cNvPr>
            <p:cNvSpPr txBox="1"/>
            <p:nvPr/>
          </p:nvSpPr>
          <p:spPr>
            <a:xfrm>
              <a:off x="1034645" y="3905155"/>
              <a:ext cx="900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48 </a:t>
              </a:r>
              <a:r>
                <a:rPr lang="en-US" altLang="zh-CN" sz="1200" dirty="0" err="1">
                  <a:latin typeface="Arial" panose="020B0604020202020204" pitchFamily="34" charset="0"/>
                  <a:cs typeface="Arial" panose="020B0604020202020204" pitchFamily="34" charset="0"/>
                </a:rPr>
                <a:t>kDa</a:t>
              </a:r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zh-CN" altLang="en-US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8" name="直线连接符 23">
              <a:extLst>
                <a:ext uri="{FF2B5EF4-FFF2-40B4-BE49-F238E27FC236}">
                  <a16:creationId xmlns:a16="http://schemas.microsoft.com/office/drawing/2014/main" id="{EA6650DC-4901-4AB1-7193-4F31CDC93E8C}"/>
                </a:ext>
              </a:extLst>
            </p:cNvPr>
            <p:cNvCxnSpPr>
              <a:cxnSpLocks/>
            </p:cNvCxnSpPr>
            <p:nvPr/>
          </p:nvCxnSpPr>
          <p:spPr>
            <a:xfrm>
              <a:off x="1798789" y="4059043"/>
              <a:ext cx="180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9" name="组合 8">
            <a:extLst>
              <a:ext uri="{FF2B5EF4-FFF2-40B4-BE49-F238E27FC236}">
                <a16:creationId xmlns:a16="http://schemas.microsoft.com/office/drawing/2014/main" id="{33715386-681B-7347-96E5-4E55D2129140}"/>
              </a:ext>
            </a:extLst>
          </p:cNvPr>
          <p:cNvGrpSpPr/>
          <p:nvPr/>
        </p:nvGrpSpPr>
        <p:grpSpPr>
          <a:xfrm>
            <a:off x="1797213" y="2411198"/>
            <a:ext cx="944144" cy="276999"/>
            <a:chOff x="1034645" y="3905155"/>
            <a:chExt cx="944144" cy="276999"/>
          </a:xfrm>
        </p:grpSpPr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51B2B662-0FEE-AA4C-7693-82ED0F920685}"/>
                </a:ext>
              </a:extLst>
            </p:cNvPr>
            <p:cNvSpPr txBox="1"/>
            <p:nvPr/>
          </p:nvSpPr>
          <p:spPr>
            <a:xfrm>
              <a:off x="1034645" y="3905155"/>
              <a:ext cx="900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70 </a:t>
              </a:r>
              <a:r>
                <a:rPr lang="en-US" altLang="zh-CN" sz="1200" dirty="0" err="1">
                  <a:latin typeface="Arial" panose="020B0604020202020204" pitchFamily="34" charset="0"/>
                  <a:cs typeface="Arial" panose="020B0604020202020204" pitchFamily="34" charset="0"/>
                </a:rPr>
                <a:t>kDa</a:t>
              </a:r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zh-CN" altLang="en-US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1" name="直线连接符 35">
              <a:extLst>
                <a:ext uri="{FF2B5EF4-FFF2-40B4-BE49-F238E27FC236}">
                  <a16:creationId xmlns:a16="http://schemas.microsoft.com/office/drawing/2014/main" id="{B21B8967-0C34-25C1-2B4E-EB2C3CD2E305}"/>
                </a:ext>
              </a:extLst>
            </p:cNvPr>
            <p:cNvCxnSpPr>
              <a:cxnSpLocks/>
            </p:cNvCxnSpPr>
            <p:nvPr/>
          </p:nvCxnSpPr>
          <p:spPr>
            <a:xfrm>
              <a:off x="1798789" y="4059043"/>
              <a:ext cx="180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2" name="矩形 11">
            <a:extLst>
              <a:ext uri="{FF2B5EF4-FFF2-40B4-BE49-F238E27FC236}">
                <a16:creationId xmlns:a16="http://schemas.microsoft.com/office/drawing/2014/main" id="{03ABF4C7-4B6C-7932-35EF-6028B0CD6783}"/>
              </a:ext>
            </a:extLst>
          </p:cNvPr>
          <p:cNvSpPr/>
          <p:nvPr/>
        </p:nvSpPr>
        <p:spPr>
          <a:xfrm>
            <a:off x="2846618" y="2420746"/>
            <a:ext cx="1151700" cy="400426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8CFE49B1-5AEC-DE65-A7EA-90CB0E181B0D}"/>
              </a:ext>
            </a:extLst>
          </p:cNvPr>
          <p:cNvSpPr txBox="1"/>
          <p:nvPr/>
        </p:nvSpPr>
        <p:spPr>
          <a:xfrm>
            <a:off x="2866083" y="1912638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0BE4FDA8-65A4-D4AC-D2E4-75AC9D6BC525}"/>
              </a:ext>
            </a:extLst>
          </p:cNvPr>
          <p:cNvSpPr txBox="1"/>
          <p:nvPr/>
        </p:nvSpPr>
        <p:spPr>
          <a:xfrm>
            <a:off x="3174777" y="1912638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2312D82F-017A-6126-8BE0-2082D4611E34}"/>
              </a:ext>
            </a:extLst>
          </p:cNvPr>
          <p:cNvSpPr txBox="1"/>
          <p:nvPr/>
        </p:nvSpPr>
        <p:spPr>
          <a:xfrm>
            <a:off x="3643733" y="1912638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15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E9D34267-13EC-FE47-49D1-1CC1DDF2D0FB}"/>
              </a:ext>
            </a:extLst>
          </p:cNvPr>
          <p:cNvSpPr txBox="1"/>
          <p:nvPr/>
        </p:nvSpPr>
        <p:spPr>
          <a:xfrm>
            <a:off x="3359763" y="1912638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3EB0F00E-2F0C-0D28-21CF-EAA6ECFAA805}"/>
              </a:ext>
            </a:extLst>
          </p:cNvPr>
          <p:cNvSpPr txBox="1"/>
          <p:nvPr/>
        </p:nvSpPr>
        <p:spPr>
          <a:xfrm>
            <a:off x="3945178" y="1912637"/>
            <a:ext cx="5036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altLang="zh-CN" sz="1200" dirty="0" err="1">
                <a:latin typeface="Arial" panose="020B0604020202020204" pitchFamily="34" charset="0"/>
                <a:cs typeface="Arial" panose="020B0604020202020204" pitchFamily="34" charset="0"/>
              </a:rPr>
              <a:t>μM</a:t>
            </a:r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AB6AF720-6ED1-5822-49B7-0871F959C5AB}"/>
              </a:ext>
            </a:extLst>
          </p:cNvPr>
          <p:cNvSpPr txBox="1"/>
          <p:nvPr/>
        </p:nvSpPr>
        <p:spPr>
          <a:xfrm>
            <a:off x="2382044" y="1912636"/>
            <a:ext cx="48904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PAR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9" name="直接连接符 18">
            <a:extLst>
              <a:ext uri="{FF2B5EF4-FFF2-40B4-BE49-F238E27FC236}">
                <a16:creationId xmlns:a16="http://schemas.microsoft.com/office/drawing/2014/main" id="{CA18AB73-492C-5D72-A18C-9004AAC15DFA}"/>
              </a:ext>
            </a:extLst>
          </p:cNvPr>
          <p:cNvCxnSpPr>
            <a:cxnSpLocks/>
          </p:cNvCxnSpPr>
          <p:nvPr/>
        </p:nvCxnSpPr>
        <p:spPr>
          <a:xfrm>
            <a:off x="2846617" y="1872947"/>
            <a:ext cx="1162354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文本框 19">
            <a:extLst>
              <a:ext uri="{FF2B5EF4-FFF2-40B4-BE49-F238E27FC236}">
                <a16:creationId xmlns:a16="http://schemas.microsoft.com/office/drawing/2014/main" id="{D6E11058-8E02-27FF-0AAC-2908D1A867E4}"/>
              </a:ext>
            </a:extLst>
          </p:cNvPr>
          <p:cNvSpPr txBox="1"/>
          <p:nvPr/>
        </p:nvSpPr>
        <p:spPr>
          <a:xfrm>
            <a:off x="3174735" y="1619540"/>
            <a:ext cx="51809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RKO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8802A6CB-7CAE-7885-7833-1AAC7A4AEEDE}"/>
              </a:ext>
            </a:extLst>
          </p:cNvPr>
          <p:cNvGrpSpPr/>
          <p:nvPr/>
        </p:nvGrpSpPr>
        <p:grpSpPr>
          <a:xfrm>
            <a:off x="1797213" y="4064450"/>
            <a:ext cx="944144" cy="276999"/>
            <a:chOff x="1034645" y="3905155"/>
            <a:chExt cx="944144" cy="276999"/>
          </a:xfrm>
        </p:grpSpPr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6BBE308D-1884-CE18-70D0-74DA9151C88F}"/>
                </a:ext>
              </a:extLst>
            </p:cNvPr>
            <p:cNvSpPr txBox="1"/>
            <p:nvPr/>
          </p:nvSpPr>
          <p:spPr>
            <a:xfrm>
              <a:off x="1034645" y="3905155"/>
              <a:ext cx="900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35 </a:t>
              </a:r>
              <a:r>
                <a:rPr lang="en-US" altLang="zh-CN" sz="1200" dirty="0" err="1">
                  <a:latin typeface="Arial" panose="020B0604020202020204" pitchFamily="34" charset="0"/>
                  <a:cs typeface="Arial" panose="020B0604020202020204" pitchFamily="34" charset="0"/>
                </a:rPr>
                <a:t>kDa</a:t>
              </a:r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zh-CN" altLang="en-US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23" name="直线连接符 23">
              <a:extLst>
                <a:ext uri="{FF2B5EF4-FFF2-40B4-BE49-F238E27FC236}">
                  <a16:creationId xmlns:a16="http://schemas.microsoft.com/office/drawing/2014/main" id="{1A5F15B0-F79D-F73C-69B6-A193E1AD28F2}"/>
                </a:ext>
              </a:extLst>
            </p:cNvPr>
            <p:cNvCxnSpPr>
              <a:cxnSpLocks/>
            </p:cNvCxnSpPr>
            <p:nvPr/>
          </p:nvCxnSpPr>
          <p:spPr>
            <a:xfrm>
              <a:off x="1798789" y="4059043"/>
              <a:ext cx="180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4" name="文本框 23">
            <a:extLst>
              <a:ext uri="{FF2B5EF4-FFF2-40B4-BE49-F238E27FC236}">
                <a16:creationId xmlns:a16="http://schemas.microsoft.com/office/drawing/2014/main" id="{C4663FDB-FB41-2068-3746-8C7E959EDD8A}"/>
              </a:ext>
            </a:extLst>
          </p:cNvPr>
          <p:cNvSpPr txBox="1"/>
          <p:nvPr/>
        </p:nvSpPr>
        <p:spPr>
          <a:xfrm>
            <a:off x="4125990" y="2339483"/>
            <a:ext cx="19051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FGL1</a:t>
            </a:r>
          </a:p>
          <a:p>
            <a:r>
              <a:rPr lang="en-US" altLang="zh-CN" sz="1200" dirty="0" err="1">
                <a:latin typeface="Arial" panose="020B0604020202020204" pitchFamily="34" charset="0"/>
                <a:cs typeface="Arial" panose="020B0604020202020204" pitchFamily="34" charset="0"/>
              </a:rPr>
              <a:t>Proteintech</a:t>
            </a:r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: 16000-1-AP 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481DC1DC-5BEC-424A-0A7A-582121CB0BFD}"/>
              </a:ext>
            </a:extLst>
          </p:cNvPr>
          <p:cNvSpPr txBox="1"/>
          <p:nvPr/>
        </p:nvSpPr>
        <p:spPr>
          <a:xfrm>
            <a:off x="4125990" y="4027833"/>
            <a:ext cx="20079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GAPDH</a:t>
            </a:r>
          </a:p>
          <a:p>
            <a:r>
              <a:rPr lang="en-US" altLang="zh-CN" sz="1200" dirty="0" err="1">
                <a:latin typeface="Arial" panose="020B0604020202020204" pitchFamily="34" charset="0"/>
                <a:cs typeface="Arial" panose="020B0604020202020204" pitchFamily="34" charset="0"/>
              </a:rPr>
              <a:t>Proteintech</a:t>
            </a:r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: 60004-1-Ig</a:t>
            </a: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4E148956-AF0B-727D-C531-26533C8AF442}"/>
              </a:ext>
            </a:extLst>
          </p:cNvPr>
          <p:cNvSpPr/>
          <p:nvPr/>
        </p:nvSpPr>
        <p:spPr>
          <a:xfrm>
            <a:off x="2851944" y="4049657"/>
            <a:ext cx="1151700" cy="400426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F65DD8C3-06A2-D14B-FFBB-29DAD3BE1687}"/>
              </a:ext>
            </a:extLst>
          </p:cNvPr>
          <p:cNvSpPr txBox="1"/>
          <p:nvPr/>
        </p:nvSpPr>
        <p:spPr>
          <a:xfrm>
            <a:off x="2662436" y="798437"/>
            <a:ext cx="13003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 dirty="0"/>
              <a:t>Figure S3I</a:t>
            </a:r>
            <a:endParaRPr lang="zh-CN" altLang="en-US" dirty="0"/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B921B016-A86F-8546-98BA-9F74C5C7BC10}"/>
              </a:ext>
            </a:extLst>
          </p:cNvPr>
          <p:cNvSpPr/>
          <p:nvPr/>
        </p:nvSpPr>
        <p:spPr>
          <a:xfrm>
            <a:off x="2846618" y="3506030"/>
            <a:ext cx="1151700" cy="400426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35" name="组合 34">
            <a:extLst>
              <a:ext uri="{FF2B5EF4-FFF2-40B4-BE49-F238E27FC236}">
                <a16:creationId xmlns:a16="http://schemas.microsoft.com/office/drawing/2014/main" id="{5A16DDD3-19F5-17BD-9FC0-DC9838AC4C49}"/>
              </a:ext>
            </a:extLst>
          </p:cNvPr>
          <p:cNvGrpSpPr/>
          <p:nvPr/>
        </p:nvGrpSpPr>
        <p:grpSpPr>
          <a:xfrm>
            <a:off x="1797213" y="3247492"/>
            <a:ext cx="944144" cy="276999"/>
            <a:chOff x="1034645" y="3905155"/>
            <a:chExt cx="944144" cy="276999"/>
          </a:xfrm>
        </p:grpSpPr>
        <p:sp>
          <p:nvSpPr>
            <p:cNvPr id="36" name="文本框 35">
              <a:extLst>
                <a:ext uri="{FF2B5EF4-FFF2-40B4-BE49-F238E27FC236}">
                  <a16:creationId xmlns:a16="http://schemas.microsoft.com/office/drawing/2014/main" id="{6D78C77F-26CF-42C3-9115-7A77B806ED9A}"/>
                </a:ext>
              </a:extLst>
            </p:cNvPr>
            <p:cNvSpPr txBox="1"/>
            <p:nvPr/>
          </p:nvSpPr>
          <p:spPr>
            <a:xfrm>
              <a:off x="1034645" y="3905155"/>
              <a:ext cx="900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70 </a:t>
              </a:r>
              <a:r>
                <a:rPr lang="en-US" altLang="zh-CN" sz="1200" dirty="0" err="1">
                  <a:latin typeface="Arial" panose="020B0604020202020204" pitchFamily="34" charset="0"/>
                  <a:cs typeface="Arial" panose="020B0604020202020204" pitchFamily="34" charset="0"/>
                </a:rPr>
                <a:t>kDa</a:t>
              </a:r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zh-CN" altLang="en-US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37" name="直线连接符 35">
              <a:extLst>
                <a:ext uri="{FF2B5EF4-FFF2-40B4-BE49-F238E27FC236}">
                  <a16:creationId xmlns:a16="http://schemas.microsoft.com/office/drawing/2014/main" id="{6BB2450E-AEA6-2740-DDDC-98A9791101CB}"/>
                </a:ext>
              </a:extLst>
            </p:cNvPr>
            <p:cNvCxnSpPr>
              <a:cxnSpLocks/>
            </p:cNvCxnSpPr>
            <p:nvPr/>
          </p:nvCxnSpPr>
          <p:spPr>
            <a:xfrm>
              <a:off x="1798789" y="4059043"/>
              <a:ext cx="180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40" name="组合 39">
            <a:extLst>
              <a:ext uri="{FF2B5EF4-FFF2-40B4-BE49-F238E27FC236}">
                <a16:creationId xmlns:a16="http://schemas.microsoft.com/office/drawing/2014/main" id="{A8B7D1C6-F9A9-11DB-4D04-62CB49F477F2}"/>
              </a:ext>
            </a:extLst>
          </p:cNvPr>
          <p:cNvGrpSpPr/>
          <p:nvPr/>
        </p:nvGrpSpPr>
        <p:grpSpPr>
          <a:xfrm>
            <a:off x="1797213" y="4341449"/>
            <a:ext cx="944144" cy="276999"/>
            <a:chOff x="1034645" y="3905155"/>
            <a:chExt cx="944144" cy="276999"/>
          </a:xfrm>
        </p:grpSpPr>
        <p:sp>
          <p:nvSpPr>
            <p:cNvPr id="41" name="文本框 40">
              <a:extLst>
                <a:ext uri="{FF2B5EF4-FFF2-40B4-BE49-F238E27FC236}">
                  <a16:creationId xmlns:a16="http://schemas.microsoft.com/office/drawing/2014/main" id="{49EB1761-6D53-5EED-FA5F-E6F04CCDA087}"/>
                </a:ext>
              </a:extLst>
            </p:cNvPr>
            <p:cNvSpPr txBox="1"/>
            <p:nvPr/>
          </p:nvSpPr>
          <p:spPr>
            <a:xfrm>
              <a:off x="1034645" y="3905155"/>
              <a:ext cx="900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25 </a:t>
              </a:r>
              <a:r>
                <a:rPr lang="en-US" altLang="zh-CN" sz="1200" dirty="0" err="1">
                  <a:latin typeface="Arial" panose="020B0604020202020204" pitchFamily="34" charset="0"/>
                  <a:cs typeface="Arial" panose="020B0604020202020204" pitchFamily="34" charset="0"/>
                </a:rPr>
                <a:t>kDa</a:t>
              </a:r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zh-CN" altLang="en-US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42" name="直线连接符 23">
              <a:extLst>
                <a:ext uri="{FF2B5EF4-FFF2-40B4-BE49-F238E27FC236}">
                  <a16:creationId xmlns:a16="http://schemas.microsoft.com/office/drawing/2014/main" id="{80501081-F8E8-4B7B-CEB1-9CD62558692B}"/>
                </a:ext>
              </a:extLst>
            </p:cNvPr>
            <p:cNvCxnSpPr>
              <a:cxnSpLocks/>
            </p:cNvCxnSpPr>
            <p:nvPr/>
          </p:nvCxnSpPr>
          <p:spPr>
            <a:xfrm>
              <a:off x="1798789" y="4059043"/>
              <a:ext cx="180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46" name="组合 45">
            <a:extLst>
              <a:ext uri="{FF2B5EF4-FFF2-40B4-BE49-F238E27FC236}">
                <a16:creationId xmlns:a16="http://schemas.microsoft.com/office/drawing/2014/main" id="{54894AD5-9D62-DEB6-69FC-FF9BA097ED15}"/>
              </a:ext>
            </a:extLst>
          </p:cNvPr>
          <p:cNvGrpSpPr/>
          <p:nvPr/>
        </p:nvGrpSpPr>
        <p:grpSpPr>
          <a:xfrm>
            <a:off x="6346655" y="3808054"/>
            <a:ext cx="944144" cy="276999"/>
            <a:chOff x="1034645" y="3905155"/>
            <a:chExt cx="944144" cy="276999"/>
          </a:xfrm>
        </p:grpSpPr>
        <p:sp>
          <p:nvSpPr>
            <p:cNvPr id="47" name="文本框 46">
              <a:extLst>
                <a:ext uri="{FF2B5EF4-FFF2-40B4-BE49-F238E27FC236}">
                  <a16:creationId xmlns:a16="http://schemas.microsoft.com/office/drawing/2014/main" id="{27B22036-E151-D49F-8282-9A15775F01BC}"/>
                </a:ext>
              </a:extLst>
            </p:cNvPr>
            <p:cNvSpPr txBox="1"/>
            <p:nvPr/>
          </p:nvSpPr>
          <p:spPr>
            <a:xfrm>
              <a:off x="1034645" y="3905155"/>
              <a:ext cx="900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48 </a:t>
              </a:r>
              <a:r>
                <a:rPr lang="en-US" altLang="zh-CN" sz="1200" dirty="0" err="1">
                  <a:latin typeface="Arial" panose="020B0604020202020204" pitchFamily="34" charset="0"/>
                  <a:cs typeface="Arial" panose="020B0604020202020204" pitchFamily="34" charset="0"/>
                </a:rPr>
                <a:t>kDa</a:t>
              </a:r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zh-CN" altLang="en-US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48" name="直线连接符 23">
              <a:extLst>
                <a:ext uri="{FF2B5EF4-FFF2-40B4-BE49-F238E27FC236}">
                  <a16:creationId xmlns:a16="http://schemas.microsoft.com/office/drawing/2014/main" id="{2147ED69-B019-7DA7-E5F7-7FD4A6A98415}"/>
                </a:ext>
              </a:extLst>
            </p:cNvPr>
            <p:cNvCxnSpPr>
              <a:cxnSpLocks/>
            </p:cNvCxnSpPr>
            <p:nvPr/>
          </p:nvCxnSpPr>
          <p:spPr>
            <a:xfrm>
              <a:off x="1798789" y="4059043"/>
              <a:ext cx="180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49" name="组合 48">
            <a:extLst>
              <a:ext uri="{FF2B5EF4-FFF2-40B4-BE49-F238E27FC236}">
                <a16:creationId xmlns:a16="http://schemas.microsoft.com/office/drawing/2014/main" id="{C7D19A3F-FB79-CC17-4888-B8F83B1BE192}"/>
              </a:ext>
            </a:extLst>
          </p:cNvPr>
          <p:cNvGrpSpPr/>
          <p:nvPr/>
        </p:nvGrpSpPr>
        <p:grpSpPr>
          <a:xfrm>
            <a:off x="6346655" y="3562081"/>
            <a:ext cx="944144" cy="276999"/>
            <a:chOff x="1034645" y="3905155"/>
            <a:chExt cx="944144" cy="276999"/>
          </a:xfrm>
        </p:grpSpPr>
        <p:sp>
          <p:nvSpPr>
            <p:cNvPr id="50" name="文本框 49">
              <a:extLst>
                <a:ext uri="{FF2B5EF4-FFF2-40B4-BE49-F238E27FC236}">
                  <a16:creationId xmlns:a16="http://schemas.microsoft.com/office/drawing/2014/main" id="{6BDABB9B-F3CF-C9FF-F3BB-4C5B0428A9B8}"/>
                </a:ext>
              </a:extLst>
            </p:cNvPr>
            <p:cNvSpPr txBox="1"/>
            <p:nvPr/>
          </p:nvSpPr>
          <p:spPr>
            <a:xfrm>
              <a:off x="1034645" y="3905155"/>
              <a:ext cx="900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70 </a:t>
              </a:r>
              <a:r>
                <a:rPr lang="en-US" altLang="zh-CN" sz="1200" dirty="0" err="1">
                  <a:latin typeface="Arial" panose="020B0604020202020204" pitchFamily="34" charset="0"/>
                  <a:cs typeface="Arial" panose="020B0604020202020204" pitchFamily="34" charset="0"/>
                </a:rPr>
                <a:t>kDa</a:t>
              </a:r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zh-CN" altLang="en-US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51" name="直线连接符 35">
              <a:extLst>
                <a:ext uri="{FF2B5EF4-FFF2-40B4-BE49-F238E27FC236}">
                  <a16:creationId xmlns:a16="http://schemas.microsoft.com/office/drawing/2014/main" id="{9E4E7467-8081-7AF9-F913-BC47E647F92D}"/>
                </a:ext>
              </a:extLst>
            </p:cNvPr>
            <p:cNvCxnSpPr>
              <a:cxnSpLocks/>
            </p:cNvCxnSpPr>
            <p:nvPr/>
          </p:nvCxnSpPr>
          <p:spPr>
            <a:xfrm>
              <a:off x="1798789" y="4059043"/>
              <a:ext cx="180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52" name="矩形 51">
            <a:extLst>
              <a:ext uri="{FF2B5EF4-FFF2-40B4-BE49-F238E27FC236}">
                <a16:creationId xmlns:a16="http://schemas.microsoft.com/office/drawing/2014/main" id="{80B776DB-337A-21C7-3BF1-0006ACECA0F9}"/>
              </a:ext>
            </a:extLst>
          </p:cNvPr>
          <p:cNvSpPr/>
          <p:nvPr/>
        </p:nvSpPr>
        <p:spPr>
          <a:xfrm>
            <a:off x="7432176" y="2200027"/>
            <a:ext cx="1151700" cy="400426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3" name="文本框 52">
            <a:extLst>
              <a:ext uri="{FF2B5EF4-FFF2-40B4-BE49-F238E27FC236}">
                <a16:creationId xmlns:a16="http://schemas.microsoft.com/office/drawing/2014/main" id="{D4F21A67-90B6-D67F-74DE-8894F42A4B40}"/>
              </a:ext>
            </a:extLst>
          </p:cNvPr>
          <p:cNvSpPr txBox="1"/>
          <p:nvPr/>
        </p:nvSpPr>
        <p:spPr>
          <a:xfrm>
            <a:off x="7565953" y="1912638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文本框 53">
            <a:extLst>
              <a:ext uri="{FF2B5EF4-FFF2-40B4-BE49-F238E27FC236}">
                <a16:creationId xmlns:a16="http://schemas.microsoft.com/office/drawing/2014/main" id="{793F1A25-1E21-EB12-A0D2-82BF17808799}"/>
              </a:ext>
            </a:extLst>
          </p:cNvPr>
          <p:cNvSpPr txBox="1"/>
          <p:nvPr/>
        </p:nvSpPr>
        <p:spPr>
          <a:xfrm>
            <a:off x="7811583" y="1912638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文本框 54">
            <a:extLst>
              <a:ext uri="{FF2B5EF4-FFF2-40B4-BE49-F238E27FC236}">
                <a16:creationId xmlns:a16="http://schemas.microsoft.com/office/drawing/2014/main" id="{72FDBAC8-47D8-709A-A46F-5AC642D5534F}"/>
              </a:ext>
            </a:extLst>
          </p:cNvPr>
          <p:cNvSpPr txBox="1"/>
          <p:nvPr/>
        </p:nvSpPr>
        <p:spPr>
          <a:xfrm>
            <a:off x="8264773" y="1912638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15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文本框 55">
            <a:extLst>
              <a:ext uri="{FF2B5EF4-FFF2-40B4-BE49-F238E27FC236}">
                <a16:creationId xmlns:a16="http://schemas.microsoft.com/office/drawing/2014/main" id="{10FD83A3-B6AE-53F5-F575-240B10F17A15}"/>
              </a:ext>
            </a:extLst>
          </p:cNvPr>
          <p:cNvSpPr txBox="1"/>
          <p:nvPr/>
        </p:nvSpPr>
        <p:spPr>
          <a:xfrm>
            <a:off x="7996569" y="1912638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文本框 56">
            <a:extLst>
              <a:ext uri="{FF2B5EF4-FFF2-40B4-BE49-F238E27FC236}">
                <a16:creationId xmlns:a16="http://schemas.microsoft.com/office/drawing/2014/main" id="{571DE664-8D41-6116-58DE-49D99CD2AF65}"/>
              </a:ext>
            </a:extLst>
          </p:cNvPr>
          <p:cNvSpPr txBox="1"/>
          <p:nvPr/>
        </p:nvSpPr>
        <p:spPr>
          <a:xfrm>
            <a:off x="8581984" y="1912637"/>
            <a:ext cx="5036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altLang="zh-CN" sz="1200" dirty="0" err="1">
                <a:latin typeface="Arial" panose="020B0604020202020204" pitchFamily="34" charset="0"/>
                <a:cs typeface="Arial" panose="020B0604020202020204" pitchFamily="34" charset="0"/>
              </a:rPr>
              <a:t>μM</a:t>
            </a:r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文本框 57">
            <a:extLst>
              <a:ext uri="{FF2B5EF4-FFF2-40B4-BE49-F238E27FC236}">
                <a16:creationId xmlns:a16="http://schemas.microsoft.com/office/drawing/2014/main" id="{68702E27-2CBF-72C1-8222-003DA732251A}"/>
              </a:ext>
            </a:extLst>
          </p:cNvPr>
          <p:cNvSpPr txBox="1"/>
          <p:nvPr/>
        </p:nvSpPr>
        <p:spPr>
          <a:xfrm>
            <a:off x="7081914" y="1912636"/>
            <a:ext cx="48904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PAR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9" name="直接连接符 58">
            <a:extLst>
              <a:ext uri="{FF2B5EF4-FFF2-40B4-BE49-F238E27FC236}">
                <a16:creationId xmlns:a16="http://schemas.microsoft.com/office/drawing/2014/main" id="{17061968-41A0-491D-0E25-1F18532648BE}"/>
              </a:ext>
            </a:extLst>
          </p:cNvPr>
          <p:cNvCxnSpPr>
            <a:cxnSpLocks/>
          </p:cNvCxnSpPr>
          <p:nvPr/>
        </p:nvCxnSpPr>
        <p:spPr>
          <a:xfrm>
            <a:off x="7420360" y="1872947"/>
            <a:ext cx="1162354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0" name="文本框 59">
            <a:extLst>
              <a:ext uri="{FF2B5EF4-FFF2-40B4-BE49-F238E27FC236}">
                <a16:creationId xmlns:a16="http://schemas.microsoft.com/office/drawing/2014/main" id="{EEC2336C-18D6-1694-E5D6-33ADA83B0738}"/>
              </a:ext>
            </a:extLst>
          </p:cNvPr>
          <p:cNvSpPr txBox="1"/>
          <p:nvPr/>
        </p:nvSpPr>
        <p:spPr>
          <a:xfrm>
            <a:off x="7748478" y="1619540"/>
            <a:ext cx="51809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RKO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61" name="组合 60">
            <a:extLst>
              <a:ext uri="{FF2B5EF4-FFF2-40B4-BE49-F238E27FC236}">
                <a16:creationId xmlns:a16="http://schemas.microsoft.com/office/drawing/2014/main" id="{060FC58A-E113-6EB4-417A-D28D1A53024A}"/>
              </a:ext>
            </a:extLst>
          </p:cNvPr>
          <p:cNvGrpSpPr/>
          <p:nvPr/>
        </p:nvGrpSpPr>
        <p:grpSpPr>
          <a:xfrm>
            <a:off x="6346655" y="2227755"/>
            <a:ext cx="944144" cy="276999"/>
            <a:chOff x="1034645" y="3905155"/>
            <a:chExt cx="944144" cy="276999"/>
          </a:xfrm>
        </p:grpSpPr>
        <p:sp>
          <p:nvSpPr>
            <p:cNvPr id="62" name="文本框 61">
              <a:extLst>
                <a:ext uri="{FF2B5EF4-FFF2-40B4-BE49-F238E27FC236}">
                  <a16:creationId xmlns:a16="http://schemas.microsoft.com/office/drawing/2014/main" id="{DF1DADEA-4F61-4149-EADD-89B178FFA6A0}"/>
                </a:ext>
              </a:extLst>
            </p:cNvPr>
            <p:cNvSpPr txBox="1"/>
            <p:nvPr/>
          </p:nvSpPr>
          <p:spPr>
            <a:xfrm>
              <a:off x="1034645" y="3905155"/>
              <a:ext cx="900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35 </a:t>
              </a:r>
              <a:r>
                <a:rPr lang="en-US" altLang="zh-CN" sz="1200" dirty="0" err="1">
                  <a:latin typeface="Arial" panose="020B0604020202020204" pitchFamily="34" charset="0"/>
                  <a:cs typeface="Arial" panose="020B0604020202020204" pitchFamily="34" charset="0"/>
                </a:rPr>
                <a:t>kDa</a:t>
              </a:r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zh-CN" altLang="en-US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63" name="直线连接符 23">
              <a:extLst>
                <a:ext uri="{FF2B5EF4-FFF2-40B4-BE49-F238E27FC236}">
                  <a16:creationId xmlns:a16="http://schemas.microsoft.com/office/drawing/2014/main" id="{617CF064-DD6B-496F-B7D1-BB5D77C0829F}"/>
                </a:ext>
              </a:extLst>
            </p:cNvPr>
            <p:cNvCxnSpPr>
              <a:cxnSpLocks/>
            </p:cNvCxnSpPr>
            <p:nvPr/>
          </p:nvCxnSpPr>
          <p:spPr>
            <a:xfrm>
              <a:off x="1798789" y="4059043"/>
              <a:ext cx="180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64" name="文本框 63">
            <a:extLst>
              <a:ext uri="{FF2B5EF4-FFF2-40B4-BE49-F238E27FC236}">
                <a16:creationId xmlns:a16="http://schemas.microsoft.com/office/drawing/2014/main" id="{4D1BC965-FA16-909E-9EC4-32B891531228}"/>
              </a:ext>
            </a:extLst>
          </p:cNvPr>
          <p:cNvSpPr txBox="1"/>
          <p:nvPr/>
        </p:nvSpPr>
        <p:spPr>
          <a:xfrm>
            <a:off x="8684043" y="3700758"/>
            <a:ext cx="17876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PD-L1</a:t>
            </a:r>
          </a:p>
          <a:p>
            <a:r>
              <a:rPr lang="en-US" altLang="zh-CN" sz="1200" dirty="0" err="1">
                <a:latin typeface="Arial" panose="020B0604020202020204" pitchFamily="34" charset="0"/>
                <a:cs typeface="Arial" panose="020B0604020202020204" pitchFamily="34" charset="0"/>
              </a:rPr>
              <a:t>Proteintech</a:t>
            </a:r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altLang="zh-CN" sz="12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66248-1-Ig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5" name="文本框 64">
            <a:extLst>
              <a:ext uri="{FF2B5EF4-FFF2-40B4-BE49-F238E27FC236}">
                <a16:creationId xmlns:a16="http://schemas.microsoft.com/office/drawing/2014/main" id="{E76AA486-C130-F6A9-70A8-60EE134E7D7A}"/>
              </a:ext>
            </a:extLst>
          </p:cNvPr>
          <p:cNvSpPr txBox="1"/>
          <p:nvPr/>
        </p:nvSpPr>
        <p:spPr>
          <a:xfrm>
            <a:off x="8684043" y="2183020"/>
            <a:ext cx="20079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CD47</a:t>
            </a:r>
          </a:p>
          <a:p>
            <a:r>
              <a:rPr lang="en-US" altLang="zh-CN" sz="1200" dirty="0" err="1">
                <a:latin typeface="Arial" panose="020B0604020202020204" pitchFamily="34" charset="0"/>
                <a:cs typeface="Arial" panose="020B0604020202020204" pitchFamily="34" charset="0"/>
              </a:rPr>
              <a:t>Proteintech</a:t>
            </a:r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: 20305-1-AP</a:t>
            </a:r>
          </a:p>
        </p:txBody>
      </p:sp>
      <p:sp>
        <p:nvSpPr>
          <p:cNvPr id="66" name="矩形 65">
            <a:extLst>
              <a:ext uri="{FF2B5EF4-FFF2-40B4-BE49-F238E27FC236}">
                <a16:creationId xmlns:a16="http://schemas.microsoft.com/office/drawing/2014/main" id="{CCC29564-A473-E1F2-D60C-B7F10928E0E6}"/>
              </a:ext>
            </a:extLst>
          </p:cNvPr>
          <p:cNvSpPr/>
          <p:nvPr/>
        </p:nvSpPr>
        <p:spPr>
          <a:xfrm>
            <a:off x="7439270" y="5280181"/>
            <a:ext cx="1151700" cy="400426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67" name="矩形 66">
            <a:extLst>
              <a:ext uri="{FF2B5EF4-FFF2-40B4-BE49-F238E27FC236}">
                <a16:creationId xmlns:a16="http://schemas.microsoft.com/office/drawing/2014/main" id="{65E72628-6C1E-A1B9-050A-80D856F4817C}"/>
              </a:ext>
            </a:extLst>
          </p:cNvPr>
          <p:cNvSpPr/>
          <p:nvPr/>
        </p:nvSpPr>
        <p:spPr>
          <a:xfrm>
            <a:off x="7432176" y="3761729"/>
            <a:ext cx="1151700" cy="400426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71" name="组合 70">
            <a:extLst>
              <a:ext uri="{FF2B5EF4-FFF2-40B4-BE49-F238E27FC236}">
                <a16:creationId xmlns:a16="http://schemas.microsoft.com/office/drawing/2014/main" id="{DFB13F6F-9C6F-4C60-A1BE-9C65BB682EC5}"/>
              </a:ext>
            </a:extLst>
          </p:cNvPr>
          <p:cNvGrpSpPr/>
          <p:nvPr/>
        </p:nvGrpSpPr>
        <p:grpSpPr>
          <a:xfrm>
            <a:off x="6346655" y="2504754"/>
            <a:ext cx="944144" cy="276999"/>
            <a:chOff x="1034645" y="3905155"/>
            <a:chExt cx="944144" cy="276999"/>
          </a:xfrm>
        </p:grpSpPr>
        <p:sp>
          <p:nvSpPr>
            <p:cNvPr id="72" name="文本框 71">
              <a:extLst>
                <a:ext uri="{FF2B5EF4-FFF2-40B4-BE49-F238E27FC236}">
                  <a16:creationId xmlns:a16="http://schemas.microsoft.com/office/drawing/2014/main" id="{424A39AC-2E31-7B11-9C1B-7B6A6BA82733}"/>
                </a:ext>
              </a:extLst>
            </p:cNvPr>
            <p:cNvSpPr txBox="1"/>
            <p:nvPr/>
          </p:nvSpPr>
          <p:spPr>
            <a:xfrm>
              <a:off x="1034645" y="3905155"/>
              <a:ext cx="900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25 </a:t>
              </a:r>
              <a:r>
                <a:rPr lang="en-US" altLang="zh-CN" sz="1200" dirty="0" err="1">
                  <a:latin typeface="Arial" panose="020B0604020202020204" pitchFamily="34" charset="0"/>
                  <a:cs typeface="Arial" panose="020B0604020202020204" pitchFamily="34" charset="0"/>
                </a:rPr>
                <a:t>kDa</a:t>
              </a:r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zh-CN" altLang="en-US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73" name="直线连接符 23">
              <a:extLst>
                <a:ext uri="{FF2B5EF4-FFF2-40B4-BE49-F238E27FC236}">
                  <a16:creationId xmlns:a16="http://schemas.microsoft.com/office/drawing/2014/main" id="{596B685E-98CC-573E-A9B1-671DF6B33BB6}"/>
                </a:ext>
              </a:extLst>
            </p:cNvPr>
            <p:cNvCxnSpPr>
              <a:cxnSpLocks/>
            </p:cNvCxnSpPr>
            <p:nvPr/>
          </p:nvCxnSpPr>
          <p:spPr>
            <a:xfrm>
              <a:off x="1798789" y="4059043"/>
              <a:ext cx="180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74" name="文本框 73">
            <a:extLst>
              <a:ext uri="{FF2B5EF4-FFF2-40B4-BE49-F238E27FC236}">
                <a16:creationId xmlns:a16="http://schemas.microsoft.com/office/drawing/2014/main" id="{B938E77C-D176-03D0-1F45-D8973A3FC520}"/>
              </a:ext>
            </a:extLst>
          </p:cNvPr>
          <p:cNvSpPr txBox="1"/>
          <p:nvPr/>
        </p:nvSpPr>
        <p:spPr>
          <a:xfrm>
            <a:off x="7276175" y="798437"/>
            <a:ext cx="13644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 dirty="0"/>
              <a:t>Figure S3J</a:t>
            </a:r>
            <a:endParaRPr lang="zh-CN" altLang="en-US" dirty="0"/>
          </a:p>
        </p:txBody>
      </p:sp>
      <p:grpSp>
        <p:nvGrpSpPr>
          <p:cNvPr id="81" name="组合 80">
            <a:extLst>
              <a:ext uri="{FF2B5EF4-FFF2-40B4-BE49-F238E27FC236}">
                <a16:creationId xmlns:a16="http://schemas.microsoft.com/office/drawing/2014/main" id="{A28DD792-592C-8BC7-A9EC-0134E1369321}"/>
              </a:ext>
            </a:extLst>
          </p:cNvPr>
          <p:cNvGrpSpPr/>
          <p:nvPr/>
        </p:nvGrpSpPr>
        <p:grpSpPr>
          <a:xfrm>
            <a:off x="6346655" y="5321032"/>
            <a:ext cx="944144" cy="276999"/>
            <a:chOff x="1034645" y="3905155"/>
            <a:chExt cx="944144" cy="276999"/>
          </a:xfrm>
        </p:grpSpPr>
        <p:sp>
          <p:nvSpPr>
            <p:cNvPr id="82" name="文本框 81">
              <a:extLst>
                <a:ext uri="{FF2B5EF4-FFF2-40B4-BE49-F238E27FC236}">
                  <a16:creationId xmlns:a16="http://schemas.microsoft.com/office/drawing/2014/main" id="{2FC40A6B-B63B-61CE-4C1E-D336C69E5496}"/>
                </a:ext>
              </a:extLst>
            </p:cNvPr>
            <p:cNvSpPr txBox="1"/>
            <p:nvPr/>
          </p:nvSpPr>
          <p:spPr>
            <a:xfrm>
              <a:off x="1034645" y="3905155"/>
              <a:ext cx="900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40 </a:t>
              </a:r>
              <a:r>
                <a:rPr lang="en-US" altLang="zh-CN" sz="1200" dirty="0" err="1">
                  <a:latin typeface="Arial" panose="020B0604020202020204" pitchFamily="34" charset="0"/>
                  <a:cs typeface="Arial" panose="020B0604020202020204" pitchFamily="34" charset="0"/>
                </a:rPr>
                <a:t>kDa</a:t>
              </a:r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zh-CN" altLang="en-US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83" name="直线连接符 23">
              <a:extLst>
                <a:ext uri="{FF2B5EF4-FFF2-40B4-BE49-F238E27FC236}">
                  <a16:creationId xmlns:a16="http://schemas.microsoft.com/office/drawing/2014/main" id="{71C4F979-C88A-ACD0-ED7D-B24D2E29CE8B}"/>
                </a:ext>
              </a:extLst>
            </p:cNvPr>
            <p:cNvCxnSpPr>
              <a:cxnSpLocks/>
            </p:cNvCxnSpPr>
            <p:nvPr/>
          </p:nvCxnSpPr>
          <p:spPr>
            <a:xfrm>
              <a:off x="1798789" y="4059043"/>
              <a:ext cx="180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84" name="文本框 83">
            <a:extLst>
              <a:ext uri="{FF2B5EF4-FFF2-40B4-BE49-F238E27FC236}">
                <a16:creationId xmlns:a16="http://schemas.microsoft.com/office/drawing/2014/main" id="{1094B24F-57B2-B917-C6B5-9B0A52A1756E}"/>
              </a:ext>
            </a:extLst>
          </p:cNvPr>
          <p:cNvSpPr txBox="1"/>
          <p:nvPr/>
        </p:nvSpPr>
        <p:spPr>
          <a:xfrm>
            <a:off x="8684043" y="5228698"/>
            <a:ext cx="17876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Β</a:t>
            </a:r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-Actin</a:t>
            </a:r>
          </a:p>
          <a:p>
            <a:r>
              <a:rPr lang="en-US" altLang="zh-CN" sz="1200" dirty="0" err="1">
                <a:latin typeface="Arial" panose="020B0604020202020204" pitchFamily="34" charset="0"/>
                <a:cs typeface="Arial" panose="020B0604020202020204" pitchFamily="34" charset="0"/>
              </a:rPr>
              <a:t>Proteintech</a:t>
            </a:r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altLang="zh-CN" sz="12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66009-1-Ig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5" name="文本框 84">
            <a:extLst>
              <a:ext uri="{FF2B5EF4-FFF2-40B4-BE49-F238E27FC236}">
                <a16:creationId xmlns:a16="http://schemas.microsoft.com/office/drawing/2014/main" id="{A25E6962-64CD-64D8-A173-7D9DFF5A9696}"/>
              </a:ext>
            </a:extLst>
          </p:cNvPr>
          <p:cNvSpPr txBox="1"/>
          <p:nvPr/>
        </p:nvSpPr>
        <p:spPr>
          <a:xfrm>
            <a:off x="4125990" y="3469839"/>
            <a:ext cx="17876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PD-L1</a:t>
            </a:r>
          </a:p>
          <a:p>
            <a:r>
              <a:rPr lang="en-US" altLang="zh-CN" sz="1200" dirty="0" err="1">
                <a:latin typeface="Arial" panose="020B0604020202020204" pitchFamily="34" charset="0"/>
                <a:cs typeface="Arial" panose="020B0604020202020204" pitchFamily="34" charset="0"/>
              </a:rPr>
              <a:t>Proteintech</a:t>
            </a:r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altLang="zh-CN" sz="12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66248-1-Ig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46614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图片 31">
            <a:extLst>
              <a:ext uri="{FF2B5EF4-FFF2-40B4-BE49-F238E27FC236}">
                <a16:creationId xmlns:a16="http://schemas.microsoft.com/office/drawing/2014/main" id="{D58788FF-9982-96B3-768E-62908FD1530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617" t="39192" r="23727" b="42757"/>
          <a:stretch/>
        </p:blipFill>
        <p:spPr>
          <a:xfrm>
            <a:off x="4428939" y="2242441"/>
            <a:ext cx="2980707" cy="1359684"/>
          </a:xfrm>
          <a:prstGeom prst="rect">
            <a:avLst/>
          </a:prstGeom>
        </p:spPr>
      </p:pic>
      <p:pic>
        <p:nvPicPr>
          <p:cNvPr id="34" name="图片 33">
            <a:extLst>
              <a:ext uri="{FF2B5EF4-FFF2-40B4-BE49-F238E27FC236}">
                <a16:creationId xmlns:a16="http://schemas.microsoft.com/office/drawing/2014/main" id="{D97F6F5C-9BF5-9C63-EE91-00921C094B1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935" t="44735" r="27409" b="39204"/>
          <a:stretch/>
        </p:blipFill>
        <p:spPr>
          <a:xfrm>
            <a:off x="4484264" y="3618253"/>
            <a:ext cx="2980707" cy="1209788"/>
          </a:xfrm>
          <a:prstGeom prst="rect">
            <a:avLst/>
          </a:prstGeom>
        </p:spPr>
      </p:pic>
      <p:grpSp>
        <p:nvGrpSpPr>
          <p:cNvPr id="6" name="组合 5">
            <a:extLst>
              <a:ext uri="{FF2B5EF4-FFF2-40B4-BE49-F238E27FC236}">
                <a16:creationId xmlns:a16="http://schemas.microsoft.com/office/drawing/2014/main" id="{0EC96999-83B8-5E2A-5D23-E8F26BD410A6}"/>
              </a:ext>
            </a:extLst>
          </p:cNvPr>
          <p:cNvGrpSpPr/>
          <p:nvPr/>
        </p:nvGrpSpPr>
        <p:grpSpPr>
          <a:xfrm>
            <a:off x="3338988" y="3076101"/>
            <a:ext cx="944144" cy="276999"/>
            <a:chOff x="1034645" y="3905155"/>
            <a:chExt cx="944144" cy="276999"/>
          </a:xfrm>
        </p:grpSpPr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4D8F42A4-C736-FDF5-3C71-6CBDB51B58E5}"/>
                </a:ext>
              </a:extLst>
            </p:cNvPr>
            <p:cNvSpPr txBox="1"/>
            <p:nvPr/>
          </p:nvSpPr>
          <p:spPr>
            <a:xfrm>
              <a:off x="1034645" y="3905155"/>
              <a:ext cx="900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48 </a:t>
              </a:r>
              <a:r>
                <a:rPr lang="en-US" altLang="zh-CN" sz="1200" dirty="0" err="1">
                  <a:latin typeface="Arial" panose="020B0604020202020204" pitchFamily="34" charset="0"/>
                  <a:cs typeface="Arial" panose="020B0604020202020204" pitchFamily="34" charset="0"/>
                </a:rPr>
                <a:t>kDa</a:t>
              </a:r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zh-CN" altLang="en-US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8" name="直线连接符 23">
              <a:extLst>
                <a:ext uri="{FF2B5EF4-FFF2-40B4-BE49-F238E27FC236}">
                  <a16:creationId xmlns:a16="http://schemas.microsoft.com/office/drawing/2014/main" id="{F74CA138-BC6D-67F6-FB45-A1CB63FCAF39}"/>
                </a:ext>
              </a:extLst>
            </p:cNvPr>
            <p:cNvCxnSpPr>
              <a:cxnSpLocks/>
            </p:cNvCxnSpPr>
            <p:nvPr/>
          </p:nvCxnSpPr>
          <p:spPr>
            <a:xfrm>
              <a:off x="1798789" y="4059043"/>
              <a:ext cx="180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9" name="组合 8">
            <a:extLst>
              <a:ext uri="{FF2B5EF4-FFF2-40B4-BE49-F238E27FC236}">
                <a16:creationId xmlns:a16="http://schemas.microsoft.com/office/drawing/2014/main" id="{425DA1B3-9576-1328-9BB7-4519DBD89D39}"/>
              </a:ext>
            </a:extLst>
          </p:cNvPr>
          <p:cNvGrpSpPr/>
          <p:nvPr/>
        </p:nvGrpSpPr>
        <p:grpSpPr>
          <a:xfrm>
            <a:off x="3338988" y="2547988"/>
            <a:ext cx="944144" cy="276999"/>
            <a:chOff x="1034645" y="3905155"/>
            <a:chExt cx="944144" cy="276999"/>
          </a:xfrm>
        </p:grpSpPr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34FFE982-EB1A-916A-2E1A-83AF5E1B5245}"/>
                </a:ext>
              </a:extLst>
            </p:cNvPr>
            <p:cNvSpPr txBox="1"/>
            <p:nvPr/>
          </p:nvSpPr>
          <p:spPr>
            <a:xfrm>
              <a:off x="1034645" y="3905155"/>
              <a:ext cx="900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70 </a:t>
              </a:r>
              <a:r>
                <a:rPr lang="en-US" altLang="zh-CN" sz="1200" dirty="0" err="1">
                  <a:latin typeface="Arial" panose="020B0604020202020204" pitchFamily="34" charset="0"/>
                  <a:cs typeface="Arial" panose="020B0604020202020204" pitchFamily="34" charset="0"/>
                </a:rPr>
                <a:t>kDa</a:t>
              </a:r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zh-CN" altLang="en-US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1" name="直线连接符 35">
              <a:extLst>
                <a:ext uri="{FF2B5EF4-FFF2-40B4-BE49-F238E27FC236}">
                  <a16:creationId xmlns:a16="http://schemas.microsoft.com/office/drawing/2014/main" id="{58840E5A-1E8D-FF34-EEB8-487FC5055A80}"/>
                </a:ext>
              </a:extLst>
            </p:cNvPr>
            <p:cNvCxnSpPr>
              <a:cxnSpLocks/>
            </p:cNvCxnSpPr>
            <p:nvPr/>
          </p:nvCxnSpPr>
          <p:spPr>
            <a:xfrm>
              <a:off x="1798789" y="4059043"/>
              <a:ext cx="180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3" name="矩形 12">
            <a:extLst>
              <a:ext uri="{FF2B5EF4-FFF2-40B4-BE49-F238E27FC236}">
                <a16:creationId xmlns:a16="http://schemas.microsoft.com/office/drawing/2014/main" id="{47F085F4-46D1-ABED-C9A8-49A9F1E3BF25}"/>
              </a:ext>
            </a:extLst>
          </p:cNvPr>
          <p:cNvSpPr/>
          <p:nvPr/>
        </p:nvSpPr>
        <p:spPr>
          <a:xfrm>
            <a:off x="4700659" y="2922420"/>
            <a:ext cx="2154787" cy="46398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64C67265-DC99-E109-FF11-8CED8EE70B90}"/>
              </a:ext>
            </a:extLst>
          </p:cNvPr>
          <p:cNvSpPr txBox="1"/>
          <p:nvPr/>
        </p:nvSpPr>
        <p:spPr>
          <a:xfrm>
            <a:off x="4836239" y="1986418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3BE400B1-2192-C7E4-1AE2-6CE0ACF04E5A}"/>
              </a:ext>
            </a:extLst>
          </p:cNvPr>
          <p:cNvSpPr txBox="1"/>
          <p:nvPr/>
        </p:nvSpPr>
        <p:spPr>
          <a:xfrm>
            <a:off x="5144933" y="1986418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3C00EBAA-0B8C-0A56-78B4-D9824A4E127A}"/>
              </a:ext>
            </a:extLst>
          </p:cNvPr>
          <p:cNvSpPr txBox="1"/>
          <p:nvPr/>
        </p:nvSpPr>
        <p:spPr>
          <a:xfrm>
            <a:off x="5795746" y="1986418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E6608666-CFDC-8F6C-49D4-57712A89057A}"/>
              </a:ext>
            </a:extLst>
          </p:cNvPr>
          <p:cNvSpPr txBox="1"/>
          <p:nvPr/>
        </p:nvSpPr>
        <p:spPr>
          <a:xfrm>
            <a:off x="5462970" y="1986418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7C2E7E30-18B9-D63E-BC7A-59B7EEC60B9D}"/>
              </a:ext>
            </a:extLst>
          </p:cNvPr>
          <p:cNvSpPr txBox="1"/>
          <p:nvPr/>
        </p:nvSpPr>
        <p:spPr>
          <a:xfrm>
            <a:off x="6773021" y="1986417"/>
            <a:ext cx="5036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altLang="zh-CN" sz="1200" dirty="0" err="1">
                <a:latin typeface="Arial" panose="020B0604020202020204" pitchFamily="34" charset="0"/>
                <a:cs typeface="Arial" panose="020B0604020202020204" pitchFamily="34" charset="0"/>
              </a:rPr>
              <a:t>μM</a:t>
            </a:r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8A4A1933-BA76-0C63-0431-F1E67C476F2A}"/>
              </a:ext>
            </a:extLst>
          </p:cNvPr>
          <p:cNvSpPr txBox="1"/>
          <p:nvPr/>
        </p:nvSpPr>
        <p:spPr>
          <a:xfrm>
            <a:off x="4352200" y="1986416"/>
            <a:ext cx="4411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Fux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id="{21E8B1A1-BBEA-8C46-9D67-0EDCC62CF476}"/>
              </a:ext>
            </a:extLst>
          </p:cNvPr>
          <p:cNvCxnSpPr>
            <a:cxnSpLocks/>
          </p:cNvCxnSpPr>
          <p:nvPr/>
        </p:nvCxnSpPr>
        <p:spPr>
          <a:xfrm>
            <a:off x="4752980" y="1946727"/>
            <a:ext cx="205714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文本框 20">
            <a:extLst>
              <a:ext uri="{FF2B5EF4-FFF2-40B4-BE49-F238E27FC236}">
                <a16:creationId xmlns:a16="http://schemas.microsoft.com/office/drawing/2014/main" id="{724B6741-52DD-8871-6B00-CA893AE06BBC}"/>
              </a:ext>
            </a:extLst>
          </p:cNvPr>
          <p:cNvSpPr txBox="1"/>
          <p:nvPr/>
        </p:nvSpPr>
        <p:spPr>
          <a:xfrm>
            <a:off x="6441362" y="1988770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20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54FDDBAC-E743-3BA0-6C64-B583229A3277}"/>
              </a:ext>
            </a:extLst>
          </p:cNvPr>
          <p:cNvSpPr txBox="1"/>
          <p:nvPr/>
        </p:nvSpPr>
        <p:spPr>
          <a:xfrm>
            <a:off x="6072330" y="1988770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15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3" name="组合 22">
            <a:extLst>
              <a:ext uri="{FF2B5EF4-FFF2-40B4-BE49-F238E27FC236}">
                <a16:creationId xmlns:a16="http://schemas.microsoft.com/office/drawing/2014/main" id="{5E6B730C-35B1-503A-C3EE-6DDC9D01439F}"/>
              </a:ext>
            </a:extLst>
          </p:cNvPr>
          <p:cNvGrpSpPr/>
          <p:nvPr/>
        </p:nvGrpSpPr>
        <p:grpSpPr>
          <a:xfrm>
            <a:off x="3338988" y="3770069"/>
            <a:ext cx="944144" cy="276999"/>
            <a:chOff x="1034645" y="3905155"/>
            <a:chExt cx="944144" cy="276999"/>
          </a:xfrm>
        </p:grpSpPr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7181136A-D01B-ADFC-40CD-66734B610DD6}"/>
                </a:ext>
              </a:extLst>
            </p:cNvPr>
            <p:cNvSpPr txBox="1"/>
            <p:nvPr/>
          </p:nvSpPr>
          <p:spPr>
            <a:xfrm>
              <a:off x="1034645" y="3905155"/>
              <a:ext cx="900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35 </a:t>
              </a:r>
              <a:r>
                <a:rPr lang="en-US" altLang="zh-CN" sz="1200" dirty="0" err="1">
                  <a:latin typeface="Arial" panose="020B0604020202020204" pitchFamily="34" charset="0"/>
                  <a:cs typeface="Arial" panose="020B0604020202020204" pitchFamily="34" charset="0"/>
                </a:rPr>
                <a:t>kDa</a:t>
              </a:r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zh-CN" altLang="en-US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25" name="直线连接符 23">
              <a:extLst>
                <a:ext uri="{FF2B5EF4-FFF2-40B4-BE49-F238E27FC236}">
                  <a16:creationId xmlns:a16="http://schemas.microsoft.com/office/drawing/2014/main" id="{D29C672A-89E8-3512-0F20-C7D33C823E86}"/>
                </a:ext>
              </a:extLst>
            </p:cNvPr>
            <p:cNvCxnSpPr>
              <a:cxnSpLocks/>
            </p:cNvCxnSpPr>
            <p:nvPr/>
          </p:nvCxnSpPr>
          <p:spPr>
            <a:xfrm>
              <a:off x="1798789" y="4059043"/>
              <a:ext cx="180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26" name="组合 25">
            <a:extLst>
              <a:ext uri="{FF2B5EF4-FFF2-40B4-BE49-F238E27FC236}">
                <a16:creationId xmlns:a16="http://schemas.microsoft.com/office/drawing/2014/main" id="{FCF4A893-5A57-0B6A-BF2E-14CE8AD85F71}"/>
              </a:ext>
            </a:extLst>
          </p:cNvPr>
          <p:cNvGrpSpPr/>
          <p:nvPr/>
        </p:nvGrpSpPr>
        <p:grpSpPr>
          <a:xfrm>
            <a:off x="3338988" y="4212907"/>
            <a:ext cx="944144" cy="276999"/>
            <a:chOff x="1034645" y="3905155"/>
            <a:chExt cx="944144" cy="276999"/>
          </a:xfrm>
        </p:grpSpPr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id="{0998294B-7375-D175-9F12-71C1530ADE01}"/>
                </a:ext>
              </a:extLst>
            </p:cNvPr>
            <p:cNvSpPr txBox="1"/>
            <p:nvPr/>
          </p:nvSpPr>
          <p:spPr>
            <a:xfrm>
              <a:off x="1034645" y="3905155"/>
              <a:ext cx="900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25 </a:t>
              </a:r>
              <a:r>
                <a:rPr lang="en-US" altLang="zh-CN" sz="1200" dirty="0" err="1">
                  <a:latin typeface="Arial" panose="020B0604020202020204" pitchFamily="34" charset="0"/>
                  <a:cs typeface="Arial" panose="020B0604020202020204" pitchFamily="34" charset="0"/>
                </a:rPr>
                <a:t>kDa</a:t>
              </a:r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zh-CN" altLang="en-US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28" name="直线连接符 31">
              <a:extLst>
                <a:ext uri="{FF2B5EF4-FFF2-40B4-BE49-F238E27FC236}">
                  <a16:creationId xmlns:a16="http://schemas.microsoft.com/office/drawing/2014/main" id="{27372B72-7DD3-4C20-0123-2CF5E9EFCCA2}"/>
                </a:ext>
              </a:extLst>
            </p:cNvPr>
            <p:cNvCxnSpPr>
              <a:cxnSpLocks/>
            </p:cNvCxnSpPr>
            <p:nvPr/>
          </p:nvCxnSpPr>
          <p:spPr>
            <a:xfrm>
              <a:off x="1798789" y="4059043"/>
              <a:ext cx="180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9" name="矩形 28">
            <a:extLst>
              <a:ext uri="{FF2B5EF4-FFF2-40B4-BE49-F238E27FC236}">
                <a16:creationId xmlns:a16="http://schemas.microsoft.com/office/drawing/2014/main" id="{B7BD078F-6B5B-E76A-E726-307C8A137DB5}"/>
              </a:ext>
            </a:extLst>
          </p:cNvPr>
          <p:cNvSpPr/>
          <p:nvPr/>
        </p:nvSpPr>
        <p:spPr>
          <a:xfrm>
            <a:off x="4699967" y="3757490"/>
            <a:ext cx="2154787" cy="46398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DD20F186-F81A-8B3C-5A84-19220B3CD53F}"/>
              </a:ext>
            </a:extLst>
          </p:cNvPr>
          <p:cNvSpPr txBox="1"/>
          <p:nvPr/>
        </p:nvSpPr>
        <p:spPr>
          <a:xfrm>
            <a:off x="5028922" y="525131"/>
            <a:ext cx="14029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 dirty="0"/>
              <a:t>Figure S3K</a:t>
            </a:r>
            <a:endParaRPr lang="zh-CN" altLang="en-US" dirty="0"/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9B2AE53A-5B5C-BAD9-6793-6E22B39517CA}"/>
              </a:ext>
            </a:extLst>
          </p:cNvPr>
          <p:cNvSpPr txBox="1"/>
          <p:nvPr/>
        </p:nvSpPr>
        <p:spPr>
          <a:xfrm>
            <a:off x="5536700" y="1677273"/>
            <a:ext cx="51809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RKO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5BCF9469-F21D-A4B5-2205-96165104F3F5}"/>
              </a:ext>
            </a:extLst>
          </p:cNvPr>
          <p:cNvSpPr txBox="1"/>
          <p:nvPr/>
        </p:nvSpPr>
        <p:spPr>
          <a:xfrm>
            <a:off x="7269021" y="3720694"/>
            <a:ext cx="20079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GAPDH</a:t>
            </a:r>
          </a:p>
          <a:p>
            <a:r>
              <a:rPr lang="en-US" altLang="zh-CN" sz="1200" dirty="0" err="1">
                <a:latin typeface="Arial" panose="020B0604020202020204" pitchFamily="34" charset="0"/>
                <a:cs typeface="Arial" panose="020B0604020202020204" pitchFamily="34" charset="0"/>
              </a:rPr>
              <a:t>Proteintech</a:t>
            </a:r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: 60004-1-Ig</a:t>
            </a: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6888EDB5-C39E-70C9-E38F-B980A47873C0}"/>
              </a:ext>
            </a:extLst>
          </p:cNvPr>
          <p:cNvSpPr txBox="1"/>
          <p:nvPr/>
        </p:nvSpPr>
        <p:spPr>
          <a:xfrm>
            <a:off x="7269021" y="2910452"/>
            <a:ext cx="17876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PD-L1</a:t>
            </a:r>
          </a:p>
          <a:p>
            <a:r>
              <a:rPr lang="en-US" altLang="zh-CN" sz="1200" dirty="0" err="1">
                <a:latin typeface="Arial" panose="020B0604020202020204" pitchFamily="34" charset="0"/>
                <a:cs typeface="Arial" panose="020B0604020202020204" pitchFamily="34" charset="0"/>
              </a:rPr>
              <a:t>Proteintech</a:t>
            </a:r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altLang="zh-CN" sz="12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66248-1-Ig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16747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61A7345E-D619-25BA-91A8-EBF3CD73926D}"/>
              </a:ext>
            </a:extLst>
          </p:cNvPr>
          <p:cNvSpPr txBox="1"/>
          <p:nvPr/>
        </p:nvSpPr>
        <p:spPr>
          <a:xfrm>
            <a:off x="4976113" y="551946"/>
            <a:ext cx="14029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 dirty="0"/>
              <a:t>Figure S4H</a:t>
            </a:r>
            <a:endParaRPr lang="zh-CN" alt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4F5B229B-81CF-6613-4FB3-0484DDD0F3C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90225" y="2250146"/>
            <a:ext cx="2603366" cy="1224524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34C08635-580E-9DD1-C998-7A66F376017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30588" y="3627713"/>
            <a:ext cx="2804659" cy="1154071"/>
          </a:xfrm>
          <a:prstGeom prst="rect">
            <a:avLst/>
          </a:prstGeom>
        </p:spPr>
      </p:pic>
      <p:grpSp>
        <p:nvGrpSpPr>
          <p:cNvPr id="9" name="组合 8">
            <a:extLst>
              <a:ext uri="{FF2B5EF4-FFF2-40B4-BE49-F238E27FC236}">
                <a16:creationId xmlns:a16="http://schemas.microsoft.com/office/drawing/2014/main" id="{6C6F3AAF-C117-A8FA-1B11-FC9945815FD8}"/>
              </a:ext>
            </a:extLst>
          </p:cNvPr>
          <p:cNvGrpSpPr/>
          <p:nvPr/>
        </p:nvGrpSpPr>
        <p:grpSpPr>
          <a:xfrm>
            <a:off x="3567959" y="2849630"/>
            <a:ext cx="944144" cy="276999"/>
            <a:chOff x="1034645" y="3905155"/>
            <a:chExt cx="944144" cy="276999"/>
          </a:xfrm>
        </p:grpSpPr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20FEBBDB-53ED-7CDC-4D5D-C45ACE8A5249}"/>
                </a:ext>
              </a:extLst>
            </p:cNvPr>
            <p:cNvSpPr txBox="1"/>
            <p:nvPr/>
          </p:nvSpPr>
          <p:spPr>
            <a:xfrm>
              <a:off x="1034645" y="3905155"/>
              <a:ext cx="900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48 </a:t>
              </a:r>
              <a:r>
                <a:rPr lang="en-US" altLang="zh-CN" sz="1200" dirty="0" err="1">
                  <a:latin typeface="Arial" panose="020B0604020202020204" pitchFamily="34" charset="0"/>
                  <a:cs typeface="Arial" panose="020B0604020202020204" pitchFamily="34" charset="0"/>
                </a:rPr>
                <a:t>kDa</a:t>
              </a:r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zh-CN" altLang="en-US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1" name="直线连接符 23">
              <a:extLst>
                <a:ext uri="{FF2B5EF4-FFF2-40B4-BE49-F238E27FC236}">
                  <a16:creationId xmlns:a16="http://schemas.microsoft.com/office/drawing/2014/main" id="{36337889-87F3-F212-CA95-CD3CED5CF52B}"/>
                </a:ext>
              </a:extLst>
            </p:cNvPr>
            <p:cNvCxnSpPr>
              <a:cxnSpLocks/>
            </p:cNvCxnSpPr>
            <p:nvPr/>
          </p:nvCxnSpPr>
          <p:spPr>
            <a:xfrm>
              <a:off x="1798789" y="4059043"/>
              <a:ext cx="180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82059CF2-3C37-5373-8DAC-2CD7BF83B349}"/>
              </a:ext>
            </a:extLst>
          </p:cNvPr>
          <p:cNvGrpSpPr/>
          <p:nvPr/>
        </p:nvGrpSpPr>
        <p:grpSpPr>
          <a:xfrm>
            <a:off x="3567959" y="2265152"/>
            <a:ext cx="944144" cy="276999"/>
            <a:chOff x="1034645" y="3905155"/>
            <a:chExt cx="944144" cy="276999"/>
          </a:xfrm>
        </p:grpSpPr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CE4E386B-D031-EFAC-E969-F7DD2C1D2CC2}"/>
                </a:ext>
              </a:extLst>
            </p:cNvPr>
            <p:cNvSpPr txBox="1"/>
            <p:nvPr/>
          </p:nvSpPr>
          <p:spPr>
            <a:xfrm>
              <a:off x="1034645" y="3905155"/>
              <a:ext cx="900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70 </a:t>
              </a:r>
              <a:r>
                <a:rPr lang="en-US" altLang="zh-CN" sz="1200" dirty="0" err="1">
                  <a:latin typeface="Arial" panose="020B0604020202020204" pitchFamily="34" charset="0"/>
                  <a:cs typeface="Arial" panose="020B0604020202020204" pitchFamily="34" charset="0"/>
                </a:rPr>
                <a:t>kDa</a:t>
              </a:r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zh-CN" altLang="en-US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4" name="直线连接符 35">
              <a:extLst>
                <a:ext uri="{FF2B5EF4-FFF2-40B4-BE49-F238E27FC236}">
                  <a16:creationId xmlns:a16="http://schemas.microsoft.com/office/drawing/2014/main" id="{EAFCA554-B2E8-0368-7FCB-D0C389A215E2}"/>
                </a:ext>
              </a:extLst>
            </p:cNvPr>
            <p:cNvCxnSpPr>
              <a:cxnSpLocks/>
            </p:cNvCxnSpPr>
            <p:nvPr/>
          </p:nvCxnSpPr>
          <p:spPr>
            <a:xfrm>
              <a:off x="1798789" y="4059043"/>
              <a:ext cx="180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5" name="矩形 14">
            <a:extLst>
              <a:ext uri="{FF2B5EF4-FFF2-40B4-BE49-F238E27FC236}">
                <a16:creationId xmlns:a16="http://schemas.microsoft.com/office/drawing/2014/main" id="{56202C9F-F4C9-3E38-02DA-D9DB3CEE1D2A}"/>
              </a:ext>
            </a:extLst>
          </p:cNvPr>
          <p:cNvSpPr/>
          <p:nvPr/>
        </p:nvSpPr>
        <p:spPr>
          <a:xfrm>
            <a:off x="4569870" y="2710939"/>
            <a:ext cx="2154787" cy="46398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570FAEDA-D580-932E-5700-C75DA294C374}"/>
              </a:ext>
            </a:extLst>
          </p:cNvPr>
          <p:cNvSpPr txBox="1"/>
          <p:nvPr/>
        </p:nvSpPr>
        <p:spPr>
          <a:xfrm>
            <a:off x="4682965" y="1963715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C4698D3F-260D-64BB-DF38-2CB8126ABD8F}"/>
              </a:ext>
            </a:extLst>
          </p:cNvPr>
          <p:cNvSpPr txBox="1"/>
          <p:nvPr/>
        </p:nvSpPr>
        <p:spPr>
          <a:xfrm>
            <a:off x="4991659" y="1963715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21F34AA9-CB97-A4E5-2738-D55E67EC0326}"/>
              </a:ext>
            </a:extLst>
          </p:cNvPr>
          <p:cNvSpPr txBox="1"/>
          <p:nvPr/>
        </p:nvSpPr>
        <p:spPr>
          <a:xfrm>
            <a:off x="5687442" y="1963715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4E3508A1-0A38-601A-BE5D-AE2FD943C929}"/>
              </a:ext>
            </a:extLst>
          </p:cNvPr>
          <p:cNvSpPr txBox="1"/>
          <p:nvPr/>
        </p:nvSpPr>
        <p:spPr>
          <a:xfrm>
            <a:off x="5339676" y="1963715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DC8FB1F4-FFE8-C61F-A9C8-22696838489D}"/>
              </a:ext>
            </a:extLst>
          </p:cNvPr>
          <p:cNvSpPr txBox="1"/>
          <p:nvPr/>
        </p:nvSpPr>
        <p:spPr>
          <a:xfrm>
            <a:off x="6619747" y="1963714"/>
            <a:ext cx="7056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(mg/kg)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2AAC370D-351D-830F-77E3-DFC4C59C7721}"/>
              </a:ext>
            </a:extLst>
          </p:cNvPr>
          <p:cNvSpPr txBox="1"/>
          <p:nvPr/>
        </p:nvSpPr>
        <p:spPr>
          <a:xfrm>
            <a:off x="4198926" y="1963713"/>
            <a:ext cx="48904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PAR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2" name="直接连接符 21">
            <a:extLst>
              <a:ext uri="{FF2B5EF4-FFF2-40B4-BE49-F238E27FC236}">
                <a16:creationId xmlns:a16="http://schemas.microsoft.com/office/drawing/2014/main" id="{16D2E6C9-A2A1-83D9-95CD-04B6CFEA09E1}"/>
              </a:ext>
            </a:extLst>
          </p:cNvPr>
          <p:cNvCxnSpPr>
            <a:cxnSpLocks/>
          </p:cNvCxnSpPr>
          <p:nvPr/>
        </p:nvCxnSpPr>
        <p:spPr>
          <a:xfrm>
            <a:off x="4599706" y="1924024"/>
            <a:ext cx="205714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文本框 22">
            <a:extLst>
              <a:ext uri="{FF2B5EF4-FFF2-40B4-BE49-F238E27FC236}">
                <a16:creationId xmlns:a16="http://schemas.microsoft.com/office/drawing/2014/main" id="{27AD6506-E98A-F581-2E75-8B3BACCF9A09}"/>
              </a:ext>
            </a:extLst>
          </p:cNvPr>
          <p:cNvSpPr txBox="1"/>
          <p:nvPr/>
        </p:nvSpPr>
        <p:spPr>
          <a:xfrm>
            <a:off x="6333058" y="1966067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81DF6279-6D15-99D8-9336-4A4143197420}"/>
              </a:ext>
            </a:extLst>
          </p:cNvPr>
          <p:cNvSpPr txBox="1"/>
          <p:nvPr/>
        </p:nvSpPr>
        <p:spPr>
          <a:xfrm>
            <a:off x="5971521" y="1966067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0A32C8CE-871A-87B7-C610-0B39430F0A6E}"/>
              </a:ext>
            </a:extLst>
          </p:cNvPr>
          <p:cNvSpPr txBox="1"/>
          <p:nvPr/>
        </p:nvSpPr>
        <p:spPr>
          <a:xfrm>
            <a:off x="5402740" y="1670617"/>
            <a:ext cx="57579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Lewis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6" name="组合 25">
            <a:extLst>
              <a:ext uri="{FF2B5EF4-FFF2-40B4-BE49-F238E27FC236}">
                <a16:creationId xmlns:a16="http://schemas.microsoft.com/office/drawing/2014/main" id="{EC261E79-CE2D-785A-4FD2-D433CCEAF5AB}"/>
              </a:ext>
            </a:extLst>
          </p:cNvPr>
          <p:cNvGrpSpPr/>
          <p:nvPr/>
        </p:nvGrpSpPr>
        <p:grpSpPr>
          <a:xfrm>
            <a:off x="3609741" y="4023073"/>
            <a:ext cx="944144" cy="276999"/>
            <a:chOff x="1034645" y="3905155"/>
            <a:chExt cx="944144" cy="276999"/>
          </a:xfrm>
        </p:grpSpPr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id="{AB7EF640-43F8-B454-2859-B7CE5AE66F76}"/>
                </a:ext>
              </a:extLst>
            </p:cNvPr>
            <p:cNvSpPr txBox="1"/>
            <p:nvPr/>
          </p:nvSpPr>
          <p:spPr>
            <a:xfrm>
              <a:off x="1034645" y="3905155"/>
              <a:ext cx="900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35 </a:t>
              </a:r>
              <a:r>
                <a:rPr lang="en-US" altLang="zh-CN" sz="1200" dirty="0" err="1">
                  <a:latin typeface="Arial" panose="020B0604020202020204" pitchFamily="34" charset="0"/>
                  <a:cs typeface="Arial" panose="020B0604020202020204" pitchFamily="34" charset="0"/>
                </a:rPr>
                <a:t>kDa</a:t>
              </a:r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zh-CN" altLang="en-US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28" name="直线连接符 23">
              <a:extLst>
                <a:ext uri="{FF2B5EF4-FFF2-40B4-BE49-F238E27FC236}">
                  <a16:creationId xmlns:a16="http://schemas.microsoft.com/office/drawing/2014/main" id="{08B5057C-E2DD-847D-D58B-796B003A9C9D}"/>
                </a:ext>
              </a:extLst>
            </p:cNvPr>
            <p:cNvCxnSpPr>
              <a:cxnSpLocks/>
            </p:cNvCxnSpPr>
            <p:nvPr/>
          </p:nvCxnSpPr>
          <p:spPr>
            <a:xfrm>
              <a:off x="1798789" y="4059043"/>
              <a:ext cx="180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9" name="矩形 28">
            <a:extLst>
              <a:ext uri="{FF2B5EF4-FFF2-40B4-BE49-F238E27FC236}">
                <a16:creationId xmlns:a16="http://schemas.microsoft.com/office/drawing/2014/main" id="{E8ED7C2F-9F08-6086-1536-C6A7F69B56CD}"/>
              </a:ext>
            </a:extLst>
          </p:cNvPr>
          <p:cNvSpPr/>
          <p:nvPr/>
        </p:nvSpPr>
        <p:spPr>
          <a:xfrm>
            <a:off x="4610048" y="3893053"/>
            <a:ext cx="2154787" cy="46398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B5F9B718-44DB-6099-546C-36A66B25738F}"/>
              </a:ext>
            </a:extLst>
          </p:cNvPr>
          <p:cNvSpPr txBox="1"/>
          <p:nvPr/>
        </p:nvSpPr>
        <p:spPr>
          <a:xfrm>
            <a:off x="6979097" y="2701604"/>
            <a:ext cx="17876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PD-L1</a:t>
            </a:r>
          </a:p>
          <a:p>
            <a:r>
              <a:rPr lang="en-US" altLang="zh-CN" sz="1200" dirty="0" err="1">
                <a:latin typeface="Arial" panose="020B0604020202020204" pitchFamily="34" charset="0"/>
                <a:cs typeface="Arial" panose="020B0604020202020204" pitchFamily="34" charset="0"/>
              </a:rPr>
              <a:t>Proteintech</a:t>
            </a:r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altLang="zh-CN" sz="12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66248-1-Ig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A0D24901-559E-9881-81C7-8B3165870677}"/>
              </a:ext>
            </a:extLst>
          </p:cNvPr>
          <p:cNvSpPr txBox="1"/>
          <p:nvPr/>
        </p:nvSpPr>
        <p:spPr>
          <a:xfrm>
            <a:off x="7019275" y="3893053"/>
            <a:ext cx="20079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GAPDH</a:t>
            </a:r>
          </a:p>
          <a:p>
            <a:r>
              <a:rPr lang="en-US" altLang="zh-CN" sz="1200" dirty="0" err="1">
                <a:latin typeface="Arial" panose="020B0604020202020204" pitchFamily="34" charset="0"/>
                <a:cs typeface="Arial" panose="020B0604020202020204" pitchFamily="34" charset="0"/>
              </a:rPr>
              <a:t>Proteintech</a:t>
            </a:r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: 60004-1-Ig</a:t>
            </a:r>
          </a:p>
        </p:txBody>
      </p:sp>
    </p:spTree>
    <p:extLst>
      <p:ext uri="{BB962C8B-B14F-4D97-AF65-F5344CB8AC3E}">
        <p14:creationId xmlns:p14="http://schemas.microsoft.com/office/powerpoint/2010/main" val="25112405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CC0AFCCA-8A2A-92DD-531C-B860144EE435}"/>
              </a:ext>
            </a:extLst>
          </p:cNvPr>
          <p:cNvSpPr txBox="1"/>
          <p:nvPr/>
        </p:nvSpPr>
        <p:spPr>
          <a:xfrm>
            <a:off x="4976113" y="551946"/>
            <a:ext cx="14029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 dirty="0"/>
              <a:t>Figure S7A</a:t>
            </a:r>
            <a:endParaRPr lang="zh-CN" alt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D69BA778-8861-E950-91BC-E6754B576D1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74717" y="2374634"/>
            <a:ext cx="5357264" cy="1599378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1B1B4506-E0C0-2D4B-DA4A-16961651DCE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74717" y="4060642"/>
            <a:ext cx="5149212" cy="1807425"/>
          </a:xfrm>
          <a:prstGeom prst="rect">
            <a:avLst/>
          </a:prstGeom>
        </p:spPr>
      </p:pic>
      <p:grpSp>
        <p:nvGrpSpPr>
          <p:cNvPr id="9" name="组合 8">
            <a:extLst>
              <a:ext uri="{FF2B5EF4-FFF2-40B4-BE49-F238E27FC236}">
                <a16:creationId xmlns:a16="http://schemas.microsoft.com/office/drawing/2014/main" id="{20F0047A-59FF-919B-4E2A-F8C43C5E4CAB}"/>
              </a:ext>
            </a:extLst>
          </p:cNvPr>
          <p:cNvGrpSpPr/>
          <p:nvPr/>
        </p:nvGrpSpPr>
        <p:grpSpPr>
          <a:xfrm>
            <a:off x="2764878" y="2881719"/>
            <a:ext cx="944144" cy="276999"/>
            <a:chOff x="1034645" y="3905155"/>
            <a:chExt cx="944144" cy="276999"/>
          </a:xfrm>
        </p:grpSpPr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741438F6-8309-4A0F-A3D6-56FFA72698B7}"/>
                </a:ext>
              </a:extLst>
            </p:cNvPr>
            <p:cNvSpPr txBox="1"/>
            <p:nvPr/>
          </p:nvSpPr>
          <p:spPr>
            <a:xfrm>
              <a:off x="1034645" y="3905155"/>
              <a:ext cx="900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48 </a:t>
              </a:r>
              <a:r>
                <a:rPr lang="en-US" altLang="zh-CN" sz="1200" dirty="0" err="1">
                  <a:latin typeface="Arial" panose="020B0604020202020204" pitchFamily="34" charset="0"/>
                  <a:cs typeface="Arial" panose="020B0604020202020204" pitchFamily="34" charset="0"/>
                </a:rPr>
                <a:t>kDa</a:t>
              </a:r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zh-CN" altLang="en-US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1" name="直线连接符 23">
              <a:extLst>
                <a:ext uri="{FF2B5EF4-FFF2-40B4-BE49-F238E27FC236}">
                  <a16:creationId xmlns:a16="http://schemas.microsoft.com/office/drawing/2014/main" id="{61165BC5-37F6-F848-1596-000AFB4F9796}"/>
                </a:ext>
              </a:extLst>
            </p:cNvPr>
            <p:cNvCxnSpPr>
              <a:cxnSpLocks/>
            </p:cNvCxnSpPr>
            <p:nvPr/>
          </p:nvCxnSpPr>
          <p:spPr>
            <a:xfrm>
              <a:off x="1798789" y="4059043"/>
              <a:ext cx="180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D4860D1C-9475-171F-BC08-6E23CBC79D41}"/>
              </a:ext>
            </a:extLst>
          </p:cNvPr>
          <p:cNvGrpSpPr/>
          <p:nvPr/>
        </p:nvGrpSpPr>
        <p:grpSpPr>
          <a:xfrm>
            <a:off x="2764878" y="2472172"/>
            <a:ext cx="944144" cy="276999"/>
            <a:chOff x="1034645" y="3905155"/>
            <a:chExt cx="944144" cy="276999"/>
          </a:xfrm>
        </p:grpSpPr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2986C71C-94A9-2AE2-22B2-8A39F1E3D6BF}"/>
                </a:ext>
              </a:extLst>
            </p:cNvPr>
            <p:cNvSpPr txBox="1"/>
            <p:nvPr/>
          </p:nvSpPr>
          <p:spPr>
            <a:xfrm>
              <a:off x="1034645" y="3905155"/>
              <a:ext cx="900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70 </a:t>
              </a:r>
              <a:r>
                <a:rPr lang="en-US" altLang="zh-CN" sz="1200" dirty="0" err="1">
                  <a:latin typeface="Arial" panose="020B0604020202020204" pitchFamily="34" charset="0"/>
                  <a:cs typeface="Arial" panose="020B0604020202020204" pitchFamily="34" charset="0"/>
                </a:rPr>
                <a:t>kDa</a:t>
              </a:r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zh-CN" altLang="en-US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4" name="直线连接符 35">
              <a:extLst>
                <a:ext uri="{FF2B5EF4-FFF2-40B4-BE49-F238E27FC236}">
                  <a16:creationId xmlns:a16="http://schemas.microsoft.com/office/drawing/2014/main" id="{E477803B-A465-D8E6-BE6D-446D9A8CD1D7}"/>
                </a:ext>
              </a:extLst>
            </p:cNvPr>
            <p:cNvCxnSpPr>
              <a:cxnSpLocks/>
            </p:cNvCxnSpPr>
            <p:nvPr/>
          </p:nvCxnSpPr>
          <p:spPr>
            <a:xfrm>
              <a:off x="1798789" y="4059043"/>
              <a:ext cx="180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5" name="矩形 14">
            <a:extLst>
              <a:ext uri="{FF2B5EF4-FFF2-40B4-BE49-F238E27FC236}">
                <a16:creationId xmlns:a16="http://schemas.microsoft.com/office/drawing/2014/main" id="{A6694436-FFFE-B501-BB44-10551930121A}"/>
              </a:ext>
            </a:extLst>
          </p:cNvPr>
          <p:cNvSpPr/>
          <p:nvPr/>
        </p:nvSpPr>
        <p:spPr>
          <a:xfrm>
            <a:off x="3766789" y="2743028"/>
            <a:ext cx="2154787" cy="46398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35722F5D-67D4-A307-6905-4557979BA502}"/>
              </a:ext>
            </a:extLst>
          </p:cNvPr>
          <p:cNvGrpSpPr/>
          <p:nvPr/>
        </p:nvGrpSpPr>
        <p:grpSpPr>
          <a:xfrm>
            <a:off x="2806660" y="5184250"/>
            <a:ext cx="944144" cy="276999"/>
            <a:chOff x="1034645" y="3905155"/>
            <a:chExt cx="944144" cy="276999"/>
          </a:xfrm>
        </p:grpSpPr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BEC82E24-BB31-0624-975F-A720F1601E68}"/>
                </a:ext>
              </a:extLst>
            </p:cNvPr>
            <p:cNvSpPr txBox="1"/>
            <p:nvPr/>
          </p:nvSpPr>
          <p:spPr>
            <a:xfrm>
              <a:off x="1034645" y="3905155"/>
              <a:ext cx="900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35 </a:t>
              </a:r>
              <a:r>
                <a:rPr lang="en-US" altLang="zh-CN" sz="1200" dirty="0" err="1">
                  <a:latin typeface="Arial" panose="020B0604020202020204" pitchFamily="34" charset="0"/>
                  <a:cs typeface="Arial" panose="020B0604020202020204" pitchFamily="34" charset="0"/>
                </a:rPr>
                <a:t>kDa</a:t>
              </a:r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zh-CN" altLang="en-US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8" name="直线连接符 23">
              <a:extLst>
                <a:ext uri="{FF2B5EF4-FFF2-40B4-BE49-F238E27FC236}">
                  <a16:creationId xmlns:a16="http://schemas.microsoft.com/office/drawing/2014/main" id="{F9ED1DF6-B05D-2950-BF8B-623A63C399D6}"/>
                </a:ext>
              </a:extLst>
            </p:cNvPr>
            <p:cNvCxnSpPr>
              <a:cxnSpLocks/>
            </p:cNvCxnSpPr>
            <p:nvPr/>
          </p:nvCxnSpPr>
          <p:spPr>
            <a:xfrm>
              <a:off x="1798789" y="4059043"/>
              <a:ext cx="180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9" name="矩形 18">
            <a:extLst>
              <a:ext uri="{FF2B5EF4-FFF2-40B4-BE49-F238E27FC236}">
                <a16:creationId xmlns:a16="http://schemas.microsoft.com/office/drawing/2014/main" id="{901497D5-BE6B-E0DF-111A-4030B3AA62C4}"/>
              </a:ext>
            </a:extLst>
          </p:cNvPr>
          <p:cNvSpPr/>
          <p:nvPr/>
        </p:nvSpPr>
        <p:spPr>
          <a:xfrm>
            <a:off x="3806967" y="5054230"/>
            <a:ext cx="2154787" cy="46398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A95A3A8E-1131-C650-3B06-FD524B79D3CB}"/>
              </a:ext>
            </a:extLst>
          </p:cNvPr>
          <p:cNvSpPr txBox="1"/>
          <p:nvPr/>
        </p:nvSpPr>
        <p:spPr>
          <a:xfrm>
            <a:off x="8784040" y="2733693"/>
            <a:ext cx="14285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PD-L1</a:t>
            </a:r>
          </a:p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Abcam: </a:t>
            </a:r>
            <a:r>
              <a:rPr lang="en-US" altLang="zh-CN" sz="12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ab203103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68491BBD-296B-7089-A0CA-5A3CE4066298}"/>
              </a:ext>
            </a:extLst>
          </p:cNvPr>
          <p:cNvSpPr txBox="1"/>
          <p:nvPr/>
        </p:nvSpPr>
        <p:spPr>
          <a:xfrm>
            <a:off x="8824218" y="5054230"/>
            <a:ext cx="20079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GAPDH</a:t>
            </a:r>
          </a:p>
          <a:p>
            <a:r>
              <a:rPr lang="en-US" altLang="zh-CN" sz="1200" dirty="0" err="1">
                <a:latin typeface="Arial" panose="020B0604020202020204" pitchFamily="34" charset="0"/>
                <a:cs typeface="Arial" panose="020B0604020202020204" pitchFamily="34" charset="0"/>
              </a:rPr>
              <a:t>Proteintech</a:t>
            </a:r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: 60004-1-Ig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CE67BF45-CA47-C9F6-AFC0-23B0EFA39628}"/>
              </a:ext>
            </a:extLst>
          </p:cNvPr>
          <p:cNvSpPr txBox="1"/>
          <p:nvPr/>
        </p:nvSpPr>
        <p:spPr>
          <a:xfrm>
            <a:off x="3939899" y="1869886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A6622687-4969-D413-FFF8-D41C9A4A26D1}"/>
              </a:ext>
            </a:extLst>
          </p:cNvPr>
          <p:cNvSpPr txBox="1"/>
          <p:nvPr/>
        </p:nvSpPr>
        <p:spPr>
          <a:xfrm>
            <a:off x="4269585" y="1869886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D7AB9146-6EE9-A2A1-1037-1CF775CE3F87}"/>
              </a:ext>
            </a:extLst>
          </p:cNvPr>
          <p:cNvSpPr txBox="1"/>
          <p:nvPr/>
        </p:nvSpPr>
        <p:spPr>
          <a:xfrm>
            <a:off x="4910621" y="1869886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C9C76F01-0A9B-4365-53BA-158FDE366BF3}"/>
              </a:ext>
            </a:extLst>
          </p:cNvPr>
          <p:cNvSpPr txBox="1"/>
          <p:nvPr/>
        </p:nvSpPr>
        <p:spPr>
          <a:xfrm>
            <a:off x="4584548" y="1869886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973FD49B-C578-0C96-8EC0-D18190655220}"/>
              </a:ext>
            </a:extLst>
          </p:cNvPr>
          <p:cNvSpPr txBox="1"/>
          <p:nvPr/>
        </p:nvSpPr>
        <p:spPr>
          <a:xfrm>
            <a:off x="5216065" y="1869886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7F1D021E-C422-B865-A013-C764D3F91476}"/>
              </a:ext>
            </a:extLst>
          </p:cNvPr>
          <p:cNvSpPr txBox="1"/>
          <p:nvPr/>
        </p:nvSpPr>
        <p:spPr>
          <a:xfrm>
            <a:off x="5543759" y="1869886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8" name="直接连接符 31">
            <a:extLst>
              <a:ext uri="{FF2B5EF4-FFF2-40B4-BE49-F238E27FC236}">
                <a16:creationId xmlns:a16="http://schemas.microsoft.com/office/drawing/2014/main" id="{19BF7B47-2C20-34EB-3F7C-AA3150D831B4}"/>
              </a:ext>
            </a:extLst>
          </p:cNvPr>
          <p:cNvCxnSpPr>
            <a:cxnSpLocks/>
          </p:cNvCxnSpPr>
          <p:nvPr/>
        </p:nvCxnSpPr>
        <p:spPr>
          <a:xfrm>
            <a:off x="3937552" y="1603463"/>
            <a:ext cx="188650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9" name="文本框 28">
            <a:extLst>
              <a:ext uri="{FF2B5EF4-FFF2-40B4-BE49-F238E27FC236}">
                <a16:creationId xmlns:a16="http://schemas.microsoft.com/office/drawing/2014/main" id="{4B3DCF70-52AF-8286-81E6-91B03993435B}"/>
              </a:ext>
            </a:extLst>
          </p:cNvPr>
          <p:cNvSpPr txBox="1"/>
          <p:nvPr/>
        </p:nvSpPr>
        <p:spPr>
          <a:xfrm>
            <a:off x="3939899" y="1620422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88EA7E3C-42AB-8F5C-9797-DA532BF1B028}"/>
              </a:ext>
            </a:extLst>
          </p:cNvPr>
          <p:cNvSpPr txBox="1"/>
          <p:nvPr/>
        </p:nvSpPr>
        <p:spPr>
          <a:xfrm>
            <a:off x="4265346" y="1620422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465280CF-1286-77D1-D58F-565414CF444A}"/>
              </a:ext>
            </a:extLst>
          </p:cNvPr>
          <p:cNvSpPr txBox="1"/>
          <p:nvPr/>
        </p:nvSpPr>
        <p:spPr>
          <a:xfrm>
            <a:off x="4868142" y="1620422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8C18F526-7A51-B6BB-44FC-08A2401F92E2}"/>
              </a:ext>
            </a:extLst>
          </p:cNvPr>
          <p:cNvSpPr txBox="1"/>
          <p:nvPr/>
        </p:nvSpPr>
        <p:spPr>
          <a:xfrm>
            <a:off x="4584548" y="1620422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401E986C-0A8A-9205-0095-0375A0B1A154}"/>
              </a:ext>
            </a:extLst>
          </p:cNvPr>
          <p:cNvSpPr txBox="1"/>
          <p:nvPr/>
        </p:nvSpPr>
        <p:spPr>
          <a:xfrm>
            <a:off x="5174351" y="1620422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3479473C-77D4-E745-3E68-451160921287}"/>
              </a:ext>
            </a:extLst>
          </p:cNvPr>
          <p:cNvSpPr txBox="1"/>
          <p:nvPr/>
        </p:nvSpPr>
        <p:spPr>
          <a:xfrm>
            <a:off x="5501280" y="1620422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E6FB8E84-F57C-0864-3CA0-17FE2A6ADB5C}"/>
              </a:ext>
            </a:extLst>
          </p:cNvPr>
          <p:cNvSpPr txBox="1"/>
          <p:nvPr/>
        </p:nvSpPr>
        <p:spPr>
          <a:xfrm>
            <a:off x="3281347" y="1869885"/>
            <a:ext cx="68800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MG132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9E5639C5-E725-33F9-D7BE-2EEAB4991457}"/>
              </a:ext>
            </a:extLst>
          </p:cNvPr>
          <p:cNvSpPr txBox="1"/>
          <p:nvPr/>
        </p:nvSpPr>
        <p:spPr>
          <a:xfrm>
            <a:off x="3480311" y="1651094"/>
            <a:ext cx="48904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PAR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4CEA49DE-F92A-A674-002A-CEABA57E42E5}"/>
              </a:ext>
            </a:extLst>
          </p:cNvPr>
          <p:cNvSpPr txBox="1"/>
          <p:nvPr/>
        </p:nvSpPr>
        <p:spPr>
          <a:xfrm>
            <a:off x="4621760" y="1315153"/>
            <a:ext cx="51809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RKO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FC5BC881-44FB-7908-245A-AC3D145DD64D}"/>
              </a:ext>
            </a:extLst>
          </p:cNvPr>
          <p:cNvSpPr txBox="1"/>
          <p:nvPr/>
        </p:nvSpPr>
        <p:spPr>
          <a:xfrm>
            <a:off x="5759658" y="1620422"/>
            <a:ext cx="5036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altLang="zh-CN" sz="1200" dirty="0" err="1">
                <a:latin typeface="Arial" panose="020B0604020202020204" pitchFamily="34" charset="0"/>
                <a:cs typeface="Arial" panose="020B0604020202020204" pitchFamily="34" charset="0"/>
              </a:rPr>
              <a:t>μM</a:t>
            </a:r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F32A665B-D877-AA06-575C-27882C56B58E}"/>
              </a:ext>
            </a:extLst>
          </p:cNvPr>
          <p:cNvSpPr txBox="1"/>
          <p:nvPr/>
        </p:nvSpPr>
        <p:spPr>
          <a:xfrm>
            <a:off x="5767153" y="1865102"/>
            <a:ext cx="5036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altLang="zh-CN" sz="1200" dirty="0" err="1">
                <a:latin typeface="Arial" panose="020B0604020202020204" pitchFamily="34" charset="0"/>
                <a:cs typeface="Arial" panose="020B0604020202020204" pitchFamily="34" charset="0"/>
              </a:rPr>
              <a:t>μM</a:t>
            </a:r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C7EC9868-69A5-017F-3D15-10F3C9C38F33}"/>
              </a:ext>
            </a:extLst>
          </p:cNvPr>
          <p:cNvSpPr txBox="1"/>
          <p:nvPr/>
        </p:nvSpPr>
        <p:spPr>
          <a:xfrm>
            <a:off x="3941226" y="2125649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D1770AB9-01CE-7932-6395-919ECF91F897}"/>
              </a:ext>
            </a:extLst>
          </p:cNvPr>
          <p:cNvSpPr txBox="1"/>
          <p:nvPr/>
        </p:nvSpPr>
        <p:spPr>
          <a:xfrm>
            <a:off x="4270912" y="2125649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3B9D4630-36F9-238E-821F-AA91919688C9}"/>
              </a:ext>
            </a:extLst>
          </p:cNvPr>
          <p:cNvSpPr txBox="1"/>
          <p:nvPr/>
        </p:nvSpPr>
        <p:spPr>
          <a:xfrm>
            <a:off x="4910621" y="2125649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949FCCA2-2B75-E69B-DE06-DB490AE17288}"/>
              </a:ext>
            </a:extLst>
          </p:cNvPr>
          <p:cNvSpPr txBox="1"/>
          <p:nvPr/>
        </p:nvSpPr>
        <p:spPr>
          <a:xfrm>
            <a:off x="4542069" y="2125649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40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D9F8748E-88A5-9366-2622-DED96FBC2FBF}"/>
              </a:ext>
            </a:extLst>
          </p:cNvPr>
          <p:cNvSpPr txBox="1"/>
          <p:nvPr/>
        </p:nvSpPr>
        <p:spPr>
          <a:xfrm>
            <a:off x="5217392" y="2125649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文本框 44">
            <a:extLst>
              <a:ext uri="{FF2B5EF4-FFF2-40B4-BE49-F238E27FC236}">
                <a16:creationId xmlns:a16="http://schemas.microsoft.com/office/drawing/2014/main" id="{8B2DB6A9-F689-09D3-32BA-0EEDBC906CDA}"/>
              </a:ext>
            </a:extLst>
          </p:cNvPr>
          <p:cNvSpPr txBox="1"/>
          <p:nvPr/>
        </p:nvSpPr>
        <p:spPr>
          <a:xfrm>
            <a:off x="5501280" y="2125649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40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id="{5AA103AE-3E9A-7A55-2A46-14AABD80B352}"/>
              </a:ext>
            </a:extLst>
          </p:cNvPr>
          <p:cNvSpPr txBox="1"/>
          <p:nvPr/>
        </p:nvSpPr>
        <p:spPr>
          <a:xfrm>
            <a:off x="3553858" y="2125648"/>
            <a:ext cx="41549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CQ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文本框 46">
            <a:extLst>
              <a:ext uri="{FF2B5EF4-FFF2-40B4-BE49-F238E27FC236}">
                <a16:creationId xmlns:a16="http://schemas.microsoft.com/office/drawing/2014/main" id="{7A3FA419-62C9-668F-0FFC-7137C05D2931}"/>
              </a:ext>
            </a:extLst>
          </p:cNvPr>
          <p:cNvSpPr txBox="1"/>
          <p:nvPr/>
        </p:nvSpPr>
        <p:spPr>
          <a:xfrm>
            <a:off x="5768480" y="2120865"/>
            <a:ext cx="5036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altLang="zh-CN" sz="1200" dirty="0" err="1">
                <a:latin typeface="Arial" panose="020B0604020202020204" pitchFamily="34" charset="0"/>
                <a:cs typeface="Arial" panose="020B0604020202020204" pitchFamily="34" charset="0"/>
              </a:rPr>
              <a:t>μM</a:t>
            </a:r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876865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DEEFF4C7-BEEE-6D48-FE90-92977C362D45}"/>
              </a:ext>
            </a:extLst>
          </p:cNvPr>
          <p:cNvSpPr txBox="1"/>
          <p:nvPr/>
        </p:nvSpPr>
        <p:spPr>
          <a:xfrm>
            <a:off x="4976114" y="551946"/>
            <a:ext cx="14029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 dirty="0"/>
              <a:t>Figure S7C</a:t>
            </a:r>
            <a:endParaRPr lang="zh-CN" alt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70356C35-F25D-80B7-4140-13A3CC3197F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68882" y="2296755"/>
            <a:ext cx="2913576" cy="1723523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133925BF-7408-1B7D-C980-144707C216B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24539" y="4119592"/>
            <a:ext cx="2667359" cy="1723523"/>
          </a:xfrm>
          <a:prstGeom prst="rect">
            <a:avLst/>
          </a:prstGeom>
        </p:spPr>
      </p:pic>
      <p:grpSp>
        <p:nvGrpSpPr>
          <p:cNvPr id="9" name="组合 8">
            <a:extLst>
              <a:ext uri="{FF2B5EF4-FFF2-40B4-BE49-F238E27FC236}">
                <a16:creationId xmlns:a16="http://schemas.microsoft.com/office/drawing/2014/main" id="{8C4F1B1B-C9C0-0811-FB01-C7B7C66A37ED}"/>
              </a:ext>
            </a:extLst>
          </p:cNvPr>
          <p:cNvGrpSpPr/>
          <p:nvPr/>
        </p:nvGrpSpPr>
        <p:grpSpPr>
          <a:xfrm>
            <a:off x="3647475" y="2802206"/>
            <a:ext cx="944144" cy="276999"/>
            <a:chOff x="1034645" y="3905155"/>
            <a:chExt cx="944144" cy="276999"/>
          </a:xfrm>
        </p:grpSpPr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6A98873D-892B-7D08-51FF-8113A843BC82}"/>
                </a:ext>
              </a:extLst>
            </p:cNvPr>
            <p:cNvSpPr txBox="1"/>
            <p:nvPr/>
          </p:nvSpPr>
          <p:spPr>
            <a:xfrm>
              <a:off x="1034645" y="3905155"/>
              <a:ext cx="900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48 </a:t>
              </a:r>
              <a:r>
                <a:rPr lang="en-US" altLang="zh-CN" sz="1200" dirty="0" err="1">
                  <a:latin typeface="Arial" panose="020B0604020202020204" pitchFamily="34" charset="0"/>
                  <a:cs typeface="Arial" panose="020B0604020202020204" pitchFamily="34" charset="0"/>
                </a:rPr>
                <a:t>kDa</a:t>
              </a:r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zh-CN" altLang="en-US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1" name="直线连接符 23">
              <a:extLst>
                <a:ext uri="{FF2B5EF4-FFF2-40B4-BE49-F238E27FC236}">
                  <a16:creationId xmlns:a16="http://schemas.microsoft.com/office/drawing/2014/main" id="{3CF899DA-B456-4FDE-C9F2-92020C51856C}"/>
                </a:ext>
              </a:extLst>
            </p:cNvPr>
            <p:cNvCxnSpPr>
              <a:cxnSpLocks/>
            </p:cNvCxnSpPr>
            <p:nvPr/>
          </p:nvCxnSpPr>
          <p:spPr>
            <a:xfrm>
              <a:off x="1798789" y="4059043"/>
              <a:ext cx="180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2229A09E-BDF2-2572-D884-93C82BF45B42}"/>
              </a:ext>
            </a:extLst>
          </p:cNvPr>
          <p:cNvGrpSpPr/>
          <p:nvPr/>
        </p:nvGrpSpPr>
        <p:grpSpPr>
          <a:xfrm>
            <a:off x="3647475" y="2392659"/>
            <a:ext cx="944144" cy="276999"/>
            <a:chOff x="1034645" y="3905155"/>
            <a:chExt cx="944144" cy="276999"/>
          </a:xfrm>
        </p:grpSpPr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56A093C4-D5B2-735F-678B-4D28406E33F9}"/>
                </a:ext>
              </a:extLst>
            </p:cNvPr>
            <p:cNvSpPr txBox="1"/>
            <p:nvPr/>
          </p:nvSpPr>
          <p:spPr>
            <a:xfrm>
              <a:off x="1034645" y="3905155"/>
              <a:ext cx="900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70 </a:t>
              </a:r>
              <a:r>
                <a:rPr lang="en-US" altLang="zh-CN" sz="1200" dirty="0" err="1">
                  <a:latin typeface="Arial" panose="020B0604020202020204" pitchFamily="34" charset="0"/>
                  <a:cs typeface="Arial" panose="020B0604020202020204" pitchFamily="34" charset="0"/>
                </a:rPr>
                <a:t>kDa</a:t>
              </a:r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zh-CN" altLang="en-US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4" name="直线连接符 35">
              <a:extLst>
                <a:ext uri="{FF2B5EF4-FFF2-40B4-BE49-F238E27FC236}">
                  <a16:creationId xmlns:a16="http://schemas.microsoft.com/office/drawing/2014/main" id="{ECBF76B2-3DD4-A7CC-1CEE-74B26B2DB2F8}"/>
                </a:ext>
              </a:extLst>
            </p:cNvPr>
            <p:cNvCxnSpPr>
              <a:cxnSpLocks/>
            </p:cNvCxnSpPr>
            <p:nvPr/>
          </p:nvCxnSpPr>
          <p:spPr>
            <a:xfrm>
              <a:off x="1798789" y="4059043"/>
              <a:ext cx="180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5" name="矩形 14">
            <a:extLst>
              <a:ext uri="{FF2B5EF4-FFF2-40B4-BE49-F238E27FC236}">
                <a16:creationId xmlns:a16="http://schemas.microsoft.com/office/drawing/2014/main" id="{4DF162C7-7CC6-4503-1756-951FE1C0F2F2}"/>
              </a:ext>
            </a:extLst>
          </p:cNvPr>
          <p:cNvSpPr/>
          <p:nvPr/>
        </p:nvSpPr>
        <p:spPr>
          <a:xfrm>
            <a:off x="4649386" y="2663515"/>
            <a:ext cx="2154787" cy="46398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598EE605-0882-2AD3-2B29-44B28AEF0C78}"/>
              </a:ext>
            </a:extLst>
          </p:cNvPr>
          <p:cNvGrpSpPr/>
          <p:nvPr/>
        </p:nvGrpSpPr>
        <p:grpSpPr>
          <a:xfrm>
            <a:off x="3689257" y="5025227"/>
            <a:ext cx="944144" cy="276999"/>
            <a:chOff x="1034645" y="3905155"/>
            <a:chExt cx="944144" cy="276999"/>
          </a:xfrm>
        </p:grpSpPr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9F66A262-FC0E-1670-EC5E-B361F62BB5FC}"/>
                </a:ext>
              </a:extLst>
            </p:cNvPr>
            <p:cNvSpPr txBox="1"/>
            <p:nvPr/>
          </p:nvSpPr>
          <p:spPr>
            <a:xfrm>
              <a:off x="1034645" y="3905155"/>
              <a:ext cx="900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35 </a:t>
              </a:r>
              <a:r>
                <a:rPr lang="en-US" altLang="zh-CN" sz="1200" dirty="0" err="1">
                  <a:latin typeface="Arial" panose="020B0604020202020204" pitchFamily="34" charset="0"/>
                  <a:cs typeface="Arial" panose="020B0604020202020204" pitchFamily="34" charset="0"/>
                </a:rPr>
                <a:t>kDa</a:t>
              </a:r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zh-CN" altLang="en-US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8" name="直线连接符 23">
              <a:extLst>
                <a:ext uri="{FF2B5EF4-FFF2-40B4-BE49-F238E27FC236}">
                  <a16:creationId xmlns:a16="http://schemas.microsoft.com/office/drawing/2014/main" id="{9F50DEA6-9B0A-4AE7-3395-459990092A76}"/>
                </a:ext>
              </a:extLst>
            </p:cNvPr>
            <p:cNvCxnSpPr>
              <a:cxnSpLocks/>
            </p:cNvCxnSpPr>
            <p:nvPr/>
          </p:nvCxnSpPr>
          <p:spPr>
            <a:xfrm>
              <a:off x="1798789" y="4059043"/>
              <a:ext cx="180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9" name="矩形 18">
            <a:extLst>
              <a:ext uri="{FF2B5EF4-FFF2-40B4-BE49-F238E27FC236}">
                <a16:creationId xmlns:a16="http://schemas.microsoft.com/office/drawing/2014/main" id="{904508BE-8F1B-D5DF-F4BB-F48BF8690B20}"/>
              </a:ext>
            </a:extLst>
          </p:cNvPr>
          <p:cNvSpPr/>
          <p:nvPr/>
        </p:nvSpPr>
        <p:spPr>
          <a:xfrm>
            <a:off x="4689564" y="4895207"/>
            <a:ext cx="2154787" cy="46398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948A6A29-A268-94CA-264A-F1846B279D47}"/>
              </a:ext>
            </a:extLst>
          </p:cNvPr>
          <p:cNvSpPr txBox="1"/>
          <p:nvPr/>
        </p:nvSpPr>
        <p:spPr>
          <a:xfrm>
            <a:off x="6987051" y="2654180"/>
            <a:ext cx="14285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PD-L1</a:t>
            </a:r>
          </a:p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Abcam: </a:t>
            </a:r>
            <a:r>
              <a:rPr lang="en-US" altLang="zh-CN" sz="12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ab203103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C75B9C18-FF4B-2DA4-0C35-B4A034CFC006}"/>
              </a:ext>
            </a:extLst>
          </p:cNvPr>
          <p:cNvSpPr txBox="1"/>
          <p:nvPr/>
        </p:nvSpPr>
        <p:spPr>
          <a:xfrm>
            <a:off x="7027229" y="4895207"/>
            <a:ext cx="20079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GAPDH</a:t>
            </a:r>
          </a:p>
          <a:p>
            <a:r>
              <a:rPr lang="en-US" altLang="zh-CN" sz="1200" dirty="0" err="1">
                <a:latin typeface="Arial" panose="020B0604020202020204" pitchFamily="34" charset="0"/>
                <a:cs typeface="Arial" panose="020B0604020202020204" pitchFamily="34" charset="0"/>
              </a:rPr>
              <a:t>Proteintech</a:t>
            </a:r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: 60004-1-Ig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F1D96F8D-7272-D6AC-930B-F200044D9D84}"/>
              </a:ext>
            </a:extLst>
          </p:cNvPr>
          <p:cNvSpPr txBox="1"/>
          <p:nvPr/>
        </p:nvSpPr>
        <p:spPr>
          <a:xfrm>
            <a:off x="4790692" y="1790373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8A83A56A-3BC0-27D0-F7BB-490AF429257C}"/>
              </a:ext>
            </a:extLst>
          </p:cNvPr>
          <p:cNvSpPr txBox="1"/>
          <p:nvPr/>
        </p:nvSpPr>
        <p:spPr>
          <a:xfrm>
            <a:off x="5120378" y="1790373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9EA21EBC-FBB1-7E23-D40A-C282187A3968}"/>
              </a:ext>
            </a:extLst>
          </p:cNvPr>
          <p:cNvSpPr txBox="1"/>
          <p:nvPr/>
        </p:nvSpPr>
        <p:spPr>
          <a:xfrm>
            <a:off x="5793218" y="1790373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A4272E54-0A62-F6D3-1D37-79E2E674FB58}"/>
              </a:ext>
            </a:extLst>
          </p:cNvPr>
          <p:cNvSpPr txBox="1"/>
          <p:nvPr/>
        </p:nvSpPr>
        <p:spPr>
          <a:xfrm>
            <a:off x="5443292" y="1790373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C0C11732-ABB7-6362-1BE3-BFB16C40E601}"/>
              </a:ext>
            </a:extLst>
          </p:cNvPr>
          <p:cNvSpPr txBox="1"/>
          <p:nvPr/>
        </p:nvSpPr>
        <p:spPr>
          <a:xfrm>
            <a:off x="6146368" y="1790373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327C0012-354A-B762-FEBD-8D17B9C88809}"/>
              </a:ext>
            </a:extLst>
          </p:cNvPr>
          <p:cNvSpPr txBox="1"/>
          <p:nvPr/>
        </p:nvSpPr>
        <p:spPr>
          <a:xfrm>
            <a:off x="6474062" y="1790373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8" name="直接连接符 31">
            <a:extLst>
              <a:ext uri="{FF2B5EF4-FFF2-40B4-BE49-F238E27FC236}">
                <a16:creationId xmlns:a16="http://schemas.microsoft.com/office/drawing/2014/main" id="{928985BC-6D88-0022-9F5E-CA96978D7C6A}"/>
              </a:ext>
            </a:extLst>
          </p:cNvPr>
          <p:cNvCxnSpPr>
            <a:cxnSpLocks/>
          </p:cNvCxnSpPr>
          <p:nvPr/>
        </p:nvCxnSpPr>
        <p:spPr>
          <a:xfrm>
            <a:off x="4788345" y="1523950"/>
            <a:ext cx="188650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9" name="文本框 28">
            <a:extLst>
              <a:ext uri="{FF2B5EF4-FFF2-40B4-BE49-F238E27FC236}">
                <a16:creationId xmlns:a16="http://schemas.microsoft.com/office/drawing/2014/main" id="{2EBCEAF4-3925-3F15-0BEC-E5E77227244B}"/>
              </a:ext>
            </a:extLst>
          </p:cNvPr>
          <p:cNvSpPr txBox="1"/>
          <p:nvPr/>
        </p:nvSpPr>
        <p:spPr>
          <a:xfrm>
            <a:off x="4790692" y="1540909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373EEE7F-B9E5-51EE-0703-F2F554FC7B77}"/>
              </a:ext>
            </a:extLst>
          </p:cNvPr>
          <p:cNvSpPr txBox="1"/>
          <p:nvPr/>
        </p:nvSpPr>
        <p:spPr>
          <a:xfrm>
            <a:off x="5116139" y="1540909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20CDB40A-986C-6B8D-0612-5457AC06F5CA}"/>
              </a:ext>
            </a:extLst>
          </p:cNvPr>
          <p:cNvSpPr txBox="1"/>
          <p:nvPr/>
        </p:nvSpPr>
        <p:spPr>
          <a:xfrm>
            <a:off x="5750739" y="1540909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BA38A93A-CE1E-9A6E-D4AA-A8ABFECF20CA}"/>
              </a:ext>
            </a:extLst>
          </p:cNvPr>
          <p:cNvSpPr txBox="1"/>
          <p:nvPr/>
        </p:nvSpPr>
        <p:spPr>
          <a:xfrm>
            <a:off x="5443292" y="1540909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340B04B4-3E08-3F49-AEBE-3E9FA91AD439}"/>
              </a:ext>
            </a:extLst>
          </p:cNvPr>
          <p:cNvSpPr txBox="1"/>
          <p:nvPr/>
        </p:nvSpPr>
        <p:spPr>
          <a:xfrm>
            <a:off x="6104654" y="1540909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F9964CD4-7826-84F3-5F59-8B1959432EE7}"/>
              </a:ext>
            </a:extLst>
          </p:cNvPr>
          <p:cNvSpPr txBox="1"/>
          <p:nvPr/>
        </p:nvSpPr>
        <p:spPr>
          <a:xfrm>
            <a:off x="6431583" y="1540909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B977B9B2-A9EB-C456-80BE-DF92757031D0}"/>
              </a:ext>
            </a:extLst>
          </p:cNvPr>
          <p:cNvSpPr txBox="1"/>
          <p:nvPr/>
        </p:nvSpPr>
        <p:spPr>
          <a:xfrm>
            <a:off x="4132140" y="1790372"/>
            <a:ext cx="68800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MG132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B416FD91-FA5F-E3A9-26E9-492F7313E976}"/>
              </a:ext>
            </a:extLst>
          </p:cNvPr>
          <p:cNvSpPr txBox="1"/>
          <p:nvPr/>
        </p:nvSpPr>
        <p:spPr>
          <a:xfrm>
            <a:off x="4331104" y="1571581"/>
            <a:ext cx="48904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PAR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01D057A3-5CAC-76C5-DE04-E8131DB70110}"/>
              </a:ext>
            </a:extLst>
          </p:cNvPr>
          <p:cNvSpPr txBox="1"/>
          <p:nvPr/>
        </p:nvSpPr>
        <p:spPr>
          <a:xfrm>
            <a:off x="5472553" y="1235640"/>
            <a:ext cx="6351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H1975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D577507E-EC34-B9F7-1E7C-037917D9C474}"/>
              </a:ext>
            </a:extLst>
          </p:cNvPr>
          <p:cNvSpPr txBox="1"/>
          <p:nvPr/>
        </p:nvSpPr>
        <p:spPr>
          <a:xfrm>
            <a:off x="6689961" y="1540909"/>
            <a:ext cx="5036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altLang="zh-CN" sz="1200" dirty="0" err="1">
                <a:latin typeface="Arial" panose="020B0604020202020204" pitchFamily="34" charset="0"/>
                <a:cs typeface="Arial" panose="020B0604020202020204" pitchFamily="34" charset="0"/>
              </a:rPr>
              <a:t>μM</a:t>
            </a:r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3C1812CC-DEA3-9357-61CC-FD7F04F767D8}"/>
              </a:ext>
            </a:extLst>
          </p:cNvPr>
          <p:cNvSpPr txBox="1"/>
          <p:nvPr/>
        </p:nvSpPr>
        <p:spPr>
          <a:xfrm>
            <a:off x="6697456" y="1785589"/>
            <a:ext cx="5036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altLang="zh-CN" sz="1200" dirty="0" err="1">
                <a:latin typeface="Arial" panose="020B0604020202020204" pitchFamily="34" charset="0"/>
                <a:cs typeface="Arial" panose="020B0604020202020204" pitchFamily="34" charset="0"/>
              </a:rPr>
              <a:t>μM</a:t>
            </a:r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0986027D-0B25-2FCA-184F-0F446AF68710}"/>
              </a:ext>
            </a:extLst>
          </p:cNvPr>
          <p:cNvSpPr txBox="1"/>
          <p:nvPr/>
        </p:nvSpPr>
        <p:spPr>
          <a:xfrm>
            <a:off x="4792019" y="2046136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33754D34-8CC8-63CC-D583-77F8184F1405}"/>
              </a:ext>
            </a:extLst>
          </p:cNvPr>
          <p:cNvSpPr txBox="1"/>
          <p:nvPr/>
        </p:nvSpPr>
        <p:spPr>
          <a:xfrm>
            <a:off x="5121705" y="2046136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3DC3DFC7-AE00-77CD-F9F9-C0F1C8F69012}"/>
              </a:ext>
            </a:extLst>
          </p:cNvPr>
          <p:cNvSpPr txBox="1"/>
          <p:nvPr/>
        </p:nvSpPr>
        <p:spPr>
          <a:xfrm>
            <a:off x="5793218" y="2046136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5BD74263-92ED-29AB-2821-36B6F318460E}"/>
              </a:ext>
            </a:extLst>
          </p:cNvPr>
          <p:cNvSpPr txBox="1"/>
          <p:nvPr/>
        </p:nvSpPr>
        <p:spPr>
          <a:xfrm>
            <a:off x="5400813" y="2046136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40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3F203032-51C2-C8CC-6C6A-830C0C7E2159}"/>
              </a:ext>
            </a:extLst>
          </p:cNvPr>
          <p:cNvSpPr txBox="1"/>
          <p:nvPr/>
        </p:nvSpPr>
        <p:spPr>
          <a:xfrm>
            <a:off x="6147695" y="2046136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文本框 44">
            <a:extLst>
              <a:ext uri="{FF2B5EF4-FFF2-40B4-BE49-F238E27FC236}">
                <a16:creationId xmlns:a16="http://schemas.microsoft.com/office/drawing/2014/main" id="{BA1A1F13-19B1-613B-087C-A6D2BD7123C3}"/>
              </a:ext>
            </a:extLst>
          </p:cNvPr>
          <p:cNvSpPr txBox="1"/>
          <p:nvPr/>
        </p:nvSpPr>
        <p:spPr>
          <a:xfrm>
            <a:off x="6431583" y="2046136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40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id="{46403D84-3345-BDA7-9CD7-B785676E5E77}"/>
              </a:ext>
            </a:extLst>
          </p:cNvPr>
          <p:cNvSpPr txBox="1"/>
          <p:nvPr/>
        </p:nvSpPr>
        <p:spPr>
          <a:xfrm>
            <a:off x="4404651" y="2046135"/>
            <a:ext cx="41549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CQ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文本框 46">
            <a:extLst>
              <a:ext uri="{FF2B5EF4-FFF2-40B4-BE49-F238E27FC236}">
                <a16:creationId xmlns:a16="http://schemas.microsoft.com/office/drawing/2014/main" id="{8C675A3D-3506-7270-6195-C2A87EB452FC}"/>
              </a:ext>
            </a:extLst>
          </p:cNvPr>
          <p:cNvSpPr txBox="1"/>
          <p:nvPr/>
        </p:nvSpPr>
        <p:spPr>
          <a:xfrm>
            <a:off x="6698783" y="2041352"/>
            <a:ext cx="5036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altLang="zh-CN" sz="1200" dirty="0" err="1">
                <a:latin typeface="Arial" panose="020B0604020202020204" pitchFamily="34" charset="0"/>
                <a:cs typeface="Arial" panose="020B0604020202020204" pitchFamily="34" charset="0"/>
              </a:rPr>
              <a:t>μM</a:t>
            </a:r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118112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979005F2-528D-B907-F741-9DFD5B0030C3}"/>
              </a:ext>
            </a:extLst>
          </p:cNvPr>
          <p:cNvSpPr txBox="1"/>
          <p:nvPr/>
        </p:nvSpPr>
        <p:spPr>
          <a:xfrm>
            <a:off x="1399117" y="571535"/>
            <a:ext cx="14029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 dirty="0"/>
              <a:t>Figure S8A</a:t>
            </a:r>
            <a:endParaRPr lang="zh-CN" alt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EDD4357E-4CD2-E814-83CA-257531CF410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72476" y="2189500"/>
            <a:ext cx="3401852" cy="1877243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BD3DFCAC-5904-48B8-C6C6-17EDC4FAB40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66459" y="4109112"/>
            <a:ext cx="3401852" cy="1168850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E3D395C4-F2D0-826F-2510-6672C95E8508}"/>
              </a:ext>
            </a:extLst>
          </p:cNvPr>
          <p:cNvSpPr txBox="1"/>
          <p:nvPr/>
        </p:nvSpPr>
        <p:spPr>
          <a:xfrm>
            <a:off x="1511614" y="1678593"/>
            <a:ext cx="23596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928E632D-7CD4-20FF-9894-FBE435454C20}"/>
              </a:ext>
            </a:extLst>
          </p:cNvPr>
          <p:cNvSpPr txBox="1"/>
          <p:nvPr/>
        </p:nvSpPr>
        <p:spPr>
          <a:xfrm>
            <a:off x="1723117" y="1678593"/>
            <a:ext cx="23596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9ED55689-6C90-8AAB-0980-4541C03F368D}"/>
              </a:ext>
            </a:extLst>
          </p:cNvPr>
          <p:cNvSpPr txBox="1"/>
          <p:nvPr/>
        </p:nvSpPr>
        <p:spPr>
          <a:xfrm>
            <a:off x="2094131" y="1678593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#1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777FEB28-5AA5-F442-0DFC-2F6235116BDF}"/>
              </a:ext>
            </a:extLst>
          </p:cNvPr>
          <p:cNvSpPr txBox="1"/>
          <p:nvPr/>
        </p:nvSpPr>
        <p:spPr>
          <a:xfrm>
            <a:off x="1875796" y="1678593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#1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DAD3B778-7793-2ADC-F083-78D40110BA44}"/>
              </a:ext>
            </a:extLst>
          </p:cNvPr>
          <p:cNvSpPr txBox="1"/>
          <p:nvPr/>
        </p:nvSpPr>
        <p:spPr>
          <a:xfrm>
            <a:off x="2307517" y="1678593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#2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8D4E0112-7521-BDF7-900A-C350FC00DDFB}"/>
              </a:ext>
            </a:extLst>
          </p:cNvPr>
          <p:cNvSpPr txBox="1"/>
          <p:nvPr/>
        </p:nvSpPr>
        <p:spPr>
          <a:xfrm>
            <a:off x="2535438" y="1678593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#2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5" name="直接连接符 31">
            <a:extLst>
              <a:ext uri="{FF2B5EF4-FFF2-40B4-BE49-F238E27FC236}">
                <a16:creationId xmlns:a16="http://schemas.microsoft.com/office/drawing/2014/main" id="{C58C3143-4296-8676-9179-63F3DEC5A7D7}"/>
              </a:ext>
            </a:extLst>
          </p:cNvPr>
          <p:cNvCxnSpPr>
            <a:cxnSpLocks/>
          </p:cNvCxnSpPr>
          <p:nvPr/>
        </p:nvCxnSpPr>
        <p:spPr>
          <a:xfrm>
            <a:off x="1504119" y="1678592"/>
            <a:ext cx="127686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文本框 15">
            <a:extLst>
              <a:ext uri="{FF2B5EF4-FFF2-40B4-BE49-F238E27FC236}">
                <a16:creationId xmlns:a16="http://schemas.microsoft.com/office/drawing/2014/main" id="{66C84A64-D23A-4D4F-261B-55C3ADE28063}"/>
              </a:ext>
            </a:extLst>
          </p:cNvPr>
          <p:cNvSpPr txBox="1"/>
          <p:nvPr/>
        </p:nvSpPr>
        <p:spPr>
          <a:xfrm>
            <a:off x="1504119" y="1912502"/>
            <a:ext cx="23596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F620ED28-5215-89DD-3F79-BC783C3C21B2}"/>
              </a:ext>
            </a:extLst>
          </p:cNvPr>
          <p:cNvSpPr txBox="1"/>
          <p:nvPr/>
        </p:nvSpPr>
        <p:spPr>
          <a:xfrm>
            <a:off x="1663806" y="1912502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9D988D04-F1D9-0B5B-7A33-38D711DB503A}"/>
              </a:ext>
            </a:extLst>
          </p:cNvPr>
          <p:cNvSpPr txBox="1"/>
          <p:nvPr/>
        </p:nvSpPr>
        <p:spPr>
          <a:xfrm>
            <a:off x="2094131" y="1912502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6E31788F-B066-A692-48A7-E585BEA90AAD}"/>
              </a:ext>
            </a:extLst>
          </p:cNvPr>
          <p:cNvSpPr txBox="1"/>
          <p:nvPr/>
        </p:nvSpPr>
        <p:spPr>
          <a:xfrm>
            <a:off x="1935107" y="1912502"/>
            <a:ext cx="23596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78646035-7EAD-5721-CE90-55FB839BDBB3}"/>
              </a:ext>
            </a:extLst>
          </p:cNvPr>
          <p:cNvSpPr txBox="1"/>
          <p:nvPr/>
        </p:nvSpPr>
        <p:spPr>
          <a:xfrm>
            <a:off x="2366828" y="1912502"/>
            <a:ext cx="23596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10658D99-B310-B834-070A-B5623FAF7E70}"/>
              </a:ext>
            </a:extLst>
          </p:cNvPr>
          <p:cNvSpPr txBox="1"/>
          <p:nvPr/>
        </p:nvSpPr>
        <p:spPr>
          <a:xfrm>
            <a:off x="2536078" y="1912502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E4D54B72-A933-D024-F627-22F5698CD8FF}"/>
              </a:ext>
            </a:extLst>
          </p:cNvPr>
          <p:cNvSpPr txBox="1"/>
          <p:nvPr/>
        </p:nvSpPr>
        <p:spPr>
          <a:xfrm>
            <a:off x="485704" y="1678592"/>
            <a:ext cx="99418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si-MARCH8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B3AE7E7B-2476-5CE3-F78F-9D5564826884}"/>
              </a:ext>
            </a:extLst>
          </p:cNvPr>
          <p:cNvSpPr txBox="1"/>
          <p:nvPr/>
        </p:nvSpPr>
        <p:spPr>
          <a:xfrm>
            <a:off x="982566" y="1943174"/>
            <a:ext cx="48904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PAR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FC68AA96-970B-584C-F032-7D0E5D485CD5}"/>
              </a:ext>
            </a:extLst>
          </p:cNvPr>
          <p:cNvSpPr txBox="1"/>
          <p:nvPr/>
        </p:nvSpPr>
        <p:spPr>
          <a:xfrm>
            <a:off x="2747740" y="1912502"/>
            <a:ext cx="5036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altLang="zh-CN" sz="1200" dirty="0" err="1">
                <a:latin typeface="Arial" panose="020B0604020202020204" pitchFamily="34" charset="0"/>
                <a:cs typeface="Arial" panose="020B0604020202020204" pitchFamily="34" charset="0"/>
              </a:rPr>
              <a:t>μM</a:t>
            </a:r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6D5AC1B9-2C62-443D-F3AF-A57A7B8F2D95}"/>
              </a:ext>
            </a:extLst>
          </p:cNvPr>
          <p:cNvSpPr txBox="1"/>
          <p:nvPr/>
        </p:nvSpPr>
        <p:spPr>
          <a:xfrm>
            <a:off x="4584290" y="2704861"/>
            <a:ext cx="14285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PD-L1</a:t>
            </a:r>
          </a:p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Abcam: </a:t>
            </a:r>
            <a:r>
              <a:rPr lang="en-US" altLang="zh-CN" sz="12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ab203103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0CE6B485-1852-4566-FBBC-AD21F1982C5E}"/>
              </a:ext>
            </a:extLst>
          </p:cNvPr>
          <p:cNvSpPr txBox="1"/>
          <p:nvPr/>
        </p:nvSpPr>
        <p:spPr>
          <a:xfrm>
            <a:off x="4615459" y="4112793"/>
            <a:ext cx="20079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GAPDH</a:t>
            </a:r>
          </a:p>
          <a:p>
            <a:r>
              <a:rPr lang="en-US" altLang="zh-CN" sz="1200" dirty="0" err="1">
                <a:latin typeface="Arial" panose="020B0604020202020204" pitchFamily="34" charset="0"/>
                <a:cs typeface="Arial" panose="020B0604020202020204" pitchFamily="34" charset="0"/>
              </a:rPr>
              <a:t>Proteintech</a:t>
            </a:r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: 60004-1-Ig</a:t>
            </a: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D9AB1724-2CF3-9F05-A7B8-B54D7842E661}"/>
              </a:ext>
            </a:extLst>
          </p:cNvPr>
          <p:cNvSpPr/>
          <p:nvPr/>
        </p:nvSpPr>
        <p:spPr>
          <a:xfrm>
            <a:off x="1470676" y="2711024"/>
            <a:ext cx="1377373" cy="46398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EB4FAD53-7AD5-CF87-4B85-E4D6FDC279BC}"/>
              </a:ext>
            </a:extLst>
          </p:cNvPr>
          <p:cNvSpPr/>
          <p:nvPr/>
        </p:nvSpPr>
        <p:spPr>
          <a:xfrm>
            <a:off x="1480845" y="4128055"/>
            <a:ext cx="1377373" cy="46398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9" name="组合 28">
            <a:extLst>
              <a:ext uri="{FF2B5EF4-FFF2-40B4-BE49-F238E27FC236}">
                <a16:creationId xmlns:a16="http://schemas.microsoft.com/office/drawing/2014/main" id="{48A202C1-E735-2669-1586-300E750CDF57}"/>
              </a:ext>
            </a:extLst>
          </p:cNvPr>
          <p:cNvGrpSpPr/>
          <p:nvPr/>
        </p:nvGrpSpPr>
        <p:grpSpPr>
          <a:xfrm>
            <a:off x="443899" y="2767817"/>
            <a:ext cx="944144" cy="276999"/>
            <a:chOff x="1034645" y="3905155"/>
            <a:chExt cx="944144" cy="276999"/>
          </a:xfrm>
        </p:grpSpPr>
        <p:sp>
          <p:nvSpPr>
            <p:cNvPr id="30" name="文本框 29">
              <a:extLst>
                <a:ext uri="{FF2B5EF4-FFF2-40B4-BE49-F238E27FC236}">
                  <a16:creationId xmlns:a16="http://schemas.microsoft.com/office/drawing/2014/main" id="{E0C7ED95-4966-F4B9-B354-C8DB378C2BC3}"/>
                </a:ext>
              </a:extLst>
            </p:cNvPr>
            <p:cNvSpPr txBox="1"/>
            <p:nvPr/>
          </p:nvSpPr>
          <p:spPr>
            <a:xfrm>
              <a:off x="1034645" y="3905155"/>
              <a:ext cx="900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48 </a:t>
              </a:r>
              <a:r>
                <a:rPr lang="en-US" altLang="zh-CN" sz="1200" dirty="0" err="1">
                  <a:latin typeface="Arial" panose="020B0604020202020204" pitchFamily="34" charset="0"/>
                  <a:cs typeface="Arial" panose="020B0604020202020204" pitchFamily="34" charset="0"/>
                </a:rPr>
                <a:t>kDa</a:t>
              </a:r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zh-CN" altLang="en-US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31" name="直线连接符 23">
              <a:extLst>
                <a:ext uri="{FF2B5EF4-FFF2-40B4-BE49-F238E27FC236}">
                  <a16:creationId xmlns:a16="http://schemas.microsoft.com/office/drawing/2014/main" id="{FC97AF03-EF68-4D34-E608-CEE726428F5B}"/>
                </a:ext>
              </a:extLst>
            </p:cNvPr>
            <p:cNvCxnSpPr>
              <a:cxnSpLocks/>
            </p:cNvCxnSpPr>
            <p:nvPr/>
          </p:nvCxnSpPr>
          <p:spPr>
            <a:xfrm>
              <a:off x="1798789" y="4059043"/>
              <a:ext cx="180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32" name="组合 31">
            <a:extLst>
              <a:ext uri="{FF2B5EF4-FFF2-40B4-BE49-F238E27FC236}">
                <a16:creationId xmlns:a16="http://schemas.microsoft.com/office/drawing/2014/main" id="{8D01694B-396B-8C89-68F4-745CEF9BD9B6}"/>
              </a:ext>
            </a:extLst>
          </p:cNvPr>
          <p:cNvGrpSpPr/>
          <p:nvPr/>
        </p:nvGrpSpPr>
        <p:grpSpPr>
          <a:xfrm>
            <a:off x="446886" y="2402938"/>
            <a:ext cx="944144" cy="276999"/>
            <a:chOff x="1034645" y="3905155"/>
            <a:chExt cx="944144" cy="276999"/>
          </a:xfrm>
        </p:grpSpPr>
        <p:sp>
          <p:nvSpPr>
            <p:cNvPr id="33" name="文本框 32">
              <a:extLst>
                <a:ext uri="{FF2B5EF4-FFF2-40B4-BE49-F238E27FC236}">
                  <a16:creationId xmlns:a16="http://schemas.microsoft.com/office/drawing/2014/main" id="{BBA91A76-F664-20C2-4418-E911DEA24CFD}"/>
                </a:ext>
              </a:extLst>
            </p:cNvPr>
            <p:cNvSpPr txBox="1"/>
            <p:nvPr/>
          </p:nvSpPr>
          <p:spPr>
            <a:xfrm>
              <a:off x="1034645" y="3905155"/>
              <a:ext cx="900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70 </a:t>
              </a:r>
              <a:r>
                <a:rPr lang="en-US" altLang="zh-CN" sz="1200" dirty="0" err="1">
                  <a:latin typeface="Arial" panose="020B0604020202020204" pitchFamily="34" charset="0"/>
                  <a:cs typeface="Arial" panose="020B0604020202020204" pitchFamily="34" charset="0"/>
                </a:rPr>
                <a:t>kDa</a:t>
              </a:r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zh-CN" altLang="en-US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34" name="直线连接符 23">
              <a:extLst>
                <a:ext uri="{FF2B5EF4-FFF2-40B4-BE49-F238E27FC236}">
                  <a16:creationId xmlns:a16="http://schemas.microsoft.com/office/drawing/2014/main" id="{E4E39BE2-6C50-4319-7672-908CE0DFF571}"/>
                </a:ext>
              </a:extLst>
            </p:cNvPr>
            <p:cNvCxnSpPr>
              <a:cxnSpLocks/>
            </p:cNvCxnSpPr>
            <p:nvPr/>
          </p:nvCxnSpPr>
          <p:spPr>
            <a:xfrm>
              <a:off x="1798789" y="4059043"/>
              <a:ext cx="180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35" name="组合 34">
            <a:extLst>
              <a:ext uri="{FF2B5EF4-FFF2-40B4-BE49-F238E27FC236}">
                <a16:creationId xmlns:a16="http://schemas.microsoft.com/office/drawing/2014/main" id="{346FDCA7-B681-4D85-48A6-F741301D89E2}"/>
              </a:ext>
            </a:extLst>
          </p:cNvPr>
          <p:cNvGrpSpPr/>
          <p:nvPr/>
        </p:nvGrpSpPr>
        <p:grpSpPr>
          <a:xfrm>
            <a:off x="454973" y="4253351"/>
            <a:ext cx="944144" cy="276999"/>
            <a:chOff x="1034645" y="3905155"/>
            <a:chExt cx="944144" cy="276999"/>
          </a:xfrm>
        </p:grpSpPr>
        <p:sp>
          <p:nvSpPr>
            <p:cNvPr id="36" name="文本框 35">
              <a:extLst>
                <a:ext uri="{FF2B5EF4-FFF2-40B4-BE49-F238E27FC236}">
                  <a16:creationId xmlns:a16="http://schemas.microsoft.com/office/drawing/2014/main" id="{066A4953-851E-DFEB-6542-F1E589DA6ADF}"/>
                </a:ext>
              </a:extLst>
            </p:cNvPr>
            <p:cNvSpPr txBox="1"/>
            <p:nvPr/>
          </p:nvSpPr>
          <p:spPr>
            <a:xfrm>
              <a:off x="1034645" y="3905155"/>
              <a:ext cx="900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35 </a:t>
              </a:r>
              <a:r>
                <a:rPr lang="en-US" altLang="zh-CN" sz="1200" dirty="0" err="1">
                  <a:latin typeface="Arial" panose="020B0604020202020204" pitchFamily="34" charset="0"/>
                  <a:cs typeface="Arial" panose="020B0604020202020204" pitchFamily="34" charset="0"/>
                </a:rPr>
                <a:t>kDa</a:t>
              </a:r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zh-CN" altLang="en-US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37" name="直线连接符 23">
              <a:extLst>
                <a:ext uri="{FF2B5EF4-FFF2-40B4-BE49-F238E27FC236}">
                  <a16:creationId xmlns:a16="http://schemas.microsoft.com/office/drawing/2014/main" id="{EFF4E4E4-C048-7AAC-3E49-2D5013FA1F7C}"/>
                </a:ext>
              </a:extLst>
            </p:cNvPr>
            <p:cNvCxnSpPr>
              <a:cxnSpLocks/>
            </p:cNvCxnSpPr>
            <p:nvPr/>
          </p:nvCxnSpPr>
          <p:spPr>
            <a:xfrm>
              <a:off x="1798789" y="4059043"/>
              <a:ext cx="180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38" name="文本框 37">
            <a:extLst>
              <a:ext uri="{FF2B5EF4-FFF2-40B4-BE49-F238E27FC236}">
                <a16:creationId xmlns:a16="http://schemas.microsoft.com/office/drawing/2014/main" id="{A095A110-274B-6CD5-D237-59768E38D64F}"/>
              </a:ext>
            </a:extLst>
          </p:cNvPr>
          <p:cNvSpPr txBox="1"/>
          <p:nvPr/>
        </p:nvSpPr>
        <p:spPr>
          <a:xfrm>
            <a:off x="1931705" y="1401592"/>
            <a:ext cx="51809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RKO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0" name="图片 39">
            <a:extLst>
              <a:ext uri="{FF2B5EF4-FFF2-40B4-BE49-F238E27FC236}">
                <a16:creationId xmlns:a16="http://schemas.microsoft.com/office/drawing/2014/main" id="{28F0B046-BC66-7086-0FE7-AA12DFEBBB5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225238" y="2376108"/>
            <a:ext cx="1878416" cy="1383006"/>
          </a:xfrm>
          <a:prstGeom prst="rect">
            <a:avLst/>
          </a:prstGeom>
        </p:spPr>
      </p:pic>
      <p:pic>
        <p:nvPicPr>
          <p:cNvPr id="42" name="图片 41">
            <a:extLst>
              <a:ext uri="{FF2B5EF4-FFF2-40B4-BE49-F238E27FC236}">
                <a16:creationId xmlns:a16="http://schemas.microsoft.com/office/drawing/2014/main" id="{FC1392F3-1A9B-1E8C-C324-FDE7D46BF53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75075" y="3757047"/>
            <a:ext cx="3300393" cy="1516339"/>
          </a:xfrm>
          <a:prstGeom prst="rect">
            <a:avLst/>
          </a:prstGeom>
        </p:spPr>
      </p:pic>
      <p:sp>
        <p:nvSpPr>
          <p:cNvPr id="43" name="文本框 42">
            <a:extLst>
              <a:ext uri="{FF2B5EF4-FFF2-40B4-BE49-F238E27FC236}">
                <a16:creationId xmlns:a16="http://schemas.microsoft.com/office/drawing/2014/main" id="{C9E68E1C-FA29-E7F7-B35D-6103412F3C01}"/>
              </a:ext>
            </a:extLst>
          </p:cNvPr>
          <p:cNvSpPr txBox="1"/>
          <p:nvPr/>
        </p:nvSpPr>
        <p:spPr>
          <a:xfrm>
            <a:off x="10008404" y="2679937"/>
            <a:ext cx="14285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PD-L1</a:t>
            </a:r>
          </a:p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Abcam: </a:t>
            </a:r>
            <a:r>
              <a:rPr lang="en-US" altLang="zh-CN" sz="12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ab203103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27EEBF00-0752-CF60-C8E9-5CD3A7A980B9}"/>
              </a:ext>
            </a:extLst>
          </p:cNvPr>
          <p:cNvSpPr txBox="1"/>
          <p:nvPr/>
        </p:nvSpPr>
        <p:spPr>
          <a:xfrm>
            <a:off x="10039573" y="4353045"/>
            <a:ext cx="20079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GAPDH</a:t>
            </a:r>
          </a:p>
          <a:p>
            <a:r>
              <a:rPr lang="en-US" altLang="zh-CN" sz="1200" dirty="0" err="1">
                <a:latin typeface="Arial" panose="020B0604020202020204" pitchFamily="34" charset="0"/>
                <a:cs typeface="Arial" panose="020B0604020202020204" pitchFamily="34" charset="0"/>
              </a:rPr>
              <a:t>Proteintech</a:t>
            </a:r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: 60004-1-Ig</a:t>
            </a:r>
          </a:p>
        </p:txBody>
      </p:sp>
      <p:sp>
        <p:nvSpPr>
          <p:cNvPr id="45" name="矩形 44">
            <a:extLst>
              <a:ext uri="{FF2B5EF4-FFF2-40B4-BE49-F238E27FC236}">
                <a16:creationId xmlns:a16="http://schemas.microsoft.com/office/drawing/2014/main" id="{B3DF87FC-FB2F-E100-A93A-F9BEC9882B18}"/>
              </a:ext>
            </a:extLst>
          </p:cNvPr>
          <p:cNvSpPr/>
          <p:nvPr/>
        </p:nvSpPr>
        <p:spPr>
          <a:xfrm>
            <a:off x="8453246" y="2686100"/>
            <a:ext cx="1377373" cy="46398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矩形 45">
            <a:extLst>
              <a:ext uri="{FF2B5EF4-FFF2-40B4-BE49-F238E27FC236}">
                <a16:creationId xmlns:a16="http://schemas.microsoft.com/office/drawing/2014/main" id="{4211E96A-E1DD-F73D-66D1-66FFC78AA042}"/>
              </a:ext>
            </a:extLst>
          </p:cNvPr>
          <p:cNvSpPr/>
          <p:nvPr/>
        </p:nvSpPr>
        <p:spPr>
          <a:xfrm>
            <a:off x="8463415" y="4369900"/>
            <a:ext cx="1377373" cy="46398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7" name="组合 46">
            <a:extLst>
              <a:ext uri="{FF2B5EF4-FFF2-40B4-BE49-F238E27FC236}">
                <a16:creationId xmlns:a16="http://schemas.microsoft.com/office/drawing/2014/main" id="{39850F0B-3149-77C5-5E67-1B667D6C819C}"/>
              </a:ext>
            </a:extLst>
          </p:cNvPr>
          <p:cNvGrpSpPr/>
          <p:nvPr/>
        </p:nvGrpSpPr>
        <p:grpSpPr>
          <a:xfrm>
            <a:off x="7432819" y="2793693"/>
            <a:ext cx="944144" cy="276999"/>
            <a:chOff x="1034645" y="3905155"/>
            <a:chExt cx="944144" cy="276999"/>
          </a:xfrm>
        </p:grpSpPr>
        <p:sp>
          <p:nvSpPr>
            <p:cNvPr id="48" name="文本框 47">
              <a:extLst>
                <a:ext uri="{FF2B5EF4-FFF2-40B4-BE49-F238E27FC236}">
                  <a16:creationId xmlns:a16="http://schemas.microsoft.com/office/drawing/2014/main" id="{EFACEDD9-85AF-1AA3-9C1E-B73D83CAFF62}"/>
                </a:ext>
              </a:extLst>
            </p:cNvPr>
            <p:cNvSpPr txBox="1"/>
            <p:nvPr/>
          </p:nvSpPr>
          <p:spPr>
            <a:xfrm>
              <a:off x="1034645" y="3905155"/>
              <a:ext cx="900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48 </a:t>
              </a:r>
              <a:r>
                <a:rPr lang="en-US" altLang="zh-CN" sz="1200" dirty="0" err="1">
                  <a:latin typeface="Arial" panose="020B0604020202020204" pitchFamily="34" charset="0"/>
                  <a:cs typeface="Arial" panose="020B0604020202020204" pitchFamily="34" charset="0"/>
                </a:rPr>
                <a:t>kDa</a:t>
              </a:r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zh-CN" altLang="en-US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49" name="直线连接符 23">
              <a:extLst>
                <a:ext uri="{FF2B5EF4-FFF2-40B4-BE49-F238E27FC236}">
                  <a16:creationId xmlns:a16="http://schemas.microsoft.com/office/drawing/2014/main" id="{39D46767-8DBE-3B8E-6CFF-0F948B3BE240}"/>
                </a:ext>
              </a:extLst>
            </p:cNvPr>
            <p:cNvCxnSpPr>
              <a:cxnSpLocks/>
            </p:cNvCxnSpPr>
            <p:nvPr/>
          </p:nvCxnSpPr>
          <p:spPr>
            <a:xfrm>
              <a:off x="1798789" y="4059043"/>
              <a:ext cx="180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50" name="组合 49">
            <a:extLst>
              <a:ext uri="{FF2B5EF4-FFF2-40B4-BE49-F238E27FC236}">
                <a16:creationId xmlns:a16="http://schemas.microsoft.com/office/drawing/2014/main" id="{3F91A0BB-63E3-434C-1A34-AC96C560D3B3}"/>
              </a:ext>
            </a:extLst>
          </p:cNvPr>
          <p:cNvGrpSpPr/>
          <p:nvPr/>
        </p:nvGrpSpPr>
        <p:grpSpPr>
          <a:xfrm>
            <a:off x="7435806" y="2465390"/>
            <a:ext cx="944144" cy="276999"/>
            <a:chOff x="1034645" y="3905155"/>
            <a:chExt cx="944144" cy="276999"/>
          </a:xfrm>
        </p:grpSpPr>
        <p:sp>
          <p:nvSpPr>
            <p:cNvPr id="51" name="文本框 50">
              <a:extLst>
                <a:ext uri="{FF2B5EF4-FFF2-40B4-BE49-F238E27FC236}">
                  <a16:creationId xmlns:a16="http://schemas.microsoft.com/office/drawing/2014/main" id="{B4D311DC-F66F-0DAD-DA61-B5AD1E20C97B}"/>
                </a:ext>
              </a:extLst>
            </p:cNvPr>
            <p:cNvSpPr txBox="1"/>
            <p:nvPr/>
          </p:nvSpPr>
          <p:spPr>
            <a:xfrm>
              <a:off x="1034645" y="3905155"/>
              <a:ext cx="900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70 </a:t>
              </a:r>
              <a:r>
                <a:rPr lang="en-US" altLang="zh-CN" sz="1200" dirty="0" err="1">
                  <a:latin typeface="Arial" panose="020B0604020202020204" pitchFamily="34" charset="0"/>
                  <a:cs typeface="Arial" panose="020B0604020202020204" pitchFamily="34" charset="0"/>
                </a:rPr>
                <a:t>kDa</a:t>
              </a:r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zh-CN" altLang="en-US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52" name="直线连接符 23">
              <a:extLst>
                <a:ext uri="{FF2B5EF4-FFF2-40B4-BE49-F238E27FC236}">
                  <a16:creationId xmlns:a16="http://schemas.microsoft.com/office/drawing/2014/main" id="{F50C0496-6D27-FFFD-7998-D2874092FC0B}"/>
                </a:ext>
              </a:extLst>
            </p:cNvPr>
            <p:cNvCxnSpPr>
              <a:cxnSpLocks/>
            </p:cNvCxnSpPr>
            <p:nvPr/>
          </p:nvCxnSpPr>
          <p:spPr>
            <a:xfrm>
              <a:off x="1798789" y="4059043"/>
              <a:ext cx="180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53" name="组合 52">
            <a:extLst>
              <a:ext uri="{FF2B5EF4-FFF2-40B4-BE49-F238E27FC236}">
                <a16:creationId xmlns:a16="http://schemas.microsoft.com/office/drawing/2014/main" id="{AB852696-9290-87FD-1E5F-0694D333DA4B}"/>
              </a:ext>
            </a:extLst>
          </p:cNvPr>
          <p:cNvGrpSpPr/>
          <p:nvPr/>
        </p:nvGrpSpPr>
        <p:grpSpPr>
          <a:xfrm>
            <a:off x="5907579" y="4566755"/>
            <a:ext cx="944144" cy="276999"/>
            <a:chOff x="1034645" y="3905155"/>
            <a:chExt cx="944144" cy="276999"/>
          </a:xfrm>
        </p:grpSpPr>
        <p:sp>
          <p:nvSpPr>
            <p:cNvPr id="54" name="文本框 53">
              <a:extLst>
                <a:ext uri="{FF2B5EF4-FFF2-40B4-BE49-F238E27FC236}">
                  <a16:creationId xmlns:a16="http://schemas.microsoft.com/office/drawing/2014/main" id="{6F9693B5-F309-7C34-CD0C-D70E9463360B}"/>
                </a:ext>
              </a:extLst>
            </p:cNvPr>
            <p:cNvSpPr txBox="1"/>
            <p:nvPr/>
          </p:nvSpPr>
          <p:spPr>
            <a:xfrm>
              <a:off x="1034645" y="3905155"/>
              <a:ext cx="900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35 </a:t>
              </a:r>
              <a:r>
                <a:rPr lang="en-US" altLang="zh-CN" sz="1200" dirty="0" err="1">
                  <a:latin typeface="Arial" panose="020B0604020202020204" pitchFamily="34" charset="0"/>
                  <a:cs typeface="Arial" panose="020B0604020202020204" pitchFamily="34" charset="0"/>
                </a:rPr>
                <a:t>kDa</a:t>
              </a:r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zh-CN" altLang="en-US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55" name="直线连接符 23">
              <a:extLst>
                <a:ext uri="{FF2B5EF4-FFF2-40B4-BE49-F238E27FC236}">
                  <a16:creationId xmlns:a16="http://schemas.microsoft.com/office/drawing/2014/main" id="{08F18F82-FF4E-54D7-F174-2D6BBB7B4ADB}"/>
                </a:ext>
              </a:extLst>
            </p:cNvPr>
            <p:cNvCxnSpPr>
              <a:cxnSpLocks/>
            </p:cNvCxnSpPr>
            <p:nvPr/>
          </p:nvCxnSpPr>
          <p:spPr>
            <a:xfrm>
              <a:off x="1798789" y="4059043"/>
              <a:ext cx="180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56" name="文本框 55">
            <a:extLst>
              <a:ext uri="{FF2B5EF4-FFF2-40B4-BE49-F238E27FC236}">
                <a16:creationId xmlns:a16="http://schemas.microsoft.com/office/drawing/2014/main" id="{D42354C3-A193-4EA9-3CF7-B8BA6ED5E6D0}"/>
              </a:ext>
            </a:extLst>
          </p:cNvPr>
          <p:cNvSpPr txBox="1"/>
          <p:nvPr/>
        </p:nvSpPr>
        <p:spPr>
          <a:xfrm>
            <a:off x="8518487" y="1675049"/>
            <a:ext cx="23596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文本框 56">
            <a:extLst>
              <a:ext uri="{FF2B5EF4-FFF2-40B4-BE49-F238E27FC236}">
                <a16:creationId xmlns:a16="http://schemas.microsoft.com/office/drawing/2014/main" id="{8ABE0617-C3BC-D5B6-07E7-BF6E963ED685}"/>
              </a:ext>
            </a:extLst>
          </p:cNvPr>
          <p:cNvSpPr txBox="1"/>
          <p:nvPr/>
        </p:nvSpPr>
        <p:spPr>
          <a:xfrm>
            <a:off x="8729990" y="1675049"/>
            <a:ext cx="23596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文本框 57">
            <a:extLst>
              <a:ext uri="{FF2B5EF4-FFF2-40B4-BE49-F238E27FC236}">
                <a16:creationId xmlns:a16="http://schemas.microsoft.com/office/drawing/2014/main" id="{7D5B37DA-C819-363E-3999-E01582A687FB}"/>
              </a:ext>
            </a:extLst>
          </p:cNvPr>
          <p:cNvSpPr txBox="1"/>
          <p:nvPr/>
        </p:nvSpPr>
        <p:spPr>
          <a:xfrm>
            <a:off x="9101004" y="1675049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#1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文本框 58">
            <a:extLst>
              <a:ext uri="{FF2B5EF4-FFF2-40B4-BE49-F238E27FC236}">
                <a16:creationId xmlns:a16="http://schemas.microsoft.com/office/drawing/2014/main" id="{9AA9DFE0-5B0B-FA35-889B-E748FF41E95D}"/>
              </a:ext>
            </a:extLst>
          </p:cNvPr>
          <p:cNvSpPr txBox="1"/>
          <p:nvPr/>
        </p:nvSpPr>
        <p:spPr>
          <a:xfrm>
            <a:off x="8882669" y="1675049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#1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" name="文本框 59">
            <a:extLst>
              <a:ext uri="{FF2B5EF4-FFF2-40B4-BE49-F238E27FC236}">
                <a16:creationId xmlns:a16="http://schemas.microsoft.com/office/drawing/2014/main" id="{05D5CDB4-39CF-90BF-0C1E-C32026C18849}"/>
              </a:ext>
            </a:extLst>
          </p:cNvPr>
          <p:cNvSpPr txBox="1"/>
          <p:nvPr/>
        </p:nvSpPr>
        <p:spPr>
          <a:xfrm>
            <a:off x="9314390" y="1675049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#2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文本框 60">
            <a:extLst>
              <a:ext uri="{FF2B5EF4-FFF2-40B4-BE49-F238E27FC236}">
                <a16:creationId xmlns:a16="http://schemas.microsoft.com/office/drawing/2014/main" id="{DA14F157-1FDD-1225-E780-A9BE26BD357F}"/>
              </a:ext>
            </a:extLst>
          </p:cNvPr>
          <p:cNvSpPr txBox="1"/>
          <p:nvPr/>
        </p:nvSpPr>
        <p:spPr>
          <a:xfrm>
            <a:off x="9542311" y="1675049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#2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2" name="直接连接符 31">
            <a:extLst>
              <a:ext uri="{FF2B5EF4-FFF2-40B4-BE49-F238E27FC236}">
                <a16:creationId xmlns:a16="http://schemas.microsoft.com/office/drawing/2014/main" id="{F2867316-4C7E-A5AC-C24E-906BBE53F719}"/>
              </a:ext>
            </a:extLst>
          </p:cNvPr>
          <p:cNvCxnSpPr>
            <a:cxnSpLocks/>
          </p:cNvCxnSpPr>
          <p:nvPr/>
        </p:nvCxnSpPr>
        <p:spPr>
          <a:xfrm>
            <a:off x="8510992" y="1675048"/>
            <a:ext cx="127686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3" name="文本框 62">
            <a:extLst>
              <a:ext uri="{FF2B5EF4-FFF2-40B4-BE49-F238E27FC236}">
                <a16:creationId xmlns:a16="http://schemas.microsoft.com/office/drawing/2014/main" id="{ADAAEDFB-9C9A-C2C0-B2AE-7A38AA24C25A}"/>
              </a:ext>
            </a:extLst>
          </p:cNvPr>
          <p:cNvSpPr txBox="1"/>
          <p:nvPr/>
        </p:nvSpPr>
        <p:spPr>
          <a:xfrm>
            <a:off x="8510992" y="1908958"/>
            <a:ext cx="23596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4" name="文本框 63">
            <a:extLst>
              <a:ext uri="{FF2B5EF4-FFF2-40B4-BE49-F238E27FC236}">
                <a16:creationId xmlns:a16="http://schemas.microsoft.com/office/drawing/2014/main" id="{B7DA60FB-213D-23FB-A284-73BD50549197}"/>
              </a:ext>
            </a:extLst>
          </p:cNvPr>
          <p:cNvSpPr txBox="1"/>
          <p:nvPr/>
        </p:nvSpPr>
        <p:spPr>
          <a:xfrm>
            <a:off x="8670679" y="1908958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5" name="文本框 64">
            <a:extLst>
              <a:ext uri="{FF2B5EF4-FFF2-40B4-BE49-F238E27FC236}">
                <a16:creationId xmlns:a16="http://schemas.microsoft.com/office/drawing/2014/main" id="{37963C36-1915-82E3-D299-5CB25DD48274}"/>
              </a:ext>
            </a:extLst>
          </p:cNvPr>
          <p:cNvSpPr txBox="1"/>
          <p:nvPr/>
        </p:nvSpPr>
        <p:spPr>
          <a:xfrm>
            <a:off x="9101004" y="1908958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6" name="文本框 65">
            <a:extLst>
              <a:ext uri="{FF2B5EF4-FFF2-40B4-BE49-F238E27FC236}">
                <a16:creationId xmlns:a16="http://schemas.microsoft.com/office/drawing/2014/main" id="{FC0A5904-04C7-E544-B8F1-EE081A483990}"/>
              </a:ext>
            </a:extLst>
          </p:cNvPr>
          <p:cNvSpPr txBox="1"/>
          <p:nvPr/>
        </p:nvSpPr>
        <p:spPr>
          <a:xfrm>
            <a:off x="8941980" y="1908958"/>
            <a:ext cx="23596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7" name="文本框 66">
            <a:extLst>
              <a:ext uri="{FF2B5EF4-FFF2-40B4-BE49-F238E27FC236}">
                <a16:creationId xmlns:a16="http://schemas.microsoft.com/office/drawing/2014/main" id="{8F51E0A6-F1B4-ADF6-EEE2-0BE97C7EC59D}"/>
              </a:ext>
            </a:extLst>
          </p:cNvPr>
          <p:cNvSpPr txBox="1"/>
          <p:nvPr/>
        </p:nvSpPr>
        <p:spPr>
          <a:xfrm>
            <a:off x="9373701" y="1908958"/>
            <a:ext cx="23596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8" name="文本框 67">
            <a:extLst>
              <a:ext uri="{FF2B5EF4-FFF2-40B4-BE49-F238E27FC236}">
                <a16:creationId xmlns:a16="http://schemas.microsoft.com/office/drawing/2014/main" id="{8BCC78E2-3204-AE56-E5F6-BDED52CA2791}"/>
              </a:ext>
            </a:extLst>
          </p:cNvPr>
          <p:cNvSpPr txBox="1"/>
          <p:nvPr/>
        </p:nvSpPr>
        <p:spPr>
          <a:xfrm>
            <a:off x="9542951" y="1908958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9" name="文本框 68">
            <a:extLst>
              <a:ext uri="{FF2B5EF4-FFF2-40B4-BE49-F238E27FC236}">
                <a16:creationId xmlns:a16="http://schemas.microsoft.com/office/drawing/2014/main" id="{11F0436E-2B9C-A399-F35D-715150C75BFB}"/>
              </a:ext>
            </a:extLst>
          </p:cNvPr>
          <p:cNvSpPr txBox="1"/>
          <p:nvPr/>
        </p:nvSpPr>
        <p:spPr>
          <a:xfrm>
            <a:off x="7492577" y="1675048"/>
            <a:ext cx="76495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 err="1">
                <a:latin typeface="Arial" panose="020B0604020202020204" pitchFamily="34" charset="0"/>
                <a:cs typeface="Arial" panose="020B0604020202020204" pitchFamily="34" charset="0"/>
              </a:rPr>
              <a:t>si</a:t>
            </a:r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-BTRC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0" name="文本框 69">
            <a:extLst>
              <a:ext uri="{FF2B5EF4-FFF2-40B4-BE49-F238E27FC236}">
                <a16:creationId xmlns:a16="http://schemas.microsoft.com/office/drawing/2014/main" id="{C4220F38-114B-F2A4-1FA0-CE804B7E8085}"/>
              </a:ext>
            </a:extLst>
          </p:cNvPr>
          <p:cNvSpPr txBox="1"/>
          <p:nvPr/>
        </p:nvSpPr>
        <p:spPr>
          <a:xfrm>
            <a:off x="7989439" y="1939630"/>
            <a:ext cx="48904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PAR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1" name="文本框 70">
            <a:extLst>
              <a:ext uri="{FF2B5EF4-FFF2-40B4-BE49-F238E27FC236}">
                <a16:creationId xmlns:a16="http://schemas.microsoft.com/office/drawing/2014/main" id="{7CEF029A-2C1C-E042-9374-64910727EE0B}"/>
              </a:ext>
            </a:extLst>
          </p:cNvPr>
          <p:cNvSpPr txBox="1"/>
          <p:nvPr/>
        </p:nvSpPr>
        <p:spPr>
          <a:xfrm>
            <a:off x="9754613" y="1908958"/>
            <a:ext cx="5036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altLang="zh-CN" sz="1200" dirty="0" err="1">
                <a:latin typeface="Arial" panose="020B0604020202020204" pitchFamily="34" charset="0"/>
                <a:cs typeface="Arial" panose="020B0604020202020204" pitchFamily="34" charset="0"/>
              </a:rPr>
              <a:t>μM</a:t>
            </a:r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2" name="文本框 71">
            <a:extLst>
              <a:ext uri="{FF2B5EF4-FFF2-40B4-BE49-F238E27FC236}">
                <a16:creationId xmlns:a16="http://schemas.microsoft.com/office/drawing/2014/main" id="{A00BCB40-7FF9-B755-9F08-5939633B57FB}"/>
              </a:ext>
            </a:extLst>
          </p:cNvPr>
          <p:cNvSpPr txBox="1"/>
          <p:nvPr/>
        </p:nvSpPr>
        <p:spPr>
          <a:xfrm>
            <a:off x="8938578" y="1398048"/>
            <a:ext cx="51809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RKO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3" name="文本框 72">
            <a:extLst>
              <a:ext uri="{FF2B5EF4-FFF2-40B4-BE49-F238E27FC236}">
                <a16:creationId xmlns:a16="http://schemas.microsoft.com/office/drawing/2014/main" id="{79F3341C-871F-C2ED-D0BF-BC234DB69400}"/>
              </a:ext>
            </a:extLst>
          </p:cNvPr>
          <p:cNvSpPr txBox="1"/>
          <p:nvPr/>
        </p:nvSpPr>
        <p:spPr>
          <a:xfrm>
            <a:off x="8271638" y="571535"/>
            <a:ext cx="14029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 dirty="0"/>
              <a:t>Figure S8B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84893138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ABE3BD6E-7FB4-A50C-6EF9-9EEC128EA9CA}"/>
              </a:ext>
            </a:extLst>
          </p:cNvPr>
          <p:cNvSpPr txBox="1"/>
          <p:nvPr/>
        </p:nvSpPr>
        <p:spPr>
          <a:xfrm>
            <a:off x="1399117" y="571535"/>
            <a:ext cx="14029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 dirty="0"/>
              <a:t>Figure S8C</a:t>
            </a:r>
            <a:endParaRPr lang="zh-CN" altLang="en-US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3963DC22-8DF2-9409-1FA7-E6F81AE11590}"/>
              </a:ext>
            </a:extLst>
          </p:cNvPr>
          <p:cNvSpPr txBox="1"/>
          <p:nvPr/>
        </p:nvSpPr>
        <p:spPr>
          <a:xfrm>
            <a:off x="8271638" y="571535"/>
            <a:ext cx="14029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 dirty="0"/>
              <a:t>Figure S8D</a:t>
            </a:r>
            <a:endParaRPr lang="zh-CN" altLang="en-US" dirty="0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8B7A232-2F20-8507-F55E-C35D04405D1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5426" y="2198199"/>
            <a:ext cx="1843042" cy="1626213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A56E9446-B294-CE2E-C334-A406E09D1F1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24842" y="3540335"/>
            <a:ext cx="3545143" cy="1680420"/>
          </a:xfrm>
          <a:prstGeom prst="rect">
            <a:avLst/>
          </a:prstGeom>
        </p:spPr>
      </p:pic>
      <p:sp>
        <p:nvSpPr>
          <p:cNvPr id="26" name="文本框 25">
            <a:extLst>
              <a:ext uri="{FF2B5EF4-FFF2-40B4-BE49-F238E27FC236}">
                <a16:creationId xmlns:a16="http://schemas.microsoft.com/office/drawing/2014/main" id="{C2F63771-DFC1-9C94-7075-74D34AE4D160}"/>
              </a:ext>
            </a:extLst>
          </p:cNvPr>
          <p:cNvSpPr txBox="1"/>
          <p:nvPr/>
        </p:nvSpPr>
        <p:spPr>
          <a:xfrm>
            <a:off x="2772981" y="2631709"/>
            <a:ext cx="14285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PD-L1</a:t>
            </a:r>
          </a:p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Abcam: </a:t>
            </a:r>
            <a:r>
              <a:rPr lang="en-US" altLang="zh-CN" sz="12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ab203103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99DF04B6-37C1-9B41-2FBB-84F110662788}"/>
              </a:ext>
            </a:extLst>
          </p:cNvPr>
          <p:cNvSpPr txBox="1"/>
          <p:nvPr/>
        </p:nvSpPr>
        <p:spPr>
          <a:xfrm>
            <a:off x="4322851" y="4238422"/>
            <a:ext cx="20079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GAPDH</a:t>
            </a:r>
          </a:p>
          <a:p>
            <a:r>
              <a:rPr lang="en-US" altLang="zh-CN" sz="1200" dirty="0" err="1">
                <a:latin typeface="Arial" panose="020B0604020202020204" pitchFamily="34" charset="0"/>
                <a:cs typeface="Arial" panose="020B0604020202020204" pitchFamily="34" charset="0"/>
              </a:rPr>
              <a:t>Proteintech</a:t>
            </a:r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: 60004-1-Ig</a:t>
            </a: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ACDFC0E2-3567-2D1B-6ECC-055F63DB15D6}"/>
              </a:ext>
            </a:extLst>
          </p:cNvPr>
          <p:cNvSpPr/>
          <p:nvPr/>
        </p:nvSpPr>
        <p:spPr>
          <a:xfrm>
            <a:off x="1162166" y="2598117"/>
            <a:ext cx="1443199" cy="46398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C4B60BBF-938E-42CF-EC88-E8BA65B52C76}"/>
              </a:ext>
            </a:extLst>
          </p:cNvPr>
          <p:cNvSpPr/>
          <p:nvPr/>
        </p:nvSpPr>
        <p:spPr>
          <a:xfrm>
            <a:off x="1172335" y="4253684"/>
            <a:ext cx="1443199" cy="46398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0" name="组合 29">
            <a:extLst>
              <a:ext uri="{FF2B5EF4-FFF2-40B4-BE49-F238E27FC236}">
                <a16:creationId xmlns:a16="http://schemas.microsoft.com/office/drawing/2014/main" id="{3012876E-9762-B325-8065-5FBFCDEC9BF1}"/>
              </a:ext>
            </a:extLst>
          </p:cNvPr>
          <p:cNvGrpSpPr/>
          <p:nvPr/>
        </p:nvGrpSpPr>
        <p:grpSpPr>
          <a:xfrm>
            <a:off x="151291" y="2694665"/>
            <a:ext cx="944144" cy="276999"/>
            <a:chOff x="1034645" y="3905155"/>
            <a:chExt cx="944144" cy="276999"/>
          </a:xfrm>
        </p:grpSpPr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id="{DB1C2B0C-4300-C418-1D50-5F3933396708}"/>
                </a:ext>
              </a:extLst>
            </p:cNvPr>
            <p:cNvSpPr txBox="1"/>
            <p:nvPr/>
          </p:nvSpPr>
          <p:spPr>
            <a:xfrm>
              <a:off x="1034645" y="3905155"/>
              <a:ext cx="900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48 </a:t>
              </a:r>
              <a:r>
                <a:rPr lang="en-US" altLang="zh-CN" sz="1200" dirty="0" err="1">
                  <a:latin typeface="Arial" panose="020B0604020202020204" pitchFamily="34" charset="0"/>
                  <a:cs typeface="Arial" panose="020B0604020202020204" pitchFamily="34" charset="0"/>
                </a:rPr>
                <a:t>kDa</a:t>
              </a:r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zh-CN" altLang="en-US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32" name="直线连接符 23">
              <a:extLst>
                <a:ext uri="{FF2B5EF4-FFF2-40B4-BE49-F238E27FC236}">
                  <a16:creationId xmlns:a16="http://schemas.microsoft.com/office/drawing/2014/main" id="{C9C02859-12E8-1754-9671-B06369CB1739}"/>
                </a:ext>
              </a:extLst>
            </p:cNvPr>
            <p:cNvCxnSpPr>
              <a:cxnSpLocks/>
            </p:cNvCxnSpPr>
            <p:nvPr/>
          </p:nvCxnSpPr>
          <p:spPr>
            <a:xfrm>
              <a:off x="1798789" y="4059043"/>
              <a:ext cx="180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33" name="组合 32">
            <a:extLst>
              <a:ext uri="{FF2B5EF4-FFF2-40B4-BE49-F238E27FC236}">
                <a16:creationId xmlns:a16="http://schemas.microsoft.com/office/drawing/2014/main" id="{40FD869A-1454-AC07-6FFE-06F561F49C99}"/>
              </a:ext>
            </a:extLst>
          </p:cNvPr>
          <p:cNvGrpSpPr/>
          <p:nvPr/>
        </p:nvGrpSpPr>
        <p:grpSpPr>
          <a:xfrm>
            <a:off x="154278" y="2329786"/>
            <a:ext cx="944144" cy="276999"/>
            <a:chOff x="1034645" y="3905155"/>
            <a:chExt cx="944144" cy="276999"/>
          </a:xfrm>
        </p:grpSpPr>
        <p:sp>
          <p:nvSpPr>
            <p:cNvPr id="34" name="文本框 33">
              <a:extLst>
                <a:ext uri="{FF2B5EF4-FFF2-40B4-BE49-F238E27FC236}">
                  <a16:creationId xmlns:a16="http://schemas.microsoft.com/office/drawing/2014/main" id="{4ED1A439-D3F4-6D3E-E222-05A9046C26A2}"/>
                </a:ext>
              </a:extLst>
            </p:cNvPr>
            <p:cNvSpPr txBox="1"/>
            <p:nvPr/>
          </p:nvSpPr>
          <p:spPr>
            <a:xfrm>
              <a:off x="1034645" y="3905155"/>
              <a:ext cx="900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70 </a:t>
              </a:r>
              <a:r>
                <a:rPr lang="en-US" altLang="zh-CN" sz="1200" dirty="0" err="1">
                  <a:latin typeface="Arial" panose="020B0604020202020204" pitchFamily="34" charset="0"/>
                  <a:cs typeface="Arial" panose="020B0604020202020204" pitchFamily="34" charset="0"/>
                </a:rPr>
                <a:t>kDa</a:t>
              </a:r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zh-CN" altLang="en-US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35" name="直线连接符 23">
              <a:extLst>
                <a:ext uri="{FF2B5EF4-FFF2-40B4-BE49-F238E27FC236}">
                  <a16:creationId xmlns:a16="http://schemas.microsoft.com/office/drawing/2014/main" id="{CCE8751C-EF1F-8D84-0904-8CC00A42CF09}"/>
                </a:ext>
              </a:extLst>
            </p:cNvPr>
            <p:cNvCxnSpPr>
              <a:cxnSpLocks/>
            </p:cNvCxnSpPr>
            <p:nvPr/>
          </p:nvCxnSpPr>
          <p:spPr>
            <a:xfrm>
              <a:off x="1798789" y="4059043"/>
              <a:ext cx="180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36" name="组合 35">
            <a:extLst>
              <a:ext uri="{FF2B5EF4-FFF2-40B4-BE49-F238E27FC236}">
                <a16:creationId xmlns:a16="http://schemas.microsoft.com/office/drawing/2014/main" id="{22DC63B4-D2F8-BCB1-C206-7427DE226319}"/>
              </a:ext>
            </a:extLst>
          </p:cNvPr>
          <p:cNvGrpSpPr/>
          <p:nvPr/>
        </p:nvGrpSpPr>
        <p:grpSpPr>
          <a:xfrm>
            <a:off x="162365" y="4394882"/>
            <a:ext cx="944144" cy="276999"/>
            <a:chOff x="1034645" y="3905155"/>
            <a:chExt cx="944144" cy="276999"/>
          </a:xfrm>
        </p:grpSpPr>
        <p:sp>
          <p:nvSpPr>
            <p:cNvPr id="37" name="文本框 36">
              <a:extLst>
                <a:ext uri="{FF2B5EF4-FFF2-40B4-BE49-F238E27FC236}">
                  <a16:creationId xmlns:a16="http://schemas.microsoft.com/office/drawing/2014/main" id="{523EF80F-5D55-9F47-65A6-4FB908B50BEC}"/>
                </a:ext>
              </a:extLst>
            </p:cNvPr>
            <p:cNvSpPr txBox="1"/>
            <p:nvPr/>
          </p:nvSpPr>
          <p:spPr>
            <a:xfrm>
              <a:off x="1034645" y="3905155"/>
              <a:ext cx="900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35 </a:t>
              </a:r>
              <a:r>
                <a:rPr lang="en-US" altLang="zh-CN" sz="1200" dirty="0" err="1">
                  <a:latin typeface="Arial" panose="020B0604020202020204" pitchFamily="34" charset="0"/>
                  <a:cs typeface="Arial" panose="020B0604020202020204" pitchFamily="34" charset="0"/>
                </a:rPr>
                <a:t>kDa</a:t>
              </a:r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zh-CN" altLang="en-US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38" name="直线连接符 23">
              <a:extLst>
                <a:ext uri="{FF2B5EF4-FFF2-40B4-BE49-F238E27FC236}">
                  <a16:creationId xmlns:a16="http://schemas.microsoft.com/office/drawing/2014/main" id="{AD3F70A4-C19D-EABA-4336-70CD8DE5427B}"/>
                </a:ext>
              </a:extLst>
            </p:cNvPr>
            <p:cNvCxnSpPr>
              <a:cxnSpLocks/>
            </p:cNvCxnSpPr>
            <p:nvPr/>
          </p:nvCxnSpPr>
          <p:spPr>
            <a:xfrm>
              <a:off x="1798789" y="4059043"/>
              <a:ext cx="180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75" name="组合 74">
            <a:extLst>
              <a:ext uri="{FF2B5EF4-FFF2-40B4-BE49-F238E27FC236}">
                <a16:creationId xmlns:a16="http://schemas.microsoft.com/office/drawing/2014/main" id="{276EE698-7610-0A6A-8609-8EFC85AE548D}"/>
              </a:ext>
            </a:extLst>
          </p:cNvPr>
          <p:cNvGrpSpPr/>
          <p:nvPr/>
        </p:nvGrpSpPr>
        <p:grpSpPr>
          <a:xfrm>
            <a:off x="407779" y="1368858"/>
            <a:ext cx="2574870" cy="818581"/>
            <a:chOff x="407779" y="1360244"/>
            <a:chExt cx="2574870" cy="818581"/>
          </a:xfrm>
        </p:grpSpPr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D092CD8D-2F61-2EAA-A275-125B8059B608}"/>
                </a:ext>
              </a:extLst>
            </p:cNvPr>
            <p:cNvSpPr txBox="1"/>
            <p:nvPr/>
          </p:nvSpPr>
          <p:spPr>
            <a:xfrm>
              <a:off x="1203104" y="1637245"/>
              <a:ext cx="23596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endParaRPr lang="zh-CN" alt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71559A2E-E697-8EA3-83C1-8A2309487A6F}"/>
                </a:ext>
              </a:extLst>
            </p:cNvPr>
            <p:cNvSpPr txBox="1"/>
            <p:nvPr/>
          </p:nvSpPr>
          <p:spPr>
            <a:xfrm>
              <a:off x="1414607" y="1637245"/>
              <a:ext cx="23596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endParaRPr lang="zh-CN" alt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1C57CF08-1BE8-9FF6-A488-02861E2BF589}"/>
                </a:ext>
              </a:extLst>
            </p:cNvPr>
            <p:cNvSpPr txBox="1"/>
            <p:nvPr/>
          </p:nvSpPr>
          <p:spPr>
            <a:xfrm>
              <a:off x="1785621" y="1637245"/>
              <a:ext cx="35458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#1</a:t>
              </a:r>
              <a:endParaRPr lang="zh-CN" alt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F53DD429-C51E-AED8-AAC5-17155321C8EE}"/>
                </a:ext>
              </a:extLst>
            </p:cNvPr>
            <p:cNvSpPr txBox="1"/>
            <p:nvPr/>
          </p:nvSpPr>
          <p:spPr>
            <a:xfrm>
              <a:off x="1567286" y="1637245"/>
              <a:ext cx="35458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#1</a:t>
              </a:r>
              <a:endParaRPr lang="zh-CN" alt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35757812-9563-B302-3C6F-DFA784FF45D7}"/>
                </a:ext>
              </a:extLst>
            </p:cNvPr>
            <p:cNvSpPr txBox="1"/>
            <p:nvPr/>
          </p:nvSpPr>
          <p:spPr>
            <a:xfrm>
              <a:off x="2038762" y="1637245"/>
              <a:ext cx="35458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#2</a:t>
              </a:r>
              <a:endParaRPr lang="zh-CN" alt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9559E87D-9CCA-A7E4-8A81-9A667298AF42}"/>
                </a:ext>
              </a:extLst>
            </p:cNvPr>
            <p:cNvSpPr txBox="1"/>
            <p:nvPr/>
          </p:nvSpPr>
          <p:spPr>
            <a:xfrm>
              <a:off x="2266683" y="1637245"/>
              <a:ext cx="35458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#2</a:t>
              </a:r>
              <a:endParaRPr lang="zh-CN" alt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6" name="直接连接符 31">
              <a:extLst>
                <a:ext uri="{FF2B5EF4-FFF2-40B4-BE49-F238E27FC236}">
                  <a16:creationId xmlns:a16="http://schemas.microsoft.com/office/drawing/2014/main" id="{AA35BDBE-C8F2-F818-C519-D2AB2BB49CF1}"/>
                </a:ext>
              </a:extLst>
            </p:cNvPr>
            <p:cNvCxnSpPr>
              <a:cxnSpLocks/>
            </p:cNvCxnSpPr>
            <p:nvPr/>
          </p:nvCxnSpPr>
          <p:spPr>
            <a:xfrm>
              <a:off x="1259218" y="1637244"/>
              <a:ext cx="1276863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64F57BAD-402B-6482-9A2E-2007A3B920C7}"/>
                </a:ext>
              </a:extLst>
            </p:cNvPr>
            <p:cNvSpPr txBox="1"/>
            <p:nvPr/>
          </p:nvSpPr>
          <p:spPr>
            <a:xfrm>
              <a:off x="1195609" y="1871154"/>
              <a:ext cx="23596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endParaRPr lang="zh-CN" alt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E037FF01-1C51-386B-4635-6A19D2B7A819}"/>
                </a:ext>
              </a:extLst>
            </p:cNvPr>
            <p:cNvSpPr txBox="1"/>
            <p:nvPr/>
          </p:nvSpPr>
          <p:spPr>
            <a:xfrm>
              <a:off x="1355296" y="1871154"/>
              <a:ext cx="35458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10</a:t>
              </a:r>
              <a:endParaRPr lang="zh-CN" alt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DF767C75-660B-7F3A-E7C7-A28786E7566C}"/>
                </a:ext>
              </a:extLst>
            </p:cNvPr>
            <p:cNvSpPr txBox="1"/>
            <p:nvPr/>
          </p:nvSpPr>
          <p:spPr>
            <a:xfrm>
              <a:off x="1785621" y="1871154"/>
              <a:ext cx="35458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10</a:t>
              </a:r>
              <a:endParaRPr lang="zh-CN" alt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C147D3F8-6E9F-FCAA-AC6C-A0CB90529A38}"/>
                </a:ext>
              </a:extLst>
            </p:cNvPr>
            <p:cNvSpPr txBox="1"/>
            <p:nvPr/>
          </p:nvSpPr>
          <p:spPr>
            <a:xfrm>
              <a:off x="1626597" y="1871154"/>
              <a:ext cx="23596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endParaRPr lang="zh-CN" alt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C5A1E228-D34C-80BC-7825-10F710CD147C}"/>
                </a:ext>
              </a:extLst>
            </p:cNvPr>
            <p:cNvSpPr txBox="1"/>
            <p:nvPr/>
          </p:nvSpPr>
          <p:spPr>
            <a:xfrm>
              <a:off x="2098073" y="1871154"/>
              <a:ext cx="23596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endParaRPr lang="zh-CN" alt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5E5FA696-DB0C-270F-59F4-9B1B3A68D66A}"/>
                </a:ext>
              </a:extLst>
            </p:cNvPr>
            <p:cNvSpPr txBox="1"/>
            <p:nvPr/>
          </p:nvSpPr>
          <p:spPr>
            <a:xfrm>
              <a:off x="2267323" y="1871154"/>
              <a:ext cx="35458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10</a:t>
              </a:r>
              <a:endParaRPr lang="zh-CN" alt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0EF8493B-E2E6-A5FA-F9E1-D5950D413E87}"/>
                </a:ext>
              </a:extLst>
            </p:cNvPr>
            <p:cNvSpPr txBox="1"/>
            <p:nvPr/>
          </p:nvSpPr>
          <p:spPr>
            <a:xfrm>
              <a:off x="407779" y="1637244"/>
              <a:ext cx="76335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si-HRD1</a:t>
              </a:r>
              <a:endParaRPr lang="zh-CN" alt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1E317F95-D1B2-9FE6-CB99-CBB522E47EE3}"/>
                </a:ext>
              </a:extLst>
            </p:cNvPr>
            <p:cNvSpPr txBox="1"/>
            <p:nvPr/>
          </p:nvSpPr>
          <p:spPr>
            <a:xfrm>
              <a:off x="674056" y="1901826"/>
              <a:ext cx="48904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PAR</a:t>
              </a:r>
              <a:endParaRPr lang="zh-CN" alt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id="{EB8E6FEB-2018-02A6-BC62-12F694AF41D5}"/>
                </a:ext>
              </a:extLst>
            </p:cNvPr>
            <p:cNvSpPr txBox="1"/>
            <p:nvPr/>
          </p:nvSpPr>
          <p:spPr>
            <a:xfrm>
              <a:off x="2478985" y="1871154"/>
              <a:ext cx="50366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(</a:t>
              </a:r>
              <a:r>
                <a:rPr lang="en-US" altLang="zh-CN" sz="1200" dirty="0" err="1">
                  <a:latin typeface="Arial" panose="020B0604020202020204" pitchFamily="34" charset="0"/>
                  <a:cs typeface="Arial" panose="020B0604020202020204" pitchFamily="34" charset="0"/>
                </a:rPr>
                <a:t>μM</a:t>
              </a:r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)</a:t>
              </a:r>
              <a:endParaRPr lang="zh-CN" alt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9" name="文本框 38">
              <a:extLst>
                <a:ext uri="{FF2B5EF4-FFF2-40B4-BE49-F238E27FC236}">
                  <a16:creationId xmlns:a16="http://schemas.microsoft.com/office/drawing/2014/main" id="{458DF8A7-2F3A-9BC5-D3DC-5B46FD1F5220}"/>
                </a:ext>
              </a:extLst>
            </p:cNvPr>
            <p:cNvSpPr txBox="1"/>
            <p:nvPr/>
          </p:nvSpPr>
          <p:spPr>
            <a:xfrm>
              <a:off x="1654999" y="1360244"/>
              <a:ext cx="51809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RKO</a:t>
              </a:r>
              <a:endParaRPr lang="zh-CN" alt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41" name="图片 40">
            <a:extLst>
              <a:ext uri="{FF2B5EF4-FFF2-40B4-BE49-F238E27FC236}">
                <a16:creationId xmlns:a16="http://schemas.microsoft.com/office/drawing/2014/main" id="{FFA26460-1D2F-E277-EB81-50EC1C0A71C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197407" y="2251635"/>
            <a:ext cx="1832487" cy="1797655"/>
          </a:xfrm>
          <a:prstGeom prst="rect">
            <a:avLst/>
          </a:prstGeom>
        </p:spPr>
      </p:pic>
      <p:pic>
        <p:nvPicPr>
          <p:cNvPr id="43" name="图片 42">
            <a:extLst>
              <a:ext uri="{FF2B5EF4-FFF2-40B4-BE49-F238E27FC236}">
                <a16:creationId xmlns:a16="http://schemas.microsoft.com/office/drawing/2014/main" id="{2DC08D19-CF1F-7839-6F6D-4561E309317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85949" y="4013635"/>
            <a:ext cx="3480409" cy="1119001"/>
          </a:xfrm>
          <a:prstGeom prst="rect">
            <a:avLst/>
          </a:prstGeom>
        </p:spPr>
      </p:pic>
      <p:sp>
        <p:nvSpPr>
          <p:cNvPr id="60" name="文本框 59">
            <a:extLst>
              <a:ext uri="{FF2B5EF4-FFF2-40B4-BE49-F238E27FC236}">
                <a16:creationId xmlns:a16="http://schemas.microsoft.com/office/drawing/2014/main" id="{BE17F9FA-CF66-8C07-D6B2-8682CD5631B3}"/>
              </a:ext>
            </a:extLst>
          </p:cNvPr>
          <p:cNvSpPr txBox="1"/>
          <p:nvPr/>
        </p:nvSpPr>
        <p:spPr>
          <a:xfrm>
            <a:off x="10057067" y="2648937"/>
            <a:ext cx="14285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PD-L1</a:t>
            </a:r>
          </a:p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Abcam: </a:t>
            </a:r>
            <a:r>
              <a:rPr lang="en-US" altLang="zh-CN" sz="12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ab203103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文本框 60">
            <a:extLst>
              <a:ext uri="{FF2B5EF4-FFF2-40B4-BE49-F238E27FC236}">
                <a16:creationId xmlns:a16="http://schemas.microsoft.com/office/drawing/2014/main" id="{A33FBFBE-F4A7-98F3-A70A-9683ACCC10E1}"/>
              </a:ext>
            </a:extLst>
          </p:cNvPr>
          <p:cNvSpPr txBox="1"/>
          <p:nvPr/>
        </p:nvSpPr>
        <p:spPr>
          <a:xfrm>
            <a:off x="10057067" y="4136384"/>
            <a:ext cx="20079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GAPDH</a:t>
            </a:r>
          </a:p>
          <a:p>
            <a:r>
              <a:rPr lang="en-US" altLang="zh-CN" sz="1200" dirty="0" err="1">
                <a:latin typeface="Arial" panose="020B0604020202020204" pitchFamily="34" charset="0"/>
                <a:cs typeface="Arial" panose="020B0604020202020204" pitchFamily="34" charset="0"/>
              </a:rPr>
              <a:t>Proteintech</a:t>
            </a:r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: 60004-1-Ig</a:t>
            </a:r>
          </a:p>
        </p:txBody>
      </p:sp>
      <p:sp>
        <p:nvSpPr>
          <p:cNvPr id="62" name="矩形 61">
            <a:extLst>
              <a:ext uri="{FF2B5EF4-FFF2-40B4-BE49-F238E27FC236}">
                <a16:creationId xmlns:a16="http://schemas.microsoft.com/office/drawing/2014/main" id="{BE836D8B-FD84-437E-AE04-D444379284BF}"/>
              </a:ext>
            </a:extLst>
          </p:cNvPr>
          <p:cNvSpPr/>
          <p:nvPr/>
        </p:nvSpPr>
        <p:spPr>
          <a:xfrm>
            <a:off x="8470740" y="2615345"/>
            <a:ext cx="1443199" cy="46398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矩形 62">
            <a:extLst>
              <a:ext uri="{FF2B5EF4-FFF2-40B4-BE49-F238E27FC236}">
                <a16:creationId xmlns:a16="http://schemas.microsoft.com/office/drawing/2014/main" id="{10B6BE16-B499-50FD-0A4A-EAC6DC0E1392}"/>
              </a:ext>
            </a:extLst>
          </p:cNvPr>
          <p:cNvSpPr/>
          <p:nvPr/>
        </p:nvSpPr>
        <p:spPr>
          <a:xfrm>
            <a:off x="8480909" y="4151646"/>
            <a:ext cx="1443199" cy="46398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4" name="组合 63">
            <a:extLst>
              <a:ext uri="{FF2B5EF4-FFF2-40B4-BE49-F238E27FC236}">
                <a16:creationId xmlns:a16="http://schemas.microsoft.com/office/drawing/2014/main" id="{C70C26DF-72E3-D69E-0001-712FCAA39388}"/>
              </a:ext>
            </a:extLst>
          </p:cNvPr>
          <p:cNvGrpSpPr/>
          <p:nvPr/>
        </p:nvGrpSpPr>
        <p:grpSpPr>
          <a:xfrm>
            <a:off x="7459865" y="2711893"/>
            <a:ext cx="944144" cy="276999"/>
            <a:chOff x="1034645" y="3905155"/>
            <a:chExt cx="944144" cy="276999"/>
          </a:xfrm>
        </p:grpSpPr>
        <p:sp>
          <p:nvSpPr>
            <p:cNvPr id="65" name="文本框 64">
              <a:extLst>
                <a:ext uri="{FF2B5EF4-FFF2-40B4-BE49-F238E27FC236}">
                  <a16:creationId xmlns:a16="http://schemas.microsoft.com/office/drawing/2014/main" id="{8E45BB14-E55E-4A1F-A8F5-89CBA45B9D4A}"/>
                </a:ext>
              </a:extLst>
            </p:cNvPr>
            <p:cNvSpPr txBox="1"/>
            <p:nvPr/>
          </p:nvSpPr>
          <p:spPr>
            <a:xfrm>
              <a:off x="1034645" y="3905155"/>
              <a:ext cx="900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48 </a:t>
              </a:r>
              <a:r>
                <a:rPr lang="en-US" altLang="zh-CN" sz="1200" dirty="0" err="1">
                  <a:latin typeface="Arial" panose="020B0604020202020204" pitchFamily="34" charset="0"/>
                  <a:cs typeface="Arial" panose="020B0604020202020204" pitchFamily="34" charset="0"/>
                </a:rPr>
                <a:t>kDa</a:t>
              </a:r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zh-CN" altLang="en-US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66" name="直线连接符 23">
              <a:extLst>
                <a:ext uri="{FF2B5EF4-FFF2-40B4-BE49-F238E27FC236}">
                  <a16:creationId xmlns:a16="http://schemas.microsoft.com/office/drawing/2014/main" id="{6D559E0E-E6A8-4D36-F873-BEE662716B7C}"/>
                </a:ext>
              </a:extLst>
            </p:cNvPr>
            <p:cNvCxnSpPr>
              <a:cxnSpLocks/>
            </p:cNvCxnSpPr>
            <p:nvPr/>
          </p:nvCxnSpPr>
          <p:spPr>
            <a:xfrm>
              <a:off x="1798789" y="4059043"/>
              <a:ext cx="180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67" name="组合 66">
            <a:extLst>
              <a:ext uri="{FF2B5EF4-FFF2-40B4-BE49-F238E27FC236}">
                <a16:creationId xmlns:a16="http://schemas.microsoft.com/office/drawing/2014/main" id="{3F6D3A74-6624-F697-AB78-34EAA56C558C}"/>
              </a:ext>
            </a:extLst>
          </p:cNvPr>
          <p:cNvGrpSpPr/>
          <p:nvPr/>
        </p:nvGrpSpPr>
        <p:grpSpPr>
          <a:xfrm>
            <a:off x="7462852" y="2347014"/>
            <a:ext cx="944144" cy="276999"/>
            <a:chOff x="1034645" y="3905155"/>
            <a:chExt cx="944144" cy="276999"/>
          </a:xfrm>
        </p:grpSpPr>
        <p:sp>
          <p:nvSpPr>
            <p:cNvPr id="68" name="文本框 67">
              <a:extLst>
                <a:ext uri="{FF2B5EF4-FFF2-40B4-BE49-F238E27FC236}">
                  <a16:creationId xmlns:a16="http://schemas.microsoft.com/office/drawing/2014/main" id="{386AD9BC-2AE5-5133-6B85-EB3C927F87BE}"/>
                </a:ext>
              </a:extLst>
            </p:cNvPr>
            <p:cNvSpPr txBox="1"/>
            <p:nvPr/>
          </p:nvSpPr>
          <p:spPr>
            <a:xfrm>
              <a:off x="1034645" y="3905155"/>
              <a:ext cx="900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70 </a:t>
              </a:r>
              <a:r>
                <a:rPr lang="en-US" altLang="zh-CN" sz="1200" dirty="0" err="1">
                  <a:latin typeface="Arial" panose="020B0604020202020204" pitchFamily="34" charset="0"/>
                  <a:cs typeface="Arial" panose="020B0604020202020204" pitchFamily="34" charset="0"/>
                </a:rPr>
                <a:t>kDa</a:t>
              </a:r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zh-CN" altLang="en-US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69" name="直线连接符 23">
              <a:extLst>
                <a:ext uri="{FF2B5EF4-FFF2-40B4-BE49-F238E27FC236}">
                  <a16:creationId xmlns:a16="http://schemas.microsoft.com/office/drawing/2014/main" id="{60AA4D6C-261B-BA0D-D30E-9FEAC9B5F12F}"/>
                </a:ext>
              </a:extLst>
            </p:cNvPr>
            <p:cNvCxnSpPr>
              <a:cxnSpLocks/>
            </p:cNvCxnSpPr>
            <p:nvPr/>
          </p:nvCxnSpPr>
          <p:spPr>
            <a:xfrm>
              <a:off x="1798789" y="4059043"/>
              <a:ext cx="180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70" name="组合 69">
            <a:extLst>
              <a:ext uri="{FF2B5EF4-FFF2-40B4-BE49-F238E27FC236}">
                <a16:creationId xmlns:a16="http://schemas.microsoft.com/office/drawing/2014/main" id="{CE90E97A-82EE-8EF7-8E70-02E455CD5DB7}"/>
              </a:ext>
            </a:extLst>
          </p:cNvPr>
          <p:cNvGrpSpPr/>
          <p:nvPr/>
        </p:nvGrpSpPr>
        <p:grpSpPr>
          <a:xfrm>
            <a:off x="5920438" y="4261040"/>
            <a:ext cx="944144" cy="276999"/>
            <a:chOff x="1034645" y="3905155"/>
            <a:chExt cx="944144" cy="276999"/>
          </a:xfrm>
        </p:grpSpPr>
        <p:sp>
          <p:nvSpPr>
            <p:cNvPr id="71" name="文本框 70">
              <a:extLst>
                <a:ext uri="{FF2B5EF4-FFF2-40B4-BE49-F238E27FC236}">
                  <a16:creationId xmlns:a16="http://schemas.microsoft.com/office/drawing/2014/main" id="{FAC7E1CE-18B9-9FC4-1287-39D37B7E75FA}"/>
                </a:ext>
              </a:extLst>
            </p:cNvPr>
            <p:cNvSpPr txBox="1"/>
            <p:nvPr/>
          </p:nvSpPr>
          <p:spPr>
            <a:xfrm>
              <a:off x="1034645" y="3905155"/>
              <a:ext cx="900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35 </a:t>
              </a:r>
              <a:r>
                <a:rPr lang="en-US" altLang="zh-CN" sz="1200" dirty="0" err="1">
                  <a:latin typeface="Arial" panose="020B0604020202020204" pitchFamily="34" charset="0"/>
                  <a:cs typeface="Arial" panose="020B0604020202020204" pitchFamily="34" charset="0"/>
                </a:rPr>
                <a:t>kDa</a:t>
              </a:r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zh-CN" altLang="en-US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72" name="直线连接符 23">
              <a:extLst>
                <a:ext uri="{FF2B5EF4-FFF2-40B4-BE49-F238E27FC236}">
                  <a16:creationId xmlns:a16="http://schemas.microsoft.com/office/drawing/2014/main" id="{8DE822CD-8B31-7829-39A0-3222BF9AEBCF}"/>
                </a:ext>
              </a:extLst>
            </p:cNvPr>
            <p:cNvCxnSpPr>
              <a:cxnSpLocks/>
            </p:cNvCxnSpPr>
            <p:nvPr/>
          </p:nvCxnSpPr>
          <p:spPr>
            <a:xfrm>
              <a:off x="1798789" y="4059043"/>
              <a:ext cx="180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74" name="组合 73">
            <a:extLst>
              <a:ext uri="{FF2B5EF4-FFF2-40B4-BE49-F238E27FC236}">
                <a16:creationId xmlns:a16="http://schemas.microsoft.com/office/drawing/2014/main" id="{9A4994E1-2CA1-3491-BB55-68F8852450D4}"/>
              </a:ext>
            </a:extLst>
          </p:cNvPr>
          <p:cNvGrpSpPr/>
          <p:nvPr/>
        </p:nvGrpSpPr>
        <p:grpSpPr>
          <a:xfrm>
            <a:off x="7684549" y="1368858"/>
            <a:ext cx="2606674" cy="818581"/>
            <a:chOff x="7684549" y="1377472"/>
            <a:chExt cx="2606674" cy="818581"/>
          </a:xfrm>
        </p:grpSpPr>
        <p:sp>
          <p:nvSpPr>
            <p:cNvPr id="44" name="文本框 43">
              <a:extLst>
                <a:ext uri="{FF2B5EF4-FFF2-40B4-BE49-F238E27FC236}">
                  <a16:creationId xmlns:a16="http://schemas.microsoft.com/office/drawing/2014/main" id="{E079B6AC-237F-9002-8474-5B7DBD17887D}"/>
                </a:ext>
              </a:extLst>
            </p:cNvPr>
            <p:cNvSpPr txBox="1"/>
            <p:nvPr/>
          </p:nvSpPr>
          <p:spPr>
            <a:xfrm>
              <a:off x="8511678" y="1654473"/>
              <a:ext cx="23596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endParaRPr lang="zh-CN" alt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5" name="文本框 44">
              <a:extLst>
                <a:ext uri="{FF2B5EF4-FFF2-40B4-BE49-F238E27FC236}">
                  <a16:creationId xmlns:a16="http://schemas.microsoft.com/office/drawing/2014/main" id="{BC2A0662-F0A8-259A-A299-B2B53D8188A8}"/>
                </a:ext>
              </a:extLst>
            </p:cNvPr>
            <p:cNvSpPr txBox="1"/>
            <p:nvPr/>
          </p:nvSpPr>
          <p:spPr>
            <a:xfrm>
              <a:off x="8723181" y="1654473"/>
              <a:ext cx="23596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endParaRPr lang="zh-CN" alt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6" name="文本框 45">
              <a:extLst>
                <a:ext uri="{FF2B5EF4-FFF2-40B4-BE49-F238E27FC236}">
                  <a16:creationId xmlns:a16="http://schemas.microsoft.com/office/drawing/2014/main" id="{9B324C2B-A081-3BC5-9DB8-ABB3567FA08A}"/>
                </a:ext>
              </a:extLst>
            </p:cNvPr>
            <p:cNvSpPr txBox="1"/>
            <p:nvPr/>
          </p:nvSpPr>
          <p:spPr>
            <a:xfrm>
              <a:off x="9094195" y="1654473"/>
              <a:ext cx="35458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#1</a:t>
              </a:r>
              <a:endParaRPr lang="zh-CN" alt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7" name="文本框 46">
              <a:extLst>
                <a:ext uri="{FF2B5EF4-FFF2-40B4-BE49-F238E27FC236}">
                  <a16:creationId xmlns:a16="http://schemas.microsoft.com/office/drawing/2014/main" id="{C1224757-F906-DFB4-D642-A2E717D54244}"/>
                </a:ext>
              </a:extLst>
            </p:cNvPr>
            <p:cNvSpPr txBox="1"/>
            <p:nvPr/>
          </p:nvSpPr>
          <p:spPr>
            <a:xfrm>
              <a:off x="8875860" y="1654473"/>
              <a:ext cx="35458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#1</a:t>
              </a:r>
              <a:endParaRPr lang="zh-CN" alt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8" name="文本框 47">
              <a:extLst>
                <a:ext uri="{FF2B5EF4-FFF2-40B4-BE49-F238E27FC236}">
                  <a16:creationId xmlns:a16="http://schemas.microsoft.com/office/drawing/2014/main" id="{8C543005-C201-AAF6-E329-5F70B0DE8B9B}"/>
                </a:ext>
              </a:extLst>
            </p:cNvPr>
            <p:cNvSpPr txBox="1"/>
            <p:nvPr/>
          </p:nvSpPr>
          <p:spPr>
            <a:xfrm>
              <a:off x="9347336" y="1654473"/>
              <a:ext cx="35458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#2</a:t>
              </a:r>
              <a:endParaRPr lang="zh-CN" alt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9" name="文本框 48">
              <a:extLst>
                <a:ext uri="{FF2B5EF4-FFF2-40B4-BE49-F238E27FC236}">
                  <a16:creationId xmlns:a16="http://schemas.microsoft.com/office/drawing/2014/main" id="{51066C75-5BFE-284A-40F6-C4C7274C6B50}"/>
                </a:ext>
              </a:extLst>
            </p:cNvPr>
            <p:cNvSpPr txBox="1"/>
            <p:nvPr/>
          </p:nvSpPr>
          <p:spPr>
            <a:xfrm>
              <a:off x="9575257" y="1654473"/>
              <a:ext cx="35458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#2</a:t>
              </a:r>
              <a:endParaRPr lang="zh-CN" alt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50" name="直接连接符 31">
              <a:extLst>
                <a:ext uri="{FF2B5EF4-FFF2-40B4-BE49-F238E27FC236}">
                  <a16:creationId xmlns:a16="http://schemas.microsoft.com/office/drawing/2014/main" id="{EE72F133-406F-90CF-84D9-C4245991FB17}"/>
                </a:ext>
              </a:extLst>
            </p:cNvPr>
            <p:cNvCxnSpPr>
              <a:cxnSpLocks/>
            </p:cNvCxnSpPr>
            <p:nvPr/>
          </p:nvCxnSpPr>
          <p:spPr>
            <a:xfrm>
              <a:off x="8567792" y="1654472"/>
              <a:ext cx="1276863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51" name="文本框 50">
              <a:extLst>
                <a:ext uri="{FF2B5EF4-FFF2-40B4-BE49-F238E27FC236}">
                  <a16:creationId xmlns:a16="http://schemas.microsoft.com/office/drawing/2014/main" id="{7D707D7F-22A1-D7EA-2579-77402BDC62DF}"/>
                </a:ext>
              </a:extLst>
            </p:cNvPr>
            <p:cNvSpPr txBox="1"/>
            <p:nvPr/>
          </p:nvSpPr>
          <p:spPr>
            <a:xfrm>
              <a:off x="8504183" y="1888382"/>
              <a:ext cx="23596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endParaRPr lang="zh-CN" alt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2" name="文本框 51">
              <a:extLst>
                <a:ext uri="{FF2B5EF4-FFF2-40B4-BE49-F238E27FC236}">
                  <a16:creationId xmlns:a16="http://schemas.microsoft.com/office/drawing/2014/main" id="{670533F9-13C6-693F-AF9B-2E7FD986672B}"/>
                </a:ext>
              </a:extLst>
            </p:cNvPr>
            <p:cNvSpPr txBox="1"/>
            <p:nvPr/>
          </p:nvSpPr>
          <p:spPr>
            <a:xfrm>
              <a:off x="8663870" y="1888382"/>
              <a:ext cx="35458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10</a:t>
              </a:r>
              <a:endParaRPr lang="zh-CN" alt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3" name="文本框 52">
              <a:extLst>
                <a:ext uri="{FF2B5EF4-FFF2-40B4-BE49-F238E27FC236}">
                  <a16:creationId xmlns:a16="http://schemas.microsoft.com/office/drawing/2014/main" id="{07075968-79D4-0134-E560-9A316C753925}"/>
                </a:ext>
              </a:extLst>
            </p:cNvPr>
            <p:cNvSpPr txBox="1"/>
            <p:nvPr/>
          </p:nvSpPr>
          <p:spPr>
            <a:xfrm>
              <a:off x="9094195" y="1888382"/>
              <a:ext cx="35458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10</a:t>
              </a:r>
              <a:endParaRPr lang="zh-CN" alt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4" name="文本框 53">
              <a:extLst>
                <a:ext uri="{FF2B5EF4-FFF2-40B4-BE49-F238E27FC236}">
                  <a16:creationId xmlns:a16="http://schemas.microsoft.com/office/drawing/2014/main" id="{1BCFE84A-2738-3961-36A2-39A93A9642FB}"/>
                </a:ext>
              </a:extLst>
            </p:cNvPr>
            <p:cNvSpPr txBox="1"/>
            <p:nvPr/>
          </p:nvSpPr>
          <p:spPr>
            <a:xfrm>
              <a:off x="8935171" y="1888382"/>
              <a:ext cx="23596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endParaRPr lang="zh-CN" alt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5" name="文本框 54">
              <a:extLst>
                <a:ext uri="{FF2B5EF4-FFF2-40B4-BE49-F238E27FC236}">
                  <a16:creationId xmlns:a16="http://schemas.microsoft.com/office/drawing/2014/main" id="{47D36217-CE2B-762F-9E7A-53E24A5F7CAC}"/>
                </a:ext>
              </a:extLst>
            </p:cNvPr>
            <p:cNvSpPr txBox="1"/>
            <p:nvPr/>
          </p:nvSpPr>
          <p:spPr>
            <a:xfrm>
              <a:off x="9406647" y="1888382"/>
              <a:ext cx="23596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endParaRPr lang="zh-CN" alt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6" name="文本框 55">
              <a:extLst>
                <a:ext uri="{FF2B5EF4-FFF2-40B4-BE49-F238E27FC236}">
                  <a16:creationId xmlns:a16="http://schemas.microsoft.com/office/drawing/2014/main" id="{9A036AAC-9CFF-B084-1BA8-08440135C110}"/>
                </a:ext>
              </a:extLst>
            </p:cNvPr>
            <p:cNvSpPr txBox="1"/>
            <p:nvPr/>
          </p:nvSpPr>
          <p:spPr>
            <a:xfrm>
              <a:off x="9575897" y="1888382"/>
              <a:ext cx="35458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10</a:t>
              </a:r>
              <a:endParaRPr lang="zh-CN" alt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7" name="文本框 56">
              <a:extLst>
                <a:ext uri="{FF2B5EF4-FFF2-40B4-BE49-F238E27FC236}">
                  <a16:creationId xmlns:a16="http://schemas.microsoft.com/office/drawing/2014/main" id="{BEA2C3C2-9CDF-961A-C754-0A705F01A3E7}"/>
                </a:ext>
              </a:extLst>
            </p:cNvPr>
            <p:cNvSpPr txBox="1"/>
            <p:nvPr/>
          </p:nvSpPr>
          <p:spPr>
            <a:xfrm>
              <a:off x="7684549" y="1654472"/>
              <a:ext cx="79861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si-ARIH1</a:t>
              </a:r>
              <a:endParaRPr lang="zh-CN" alt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8" name="文本框 57">
              <a:extLst>
                <a:ext uri="{FF2B5EF4-FFF2-40B4-BE49-F238E27FC236}">
                  <a16:creationId xmlns:a16="http://schemas.microsoft.com/office/drawing/2014/main" id="{3F77211C-4585-C1C5-30A3-327A573FBFF4}"/>
                </a:ext>
              </a:extLst>
            </p:cNvPr>
            <p:cNvSpPr txBox="1"/>
            <p:nvPr/>
          </p:nvSpPr>
          <p:spPr>
            <a:xfrm>
              <a:off x="7982630" y="1919054"/>
              <a:ext cx="48904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PAR</a:t>
              </a:r>
              <a:endParaRPr lang="zh-CN" alt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9" name="文本框 58">
              <a:extLst>
                <a:ext uri="{FF2B5EF4-FFF2-40B4-BE49-F238E27FC236}">
                  <a16:creationId xmlns:a16="http://schemas.microsoft.com/office/drawing/2014/main" id="{9CDC9D05-5D80-2E1A-2883-DBF531C3D6E6}"/>
                </a:ext>
              </a:extLst>
            </p:cNvPr>
            <p:cNvSpPr txBox="1"/>
            <p:nvPr/>
          </p:nvSpPr>
          <p:spPr>
            <a:xfrm>
              <a:off x="9787559" y="1888382"/>
              <a:ext cx="50366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(</a:t>
              </a:r>
              <a:r>
                <a:rPr lang="en-US" altLang="zh-CN" sz="1200" dirty="0" err="1">
                  <a:latin typeface="Arial" panose="020B0604020202020204" pitchFamily="34" charset="0"/>
                  <a:cs typeface="Arial" panose="020B0604020202020204" pitchFamily="34" charset="0"/>
                </a:rPr>
                <a:t>μM</a:t>
              </a:r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)</a:t>
              </a:r>
              <a:endParaRPr lang="zh-CN" alt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3" name="文本框 72">
              <a:extLst>
                <a:ext uri="{FF2B5EF4-FFF2-40B4-BE49-F238E27FC236}">
                  <a16:creationId xmlns:a16="http://schemas.microsoft.com/office/drawing/2014/main" id="{22041292-3B8D-BD23-EFF7-BC818CCD3305}"/>
                </a:ext>
              </a:extLst>
            </p:cNvPr>
            <p:cNvSpPr txBox="1"/>
            <p:nvPr/>
          </p:nvSpPr>
          <p:spPr>
            <a:xfrm>
              <a:off x="8963573" y="1377472"/>
              <a:ext cx="51809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RKO</a:t>
              </a:r>
              <a:endParaRPr lang="zh-CN" alt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4575241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图片 73">
            <a:extLst>
              <a:ext uri="{FF2B5EF4-FFF2-40B4-BE49-F238E27FC236}">
                <a16:creationId xmlns:a16="http://schemas.microsoft.com/office/drawing/2014/main" id="{580EAF28-0822-22B6-37BE-0DD2582FEC1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20319" y="4218158"/>
            <a:ext cx="3851995" cy="1751892"/>
          </a:xfrm>
          <a:prstGeom prst="rect">
            <a:avLst/>
          </a:prstGeom>
        </p:spPr>
      </p:pic>
      <p:pic>
        <p:nvPicPr>
          <p:cNvPr id="76" name="图片 75">
            <a:extLst>
              <a:ext uri="{FF2B5EF4-FFF2-40B4-BE49-F238E27FC236}">
                <a16:creationId xmlns:a16="http://schemas.microsoft.com/office/drawing/2014/main" id="{E3501740-27C9-17E4-C4BE-1D22C922291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45088" y="2319972"/>
            <a:ext cx="2080884" cy="1869183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8B94F6E2-CE17-2FC2-6257-CFEB9DDCB2E8}"/>
              </a:ext>
            </a:extLst>
          </p:cNvPr>
          <p:cNvSpPr txBox="1"/>
          <p:nvPr/>
        </p:nvSpPr>
        <p:spPr>
          <a:xfrm>
            <a:off x="1158641" y="571535"/>
            <a:ext cx="13901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 dirty="0"/>
              <a:t>Figure S8E</a:t>
            </a:r>
            <a:endParaRPr lang="zh-CN" altLang="en-US" dirty="0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30B85BBA-19BC-AFE7-DB61-F0C1B73C09CA}"/>
              </a:ext>
            </a:extLst>
          </p:cNvPr>
          <p:cNvSpPr txBox="1"/>
          <p:nvPr/>
        </p:nvSpPr>
        <p:spPr>
          <a:xfrm>
            <a:off x="7507222" y="571535"/>
            <a:ext cx="13773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 dirty="0"/>
              <a:t>Figure S8F</a:t>
            </a:r>
            <a:endParaRPr lang="zh-CN" altLang="en-US" dirty="0"/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755247BE-93F9-590F-6081-7C51F0A5AB74}"/>
              </a:ext>
            </a:extLst>
          </p:cNvPr>
          <p:cNvSpPr txBox="1"/>
          <p:nvPr/>
        </p:nvSpPr>
        <p:spPr>
          <a:xfrm>
            <a:off x="3019079" y="2790733"/>
            <a:ext cx="14285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PD-L1</a:t>
            </a:r>
          </a:p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Abcam: </a:t>
            </a:r>
            <a:r>
              <a:rPr lang="en-US" altLang="zh-CN" sz="12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ab203103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矩形 42">
            <a:extLst>
              <a:ext uri="{FF2B5EF4-FFF2-40B4-BE49-F238E27FC236}">
                <a16:creationId xmlns:a16="http://schemas.microsoft.com/office/drawing/2014/main" id="{93498B9A-DA80-3F2D-3172-C10EB4899C49}"/>
              </a:ext>
            </a:extLst>
          </p:cNvPr>
          <p:cNvSpPr/>
          <p:nvPr/>
        </p:nvSpPr>
        <p:spPr>
          <a:xfrm>
            <a:off x="1145868" y="2749190"/>
            <a:ext cx="1517424" cy="46398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4" name="组合 43">
            <a:extLst>
              <a:ext uri="{FF2B5EF4-FFF2-40B4-BE49-F238E27FC236}">
                <a16:creationId xmlns:a16="http://schemas.microsoft.com/office/drawing/2014/main" id="{F4FC52A6-893E-A32C-B534-4C8956ECA03F}"/>
              </a:ext>
            </a:extLst>
          </p:cNvPr>
          <p:cNvGrpSpPr/>
          <p:nvPr/>
        </p:nvGrpSpPr>
        <p:grpSpPr>
          <a:xfrm>
            <a:off x="174748" y="2853689"/>
            <a:ext cx="944144" cy="276999"/>
            <a:chOff x="1034645" y="3905155"/>
            <a:chExt cx="944144" cy="276999"/>
          </a:xfrm>
        </p:grpSpPr>
        <p:sp>
          <p:nvSpPr>
            <p:cNvPr id="45" name="文本框 44">
              <a:extLst>
                <a:ext uri="{FF2B5EF4-FFF2-40B4-BE49-F238E27FC236}">
                  <a16:creationId xmlns:a16="http://schemas.microsoft.com/office/drawing/2014/main" id="{41604C16-C0FA-A84B-ED42-6F46084F33ED}"/>
                </a:ext>
              </a:extLst>
            </p:cNvPr>
            <p:cNvSpPr txBox="1"/>
            <p:nvPr/>
          </p:nvSpPr>
          <p:spPr>
            <a:xfrm>
              <a:off x="1034645" y="3905155"/>
              <a:ext cx="900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48 </a:t>
              </a:r>
              <a:r>
                <a:rPr lang="en-US" altLang="zh-CN" sz="1200" dirty="0" err="1">
                  <a:latin typeface="Arial" panose="020B0604020202020204" pitchFamily="34" charset="0"/>
                  <a:cs typeface="Arial" panose="020B0604020202020204" pitchFamily="34" charset="0"/>
                </a:rPr>
                <a:t>kDa</a:t>
              </a:r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zh-CN" altLang="en-US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46" name="直线连接符 23">
              <a:extLst>
                <a:ext uri="{FF2B5EF4-FFF2-40B4-BE49-F238E27FC236}">
                  <a16:creationId xmlns:a16="http://schemas.microsoft.com/office/drawing/2014/main" id="{4CE847CA-AB7C-4240-8D69-F34297BB31B5}"/>
                </a:ext>
              </a:extLst>
            </p:cNvPr>
            <p:cNvCxnSpPr>
              <a:cxnSpLocks/>
            </p:cNvCxnSpPr>
            <p:nvPr/>
          </p:nvCxnSpPr>
          <p:spPr>
            <a:xfrm>
              <a:off x="1798789" y="4059043"/>
              <a:ext cx="180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47" name="组合 46">
            <a:extLst>
              <a:ext uri="{FF2B5EF4-FFF2-40B4-BE49-F238E27FC236}">
                <a16:creationId xmlns:a16="http://schemas.microsoft.com/office/drawing/2014/main" id="{7C834BAA-886C-6705-CA98-F2A1C4754D5D}"/>
              </a:ext>
            </a:extLst>
          </p:cNvPr>
          <p:cNvGrpSpPr/>
          <p:nvPr/>
        </p:nvGrpSpPr>
        <p:grpSpPr>
          <a:xfrm>
            <a:off x="174748" y="2488810"/>
            <a:ext cx="944144" cy="276999"/>
            <a:chOff x="1034645" y="3905155"/>
            <a:chExt cx="944144" cy="276999"/>
          </a:xfrm>
        </p:grpSpPr>
        <p:sp>
          <p:nvSpPr>
            <p:cNvPr id="48" name="文本框 47">
              <a:extLst>
                <a:ext uri="{FF2B5EF4-FFF2-40B4-BE49-F238E27FC236}">
                  <a16:creationId xmlns:a16="http://schemas.microsoft.com/office/drawing/2014/main" id="{B597DFE2-DB4D-E247-86CE-71D24445CFBF}"/>
                </a:ext>
              </a:extLst>
            </p:cNvPr>
            <p:cNvSpPr txBox="1"/>
            <p:nvPr/>
          </p:nvSpPr>
          <p:spPr>
            <a:xfrm>
              <a:off x="1034645" y="3905155"/>
              <a:ext cx="900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70 </a:t>
              </a:r>
              <a:r>
                <a:rPr lang="en-US" altLang="zh-CN" sz="1200" dirty="0" err="1">
                  <a:latin typeface="Arial" panose="020B0604020202020204" pitchFamily="34" charset="0"/>
                  <a:cs typeface="Arial" panose="020B0604020202020204" pitchFamily="34" charset="0"/>
                </a:rPr>
                <a:t>kDa</a:t>
              </a:r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zh-CN" altLang="en-US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49" name="直线连接符 23">
              <a:extLst>
                <a:ext uri="{FF2B5EF4-FFF2-40B4-BE49-F238E27FC236}">
                  <a16:creationId xmlns:a16="http://schemas.microsoft.com/office/drawing/2014/main" id="{D5E666C2-426D-A0A6-A05E-3A0BFE16A8EE}"/>
                </a:ext>
              </a:extLst>
            </p:cNvPr>
            <p:cNvCxnSpPr>
              <a:cxnSpLocks/>
            </p:cNvCxnSpPr>
            <p:nvPr/>
          </p:nvCxnSpPr>
          <p:spPr>
            <a:xfrm>
              <a:off x="1798789" y="4059043"/>
              <a:ext cx="180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51" name="文本框 50">
            <a:extLst>
              <a:ext uri="{FF2B5EF4-FFF2-40B4-BE49-F238E27FC236}">
                <a16:creationId xmlns:a16="http://schemas.microsoft.com/office/drawing/2014/main" id="{8EF27CBA-E257-F370-D9F9-BB40AD283211}"/>
              </a:ext>
            </a:extLst>
          </p:cNvPr>
          <p:cNvSpPr txBox="1"/>
          <p:nvPr/>
        </p:nvSpPr>
        <p:spPr>
          <a:xfrm>
            <a:off x="1226561" y="1804883"/>
            <a:ext cx="23596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文本框 51">
            <a:extLst>
              <a:ext uri="{FF2B5EF4-FFF2-40B4-BE49-F238E27FC236}">
                <a16:creationId xmlns:a16="http://schemas.microsoft.com/office/drawing/2014/main" id="{3B0B5424-0F66-6114-2C6A-AC13F4A8DE61}"/>
              </a:ext>
            </a:extLst>
          </p:cNvPr>
          <p:cNvSpPr txBox="1"/>
          <p:nvPr/>
        </p:nvSpPr>
        <p:spPr>
          <a:xfrm>
            <a:off x="1453966" y="1804883"/>
            <a:ext cx="23596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文本框 52">
            <a:extLst>
              <a:ext uri="{FF2B5EF4-FFF2-40B4-BE49-F238E27FC236}">
                <a16:creationId xmlns:a16="http://schemas.microsoft.com/office/drawing/2014/main" id="{C1B2C598-C799-6362-0F25-42775C344EDF}"/>
              </a:ext>
            </a:extLst>
          </p:cNvPr>
          <p:cNvSpPr txBox="1"/>
          <p:nvPr/>
        </p:nvSpPr>
        <p:spPr>
          <a:xfrm>
            <a:off x="1880637" y="1804883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#1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文本框 53">
            <a:extLst>
              <a:ext uri="{FF2B5EF4-FFF2-40B4-BE49-F238E27FC236}">
                <a16:creationId xmlns:a16="http://schemas.microsoft.com/office/drawing/2014/main" id="{0385C427-1FCF-B14F-9145-A383B09F25BC}"/>
              </a:ext>
            </a:extLst>
          </p:cNvPr>
          <p:cNvSpPr txBox="1"/>
          <p:nvPr/>
        </p:nvSpPr>
        <p:spPr>
          <a:xfrm>
            <a:off x="1662302" y="1804883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#1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文本框 54">
            <a:extLst>
              <a:ext uri="{FF2B5EF4-FFF2-40B4-BE49-F238E27FC236}">
                <a16:creationId xmlns:a16="http://schemas.microsoft.com/office/drawing/2014/main" id="{828A9211-0553-1AD5-6A9D-314C9BA053A7}"/>
              </a:ext>
            </a:extLst>
          </p:cNvPr>
          <p:cNvSpPr txBox="1"/>
          <p:nvPr/>
        </p:nvSpPr>
        <p:spPr>
          <a:xfrm>
            <a:off x="2133778" y="1804883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#2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文本框 55">
            <a:extLst>
              <a:ext uri="{FF2B5EF4-FFF2-40B4-BE49-F238E27FC236}">
                <a16:creationId xmlns:a16="http://schemas.microsoft.com/office/drawing/2014/main" id="{52845BE1-2691-72F5-02C4-49DC0896ACAB}"/>
              </a:ext>
            </a:extLst>
          </p:cNvPr>
          <p:cNvSpPr txBox="1"/>
          <p:nvPr/>
        </p:nvSpPr>
        <p:spPr>
          <a:xfrm>
            <a:off x="2361699" y="1804883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#2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7" name="直接连接符 31">
            <a:extLst>
              <a:ext uri="{FF2B5EF4-FFF2-40B4-BE49-F238E27FC236}">
                <a16:creationId xmlns:a16="http://schemas.microsoft.com/office/drawing/2014/main" id="{89DD5DEA-C33C-EADF-2F4F-3C446C8028DB}"/>
              </a:ext>
            </a:extLst>
          </p:cNvPr>
          <p:cNvCxnSpPr>
            <a:cxnSpLocks/>
          </p:cNvCxnSpPr>
          <p:nvPr/>
        </p:nvCxnSpPr>
        <p:spPr>
          <a:xfrm>
            <a:off x="1282675" y="1804882"/>
            <a:ext cx="127686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8" name="文本框 57">
            <a:extLst>
              <a:ext uri="{FF2B5EF4-FFF2-40B4-BE49-F238E27FC236}">
                <a16:creationId xmlns:a16="http://schemas.microsoft.com/office/drawing/2014/main" id="{4A48F2B2-BC69-48BB-9D7D-8CF808EB12DC}"/>
              </a:ext>
            </a:extLst>
          </p:cNvPr>
          <p:cNvSpPr txBox="1"/>
          <p:nvPr/>
        </p:nvSpPr>
        <p:spPr>
          <a:xfrm>
            <a:off x="1219066" y="2038792"/>
            <a:ext cx="23596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文本框 58">
            <a:extLst>
              <a:ext uri="{FF2B5EF4-FFF2-40B4-BE49-F238E27FC236}">
                <a16:creationId xmlns:a16="http://schemas.microsoft.com/office/drawing/2014/main" id="{0ABD6376-705C-29A5-EC51-7DCFDB85CC25}"/>
              </a:ext>
            </a:extLst>
          </p:cNvPr>
          <p:cNvSpPr txBox="1"/>
          <p:nvPr/>
        </p:nvSpPr>
        <p:spPr>
          <a:xfrm>
            <a:off x="1394655" y="2038792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" name="文本框 59">
            <a:extLst>
              <a:ext uri="{FF2B5EF4-FFF2-40B4-BE49-F238E27FC236}">
                <a16:creationId xmlns:a16="http://schemas.microsoft.com/office/drawing/2014/main" id="{346BD6B7-E62A-1D3C-1BFC-9BFA3FE7063F}"/>
              </a:ext>
            </a:extLst>
          </p:cNvPr>
          <p:cNvSpPr txBox="1"/>
          <p:nvPr/>
        </p:nvSpPr>
        <p:spPr>
          <a:xfrm>
            <a:off x="1880637" y="2038792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文本框 60">
            <a:extLst>
              <a:ext uri="{FF2B5EF4-FFF2-40B4-BE49-F238E27FC236}">
                <a16:creationId xmlns:a16="http://schemas.microsoft.com/office/drawing/2014/main" id="{FD76D9CA-D980-DA85-21EC-0319EF53025C}"/>
              </a:ext>
            </a:extLst>
          </p:cNvPr>
          <p:cNvSpPr txBox="1"/>
          <p:nvPr/>
        </p:nvSpPr>
        <p:spPr>
          <a:xfrm>
            <a:off x="1721613" y="2038792"/>
            <a:ext cx="23596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2" name="文本框 61">
            <a:extLst>
              <a:ext uri="{FF2B5EF4-FFF2-40B4-BE49-F238E27FC236}">
                <a16:creationId xmlns:a16="http://schemas.microsoft.com/office/drawing/2014/main" id="{2496C058-2E13-A24E-C0E9-EE7689E6CE16}"/>
              </a:ext>
            </a:extLst>
          </p:cNvPr>
          <p:cNvSpPr txBox="1"/>
          <p:nvPr/>
        </p:nvSpPr>
        <p:spPr>
          <a:xfrm>
            <a:off x="2193089" y="2038792"/>
            <a:ext cx="23596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3" name="文本框 62">
            <a:extLst>
              <a:ext uri="{FF2B5EF4-FFF2-40B4-BE49-F238E27FC236}">
                <a16:creationId xmlns:a16="http://schemas.microsoft.com/office/drawing/2014/main" id="{01AB61CA-938A-3434-0CF3-BFC68C1CE239}"/>
              </a:ext>
            </a:extLst>
          </p:cNvPr>
          <p:cNvSpPr txBox="1"/>
          <p:nvPr/>
        </p:nvSpPr>
        <p:spPr>
          <a:xfrm>
            <a:off x="2362339" y="2038792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4" name="文本框 63">
            <a:extLst>
              <a:ext uri="{FF2B5EF4-FFF2-40B4-BE49-F238E27FC236}">
                <a16:creationId xmlns:a16="http://schemas.microsoft.com/office/drawing/2014/main" id="{537F3032-D512-D9D4-A681-18C7BCF6D0D0}"/>
              </a:ext>
            </a:extLst>
          </p:cNvPr>
          <p:cNvSpPr txBox="1"/>
          <p:nvPr/>
        </p:nvSpPr>
        <p:spPr>
          <a:xfrm>
            <a:off x="399432" y="1804882"/>
            <a:ext cx="84189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si-STUB1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5" name="文本框 64">
            <a:extLst>
              <a:ext uri="{FF2B5EF4-FFF2-40B4-BE49-F238E27FC236}">
                <a16:creationId xmlns:a16="http://schemas.microsoft.com/office/drawing/2014/main" id="{54B0D0C3-6312-439B-B936-F86C29BFB771}"/>
              </a:ext>
            </a:extLst>
          </p:cNvPr>
          <p:cNvSpPr txBox="1"/>
          <p:nvPr/>
        </p:nvSpPr>
        <p:spPr>
          <a:xfrm>
            <a:off x="729317" y="2069464"/>
            <a:ext cx="48904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PAR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6" name="文本框 65">
            <a:extLst>
              <a:ext uri="{FF2B5EF4-FFF2-40B4-BE49-F238E27FC236}">
                <a16:creationId xmlns:a16="http://schemas.microsoft.com/office/drawing/2014/main" id="{882EF159-FD8A-5C6A-EB4C-6F4FE425B3BB}"/>
              </a:ext>
            </a:extLst>
          </p:cNvPr>
          <p:cNvSpPr txBox="1"/>
          <p:nvPr/>
        </p:nvSpPr>
        <p:spPr>
          <a:xfrm>
            <a:off x="2574001" y="2038792"/>
            <a:ext cx="5036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altLang="zh-CN" sz="1200" dirty="0" err="1">
                <a:latin typeface="Arial" panose="020B0604020202020204" pitchFamily="34" charset="0"/>
                <a:cs typeface="Arial" panose="020B0604020202020204" pitchFamily="34" charset="0"/>
              </a:rPr>
              <a:t>μM</a:t>
            </a:r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7" name="文本框 66">
            <a:extLst>
              <a:ext uri="{FF2B5EF4-FFF2-40B4-BE49-F238E27FC236}">
                <a16:creationId xmlns:a16="http://schemas.microsoft.com/office/drawing/2014/main" id="{A95B1DF8-9CEF-3325-4006-DFA22486F67F}"/>
              </a:ext>
            </a:extLst>
          </p:cNvPr>
          <p:cNvSpPr txBox="1"/>
          <p:nvPr/>
        </p:nvSpPr>
        <p:spPr>
          <a:xfrm>
            <a:off x="1670505" y="1527882"/>
            <a:ext cx="51809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RKO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8" name="文本框 67">
            <a:extLst>
              <a:ext uri="{FF2B5EF4-FFF2-40B4-BE49-F238E27FC236}">
                <a16:creationId xmlns:a16="http://schemas.microsoft.com/office/drawing/2014/main" id="{6C6E10CA-A64A-76B4-76AD-DF4B7AB1E0BC}"/>
              </a:ext>
            </a:extLst>
          </p:cNvPr>
          <p:cNvSpPr txBox="1"/>
          <p:nvPr/>
        </p:nvSpPr>
        <p:spPr>
          <a:xfrm>
            <a:off x="4558214" y="4818869"/>
            <a:ext cx="20079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GAPDH</a:t>
            </a:r>
          </a:p>
          <a:p>
            <a:r>
              <a:rPr lang="en-US" altLang="zh-CN" sz="1200" dirty="0" err="1">
                <a:latin typeface="Arial" panose="020B0604020202020204" pitchFamily="34" charset="0"/>
                <a:cs typeface="Arial" panose="020B0604020202020204" pitchFamily="34" charset="0"/>
              </a:rPr>
              <a:t>Proteintech</a:t>
            </a:r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: 60004-1-Ig</a:t>
            </a:r>
          </a:p>
        </p:txBody>
      </p:sp>
      <p:sp>
        <p:nvSpPr>
          <p:cNvPr id="69" name="矩形 68">
            <a:extLst>
              <a:ext uri="{FF2B5EF4-FFF2-40B4-BE49-F238E27FC236}">
                <a16:creationId xmlns:a16="http://schemas.microsoft.com/office/drawing/2014/main" id="{362F52EE-92F9-8E2C-1340-83DFAE5D2085}"/>
              </a:ext>
            </a:extLst>
          </p:cNvPr>
          <p:cNvSpPr/>
          <p:nvPr/>
        </p:nvSpPr>
        <p:spPr>
          <a:xfrm>
            <a:off x="1145868" y="4826180"/>
            <a:ext cx="1517424" cy="46398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0" name="组合 69">
            <a:extLst>
              <a:ext uri="{FF2B5EF4-FFF2-40B4-BE49-F238E27FC236}">
                <a16:creationId xmlns:a16="http://schemas.microsoft.com/office/drawing/2014/main" id="{00912679-3A6F-7758-89BB-32B818AAE35B}"/>
              </a:ext>
            </a:extLst>
          </p:cNvPr>
          <p:cNvGrpSpPr/>
          <p:nvPr/>
        </p:nvGrpSpPr>
        <p:grpSpPr>
          <a:xfrm>
            <a:off x="174748" y="4951476"/>
            <a:ext cx="944144" cy="276999"/>
            <a:chOff x="1034645" y="3905155"/>
            <a:chExt cx="944144" cy="276999"/>
          </a:xfrm>
        </p:grpSpPr>
        <p:sp>
          <p:nvSpPr>
            <p:cNvPr id="71" name="文本框 70">
              <a:extLst>
                <a:ext uri="{FF2B5EF4-FFF2-40B4-BE49-F238E27FC236}">
                  <a16:creationId xmlns:a16="http://schemas.microsoft.com/office/drawing/2014/main" id="{4A18B3CA-80B7-CDCB-CC7D-970221D6938F}"/>
                </a:ext>
              </a:extLst>
            </p:cNvPr>
            <p:cNvSpPr txBox="1"/>
            <p:nvPr/>
          </p:nvSpPr>
          <p:spPr>
            <a:xfrm>
              <a:off x="1034645" y="3905155"/>
              <a:ext cx="900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35 </a:t>
              </a:r>
              <a:r>
                <a:rPr lang="en-US" altLang="zh-CN" sz="1200" dirty="0" err="1">
                  <a:latin typeface="Arial" panose="020B0604020202020204" pitchFamily="34" charset="0"/>
                  <a:cs typeface="Arial" panose="020B0604020202020204" pitchFamily="34" charset="0"/>
                </a:rPr>
                <a:t>kDa</a:t>
              </a:r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zh-CN" altLang="en-US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72" name="直线连接符 23">
              <a:extLst>
                <a:ext uri="{FF2B5EF4-FFF2-40B4-BE49-F238E27FC236}">
                  <a16:creationId xmlns:a16="http://schemas.microsoft.com/office/drawing/2014/main" id="{2A47D0EC-9815-1488-85E5-9C2E30AD9756}"/>
                </a:ext>
              </a:extLst>
            </p:cNvPr>
            <p:cNvCxnSpPr>
              <a:cxnSpLocks/>
            </p:cNvCxnSpPr>
            <p:nvPr/>
          </p:nvCxnSpPr>
          <p:spPr>
            <a:xfrm>
              <a:off x="1798789" y="4059043"/>
              <a:ext cx="180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78" name="图片 77">
            <a:extLst>
              <a:ext uri="{FF2B5EF4-FFF2-40B4-BE49-F238E27FC236}">
                <a16:creationId xmlns:a16="http://schemas.microsoft.com/office/drawing/2014/main" id="{655CA585-CE19-49B7-811D-CF9EFA4EC0C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90128" y="2372569"/>
            <a:ext cx="2020865" cy="1858224"/>
          </a:xfrm>
          <a:prstGeom prst="rect">
            <a:avLst/>
          </a:prstGeom>
        </p:spPr>
      </p:pic>
      <p:pic>
        <p:nvPicPr>
          <p:cNvPr id="80" name="图片 79">
            <a:extLst>
              <a:ext uri="{FF2B5EF4-FFF2-40B4-BE49-F238E27FC236}">
                <a16:creationId xmlns:a16="http://schemas.microsoft.com/office/drawing/2014/main" id="{431CE09C-5447-74CA-955B-130038D0681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64342" y="4230781"/>
            <a:ext cx="3631025" cy="1858224"/>
          </a:xfrm>
          <a:prstGeom prst="rect">
            <a:avLst/>
          </a:prstGeom>
        </p:spPr>
      </p:pic>
      <p:sp>
        <p:nvSpPr>
          <p:cNvPr id="81" name="文本框 80">
            <a:extLst>
              <a:ext uri="{FF2B5EF4-FFF2-40B4-BE49-F238E27FC236}">
                <a16:creationId xmlns:a16="http://schemas.microsoft.com/office/drawing/2014/main" id="{97E1929F-226F-B303-507E-FC9B17B65184}"/>
              </a:ext>
            </a:extLst>
          </p:cNvPr>
          <p:cNvSpPr txBox="1"/>
          <p:nvPr/>
        </p:nvSpPr>
        <p:spPr>
          <a:xfrm>
            <a:off x="8783508" y="2789671"/>
            <a:ext cx="14285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PD-L1</a:t>
            </a:r>
          </a:p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Abcam: </a:t>
            </a:r>
            <a:r>
              <a:rPr lang="en-US" altLang="zh-CN" sz="12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ab203103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2" name="矩形 81">
            <a:extLst>
              <a:ext uri="{FF2B5EF4-FFF2-40B4-BE49-F238E27FC236}">
                <a16:creationId xmlns:a16="http://schemas.microsoft.com/office/drawing/2014/main" id="{AC83088A-F874-1E14-ACCF-D4ED7FE51E0D}"/>
              </a:ext>
            </a:extLst>
          </p:cNvPr>
          <p:cNvSpPr/>
          <p:nvPr/>
        </p:nvSpPr>
        <p:spPr>
          <a:xfrm>
            <a:off x="7157185" y="2766416"/>
            <a:ext cx="1517424" cy="46398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3" name="组合 82">
            <a:extLst>
              <a:ext uri="{FF2B5EF4-FFF2-40B4-BE49-F238E27FC236}">
                <a16:creationId xmlns:a16="http://schemas.microsoft.com/office/drawing/2014/main" id="{E9767B05-910B-F092-C294-DBE2A9F2957D}"/>
              </a:ext>
            </a:extLst>
          </p:cNvPr>
          <p:cNvGrpSpPr/>
          <p:nvPr/>
        </p:nvGrpSpPr>
        <p:grpSpPr>
          <a:xfrm>
            <a:off x="6195209" y="2925779"/>
            <a:ext cx="944144" cy="276999"/>
            <a:chOff x="1034645" y="3905155"/>
            <a:chExt cx="944144" cy="276999"/>
          </a:xfrm>
        </p:grpSpPr>
        <p:sp>
          <p:nvSpPr>
            <p:cNvPr id="84" name="文本框 83">
              <a:extLst>
                <a:ext uri="{FF2B5EF4-FFF2-40B4-BE49-F238E27FC236}">
                  <a16:creationId xmlns:a16="http://schemas.microsoft.com/office/drawing/2014/main" id="{5154914A-4D5F-BBAA-0FDF-0ADE5A88BDB6}"/>
                </a:ext>
              </a:extLst>
            </p:cNvPr>
            <p:cNvSpPr txBox="1"/>
            <p:nvPr/>
          </p:nvSpPr>
          <p:spPr>
            <a:xfrm>
              <a:off x="1034645" y="3905155"/>
              <a:ext cx="900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48 </a:t>
              </a:r>
              <a:r>
                <a:rPr lang="en-US" altLang="zh-CN" sz="1200" dirty="0" err="1">
                  <a:latin typeface="Arial" panose="020B0604020202020204" pitchFamily="34" charset="0"/>
                  <a:cs typeface="Arial" panose="020B0604020202020204" pitchFamily="34" charset="0"/>
                </a:rPr>
                <a:t>kDa</a:t>
              </a:r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zh-CN" altLang="en-US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85" name="直线连接符 23">
              <a:extLst>
                <a:ext uri="{FF2B5EF4-FFF2-40B4-BE49-F238E27FC236}">
                  <a16:creationId xmlns:a16="http://schemas.microsoft.com/office/drawing/2014/main" id="{AE13E213-CABD-522B-80EB-04D76464CECF}"/>
                </a:ext>
              </a:extLst>
            </p:cNvPr>
            <p:cNvCxnSpPr>
              <a:cxnSpLocks/>
            </p:cNvCxnSpPr>
            <p:nvPr/>
          </p:nvCxnSpPr>
          <p:spPr>
            <a:xfrm>
              <a:off x="1798789" y="4059043"/>
              <a:ext cx="180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86" name="组合 85">
            <a:extLst>
              <a:ext uri="{FF2B5EF4-FFF2-40B4-BE49-F238E27FC236}">
                <a16:creationId xmlns:a16="http://schemas.microsoft.com/office/drawing/2014/main" id="{D342383B-AF63-EA88-2182-CD6589F2DECC}"/>
              </a:ext>
            </a:extLst>
          </p:cNvPr>
          <p:cNvGrpSpPr/>
          <p:nvPr/>
        </p:nvGrpSpPr>
        <p:grpSpPr>
          <a:xfrm>
            <a:off x="6195209" y="2560900"/>
            <a:ext cx="944144" cy="276999"/>
            <a:chOff x="1034645" y="3905155"/>
            <a:chExt cx="944144" cy="276999"/>
          </a:xfrm>
        </p:grpSpPr>
        <p:sp>
          <p:nvSpPr>
            <p:cNvPr id="87" name="文本框 86">
              <a:extLst>
                <a:ext uri="{FF2B5EF4-FFF2-40B4-BE49-F238E27FC236}">
                  <a16:creationId xmlns:a16="http://schemas.microsoft.com/office/drawing/2014/main" id="{AA2D537F-7C0E-1BD2-BA4D-82C730BCEAA2}"/>
                </a:ext>
              </a:extLst>
            </p:cNvPr>
            <p:cNvSpPr txBox="1"/>
            <p:nvPr/>
          </p:nvSpPr>
          <p:spPr>
            <a:xfrm>
              <a:off x="1034645" y="3905155"/>
              <a:ext cx="900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70 </a:t>
              </a:r>
              <a:r>
                <a:rPr lang="en-US" altLang="zh-CN" sz="1200" dirty="0" err="1">
                  <a:latin typeface="Arial" panose="020B0604020202020204" pitchFamily="34" charset="0"/>
                  <a:cs typeface="Arial" panose="020B0604020202020204" pitchFamily="34" charset="0"/>
                </a:rPr>
                <a:t>kDa</a:t>
              </a:r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zh-CN" altLang="en-US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88" name="直线连接符 23">
              <a:extLst>
                <a:ext uri="{FF2B5EF4-FFF2-40B4-BE49-F238E27FC236}">
                  <a16:creationId xmlns:a16="http://schemas.microsoft.com/office/drawing/2014/main" id="{7716EB52-60B1-D2A6-930C-CD7529F1E419}"/>
                </a:ext>
              </a:extLst>
            </p:cNvPr>
            <p:cNvCxnSpPr>
              <a:cxnSpLocks/>
            </p:cNvCxnSpPr>
            <p:nvPr/>
          </p:nvCxnSpPr>
          <p:spPr>
            <a:xfrm>
              <a:off x="1798789" y="4059043"/>
              <a:ext cx="180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89" name="文本框 88">
            <a:extLst>
              <a:ext uri="{FF2B5EF4-FFF2-40B4-BE49-F238E27FC236}">
                <a16:creationId xmlns:a16="http://schemas.microsoft.com/office/drawing/2014/main" id="{F4FF0DA8-5CCA-DDE3-544D-5E01F42B2485}"/>
              </a:ext>
            </a:extLst>
          </p:cNvPr>
          <p:cNvSpPr txBox="1"/>
          <p:nvPr/>
        </p:nvSpPr>
        <p:spPr>
          <a:xfrm>
            <a:off x="7194506" y="1822109"/>
            <a:ext cx="23596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0" name="文本框 89">
            <a:extLst>
              <a:ext uri="{FF2B5EF4-FFF2-40B4-BE49-F238E27FC236}">
                <a16:creationId xmlns:a16="http://schemas.microsoft.com/office/drawing/2014/main" id="{5C5E324C-8B35-2D36-D561-55B89AB83737}"/>
              </a:ext>
            </a:extLst>
          </p:cNvPr>
          <p:cNvSpPr txBox="1"/>
          <p:nvPr/>
        </p:nvSpPr>
        <p:spPr>
          <a:xfrm>
            <a:off x="7451059" y="1822109"/>
            <a:ext cx="23596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1" name="文本框 90">
            <a:extLst>
              <a:ext uri="{FF2B5EF4-FFF2-40B4-BE49-F238E27FC236}">
                <a16:creationId xmlns:a16="http://schemas.microsoft.com/office/drawing/2014/main" id="{918B8E78-DD23-B9D2-475B-4C049684A391}"/>
              </a:ext>
            </a:extLst>
          </p:cNvPr>
          <p:cNvSpPr txBox="1"/>
          <p:nvPr/>
        </p:nvSpPr>
        <p:spPr>
          <a:xfrm>
            <a:off x="7917805" y="1822109"/>
            <a:ext cx="27443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2" name="文本框 91">
            <a:extLst>
              <a:ext uri="{FF2B5EF4-FFF2-40B4-BE49-F238E27FC236}">
                <a16:creationId xmlns:a16="http://schemas.microsoft.com/office/drawing/2014/main" id="{C10D8B4B-43B1-FBB8-8F7A-D8AD44E5A710}"/>
              </a:ext>
            </a:extLst>
          </p:cNvPr>
          <p:cNvSpPr txBox="1"/>
          <p:nvPr/>
        </p:nvSpPr>
        <p:spPr>
          <a:xfrm>
            <a:off x="7676164" y="1822109"/>
            <a:ext cx="27443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3" name="文本框 92">
            <a:extLst>
              <a:ext uri="{FF2B5EF4-FFF2-40B4-BE49-F238E27FC236}">
                <a16:creationId xmlns:a16="http://schemas.microsoft.com/office/drawing/2014/main" id="{5D069F56-AC49-9B68-4B1C-AE9B4179D9C7}"/>
              </a:ext>
            </a:extLst>
          </p:cNvPr>
          <p:cNvSpPr txBox="1"/>
          <p:nvPr/>
        </p:nvSpPr>
        <p:spPr>
          <a:xfrm>
            <a:off x="8179576" y="1822109"/>
            <a:ext cx="23596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4" name="文本框 93">
            <a:extLst>
              <a:ext uri="{FF2B5EF4-FFF2-40B4-BE49-F238E27FC236}">
                <a16:creationId xmlns:a16="http://schemas.microsoft.com/office/drawing/2014/main" id="{56F2B919-EE1B-B8C4-F4E2-EB4C4395256D}"/>
              </a:ext>
            </a:extLst>
          </p:cNvPr>
          <p:cNvSpPr txBox="1"/>
          <p:nvPr/>
        </p:nvSpPr>
        <p:spPr>
          <a:xfrm>
            <a:off x="8418423" y="1822109"/>
            <a:ext cx="23596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95" name="直接连接符 31">
            <a:extLst>
              <a:ext uri="{FF2B5EF4-FFF2-40B4-BE49-F238E27FC236}">
                <a16:creationId xmlns:a16="http://schemas.microsoft.com/office/drawing/2014/main" id="{128875FC-BD3D-8D48-99F6-0DC8E4C26947}"/>
              </a:ext>
            </a:extLst>
          </p:cNvPr>
          <p:cNvCxnSpPr>
            <a:cxnSpLocks/>
          </p:cNvCxnSpPr>
          <p:nvPr/>
        </p:nvCxnSpPr>
        <p:spPr>
          <a:xfrm>
            <a:off x="7271048" y="1583769"/>
            <a:ext cx="127686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6" name="文本框 95">
            <a:extLst>
              <a:ext uri="{FF2B5EF4-FFF2-40B4-BE49-F238E27FC236}">
                <a16:creationId xmlns:a16="http://schemas.microsoft.com/office/drawing/2014/main" id="{348A24C8-1A3C-9DEE-26DD-57DA2B857FF1}"/>
              </a:ext>
            </a:extLst>
          </p:cNvPr>
          <p:cNvSpPr txBox="1"/>
          <p:nvPr/>
        </p:nvSpPr>
        <p:spPr>
          <a:xfrm>
            <a:off x="7194506" y="2056018"/>
            <a:ext cx="23596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7" name="文本框 96">
            <a:extLst>
              <a:ext uri="{FF2B5EF4-FFF2-40B4-BE49-F238E27FC236}">
                <a16:creationId xmlns:a16="http://schemas.microsoft.com/office/drawing/2014/main" id="{323405D0-5603-34EF-004A-F177752D68EB}"/>
              </a:ext>
            </a:extLst>
          </p:cNvPr>
          <p:cNvSpPr txBox="1"/>
          <p:nvPr/>
        </p:nvSpPr>
        <p:spPr>
          <a:xfrm>
            <a:off x="7391748" y="2056018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8" name="文本框 97">
            <a:extLst>
              <a:ext uri="{FF2B5EF4-FFF2-40B4-BE49-F238E27FC236}">
                <a16:creationId xmlns:a16="http://schemas.microsoft.com/office/drawing/2014/main" id="{A242B335-8759-A7ED-607A-36A96314AC9A}"/>
              </a:ext>
            </a:extLst>
          </p:cNvPr>
          <p:cNvSpPr txBox="1"/>
          <p:nvPr/>
        </p:nvSpPr>
        <p:spPr>
          <a:xfrm>
            <a:off x="7877730" y="2056018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9" name="文本框 98">
            <a:extLst>
              <a:ext uri="{FF2B5EF4-FFF2-40B4-BE49-F238E27FC236}">
                <a16:creationId xmlns:a16="http://schemas.microsoft.com/office/drawing/2014/main" id="{566A5F26-D28D-8C34-E6AF-7F4942DFAB53}"/>
              </a:ext>
            </a:extLst>
          </p:cNvPr>
          <p:cNvSpPr txBox="1"/>
          <p:nvPr/>
        </p:nvSpPr>
        <p:spPr>
          <a:xfrm>
            <a:off x="7695400" y="2056018"/>
            <a:ext cx="23596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0" name="文本框 99">
            <a:extLst>
              <a:ext uri="{FF2B5EF4-FFF2-40B4-BE49-F238E27FC236}">
                <a16:creationId xmlns:a16="http://schemas.microsoft.com/office/drawing/2014/main" id="{8E58C8EE-928D-ED20-5D57-BD4631F8DD03}"/>
              </a:ext>
            </a:extLst>
          </p:cNvPr>
          <p:cNvSpPr txBox="1"/>
          <p:nvPr/>
        </p:nvSpPr>
        <p:spPr>
          <a:xfrm>
            <a:off x="8179576" y="2056018"/>
            <a:ext cx="23596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1" name="文本框 100">
            <a:extLst>
              <a:ext uri="{FF2B5EF4-FFF2-40B4-BE49-F238E27FC236}">
                <a16:creationId xmlns:a16="http://schemas.microsoft.com/office/drawing/2014/main" id="{3C257848-B4FB-CE21-0930-6B24A50A90EB}"/>
              </a:ext>
            </a:extLst>
          </p:cNvPr>
          <p:cNvSpPr txBox="1"/>
          <p:nvPr/>
        </p:nvSpPr>
        <p:spPr>
          <a:xfrm>
            <a:off x="8359112" y="2056018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2" name="文本框 101">
            <a:extLst>
              <a:ext uri="{FF2B5EF4-FFF2-40B4-BE49-F238E27FC236}">
                <a16:creationId xmlns:a16="http://schemas.microsoft.com/office/drawing/2014/main" id="{CB5090F0-112C-B59F-9892-86D482A5E7C2}"/>
              </a:ext>
            </a:extLst>
          </p:cNvPr>
          <p:cNvSpPr txBox="1"/>
          <p:nvPr/>
        </p:nvSpPr>
        <p:spPr>
          <a:xfrm>
            <a:off x="6245566" y="1822108"/>
            <a:ext cx="94448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OE-USP22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3" name="文本框 102">
            <a:extLst>
              <a:ext uri="{FF2B5EF4-FFF2-40B4-BE49-F238E27FC236}">
                <a16:creationId xmlns:a16="http://schemas.microsoft.com/office/drawing/2014/main" id="{E2D82083-BA8D-2706-7C24-5DF525AE718A}"/>
              </a:ext>
            </a:extLst>
          </p:cNvPr>
          <p:cNvSpPr txBox="1"/>
          <p:nvPr/>
        </p:nvSpPr>
        <p:spPr>
          <a:xfrm>
            <a:off x="6701010" y="2086690"/>
            <a:ext cx="48904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PAR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" name="文本框 103">
            <a:extLst>
              <a:ext uri="{FF2B5EF4-FFF2-40B4-BE49-F238E27FC236}">
                <a16:creationId xmlns:a16="http://schemas.microsoft.com/office/drawing/2014/main" id="{FA3E12D1-5547-C9D7-96B7-6C7C1195CE0A}"/>
              </a:ext>
            </a:extLst>
          </p:cNvPr>
          <p:cNvSpPr txBox="1"/>
          <p:nvPr/>
        </p:nvSpPr>
        <p:spPr>
          <a:xfrm>
            <a:off x="8621894" y="2056018"/>
            <a:ext cx="5036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altLang="zh-CN" sz="1200" dirty="0" err="1">
                <a:latin typeface="Arial" panose="020B0604020202020204" pitchFamily="34" charset="0"/>
                <a:cs typeface="Arial" panose="020B0604020202020204" pitchFamily="34" charset="0"/>
              </a:rPr>
              <a:t>μM</a:t>
            </a:r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5" name="文本框 104">
            <a:extLst>
              <a:ext uri="{FF2B5EF4-FFF2-40B4-BE49-F238E27FC236}">
                <a16:creationId xmlns:a16="http://schemas.microsoft.com/office/drawing/2014/main" id="{98135E6F-E793-54CC-B937-407526CAD214}"/>
              </a:ext>
            </a:extLst>
          </p:cNvPr>
          <p:cNvSpPr txBox="1"/>
          <p:nvPr/>
        </p:nvSpPr>
        <p:spPr>
          <a:xfrm>
            <a:off x="10322643" y="4909247"/>
            <a:ext cx="18144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GAPDH</a:t>
            </a:r>
          </a:p>
          <a:p>
            <a:r>
              <a:rPr lang="en-US" altLang="zh-CN" sz="1200" dirty="0" err="1">
                <a:latin typeface="Arial" panose="020B0604020202020204" pitchFamily="34" charset="0"/>
                <a:cs typeface="Arial" panose="020B0604020202020204" pitchFamily="34" charset="0"/>
              </a:rPr>
              <a:t>Proteintech</a:t>
            </a:r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: 60004-1-Ig</a:t>
            </a:r>
          </a:p>
        </p:txBody>
      </p:sp>
      <p:sp>
        <p:nvSpPr>
          <p:cNvPr id="106" name="矩形 105">
            <a:extLst>
              <a:ext uri="{FF2B5EF4-FFF2-40B4-BE49-F238E27FC236}">
                <a16:creationId xmlns:a16="http://schemas.microsoft.com/office/drawing/2014/main" id="{28A31C92-4B87-5855-C342-9229624D9AD9}"/>
              </a:ext>
            </a:extLst>
          </p:cNvPr>
          <p:cNvSpPr/>
          <p:nvPr/>
        </p:nvSpPr>
        <p:spPr>
          <a:xfrm>
            <a:off x="7157185" y="4916558"/>
            <a:ext cx="1517424" cy="46398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07" name="组合 106">
            <a:extLst>
              <a:ext uri="{FF2B5EF4-FFF2-40B4-BE49-F238E27FC236}">
                <a16:creationId xmlns:a16="http://schemas.microsoft.com/office/drawing/2014/main" id="{29E3C07C-3ACE-EADE-4C0C-C5428447EA29}"/>
              </a:ext>
            </a:extLst>
          </p:cNvPr>
          <p:cNvGrpSpPr/>
          <p:nvPr/>
        </p:nvGrpSpPr>
        <p:grpSpPr>
          <a:xfrm>
            <a:off x="6195209" y="5096718"/>
            <a:ext cx="944144" cy="276999"/>
            <a:chOff x="1034645" y="3905155"/>
            <a:chExt cx="944144" cy="276999"/>
          </a:xfrm>
        </p:grpSpPr>
        <p:sp>
          <p:nvSpPr>
            <p:cNvPr id="108" name="文本框 107">
              <a:extLst>
                <a:ext uri="{FF2B5EF4-FFF2-40B4-BE49-F238E27FC236}">
                  <a16:creationId xmlns:a16="http://schemas.microsoft.com/office/drawing/2014/main" id="{74D7CD9B-27F7-0287-FBD2-0D6B778A6CCE}"/>
                </a:ext>
              </a:extLst>
            </p:cNvPr>
            <p:cNvSpPr txBox="1"/>
            <p:nvPr/>
          </p:nvSpPr>
          <p:spPr>
            <a:xfrm>
              <a:off x="1034645" y="3905155"/>
              <a:ext cx="900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35 </a:t>
              </a:r>
              <a:r>
                <a:rPr lang="en-US" altLang="zh-CN" sz="1200" dirty="0" err="1">
                  <a:latin typeface="Arial" panose="020B0604020202020204" pitchFamily="34" charset="0"/>
                  <a:cs typeface="Arial" panose="020B0604020202020204" pitchFamily="34" charset="0"/>
                </a:rPr>
                <a:t>kDa</a:t>
              </a:r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zh-CN" altLang="en-US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09" name="直线连接符 23">
              <a:extLst>
                <a:ext uri="{FF2B5EF4-FFF2-40B4-BE49-F238E27FC236}">
                  <a16:creationId xmlns:a16="http://schemas.microsoft.com/office/drawing/2014/main" id="{D782C17C-F29E-F811-12F7-BCE265F1FDC6}"/>
                </a:ext>
              </a:extLst>
            </p:cNvPr>
            <p:cNvCxnSpPr>
              <a:cxnSpLocks/>
            </p:cNvCxnSpPr>
            <p:nvPr/>
          </p:nvCxnSpPr>
          <p:spPr>
            <a:xfrm>
              <a:off x="1798789" y="4059043"/>
              <a:ext cx="180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10" name="文本框 109">
            <a:extLst>
              <a:ext uri="{FF2B5EF4-FFF2-40B4-BE49-F238E27FC236}">
                <a16:creationId xmlns:a16="http://schemas.microsoft.com/office/drawing/2014/main" id="{ACD0A182-BE09-6A5A-6276-998AABFF56C2}"/>
              </a:ext>
            </a:extLst>
          </p:cNvPr>
          <p:cNvSpPr txBox="1"/>
          <p:nvPr/>
        </p:nvSpPr>
        <p:spPr>
          <a:xfrm>
            <a:off x="7194506" y="1587159"/>
            <a:ext cx="23596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1" name="文本框 110">
            <a:extLst>
              <a:ext uri="{FF2B5EF4-FFF2-40B4-BE49-F238E27FC236}">
                <a16:creationId xmlns:a16="http://schemas.microsoft.com/office/drawing/2014/main" id="{DA5C1E65-5421-5461-109E-2695E6FCCE2F}"/>
              </a:ext>
            </a:extLst>
          </p:cNvPr>
          <p:cNvSpPr txBox="1"/>
          <p:nvPr/>
        </p:nvSpPr>
        <p:spPr>
          <a:xfrm>
            <a:off x="7451059" y="1587159"/>
            <a:ext cx="23596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2" name="文本框 111">
            <a:extLst>
              <a:ext uri="{FF2B5EF4-FFF2-40B4-BE49-F238E27FC236}">
                <a16:creationId xmlns:a16="http://schemas.microsoft.com/office/drawing/2014/main" id="{0A32185C-B7D4-86B4-E821-2C79E4DBAF7C}"/>
              </a:ext>
            </a:extLst>
          </p:cNvPr>
          <p:cNvSpPr txBox="1"/>
          <p:nvPr/>
        </p:nvSpPr>
        <p:spPr>
          <a:xfrm>
            <a:off x="7937041" y="1587159"/>
            <a:ext cx="23596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3" name="文本框 112">
            <a:extLst>
              <a:ext uri="{FF2B5EF4-FFF2-40B4-BE49-F238E27FC236}">
                <a16:creationId xmlns:a16="http://schemas.microsoft.com/office/drawing/2014/main" id="{1AFBCE4E-F520-EE46-563B-D816C7309383}"/>
              </a:ext>
            </a:extLst>
          </p:cNvPr>
          <p:cNvSpPr txBox="1"/>
          <p:nvPr/>
        </p:nvSpPr>
        <p:spPr>
          <a:xfrm>
            <a:off x="7695400" y="1587159"/>
            <a:ext cx="23596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4" name="文本框 113">
            <a:extLst>
              <a:ext uri="{FF2B5EF4-FFF2-40B4-BE49-F238E27FC236}">
                <a16:creationId xmlns:a16="http://schemas.microsoft.com/office/drawing/2014/main" id="{8B19A670-2BD7-6AB0-F15B-180113B8B4D7}"/>
              </a:ext>
            </a:extLst>
          </p:cNvPr>
          <p:cNvSpPr txBox="1"/>
          <p:nvPr/>
        </p:nvSpPr>
        <p:spPr>
          <a:xfrm>
            <a:off x="8160340" y="1587159"/>
            <a:ext cx="27443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5" name="文本框 114">
            <a:extLst>
              <a:ext uri="{FF2B5EF4-FFF2-40B4-BE49-F238E27FC236}">
                <a16:creationId xmlns:a16="http://schemas.microsoft.com/office/drawing/2014/main" id="{20E75FDA-7188-1F5A-97D7-D059B8215AD2}"/>
              </a:ext>
            </a:extLst>
          </p:cNvPr>
          <p:cNvSpPr txBox="1"/>
          <p:nvPr/>
        </p:nvSpPr>
        <p:spPr>
          <a:xfrm>
            <a:off x="8399187" y="1587159"/>
            <a:ext cx="27443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6" name="文本框 115">
            <a:extLst>
              <a:ext uri="{FF2B5EF4-FFF2-40B4-BE49-F238E27FC236}">
                <a16:creationId xmlns:a16="http://schemas.microsoft.com/office/drawing/2014/main" id="{F8F21510-5C6B-7BEC-5B8D-9521CB742DC4}"/>
              </a:ext>
            </a:extLst>
          </p:cNvPr>
          <p:cNvSpPr txBox="1"/>
          <p:nvPr/>
        </p:nvSpPr>
        <p:spPr>
          <a:xfrm>
            <a:off x="6218314" y="1587159"/>
            <a:ext cx="97174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OE-OTUB1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7" name="文本框 116">
            <a:extLst>
              <a:ext uri="{FF2B5EF4-FFF2-40B4-BE49-F238E27FC236}">
                <a16:creationId xmlns:a16="http://schemas.microsoft.com/office/drawing/2014/main" id="{289E38DF-9808-F079-C334-3BEDA7B1629B}"/>
              </a:ext>
            </a:extLst>
          </p:cNvPr>
          <p:cNvSpPr txBox="1"/>
          <p:nvPr/>
        </p:nvSpPr>
        <p:spPr>
          <a:xfrm>
            <a:off x="7647623" y="1331705"/>
            <a:ext cx="51809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RKO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73735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2607</TotalTime>
  <Words>1274</Words>
  <Application>Microsoft Office PowerPoint</Application>
  <PresentationFormat>宽屏</PresentationFormat>
  <Paragraphs>828</Paragraphs>
  <Slides>22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26" baseType="lpstr">
      <vt:lpstr>等线</vt:lpstr>
      <vt:lpstr>等线 Light</vt:lpstr>
      <vt:lpstr>Arial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Liu Sanhong</dc:creator>
  <cp:lastModifiedBy>许 梦婷</cp:lastModifiedBy>
  <cp:revision>101</cp:revision>
  <dcterms:created xsi:type="dcterms:W3CDTF">2020-08-11T04:45:27Z</dcterms:created>
  <dcterms:modified xsi:type="dcterms:W3CDTF">2026-01-04T14:14:29Z</dcterms:modified>
</cp:coreProperties>
</file>