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4" r:id="rId2"/>
    <p:sldId id="258" r:id="rId3"/>
    <p:sldId id="259" r:id="rId4"/>
    <p:sldId id="260" r:id="rId5"/>
    <p:sldId id="262" r:id="rId6"/>
    <p:sldId id="27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83538" autoAdjust="0"/>
  </p:normalViewPr>
  <p:slideViewPr>
    <p:cSldViewPr snapToGrid="0" showGuides="1">
      <p:cViewPr varScale="1">
        <p:scale>
          <a:sx n="49" d="100"/>
          <a:sy n="49" d="100"/>
        </p:scale>
        <p:origin x="1804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F9AD-F21A-4FD1-B129-3C810241B6F4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8AB37-F0CE-4C53-A9D3-FCC022F60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850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A8AB37-F0CE-4C53-A9D3-FCC022F6050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13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Supplementary Figure 1. </a:t>
            </a:r>
            <a:r>
              <a:rPr lang="en-GB" dirty="0"/>
              <a:t>Principle component analysis reveals DHEA+4 (arrow) as a potential outlier</a:t>
            </a:r>
            <a:r>
              <a:rPr lang="en-GB" baseline="0" dirty="0"/>
              <a:t> and was removed from subsequent analysis.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A8AB37-F0CE-4C53-A9D3-FCC022F6050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060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cs typeface="Arial" panose="020B0604020202020204" pitchFamily="34" charset="0"/>
              </a:rPr>
              <a:t>Figure S2. </a:t>
            </a:r>
            <a:r>
              <a:rPr lang="en-GB" sz="1200" dirty="0">
                <a:cs typeface="Arial" panose="020B0604020202020204" pitchFamily="34" charset="0"/>
              </a:rPr>
              <a:t>Histograms of </a:t>
            </a:r>
            <a:r>
              <a:rPr lang="en-GB" sz="1200" dirty="0" err="1">
                <a:cs typeface="Arial" panose="020B0604020202020204" pitchFamily="34" charset="0"/>
              </a:rPr>
              <a:t>estradiol</a:t>
            </a:r>
            <a:r>
              <a:rPr lang="en-GB" sz="1200" dirty="0">
                <a:cs typeface="Arial" panose="020B0604020202020204" pitchFamily="34" charset="0"/>
              </a:rPr>
              <a:t>, anti-</a:t>
            </a:r>
            <a:r>
              <a:rPr lang="en-GB" sz="1200" dirty="0" err="1">
                <a:cs typeface="Arial" panose="020B0604020202020204" pitchFamily="34" charset="0"/>
              </a:rPr>
              <a:t>müllerian</a:t>
            </a:r>
            <a:r>
              <a:rPr lang="en-GB" sz="1200" dirty="0">
                <a:cs typeface="Arial" panose="020B0604020202020204" pitchFamily="34" charset="0"/>
              </a:rPr>
              <a:t> hormone (AMH), DHEA-sulphate and insulin Growth Factor-1 (IGFBP-1) concentrations as determined by immunoassay. NS, not significant.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A8AB37-F0CE-4C53-A9D3-FCC022F6050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485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cs typeface="Arial" panose="020B0604020202020204" pitchFamily="34" charset="0"/>
              </a:rPr>
              <a:t>Figure S3. </a:t>
            </a:r>
            <a:r>
              <a:rPr lang="en-GB" sz="1200" dirty="0">
                <a:cs typeface="Arial" panose="020B0604020202020204" pitchFamily="34" charset="0"/>
              </a:rPr>
              <a:t>(a) MS/MS spectra of pyridine at increasing eV. (b) Follicular fluid </a:t>
            </a:r>
            <a:r>
              <a:rPr lang="en-GB" sz="1200" dirty="0" err="1">
                <a:cs typeface="Arial" panose="020B0604020202020204" pitchFamily="34" charset="0"/>
              </a:rPr>
              <a:t>testerosterone</a:t>
            </a:r>
            <a:r>
              <a:rPr lang="en-GB" sz="1200" dirty="0">
                <a:cs typeface="Arial" panose="020B0604020202020204" pitchFamily="34" charset="0"/>
              </a:rPr>
              <a:t> levels as measured by metabolomics.  DHEA+, POR subjects on DHEA supplementation and DHEA-  without DHEA supplementation.</a:t>
            </a: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10DF0-BF4F-4269-8622-590F8E22670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57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cs typeface="Arial" panose="020B0604020202020204" pitchFamily="34" charset="0"/>
              </a:rPr>
              <a:t>Figure S4. </a:t>
            </a:r>
            <a:r>
              <a:rPr lang="en-US" altLang="zh-CN" sz="1200" dirty="0">
                <a:cs typeface="Arial" panose="020B0604020202020204" pitchFamily="34" charset="0"/>
              </a:rPr>
              <a:t>(a)</a:t>
            </a:r>
            <a:r>
              <a:rPr lang="zh-CN" altLang="en-US" sz="1200" b="1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Dot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Plots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GB" sz="1200" dirty="0">
                <a:cs typeface="Arial" panose="020B0604020202020204" pitchFamily="34" charset="0"/>
              </a:rPr>
              <a:t> of </a:t>
            </a:r>
            <a:r>
              <a:rPr lang="en-US" altLang="zh-CN" sz="1200" dirty="0">
                <a:cs typeface="Arial" panose="020B0604020202020204" pitchFamily="34" charset="0"/>
              </a:rPr>
              <a:t>Linoleic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acid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and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L-Valine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after</a:t>
            </a:r>
            <a:r>
              <a:rPr lang="en-GB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r</a:t>
            </a:r>
            <a:r>
              <a:rPr lang="en-US" sz="1200" dirty="0"/>
              <a:t>emoval of women with endometriosis (</a:t>
            </a:r>
            <a:r>
              <a:rPr lang="en-US" sz="1200" i="1" dirty="0"/>
              <a:t>N</a:t>
            </a:r>
            <a:r>
              <a:rPr lang="en-US" sz="1200" dirty="0"/>
              <a:t>=5)</a:t>
            </a:r>
            <a:r>
              <a:rPr lang="en-US" altLang="zh-CN" sz="1200" dirty="0"/>
              <a:t>,</a:t>
            </a:r>
            <a:r>
              <a:rPr lang="zh-CN" altLang="en-US" sz="1200" dirty="0"/>
              <a:t> </a:t>
            </a:r>
            <a:r>
              <a:rPr lang="en-US" altLang="zh-CN" sz="1200" dirty="0"/>
              <a:t>(b)</a:t>
            </a:r>
            <a:r>
              <a:rPr lang="zh-CN" altLang="en-US" sz="1200" dirty="0"/>
              <a:t> </a:t>
            </a:r>
            <a:r>
              <a:rPr lang="en-US" altLang="zh-CN" sz="1200" dirty="0"/>
              <a:t>ROC</a:t>
            </a:r>
            <a:r>
              <a:rPr lang="zh-CN" altLang="en-US" sz="1200" dirty="0"/>
              <a:t> </a:t>
            </a:r>
            <a:r>
              <a:rPr lang="en-US" altLang="zh-CN" sz="1200" dirty="0"/>
              <a:t>curves</a:t>
            </a:r>
            <a:r>
              <a:rPr lang="zh-CN" altLang="en-US" sz="1200" dirty="0"/>
              <a:t> </a:t>
            </a:r>
            <a:r>
              <a:rPr lang="en-US" altLang="zh-CN" sz="1200" dirty="0"/>
              <a:t>of</a:t>
            </a:r>
            <a:r>
              <a:rPr lang="zh-CN" altLang="en-US" sz="1200" dirty="0"/>
              <a:t> </a:t>
            </a:r>
            <a:r>
              <a:rPr lang="en-US" altLang="zh-CN" sz="1200" dirty="0">
                <a:cs typeface="Arial" panose="020B0604020202020204" pitchFamily="34" charset="0"/>
              </a:rPr>
              <a:t>Linoleic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acid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and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L-Valine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after</a:t>
            </a:r>
            <a:r>
              <a:rPr lang="en-GB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r</a:t>
            </a:r>
            <a:r>
              <a:rPr lang="en-US" sz="1200" dirty="0"/>
              <a:t>emoval of women with endometriosis (</a:t>
            </a:r>
            <a:r>
              <a:rPr lang="en-US" sz="1200" i="1" dirty="0"/>
              <a:t>N</a:t>
            </a:r>
            <a:r>
              <a:rPr lang="en-US" sz="1200" dirty="0"/>
              <a:t>=5)</a:t>
            </a:r>
            <a:r>
              <a:rPr lang="en-US" altLang="zh-CN" sz="1200" dirty="0"/>
              <a:t>.</a:t>
            </a:r>
            <a:endParaRPr lang="en-GB" sz="1200" dirty="0">
              <a:cs typeface="Arial" panose="020B0604020202020204" pitchFamily="34" charset="0"/>
            </a:endParaRP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A8AB37-F0CE-4C53-A9D3-FCC022F6050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133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cs typeface="Arial" panose="020B0604020202020204" pitchFamily="34" charset="0"/>
              </a:rPr>
              <a:t>Figure S5. </a:t>
            </a:r>
            <a:r>
              <a:rPr lang="en-SG" altLang="zh-CN" sz="1200" b="0" dirty="0">
                <a:cs typeface="Arial" panose="020B0604020202020204" pitchFamily="34" charset="0"/>
              </a:rPr>
              <a:t>Scatter plots </a:t>
            </a:r>
            <a:r>
              <a:rPr lang="en-GB" sz="1200" dirty="0">
                <a:cs typeface="Arial" panose="020B0604020202020204" pitchFamily="34" charset="0"/>
              </a:rPr>
              <a:t>of (a) progesterone against IGF-1, (b) l</a:t>
            </a:r>
            <a:r>
              <a:rPr lang="en-US" altLang="zh-CN" sz="1200" dirty="0" err="1">
                <a:cs typeface="Arial" panose="020B0604020202020204" pitchFamily="34" charset="0"/>
              </a:rPr>
              <a:t>inoleic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acid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SG" altLang="zh-CN" sz="1200" dirty="0">
                <a:cs typeface="Arial" panose="020B0604020202020204" pitchFamily="34" charset="0"/>
              </a:rPr>
              <a:t>against IGF-1, (c) linoleic acid against </a:t>
            </a:r>
            <a:r>
              <a:rPr lang="en-SG" altLang="zh-CN" sz="1200" dirty="0" err="1">
                <a:cs typeface="Arial" panose="020B0604020202020204" pitchFamily="34" charset="0"/>
              </a:rPr>
              <a:t>estradiol</a:t>
            </a:r>
            <a:r>
              <a:rPr lang="en-SG" altLang="zh-CN" sz="1200" dirty="0">
                <a:cs typeface="Arial" panose="020B0604020202020204" pitchFamily="34" charset="0"/>
              </a:rPr>
              <a:t>, (d) </a:t>
            </a:r>
            <a:r>
              <a:rPr lang="en-SG" altLang="zh-CN" sz="1200" dirty="0" err="1">
                <a:cs typeface="Arial" panose="020B0604020202020204" pitchFamily="34" charset="0"/>
              </a:rPr>
              <a:t>glycerophosphotidycholine</a:t>
            </a:r>
            <a:r>
              <a:rPr lang="en-SG" altLang="zh-CN" sz="1200" dirty="0">
                <a:cs typeface="Arial" panose="020B0604020202020204" pitchFamily="34" charset="0"/>
              </a:rPr>
              <a:t> against AMH in women with DHEA supplementation, and (e) v</a:t>
            </a:r>
            <a:r>
              <a:rPr lang="en-US" altLang="zh-CN" sz="1200" dirty="0" err="1">
                <a:cs typeface="Arial" panose="020B0604020202020204" pitchFamily="34" charset="0"/>
              </a:rPr>
              <a:t>aline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SG" altLang="zh-CN" sz="1200" dirty="0">
                <a:cs typeface="Arial" panose="020B0604020202020204" pitchFamily="34" charset="0"/>
              </a:rPr>
              <a:t>against serum-free testosterone in controls.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A8AB37-F0CE-4C53-A9D3-FCC022F6050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703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48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998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434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67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78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130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905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913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09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227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300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ADCBB-3839-4186-AF3F-171FF255C45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53046-8F1F-4C3C-8CAB-C06C3901F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600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6.emf"/><Relationship Id="rId7" Type="http://schemas.openxmlformats.org/officeDocument/2006/relationships/oleObject" Target="../embeddings/oleObject5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8.emf"/><Relationship Id="rId4" Type="http://schemas.openxmlformats.org/officeDocument/2006/relationships/image" Target="../media/image15.emf"/><Relationship Id="rId9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B711C-BDBC-4A4E-A29D-9CE6E98A1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b="1" dirty="0"/>
              <a:t>Follicular fluid metabolome and cytokine profiles in poor ovarian responders and the impact of dehydroepiandrosterone supplementation</a:t>
            </a:r>
            <a:br>
              <a:rPr lang="en-SG" sz="2000" b="1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275C0-640C-2D47-AF81-813223DD4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/>
              <a:t>Veronique Viardot-Foucault</a:t>
            </a:r>
            <a:r>
              <a:rPr lang="en-US" sz="1400" baseline="30000" dirty="0"/>
              <a:t>1,</a:t>
            </a:r>
            <a:r>
              <a:rPr lang="en-US" sz="1400" baseline="30000" dirty="0">
                <a:sym typeface="Wingdings 2" pitchFamily="2" charset="2"/>
              </a:rPr>
              <a:t></a:t>
            </a:r>
            <a:r>
              <a:rPr lang="en-US" sz="1400" dirty="0"/>
              <a:t>, </a:t>
            </a:r>
            <a:r>
              <a:rPr lang="en-US" sz="1400" dirty="0" err="1"/>
              <a:t>Jieliang</a:t>
            </a:r>
            <a:r>
              <a:rPr lang="en-US" sz="1400" dirty="0"/>
              <a:t> Zhou</a:t>
            </a:r>
            <a:r>
              <a:rPr lang="en-US" sz="1400" baseline="30000" dirty="0"/>
              <a:t>2,</a:t>
            </a:r>
            <a:r>
              <a:rPr lang="en-US" sz="1400" baseline="30000" dirty="0">
                <a:sym typeface="Wingdings 2" pitchFamily="2" charset="2"/>
              </a:rPr>
              <a:t></a:t>
            </a:r>
            <a:r>
              <a:rPr lang="en-US" sz="1400" dirty="0"/>
              <a:t>, </a:t>
            </a:r>
            <a:r>
              <a:rPr lang="en-US" sz="1400" dirty="0" err="1"/>
              <a:t>Dexi</a:t>
            </a:r>
            <a:r>
              <a:rPr lang="en-US" sz="1400" dirty="0"/>
              <a:t> Bi</a:t>
            </a:r>
            <a:r>
              <a:rPr lang="en-US" sz="1400" baseline="30000" dirty="0"/>
              <a:t>3</a:t>
            </a:r>
            <a:r>
              <a:rPr lang="en-US" sz="1400" dirty="0"/>
              <a:t>, Yoshihiko Takinami</a:t>
            </a:r>
            <a:r>
              <a:rPr lang="en-US" sz="1400" baseline="30000" dirty="0"/>
              <a:t>4</a:t>
            </a:r>
            <a:r>
              <a:rPr lang="en-US" sz="1400" dirty="0"/>
              <a:t>, Heng Hao Tan</a:t>
            </a:r>
            <a:r>
              <a:rPr lang="en-US" sz="1400" baseline="30000" dirty="0"/>
              <a:t>1,e</a:t>
            </a:r>
            <a:r>
              <a:rPr lang="en-US" sz="1400" dirty="0"/>
              <a:t>, </a:t>
            </a:r>
            <a:r>
              <a:rPr lang="en-US" sz="1400" dirty="0" err="1"/>
              <a:t>Jerry.K.Y</a:t>
            </a:r>
            <a:r>
              <a:rPr lang="en-US" sz="1400" dirty="0"/>
              <a:t>. Chan</a:t>
            </a:r>
            <a:r>
              <a:rPr lang="en-US" sz="1400" baseline="30000" dirty="0"/>
              <a:t>1,5,* </a:t>
            </a:r>
            <a:r>
              <a:rPr lang="en-US" sz="1400" dirty="0" err="1"/>
              <a:t>Yie</a:t>
            </a:r>
            <a:r>
              <a:rPr lang="en-US" sz="1400" dirty="0"/>
              <a:t> Hou Lee</a:t>
            </a:r>
            <a:r>
              <a:rPr lang="en-US" sz="1400" baseline="30000" dirty="0"/>
              <a:t>2,5,*</a:t>
            </a:r>
            <a:endParaRPr lang="en-SG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baseline="30000" dirty="0"/>
              <a:t>1</a:t>
            </a:r>
            <a:r>
              <a:rPr lang="en-US" sz="1400" dirty="0"/>
              <a:t>Department of Reproductive Medicine, KK Women's and Children's Hospital, 100 Bukit </a:t>
            </a:r>
            <a:r>
              <a:rPr lang="en-US" sz="1400" dirty="0" err="1"/>
              <a:t>Timah</a:t>
            </a:r>
            <a:r>
              <a:rPr lang="en-US" sz="1400" dirty="0"/>
              <a:t> Road, Singapore 229899. </a:t>
            </a:r>
            <a:endParaRPr lang="en-SG" sz="1400" dirty="0"/>
          </a:p>
          <a:p>
            <a:pPr marL="0" indent="0">
              <a:buNone/>
            </a:pPr>
            <a:r>
              <a:rPr lang="en-US" sz="1400" baseline="30000" dirty="0"/>
              <a:t>2</a:t>
            </a:r>
            <a:r>
              <a:rPr lang="en-SG" sz="1400" dirty="0"/>
              <a:t>Translational ‘Omics and Biomarkers Group, </a:t>
            </a:r>
            <a:r>
              <a:rPr lang="en-US" sz="1400" dirty="0"/>
              <a:t>KK Research Centre, KK Women's and Children's Hospital, 100 Bukit </a:t>
            </a:r>
            <a:r>
              <a:rPr lang="en-US" sz="1400" dirty="0" err="1"/>
              <a:t>Timah</a:t>
            </a:r>
            <a:r>
              <a:rPr lang="en-US" sz="1400" dirty="0"/>
              <a:t> Road, Singapore 229899. </a:t>
            </a:r>
            <a:endParaRPr lang="en-SG" sz="1400" dirty="0"/>
          </a:p>
          <a:p>
            <a:pPr marL="0" indent="0">
              <a:buNone/>
            </a:pPr>
            <a:r>
              <a:rPr lang="en-US" sz="1400" baseline="30000" dirty="0"/>
              <a:t>3</a:t>
            </a:r>
            <a:r>
              <a:rPr lang="en-SG" sz="1400" dirty="0"/>
              <a:t>Department of Pathology, Shanghai Tenth People’s Hospital, Tongji University School of Medicine, Shanghai 200072, China. </a:t>
            </a:r>
          </a:p>
          <a:p>
            <a:pPr marL="0" indent="0">
              <a:buNone/>
            </a:pPr>
            <a:r>
              <a:rPr lang="en-US" sz="1400" baseline="30000" dirty="0"/>
              <a:t>4</a:t>
            </a:r>
            <a:r>
              <a:rPr lang="en-US" sz="1400" dirty="0"/>
              <a:t>Bruker Japan, 3-9 Yokohama City, Kanagawa, Japan 220-0022. </a:t>
            </a:r>
            <a:endParaRPr lang="en-SG" sz="1400" dirty="0"/>
          </a:p>
          <a:p>
            <a:pPr marL="0" indent="0">
              <a:buNone/>
            </a:pPr>
            <a:r>
              <a:rPr lang="en-US" sz="1400" baseline="30000" dirty="0"/>
              <a:t>5</a:t>
            </a:r>
            <a:r>
              <a:rPr lang="en-US" sz="1400" dirty="0"/>
              <a:t>Obstetrics and </a:t>
            </a:r>
            <a:r>
              <a:rPr lang="en-US" sz="1400" dirty="0" err="1"/>
              <a:t>Gynaecology</a:t>
            </a:r>
            <a:r>
              <a:rPr lang="en-US" sz="1400" dirty="0"/>
              <a:t> Academic Clinical Program, Duke-NUS Medical School, 8 College Road, Singapore </a:t>
            </a:r>
            <a:r>
              <a:rPr lang="en-US" sz="1400"/>
              <a:t>169857.</a:t>
            </a:r>
            <a:endParaRPr lang="en-SG" sz="1400" dirty="0"/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9412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1892"/>
          <a:stretch/>
        </p:blipFill>
        <p:spPr bwMode="auto">
          <a:xfrm>
            <a:off x="1817856" y="138959"/>
            <a:ext cx="5212080" cy="635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EBBAC1E9-58B1-41EA-89D2-E6D4834DC8B4}"/>
              </a:ext>
            </a:extLst>
          </p:cNvPr>
          <p:cNvSpPr/>
          <p:nvPr/>
        </p:nvSpPr>
        <p:spPr>
          <a:xfrm rot="12061614">
            <a:off x="3723588" y="329939"/>
            <a:ext cx="329938" cy="34879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DAFAB1-397D-4C9D-B9B9-966AE079D022}"/>
              </a:ext>
            </a:extLst>
          </p:cNvPr>
          <p:cNvSpPr/>
          <p:nvPr/>
        </p:nvSpPr>
        <p:spPr>
          <a:xfrm>
            <a:off x="718457" y="6352494"/>
            <a:ext cx="72475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200" b="1" dirty="0">
                <a:cs typeface="Arial" panose="020B0604020202020204" pitchFamily="34" charset="0"/>
              </a:rPr>
              <a:t>Figure </a:t>
            </a:r>
            <a:r>
              <a:rPr lang="en-US" altLang="zh-CN" sz="1200" b="1" dirty="0">
                <a:cs typeface="Arial" panose="020B0604020202020204" pitchFamily="34" charset="0"/>
              </a:rPr>
              <a:t>S1</a:t>
            </a:r>
            <a:r>
              <a:rPr lang="en-GB" sz="1200" b="1" dirty="0">
                <a:cs typeface="Arial" panose="020B0604020202020204" pitchFamily="34" charset="0"/>
              </a:rPr>
              <a:t>. </a:t>
            </a:r>
            <a:r>
              <a:rPr lang="en-GB" sz="1200" dirty="0">
                <a:cs typeface="Arial" panose="020B0604020202020204" pitchFamily="34" charset="0"/>
              </a:rPr>
              <a:t>Principle component analysis reveals DHEA+4 (arrow) as a potential outlier and was removed from subsequent analysis. </a:t>
            </a:r>
          </a:p>
        </p:txBody>
      </p:sp>
    </p:spTree>
    <p:extLst>
      <p:ext uri="{BB962C8B-B14F-4D97-AF65-F5344CB8AC3E}">
        <p14:creationId xmlns:p14="http://schemas.microsoft.com/office/powerpoint/2010/main" val="3785431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173581"/>
              </p:ext>
            </p:extLst>
          </p:nvPr>
        </p:nvGraphicFramePr>
        <p:xfrm>
          <a:off x="5908962" y="1027046"/>
          <a:ext cx="1721830" cy="2609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3" imgW="1978946" imgH="3000443" progId="Prism6.Document">
                  <p:embed/>
                </p:oleObj>
              </mc:Choice>
              <mc:Fallback>
                <p:oleObj name="Prism 6" r:id="rId3" imgW="1978946" imgH="3000443" progId="Prism6.Document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8962" y="1027046"/>
                        <a:ext cx="1721830" cy="2609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9056702"/>
              </p:ext>
            </p:extLst>
          </p:nvPr>
        </p:nvGraphicFramePr>
        <p:xfrm>
          <a:off x="4151182" y="1027047"/>
          <a:ext cx="1861288" cy="2609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5" imgW="2140647" imgH="3000443" progId="Prism6.Document">
                  <p:embed/>
                </p:oleObj>
              </mc:Choice>
              <mc:Fallback>
                <p:oleObj name="Prism 6" r:id="rId5" imgW="2140647" imgH="3000443" progId="Prism6.Document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1182" y="1027047"/>
                        <a:ext cx="1861288" cy="26096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0443626"/>
              </p:ext>
            </p:extLst>
          </p:nvPr>
        </p:nvGraphicFramePr>
        <p:xfrm>
          <a:off x="2511840" y="1027048"/>
          <a:ext cx="1681787" cy="2609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7" imgW="1933209" imgH="3000443" progId="Prism6.Document">
                  <p:embed/>
                </p:oleObj>
              </mc:Choice>
              <mc:Fallback>
                <p:oleObj name="Prism 6" r:id="rId7" imgW="1933209" imgH="3000443" progId="Prism6.Document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11840" y="1027048"/>
                        <a:ext cx="1681787" cy="26096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4810714"/>
              </p:ext>
            </p:extLst>
          </p:nvPr>
        </p:nvGraphicFramePr>
        <p:xfrm>
          <a:off x="587633" y="1056847"/>
          <a:ext cx="1999366" cy="2609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9" imgW="2299106" imgH="3000443" progId="Prism6.Document">
                  <p:embed/>
                </p:oleObj>
              </mc:Choice>
              <mc:Fallback>
                <p:oleObj name="Prism 6" r:id="rId9" imgW="2299106" imgH="3000443" progId="Prism6.Document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87633" y="1056847"/>
                        <a:ext cx="1999366" cy="2609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1EF9AC1C-5B1B-4E42-A8A7-0E01A0517D8D}"/>
              </a:ext>
            </a:extLst>
          </p:cNvPr>
          <p:cNvSpPr/>
          <p:nvPr/>
        </p:nvSpPr>
        <p:spPr>
          <a:xfrm>
            <a:off x="814415" y="3791944"/>
            <a:ext cx="6758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cs typeface="Arial" panose="020B0604020202020204" pitchFamily="34" charset="0"/>
              </a:rPr>
              <a:t>Figure S2. </a:t>
            </a:r>
            <a:r>
              <a:rPr lang="en-GB" sz="1200" dirty="0">
                <a:cs typeface="Arial" panose="020B0604020202020204" pitchFamily="34" charset="0"/>
              </a:rPr>
              <a:t>Histograms of </a:t>
            </a:r>
            <a:r>
              <a:rPr lang="en-GB" sz="1200" dirty="0" err="1">
                <a:cs typeface="Arial" panose="020B0604020202020204" pitchFamily="34" charset="0"/>
              </a:rPr>
              <a:t>estradiol</a:t>
            </a:r>
            <a:r>
              <a:rPr lang="en-GB" sz="1200" dirty="0">
                <a:cs typeface="Arial" panose="020B0604020202020204" pitchFamily="34" charset="0"/>
              </a:rPr>
              <a:t>, anti-</a:t>
            </a:r>
            <a:r>
              <a:rPr lang="en-GB" sz="1200" dirty="0" err="1">
                <a:cs typeface="Arial" panose="020B0604020202020204" pitchFamily="34" charset="0"/>
              </a:rPr>
              <a:t>müllerian</a:t>
            </a:r>
            <a:r>
              <a:rPr lang="en-GB" sz="1200" dirty="0">
                <a:cs typeface="Arial" panose="020B0604020202020204" pitchFamily="34" charset="0"/>
              </a:rPr>
              <a:t> hormone (AMH), DHEA-sulphate and insulin Growth Factor-1 (IGFBP-1) concentrations as determined by immunoassay. NS, not significant.</a:t>
            </a:r>
          </a:p>
        </p:txBody>
      </p:sp>
    </p:spTree>
    <p:extLst>
      <p:ext uri="{BB962C8B-B14F-4D97-AF65-F5344CB8AC3E}">
        <p14:creationId xmlns:p14="http://schemas.microsoft.com/office/powerpoint/2010/main" val="61105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34" y="5048441"/>
            <a:ext cx="4565023" cy="14631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37" y="1978913"/>
            <a:ext cx="4569966" cy="14647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437" y="429325"/>
            <a:ext cx="4569966" cy="14647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436" y="3528501"/>
            <a:ext cx="4569966" cy="146475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85484" y="429325"/>
            <a:ext cx="904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+10 eV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85482" y="5078089"/>
            <a:ext cx="904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+40 eV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85482" y="3583683"/>
            <a:ext cx="904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+30 eV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85483" y="2063743"/>
            <a:ext cx="904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+20 eV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998158"/>
              </p:ext>
            </p:extLst>
          </p:nvPr>
        </p:nvGraphicFramePr>
        <p:xfrm>
          <a:off x="5383213" y="767879"/>
          <a:ext cx="2033587" cy="274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7" imgW="2033686" imgH="2745814" progId="Prism7.Document">
                  <p:embed/>
                </p:oleObj>
              </mc:Choice>
              <mc:Fallback>
                <p:oleObj name="Prism 7" r:id="rId7" imgW="2033686" imgH="2745814" progId="Prism7.Document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83213" y="767879"/>
                        <a:ext cx="2033587" cy="2746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023D221-B075-4D76-B42F-C2E2518C3162}"/>
              </a:ext>
            </a:extLst>
          </p:cNvPr>
          <p:cNvSpPr txBox="1"/>
          <p:nvPr/>
        </p:nvSpPr>
        <p:spPr>
          <a:xfrm>
            <a:off x="5920033" y="556587"/>
            <a:ext cx="1496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1600" b="1" dirty="0">
                <a:latin typeface="Arial" panose="020B0604020202020204" pitchFamily="34" charset="0"/>
                <a:cs typeface="Arial" panose="020B0604020202020204" pitchFamily="34" charset="0"/>
              </a:rPr>
              <a:t>Testosterone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28BF49-0DF9-4831-B4CE-5A20561AEC45}"/>
              </a:ext>
            </a:extLst>
          </p:cNvPr>
          <p:cNvSpPr txBox="1"/>
          <p:nvPr/>
        </p:nvSpPr>
        <p:spPr>
          <a:xfrm>
            <a:off x="94268" y="0"/>
            <a:ext cx="34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F45506-B8DA-4D06-A06A-7D5F07332C11}"/>
              </a:ext>
            </a:extLst>
          </p:cNvPr>
          <p:cNvSpPr txBox="1"/>
          <p:nvPr/>
        </p:nvSpPr>
        <p:spPr>
          <a:xfrm>
            <a:off x="5037370" y="39699"/>
            <a:ext cx="34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4754D3-B5A9-40D8-878C-EA8F09A0641E}"/>
              </a:ext>
            </a:extLst>
          </p:cNvPr>
          <p:cNvSpPr/>
          <p:nvPr/>
        </p:nvSpPr>
        <p:spPr>
          <a:xfrm>
            <a:off x="4963214" y="4941954"/>
            <a:ext cx="33084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cs typeface="Arial" panose="020B0604020202020204" pitchFamily="34" charset="0"/>
              </a:rPr>
              <a:t>Figure S3. </a:t>
            </a:r>
            <a:r>
              <a:rPr lang="en-GB" sz="1200" dirty="0">
                <a:cs typeface="Arial" panose="020B0604020202020204" pitchFamily="34" charset="0"/>
              </a:rPr>
              <a:t>(a) MS/MS spectra of pyridine at increasing eV. (b) Follicular fluid </a:t>
            </a:r>
            <a:r>
              <a:rPr lang="en-GB" sz="1200" dirty="0" err="1">
                <a:cs typeface="Arial" panose="020B0604020202020204" pitchFamily="34" charset="0"/>
              </a:rPr>
              <a:t>testerosterone</a:t>
            </a:r>
            <a:r>
              <a:rPr lang="en-GB" sz="1200" dirty="0">
                <a:cs typeface="Arial" panose="020B0604020202020204" pitchFamily="34" charset="0"/>
              </a:rPr>
              <a:t> levels as measured by metabolomics.  DHEA+, POR subjects on DHEA supplementation and DHEA-  without DHEA supplementation.</a:t>
            </a:r>
          </a:p>
        </p:txBody>
      </p:sp>
    </p:spTree>
    <p:extLst>
      <p:ext uri="{BB962C8B-B14F-4D97-AF65-F5344CB8AC3E}">
        <p14:creationId xmlns:p14="http://schemas.microsoft.com/office/powerpoint/2010/main" val="444768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E4E803-9368-ED4C-84FD-AB622B272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612" y="444495"/>
            <a:ext cx="2159000" cy="2857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E1C518-95E6-2F4B-A35C-997816BD8093}"/>
              </a:ext>
            </a:extLst>
          </p:cNvPr>
          <p:cNvSpPr/>
          <p:nvPr/>
        </p:nvSpPr>
        <p:spPr>
          <a:xfrm>
            <a:off x="866652" y="6290116"/>
            <a:ext cx="68527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cs typeface="Arial" panose="020B0604020202020204" pitchFamily="34" charset="0"/>
              </a:rPr>
              <a:t>Figure S4. </a:t>
            </a:r>
            <a:r>
              <a:rPr lang="en-US" altLang="zh-CN" sz="1200" dirty="0">
                <a:cs typeface="Arial" panose="020B0604020202020204" pitchFamily="34" charset="0"/>
              </a:rPr>
              <a:t>(a)</a:t>
            </a:r>
            <a:r>
              <a:rPr lang="zh-CN" altLang="en-US" sz="1200" b="1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Dot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Plots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GB" sz="1200" dirty="0">
                <a:cs typeface="Arial" panose="020B0604020202020204" pitchFamily="34" charset="0"/>
              </a:rPr>
              <a:t> of </a:t>
            </a:r>
            <a:r>
              <a:rPr lang="en-US" altLang="zh-CN" sz="1200" dirty="0">
                <a:cs typeface="Arial" panose="020B0604020202020204" pitchFamily="34" charset="0"/>
              </a:rPr>
              <a:t>Linoleic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acid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and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L-Valine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after</a:t>
            </a:r>
            <a:r>
              <a:rPr lang="en-GB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r</a:t>
            </a:r>
            <a:r>
              <a:rPr lang="en-US" sz="1200" dirty="0"/>
              <a:t>emoval of women with endometriosis (</a:t>
            </a:r>
            <a:r>
              <a:rPr lang="en-US" sz="1200" i="1" dirty="0"/>
              <a:t>N</a:t>
            </a:r>
            <a:r>
              <a:rPr lang="en-US" sz="1200" dirty="0"/>
              <a:t>=5)</a:t>
            </a:r>
            <a:r>
              <a:rPr lang="en-US" altLang="zh-CN" sz="1200" dirty="0"/>
              <a:t>,</a:t>
            </a:r>
            <a:r>
              <a:rPr lang="zh-CN" altLang="en-US" sz="1200" dirty="0"/>
              <a:t> </a:t>
            </a:r>
            <a:r>
              <a:rPr lang="en-US" altLang="zh-CN" sz="1200" dirty="0"/>
              <a:t>(b)</a:t>
            </a:r>
            <a:r>
              <a:rPr lang="zh-CN" altLang="en-US" sz="1200" dirty="0"/>
              <a:t> </a:t>
            </a:r>
            <a:r>
              <a:rPr lang="en-US" altLang="zh-CN" sz="1200" dirty="0"/>
              <a:t>ROC</a:t>
            </a:r>
            <a:r>
              <a:rPr lang="zh-CN" altLang="en-US" sz="1200" dirty="0"/>
              <a:t> </a:t>
            </a:r>
            <a:r>
              <a:rPr lang="en-US" altLang="zh-CN" sz="1200" dirty="0"/>
              <a:t>curves</a:t>
            </a:r>
            <a:r>
              <a:rPr lang="zh-CN" altLang="en-US" sz="1200" dirty="0"/>
              <a:t> </a:t>
            </a:r>
            <a:r>
              <a:rPr lang="en-US" altLang="zh-CN" sz="1200" dirty="0"/>
              <a:t>of</a:t>
            </a:r>
            <a:r>
              <a:rPr lang="zh-CN" altLang="en-US" sz="1200" dirty="0"/>
              <a:t> </a:t>
            </a:r>
            <a:r>
              <a:rPr lang="en-US" altLang="zh-CN" sz="1200" dirty="0">
                <a:cs typeface="Arial" panose="020B0604020202020204" pitchFamily="34" charset="0"/>
              </a:rPr>
              <a:t>Linoleic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acid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and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L-Valine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after</a:t>
            </a:r>
            <a:r>
              <a:rPr lang="en-GB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r</a:t>
            </a:r>
            <a:r>
              <a:rPr lang="en-US" sz="1200" dirty="0"/>
              <a:t>emoval of women with endometriosis (</a:t>
            </a:r>
            <a:r>
              <a:rPr lang="en-US" sz="1200" i="1" dirty="0"/>
              <a:t>N</a:t>
            </a:r>
            <a:r>
              <a:rPr lang="en-US" sz="1200" dirty="0"/>
              <a:t>=5)</a:t>
            </a:r>
            <a:r>
              <a:rPr lang="en-US" altLang="zh-CN" sz="1200" dirty="0"/>
              <a:t>.</a:t>
            </a:r>
            <a:endParaRPr lang="en-GB" sz="1200" dirty="0"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737DD-78A3-CE4E-80D6-462314B548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63" y="463545"/>
            <a:ext cx="2032000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E0871E-48D7-CA40-ABF4-5AC621A00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035" y="3328834"/>
            <a:ext cx="2768600" cy="2832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DD4501-6F52-AA4B-916F-8D9225C10B8F}"/>
              </a:ext>
            </a:extLst>
          </p:cNvPr>
          <p:cNvSpPr txBox="1"/>
          <p:nvPr/>
        </p:nvSpPr>
        <p:spPr>
          <a:xfrm>
            <a:off x="1191549" y="136719"/>
            <a:ext cx="34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BEEB6-C6EB-4B4A-AC64-E3874F416516}"/>
              </a:ext>
            </a:extLst>
          </p:cNvPr>
          <p:cNvSpPr txBox="1"/>
          <p:nvPr/>
        </p:nvSpPr>
        <p:spPr>
          <a:xfrm>
            <a:off x="1131287" y="3328834"/>
            <a:ext cx="34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7EBEDA-1BAC-524D-8AFC-5675A6E720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63" y="3368771"/>
            <a:ext cx="27686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20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41F63F5-E2E6-0283-2C60-76753DD315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181702"/>
              </p:ext>
            </p:extLst>
          </p:nvPr>
        </p:nvGraphicFramePr>
        <p:xfrm>
          <a:off x="188502" y="3552527"/>
          <a:ext cx="3027892" cy="2253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3" imgW="3956451" imgH="2944826" progId="Prism7.Document">
                  <p:embed/>
                </p:oleObj>
              </mc:Choice>
              <mc:Fallback>
                <p:oleObj name="Prism 7" r:id="rId3" imgW="3956451" imgH="2944826" progId="Prism7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541F63F5-E2E6-0283-2C60-76753DD315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8502" y="3552527"/>
                        <a:ext cx="3027892" cy="2253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FB28EF4-97B3-82C2-C5AB-F8E50C744D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371100"/>
              </p:ext>
            </p:extLst>
          </p:nvPr>
        </p:nvGraphicFramePr>
        <p:xfrm>
          <a:off x="82013" y="1117334"/>
          <a:ext cx="3083784" cy="2253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5" imgW="4029559" imgH="2944826" progId="Prism7.Document">
                  <p:embed/>
                </p:oleObj>
              </mc:Choice>
              <mc:Fallback>
                <p:oleObj name="Prism 7" r:id="rId5" imgW="4029559" imgH="2944826" progId="Prism7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FB28EF4-97B3-82C2-C5AB-F8E50C744D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2013" y="1117334"/>
                        <a:ext cx="3083784" cy="2253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6F18D0A-BBC6-AE48-561A-B60ABB0AB1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433219"/>
              </p:ext>
            </p:extLst>
          </p:nvPr>
        </p:nvGraphicFramePr>
        <p:xfrm>
          <a:off x="3326226" y="3588645"/>
          <a:ext cx="3031538" cy="2253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7" imgW="3960773" imgH="2944826" progId="Prism7.Document">
                  <p:embed/>
                </p:oleObj>
              </mc:Choice>
              <mc:Fallback>
                <p:oleObj name="Prism 7" r:id="rId7" imgW="3960773" imgH="2944826" progId="Prism7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6F18D0A-BBC6-AE48-561A-B60ABB0AB1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26226" y="3588645"/>
                        <a:ext cx="3031538" cy="2253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D99205F-590D-FA9F-62E3-F672025228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4422645"/>
              </p:ext>
            </p:extLst>
          </p:nvPr>
        </p:nvGraphicFramePr>
        <p:xfrm>
          <a:off x="3229855" y="1117334"/>
          <a:ext cx="3027892" cy="2253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9" imgW="3956451" imgH="2944826" progId="Prism7.Document">
                  <p:embed/>
                </p:oleObj>
              </mc:Choice>
              <mc:Fallback>
                <p:oleObj name="Prism 7" r:id="rId9" imgW="3956451" imgH="2944826" progId="Prism7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D99205F-590D-FA9F-62E3-F672025228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229855" y="1117334"/>
                        <a:ext cx="3027892" cy="2253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7F28B4E5-E929-7719-38DD-CC0220E43B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76884"/>
              </p:ext>
            </p:extLst>
          </p:nvPr>
        </p:nvGraphicFramePr>
        <p:xfrm>
          <a:off x="6116108" y="2234009"/>
          <a:ext cx="3027892" cy="2215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11" imgW="3956451" imgH="2894419" progId="Prism7.Document">
                  <p:embed/>
                </p:oleObj>
              </mc:Choice>
              <mc:Fallback>
                <p:oleObj name="Prism 7" r:id="rId11" imgW="3956451" imgH="2894419" progId="Prism7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7F28B4E5-E929-7719-38DD-CC0220E43B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16108" y="2234009"/>
                        <a:ext cx="3027892" cy="2215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AF469C0-E035-412C-0F11-EBDA6885C4AB}"/>
              </a:ext>
            </a:extLst>
          </p:cNvPr>
          <p:cNvSpPr txBox="1"/>
          <p:nvPr/>
        </p:nvSpPr>
        <p:spPr>
          <a:xfrm>
            <a:off x="36740" y="873795"/>
            <a:ext cx="34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A49A4F-CFBA-78ED-A41D-6117B4E651E1}"/>
              </a:ext>
            </a:extLst>
          </p:cNvPr>
          <p:cNvSpPr txBox="1"/>
          <p:nvPr/>
        </p:nvSpPr>
        <p:spPr>
          <a:xfrm>
            <a:off x="3064632" y="837314"/>
            <a:ext cx="34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3E3AF0-F4FF-420B-CFA9-27ECFB4132CF}"/>
              </a:ext>
            </a:extLst>
          </p:cNvPr>
          <p:cNvSpPr txBox="1"/>
          <p:nvPr/>
        </p:nvSpPr>
        <p:spPr>
          <a:xfrm>
            <a:off x="6211914" y="2049343"/>
            <a:ext cx="34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FC57A3-6AA2-AAB2-E59E-2016FC4278A2}"/>
              </a:ext>
            </a:extLst>
          </p:cNvPr>
          <p:cNvSpPr txBox="1"/>
          <p:nvPr/>
        </p:nvSpPr>
        <p:spPr>
          <a:xfrm>
            <a:off x="3151830" y="3240738"/>
            <a:ext cx="34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6145F9-9916-D73F-EA98-B6D10C6C8893}"/>
              </a:ext>
            </a:extLst>
          </p:cNvPr>
          <p:cNvSpPr txBox="1"/>
          <p:nvPr/>
        </p:nvSpPr>
        <p:spPr>
          <a:xfrm>
            <a:off x="45913" y="3277219"/>
            <a:ext cx="34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A91FEB-D10E-EAC2-0B6C-D449F0798682}"/>
              </a:ext>
            </a:extLst>
          </p:cNvPr>
          <p:cNvSpPr txBox="1"/>
          <p:nvPr/>
        </p:nvSpPr>
        <p:spPr>
          <a:xfrm>
            <a:off x="259094" y="5972559"/>
            <a:ext cx="86258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cs typeface="Arial" panose="020B0604020202020204" pitchFamily="34" charset="0"/>
              </a:rPr>
              <a:t>Figure S5. </a:t>
            </a:r>
            <a:r>
              <a:rPr lang="en-SG" altLang="zh-CN" sz="1200" b="0" dirty="0">
                <a:cs typeface="Arial" panose="020B0604020202020204" pitchFamily="34" charset="0"/>
              </a:rPr>
              <a:t>Scatter plots </a:t>
            </a:r>
            <a:r>
              <a:rPr lang="en-GB" sz="1200" dirty="0">
                <a:cs typeface="Arial" panose="020B0604020202020204" pitchFamily="34" charset="0"/>
              </a:rPr>
              <a:t>of (a) progesterone against IGF-1, (b) l</a:t>
            </a:r>
            <a:r>
              <a:rPr lang="en-US" altLang="zh-CN" sz="1200" dirty="0" err="1">
                <a:cs typeface="Arial" panose="020B0604020202020204" pitchFamily="34" charset="0"/>
              </a:rPr>
              <a:t>inoleic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US" altLang="zh-CN" sz="1200" dirty="0">
                <a:cs typeface="Arial" panose="020B0604020202020204" pitchFamily="34" charset="0"/>
              </a:rPr>
              <a:t>acid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SG" altLang="zh-CN" sz="1200" dirty="0">
                <a:cs typeface="Arial" panose="020B0604020202020204" pitchFamily="34" charset="0"/>
              </a:rPr>
              <a:t>against IGF-1, (c) linoleic acid against </a:t>
            </a:r>
            <a:r>
              <a:rPr lang="en-SG" altLang="zh-CN" sz="1200" dirty="0" err="1">
                <a:cs typeface="Arial" panose="020B0604020202020204" pitchFamily="34" charset="0"/>
              </a:rPr>
              <a:t>estradiol</a:t>
            </a:r>
            <a:r>
              <a:rPr lang="en-SG" altLang="zh-CN" sz="1200" dirty="0">
                <a:cs typeface="Arial" panose="020B0604020202020204" pitchFamily="34" charset="0"/>
              </a:rPr>
              <a:t>, (d) </a:t>
            </a:r>
            <a:r>
              <a:rPr lang="en-SG" altLang="zh-CN" sz="1200" dirty="0" err="1">
                <a:cs typeface="Arial" panose="020B0604020202020204" pitchFamily="34" charset="0"/>
              </a:rPr>
              <a:t>glycerophosphotidycholine</a:t>
            </a:r>
            <a:r>
              <a:rPr lang="en-SG" altLang="zh-CN" sz="1200" dirty="0">
                <a:cs typeface="Arial" panose="020B0604020202020204" pitchFamily="34" charset="0"/>
              </a:rPr>
              <a:t> against AMH in women with DHEA supplementation, and (e) v</a:t>
            </a:r>
            <a:r>
              <a:rPr lang="en-US" altLang="zh-CN" sz="1200" dirty="0" err="1">
                <a:cs typeface="Arial" panose="020B0604020202020204" pitchFamily="34" charset="0"/>
              </a:rPr>
              <a:t>aline</a:t>
            </a:r>
            <a:r>
              <a:rPr lang="zh-CN" altLang="en-US" sz="1200" dirty="0">
                <a:cs typeface="Arial" panose="020B0604020202020204" pitchFamily="34" charset="0"/>
              </a:rPr>
              <a:t> </a:t>
            </a:r>
            <a:r>
              <a:rPr lang="en-SG" altLang="zh-CN" sz="1200" dirty="0">
                <a:cs typeface="Arial" panose="020B0604020202020204" pitchFamily="34" charset="0"/>
              </a:rPr>
              <a:t>against serum-free testosterone in controls.</a:t>
            </a:r>
            <a:endParaRPr lang="en-SG" sz="1200" dirty="0"/>
          </a:p>
        </p:txBody>
      </p:sp>
    </p:spTree>
    <p:extLst>
      <p:ext uri="{BB962C8B-B14F-4D97-AF65-F5344CB8AC3E}">
        <p14:creationId xmlns:p14="http://schemas.microsoft.com/office/powerpoint/2010/main" val="2694610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3919</TotalTime>
  <Words>566</Words>
  <Application>Microsoft Office PowerPoint</Application>
  <PresentationFormat>On-screen Show (4:3)</PresentationFormat>
  <Paragraphs>38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Prism 6</vt:lpstr>
      <vt:lpstr>Prism 7</vt:lpstr>
      <vt:lpstr>Follicular fluid metabolome and cytokine profiles in poor ovarian responders and the impact of dehydroepiandrosterone supplementation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Yie Hou Lee</dc:creator>
  <cp:lastModifiedBy>Lee Yie Hou</cp:lastModifiedBy>
  <cp:revision>45</cp:revision>
  <dcterms:created xsi:type="dcterms:W3CDTF">2016-10-18T14:20:13Z</dcterms:created>
  <dcterms:modified xsi:type="dcterms:W3CDTF">2023-06-01T06:32:58Z</dcterms:modified>
</cp:coreProperties>
</file>