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</p:sldIdLst>
  <p:sldSz cx="7559675" cy="719931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3" d="100"/>
          <a:sy n="103" d="100"/>
        </p:scale>
        <p:origin x="236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66976" y="1178222"/>
            <a:ext cx="6425724" cy="2506427"/>
          </a:xfrm>
        </p:spPr>
        <p:txBody>
          <a:bodyPr anchor="b"/>
          <a:lstStyle>
            <a:lvl1pPr algn="ctr">
              <a:defRPr sz="496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44960" y="3781306"/>
            <a:ext cx="5669756" cy="1738167"/>
          </a:xfrm>
        </p:spPr>
        <p:txBody>
          <a:bodyPr/>
          <a:lstStyle>
            <a:lvl1pPr marL="0" indent="0" algn="ctr">
              <a:buNone/>
              <a:defRPr sz="1984"/>
            </a:lvl1pPr>
            <a:lvl2pPr marL="377967" indent="0" algn="ctr">
              <a:buNone/>
              <a:defRPr sz="1653"/>
            </a:lvl2pPr>
            <a:lvl3pPr marL="755934" indent="0" algn="ctr">
              <a:buNone/>
              <a:defRPr sz="1488"/>
            </a:lvl3pPr>
            <a:lvl4pPr marL="1133902" indent="0" algn="ctr">
              <a:buNone/>
              <a:defRPr sz="1323"/>
            </a:lvl4pPr>
            <a:lvl5pPr marL="1511869" indent="0" algn="ctr">
              <a:buNone/>
              <a:defRPr sz="1323"/>
            </a:lvl5pPr>
            <a:lvl6pPr marL="1889836" indent="0" algn="ctr">
              <a:buNone/>
              <a:defRPr sz="1323"/>
            </a:lvl6pPr>
            <a:lvl7pPr marL="2267803" indent="0" algn="ctr">
              <a:buNone/>
              <a:defRPr sz="1323"/>
            </a:lvl7pPr>
            <a:lvl8pPr marL="2645771" indent="0" algn="ctr">
              <a:buNone/>
              <a:defRPr sz="1323"/>
            </a:lvl8pPr>
            <a:lvl9pPr marL="3023738" indent="0" algn="ctr">
              <a:buNone/>
              <a:defRPr sz="1323"/>
            </a:lvl9pPr>
          </a:lstStyle>
          <a:p>
            <a:r>
              <a:rPr lang="zh-CN" altLang="en-US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956D1-250F-44E1-A15B-CC38D4370D3B}" type="datetimeFigureOut">
              <a:rPr lang="zh-CN" altLang="en-US" smtClean="0"/>
              <a:t>2026/2/8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81C5DC-7843-46F1-89C8-38E747B58AE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320350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956D1-250F-44E1-A15B-CC38D4370D3B}" type="datetimeFigureOut">
              <a:rPr lang="zh-CN" altLang="en-US" smtClean="0"/>
              <a:t>2026/2/8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81C5DC-7843-46F1-89C8-38E747B58AE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687945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409893" y="383297"/>
            <a:ext cx="1630055" cy="6101085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9728" y="383297"/>
            <a:ext cx="4795669" cy="6101085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956D1-250F-44E1-A15B-CC38D4370D3B}" type="datetimeFigureOut">
              <a:rPr lang="zh-CN" altLang="en-US" smtClean="0"/>
              <a:t>2026/2/8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81C5DC-7843-46F1-89C8-38E747B58AE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671785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956D1-250F-44E1-A15B-CC38D4370D3B}" type="datetimeFigureOut">
              <a:rPr lang="zh-CN" altLang="en-US" smtClean="0"/>
              <a:t>2026/2/8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81C5DC-7843-46F1-89C8-38E747B58AE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098339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5791" y="1794831"/>
            <a:ext cx="6520220" cy="2994714"/>
          </a:xfrm>
        </p:spPr>
        <p:txBody>
          <a:bodyPr anchor="b"/>
          <a:lstStyle>
            <a:lvl1pPr>
              <a:defRPr sz="496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5791" y="4817876"/>
            <a:ext cx="6520220" cy="1574849"/>
          </a:xfrm>
        </p:spPr>
        <p:txBody>
          <a:bodyPr/>
          <a:lstStyle>
            <a:lvl1pPr marL="0" indent="0">
              <a:buNone/>
              <a:defRPr sz="1984">
                <a:solidFill>
                  <a:schemeClr val="tx1"/>
                </a:solidFill>
              </a:defRPr>
            </a:lvl1pPr>
            <a:lvl2pPr marL="377967" indent="0">
              <a:buNone/>
              <a:defRPr sz="1653">
                <a:solidFill>
                  <a:schemeClr val="tx1">
                    <a:tint val="75000"/>
                  </a:schemeClr>
                </a:solidFill>
              </a:defRPr>
            </a:lvl2pPr>
            <a:lvl3pPr marL="755934" indent="0">
              <a:buNone/>
              <a:defRPr sz="1488">
                <a:solidFill>
                  <a:schemeClr val="tx1">
                    <a:tint val="75000"/>
                  </a:schemeClr>
                </a:solidFill>
              </a:defRPr>
            </a:lvl3pPr>
            <a:lvl4pPr marL="1133902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4pPr>
            <a:lvl5pPr marL="1511869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5pPr>
            <a:lvl6pPr marL="1889836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6pPr>
            <a:lvl7pPr marL="2267803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7pPr>
            <a:lvl8pPr marL="2645771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8pPr>
            <a:lvl9pPr marL="3023738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956D1-250F-44E1-A15B-CC38D4370D3B}" type="datetimeFigureOut">
              <a:rPr lang="zh-CN" altLang="en-US" smtClean="0"/>
              <a:t>2026/2/8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81C5DC-7843-46F1-89C8-38E747B58AE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978908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9728" y="1916484"/>
            <a:ext cx="3212862" cy="456789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27085" y="1916484"/>
            <a:ext cx="3212862" cy="456789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956D1-250F-44E1-A15B-CC38D4370D3B}" type="datetimeFigureOut">
              <a:rPr lang="zh-CN" altLang="en-US" smtClean="0"/>
              <a:t>2026/2/8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81C5DC-7843-46F1-89C8-38E747B58AE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497295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383299"/>
            <a:ext cx="6520220" cy="1391534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20713" y="1764832"/>
            <a:ext cx="3198096" cy="864917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0713" y="2629749"/>
            <a:ext cx="3198096" cy="3867965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27086" y="1764832"/>
            <a:ext cx="3213847" cy="864917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27086" y="2629749"/>
            <a:ext cx="3213847" cy="3867965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956D1-250F-44E1-A15B-CC38D4370D3B}" type="datetimeFigureOut">
              <a:rPr lang="zh-CN" altLang="en-US" smtClean="0"/>
              <a:t>2026/2/8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81C5DC-7843-46F1-89C8-38E747B58AE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445007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956D1-250F-44E1-A15B-CC38D4370D3B}" type="datetimeFigureOut">
              <a:rPr lang="zh-CN" altLang="en-US" smtClean="0"/>
              <a:t>2026/2/8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81C5DC-7843-46F1-89C8-38E747B58AE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279090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956D1-250F-44E1-A15B-CC38D4370D3B}" type="datetimeFigureOut">
              <a:rPr lang="zh-CN" altLang="en-US" smtClean="0"/>
              <a:t>2026/2/8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81C5DC-7843-46F1-89C8-38E747B58AE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907564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479954"/>
            <a:ext cx="2438192" cy="1679840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13847" y="1036570"/>
            <a:ext cx="3827085" cy="5116178"/>
          </a:xfrm>
        </p:spPr>
        <p:txBody>
          <a:bodyPr/>
          <a:lstStyle>
            <a:lvl1pPr>
              <a:defRPr sz="2645"/>
            </a:lvl1pPr>
            <a:lvl2pPr>
              <a:defRPr sz="2315"/>
            </a:lvl2pPr>
            <a:lvl3pPr>
              <a:defRPr sz="1984"/>
            </a:lvl3pPr>
            <a:lvl4pPr>
              <a:defRPr sz="1653"/>
            </a:lvl4pPr>
            <a:lvl5pPr>
              <a:defRPr sz="1653"/>
            </a:lvl5pPr>
            <a:lvl6pPr>
              <a:defRPr sz="1653"/>
            </a:lvl6pPr>
            <a:lvl7pPr>
              <a:defRPr sz="1653"/>
            </a:lvl7pPr>
            <a:lvl8pPr>
              <a:defRPr sz="1653"/>
            </a:lvl8pPr>
            <a:lvl9pPr>
              <a:defRPr sz="1653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2159794"/>
            <a:ext cx="2438192" cy="4001285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956D1-250F-44E1-A15B-CC38D4370D3B}" type="datetimeFigureOut">
              <a:rPr lang="zh-CN" altLang="en-US" smtClean="0"/>
              <a:t>2026/2/8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81C5DC-7843-46F1-89C8-38E747B58AE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615366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479954"/>
            <a:ext cx="2438192" cy="1679840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213847" y="1036570"/>
            <a:ext cx="3827085" cy="5116178"/>
          </a:xfrm>
        </p:spPr>
        <p:txBody>
          <a:bodyPr anchor="t"/>
          <a:lstStyle>
            <a:lvl1pPr marL="0" indent="0">
              <a:buNone/>
              <a:defRPr sz="2645"/>
            </a:lvl1pPr>
            <a:lvl2pPr marL="377967" indent="0">
              <a:buNone/>
              <a:defRPr sz="2315"/>
            </a:lvl2pPr>
            <a:lvl3pPr marL="755934" indent="0">
              <a:buNone/>
              <a:defRPr sz="1984"/>
            </a:lvl3pPr>
            <a:lvl4pPr marL="1133902" indent="0">
              <a:buNone/>
              <a:defRPr sz="1653"/>
            </a:lvl4pPr>
            <a:lvl5pPr marL="1511869" indent="0">
              <a:buNone/>
              <a:defRPr sz="1653"/>
            </a:lvl5pPr>
            <a:lvl6pPr marL="1889836" indent="0">
              <a:buNone/>
              <a:defRPr sz="1653"/>
            </a:lvl6pPr>
            <a:lvl7pPr marL="2267803" indent="0">
              <a:buNone/>
              <a:defRPr sz="1653"/>
            </a:lvl7pPr>
            <a:lvl8pPr marL="2645771" indent="0">
              <a:buNone/>
              <a:defRPr sz="1653"/>
            </a:lvl8pPr>
            <a:lvl9pPr marL="3023738" indent="0">
              <a:buNone/>
              <a:defRPr sz="1653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2159794"/>
            <a:ext cx="2438192" cy="4001285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956D1-250F-44E1-A15B-CC38D4370D3B}" type="datetimeFigureOut">
              <a:rPr lang="zh-CN" altLang="en-US" smtClean="0"/>
              <a:t>2026/2/8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81C5DC-7843-46F1-89C8-38E747B58AE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16854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19728" y="383299"/>
            <a:ext cx="6520220" cy="139153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9728" y="1916484"/>
            <a:ext cx="6520220" cy="456789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9728" y="6672698"/>
            <a:ext cx="1700927" cy="38329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B956D1-250F-44E1-A15B-CC38D4370D3B}" type="datetimeFigureOut">
              <a:rPr lang="zh-CN" altLang="en-US" smtClean="0"/>
              <a:t>2026/2/8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04143" y="6672698"/>
            <a:ext cx="2551390" cy="38329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39020" y="6672698"/>
            <a:ext cx="1700927" cy="38329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81C5DC-7843-46F1-89C8-38E747B58AE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196280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755934" rtl="0" eaLnBrk="1" latinLnBrk="0" hangingPunct="1">
        <a:lnSpc>
          <a:spcPct val="90000"/>
        </a:lnSpc>
        <a:spcBef>
          <a:spcPct val="0"/>
        </a:spcBef>
        <a:buNone/>
        <a:defRPr sz="363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8984" indent="-188984" algn="l" defTabSz="755934" rtl="0" eaLnBrk="1" latinLnBrk="0" hangingPunct="1">
        <a:lnSpc>
          <a:spcPct val="90000"/>
        </a:lnSpc>
        <a:spcBef>
          <a:spcPts val="827"/>
        </a:spcBef>
        <a:buFont typeface="Arial" panose="020B0604020202020204" pitchFamily="34" charset="0"/>
        <a:buChar char="•"/>
        <a:defRPr sz="2315" kern="1200">
          <a:solidFill>
            <a:schemeClr val="tx1"/>
          </a:solidFill>
          <a:latin typeface="+mn-lt"/>
          <a:ea typeface="+mn-ea"/>
          <a:cs typeface="+mn-cs"/>
        </a:defRPr>
      </a:lvl1pPr>
      <a:lvl2pPr marL="566951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944918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653" kern="1200">
          <a:solidFill>
            <a:schemeClr val="tx1"/>
          </a:solidFill>
          <a:latin typeface="+mn-lt"/>
          <a:ea typeface="+mn-ea"/>
          <a:cs typeface="+mn-cs"/>
        </a:defRPr>
      </a:lvl3pPr>
      <a:lvl4pPr marL="1322885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700853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2078820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456787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834754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212722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1pPr>
      <a:lvl2pPr marL="377967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2pPr>
      <a:lvl3pPr marL="755934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3pPr>
      <a:lvl4pPr marL="1133902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511869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1889836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267803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645771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023738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sv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12" Type="http://schemas.openxmlformats.org/officeDocument/2006/relationships/image" Target="../media/image11.png"/><Relationship Id="rId17" Type="http://schemas.openxmlformats.org/officeDocument/2006/relationships/image" Target="../media/image16.sv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10.svg"/><Relationship Id="rId5" Type="http://schemas.openxmlformats.org/officeDocument/2006/relationships/image" Target="../media/image4.svg"/><Relationship Id="rId15" Type="http://schemas.openxmlformats.org/officeDocument/2006/relationships/image" Target="../media/image14.sv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svg"/><Relationship Id="rId1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文本框 34">
            <a:extLst>
              <a:ext uri="{FF2B5EF4-FFF2-40B4-BE49-F238E27FC236}">
                <a16:creationId xmlns:a16="http://schemas.microsoft.com/office/drawing/2014/main" id="{9D48629D-00D4-1BDE-6756-35DE611EA643}"/>
              </a:ext>
            </a:extLst>
          </p:cNvPr>
          <p:cNvSpPr txBox="1"/>
          <p:nvPr/>
        </p:nvSpPr>
        <p:spPr>
          <a:xfrm>
            <a:off x="1173605" y="5502520"/>
            <a:ext cx="543059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Figure C.2 Model confusion matrix diagram. This graph shows the confusion matrix of the remaining 8 models excluding the top 3 in the test set. The darker the color of the blue area, the higher the value, visualizing the discriminative ability of these 8 models for the outcome. KNN, K-Nearest Neighbors; MLP, Multilayer Perceptron; SVM, Support Vector Machine.</a:t>
            </a:r>
            <a:endParaRPr lang="zh-CN" alt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6" name="组合 5">
            <a:extLst>
              <a:ext uri="{FF2B5EF4-FFF2-40B4-BE49-F238E27FC236}">
                <a16:creationId xmlns:a16="http://schemas.microsoft.com/office/drawing/2014/main" id="{F871CA5F-C82C-E9C9-983F-B52805E25AC0}"/>
              </a:ext>
            </a:extLst>
          </p:cNvPr>
          <p:cNvGrpSpPr/>
          <p:nvPr/>
        </p:nvGrpSpPr>
        <p:grpSpPr>
          <a:xfrm>
            <a:off x="1097668" y="547031"/>
            <a:ext cx="5507834" cy="4762086"/>
            <a:chOff x="1097668" y="547031"/>
            <a:chExt cx="5507834" cy="4762086"/>
          </a:xfrm>
        </p:grpSpPr>
        <p:pic>
          <p:nvPicPr>
            <p:cNvPr id="3" name="图形 2">
              <a:extLst>
                <a:ext uri="{FF2B5EF4-FFF2-40B4-BE49-F238E27FC236}">
                  <a16:creationId xmlns:a16="http://schemas.microsoft.com/office/drawing/2014/main" id="{25C3AD0D-798C-9ED9-08B1-CBC61819E8A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2957651" y="2159333"/>
              <a:ext cx="1787867" cy="1462091"/>
            </a:xfrm>
            <a:prstGeom prst="rect">
              <a:avLst/>
            </a:prstGeom>
          </p:spPr>
        </p:pic>
        <p:pic>
          <p:nvPicPr>
            <p:cNvPr id="5" name="图形 4">
              <a:extLst>
                <a:ext uri="{FF2B5EF4-FFF2-40B4-BE49-F238E27FC236}">
                  <a16:creationId xmlns:a16="http://schemas.microsoft.com/office/drawing/2014/main" id="{2EBEED5C-5526-FCDD-8860-E15D8305B92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1098259" y="2191532"/>
              <a:ext cx="1787867" cy="1462091"/>
            </a:xfrm>
            <a:prstGeom prst="rect">
              <a:avLst/>
            </a:prstGeom>
          </p:spPr>
        </p:pic>
        <p:pic>
          <p:nvPicPr>
            <p:cNvPr id="22" name="图形 21">
              <a:extLst>
                <a:ext uri="{FF2B5EF4-FFF2-40B4-BE49-F238E27FC236}">
                  <a16:creationId xmlns:a16="http://schemas.microsoft.com/office/drawing/2014/main" id="{A05EDE5A-D160-AD68-3333-56055BEEA28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2957652" y="3836033"/>
              <a:ext cx="1787867" cy="1462091"/>
            </a:xfrm>
            <a:prstGeom prst="rect">
              <a:avLst/>
            </a:prstGeom>
          </p:spPr>
        </p:pic>
        <p:pic>
          <p:nvPicPr>
            <p:cNvPr id="24" name="图形 23">
              <a:extLst>
                <a:ext uri="{FF2B5EF4-FFF2-40B4-BE49-F238E27FC236}">
                  <a16:creationId xmlns:a16="http://schemas.microsoft.com/office/drawing/2014/main" id="{D92CAE07-25AA-5163-CCB5-116297CD7569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1097669" y="3847026"/>
              <a:ext cx="1787867" cy="1462091"/>
            </a:xfrm>
            <a:prstGeom prst="rect">
              <a:avLst/>
            </a:prstGeom>
          </p:spPr>
        </p:pic>
        <p:pic>
          <p:nvPicPr>
            <p:cNvPr id="26" name="图形 25">
              <a:extLst>
                <a:ext uri="{FF2B5EF4-FFF2-40B4-BE49-F238E27FC236}">
                  <a16:creationId xmlns:a16="http://schemas.microsoft.com/office/drawing/2014/main" id="{042AB822-A414-5731-AD0E-CAB3137BBAB2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4818938" y="2149120"/>
              <a:ext cx="1785261" cy="1462091"/>
            </a:xfrm>
            <a:prstGeom prst="rect">
              <a:avLst/>
            </a:prstGeom>
          </p:spPr>
        </p:pic>
        <p:pic>
          <p:nvPicPr>
            <p:cNvPr id="28" name="图形 27">
              <a:extLst>
                <a:ext uri="{FF2B5EF4-FFF2-40B4-BE49-F238E27FC236}">
                  <a16:creationId xmlns:a16="http://schemas.microsoft.com/office/drawing/2014/main" id="{28F73164-F7D9-9534-B70C-4193F967298D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>
              <a:off x="4817635" y="547031"/>
              <a:ext cx="1787867" cy="1462091"/>
            </a:xfrm>
            <a:prstGeom prst="rect">
              <a:avLst/>
            </a:prstGeom>
          </p:spPr>
        </p:pic>
        <p:pic>
          <p:nvPicPr>
            <p:cNvPr id="30" name="图形 29">
              <a:extLst>
                <a:ext uri="{FF2B5EF4-FFF2-40B4-BE49-F238E27FC236}">
                  <a16:creationId xmlns:a16="http://schemas.microsoft.com/office/drawing/2014/main" id="{16C9ABFA-2BAD-8A2B-927C-B35D7DDF3A2E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p:blipFill>
          <p:spPr>
            <a:xfrm>
              <a:off x="2957652" y="547031"/>
              <a:ext cx="1787867" cy="1462091"/>
            </a:xfrm>
            <a:prstGeom prst="rect">
              <a:avLst/>
            </a:prstGeom>
          </p:spPr>
        </p:pic>
        <p:pic>
          <p:nvPicPr>
            <p:cNvPr id="4" name="图形 3">
              <a:extLst>
                <a:ext uri="{FF2B5EF4-FFF2-40B4-BE49-F238E27FC236}">
                  <a16:creationId xmlns:a16="http://schemas.microsoft.com/office/drawing/2014/main" id="{B80E1476-5296-26A0-5B0A-20331C1201FC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p:blipFill>
          <p:spPr>
            <a:xfrm>
              <a:off x="1097668" y="547031"/>
              <a:ext cx="1787868" cy="146209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16706294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 主题​​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​​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233</TotalTime>
  <Words>71</Words>
  <Application>Microsoft Office PowerPoint</Application>
  <PresentationFormat>自定义</PresentationFormat>
  <Paragraphs>1</Paragraphs>
  <Slides>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4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Office 主题​​</vt:lpstr>
      <vt:lpstr>PowerPoint 演示文稿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谢佳新</dc:creator>
  <cp:lastModifiedBy>谢佳新</cp:lastModifiedBy>
  <cp:revision>3</cp:revision>
  <dcterms:created xsi:type="dcterms:W3CDTF">2025-10-27T11:59:42Z</dcterms:created>
  <dcterms:modified xsi:type="dcterms:W3CDTF">2026-02-08T12:34:05Z</dcterms:modified>
</cp:coreProperties>
</file>