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9" d="100"/>
          <a:sy n="109" d="100"/>
        </p:scale>
        <p:origin x="-72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CCE37-0BA1-4787-8A0E-C4AE54150ABA}" type="datetimeFigureOut">
              <a:rPr lang="fr-FR" smtClean="0"/>
              <a:t>14/03/2018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2954-4DF0-4712-BDE9-AA2705AF7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6338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CCE37-0BA1-4787-8A0E-C4AE54150ABA}" type="datetimeFigureOut">
              <a:rPr lang="fr-FR" smtClean="0"/>
              <a:t>14/03/2018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2954-4DF0-4712-BDE9-AA2705AF7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3104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CCE37-0BA1-4787-8A0E-C4AE54150ABA}" type="datetimeFigureOut">
              <a:rPr lang="fr-FR" smtClean="0"/>
              <a:t>14/03/2018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2954-4DF0-4712-BDE9-AA2705AF7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9418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CCE37-0BA1-4787-8A0E-C4AE54150ABA}" type="datetimeFigureOut">
              <a:rPr lang="fr-FR" smtClean="0"/>
              <a:t>14/03/2018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2954-4DF0-4712-BDE9-AA2705AF7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293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CCE37-0BA1-4787-8A0E-C4AE54150ABA}" type="datetimeFigureOut">
              <a:rPr lang="fr-FR" smtClean="0"/>
              <a:t>14/03/2018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2954-4DF0-4712-BDE9-AA2705AF7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8478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CCE37-0BA1-4787-8A0E-C4AE54150ABA}" type="datetimeFigureOut">
              <a:rPr lang="fr-FR" smtClean="0"/>
              <a:t>14/03/2018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2954-4DF0-4712-BDE9-AA2705AF7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8370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CCE37-0BA1-4787-8A0E-C4AE54150ABA}" type="datetimeFigureOut">
              <a:rPr lang="fr-FR" smtClean="0"/>
              <a:t>14/03/2018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2954-4DF0-4712-BDE9-AA2705AF7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0555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CCE37-0BA1-4787-8A0E-C4AE54150ABA}" type="datetimeFigureOut">
              <a:rPr lang="fr-FR" smtClean="0"/>
              <a:t>14/03/2018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2954-4DF0-4712-BDE9-AA2705AF7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429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CCE37-0BA1-4787-8A0E-C4AE54150ABA}" type="datetimeFigureOut">
              <a:rPr lang="fr-FR" smtClean="0"/>
              <a:t>14/03/2018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2954-4DF0-4712-BDE9-AA2705AF7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3134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CCE37-0BA1-4787-8A0E-C4AE54150ABA}" type="datetimeFigureOut">
              <a:rPr lang="fr-FR" smtClean="0"/>
              <a:t>14/03/2018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2954-4DF0-4712-BDE9-AA2705AF7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6525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CCE37-0BA1-4787-8A0E-C4AE54150ABA}" type="datetimeFigureOut">
              <a:rPr lang="fr-FR" smtClean="0"/>
              <a:t>14/03/2018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2954-4DF0-4712-BDE9-AA2705AF7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3766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9CCE37-0BA1-4787-8A0E-C4AE54150ABA}" type="datetimeFigureOut">
              <a:rPr lang="fr-FR" smtClean="0"/>
              <a:t>14/03/2018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B92954-4DF0-4712-BDE9-AA2705AF7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7880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2915816" y="476672"/>
            <a:ext cx="2016223" cy="576064"/>
            <a:chOff x="1908" y="1011045"/>
            <a:chExt cx="1085283" cy="1348061"/>
          </a:xfrm>
        </p:grpSpPr>
        <p:sp>
          <p:nvSpPr>
            <p:cNvPr id="3" name="Rectangle à coins arrondis 2"/>
            <p:cNvSpPr/>
            <p:nvPr/>
          </p:nvSpPr>
          <p:spPr>
            <a:xfrm>
              <a:off x="1908" y="1011045"/>
              <a:ext cx="1085283" cy="1348061"/>
            </a:xfrm>
            <a:prstGeom prst="roundRect">
              <a:avLst/>
            </a:prstGeom>
          </p:spPr>
          <p:style>
            <a:lnRef idx="3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" name="Rectangle 3"/>
            <p:cNvSpPr/>
            <p:nvPr/>
          </p:nvSpPr>
          <p:spPr>
            <a:xfrm>
              <a:off x="54887" y="1064024"/>
              <a:ext cx="979325" cy="12421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200" kern="1200" dirty="0" smtClean="0"/>
                <a:t>Patients having performed the pre-selection visit: n=</a:t>
              </a:r>
              <a:r>
                <a:rPr lang="fr-FR" sz="1200" dirty="0" smtClean="0"/>
                <a:t>48</a:t>
              </a:r>
              <a:endParaRPr lang="fr-FR" sz="1200" kern="1200" dirty="0"/>
            </a:p>
          </p:txBody>
        </p:sp>
      </p:grpSp>
      <p:grpSp>
        <p:nvGrpSpPr>
          <p:cNvPr id="5" name="Groupe 4"/>
          <p:cNvGrpSpPr/>
          <p:nvPr/>
        </p:nvGrpSpPr>
        <p:grpSpPr>
          <a:xfrm>
            <a:off x="5364088" y="1124745"/>
            <a:ext cx="1085283" cy="360040"/>
            <a:chOff x="1153694" y="2371165"/>
            <a:chExt cx="1085283" cy="471241"/>
          </a:xfrm>
        </p:grpSpPr>
        <p:sp>
          <p:nvSpPr>
            <p:cNvPr id="6" name="Rectangle à coins arrondis 5"/>
            <p:cNvSpPr/>
            <p:nvPr/>
          </p:nvSpPr>
          <p:spPr>
            <a:xfrm>
              <a:off x="1153694" y="2371165"/>
              <a:ext cx="1085283" cy="471241"/>
            </a:xfrm>
            <a:prstGeom prst="roundRect">
              <a:avLst/>
            </a:prstGeom>
          </p:spPr>
          <p:style>
            <a:lnRef idx="3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1176698" y="2394169"/>
              <a:ext cx="1039275" cy="42523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200" kern="1200" dirty="0" smtClean="0"/>
                <a:t>Organisation </a:t>
              </a:r>
              <a:r>
                <a:rPr lang="fr-FR" sz="1200" kern="1200" dirty="0" err="1" smtClean="0"/>
                <a:t>problem</a:t>
              </a:r>
              <a:r>
                <a:rPr lang="fr-FR" sz="1200" kern="1200" dirty="0" smtClean="0"/>
                <a:t>: n=1</a:t>
              </a:r>
              <a:endParaRPr lang="fr-FR" sz="1200" kern="1200" dirty="0"/>
            </a:p>
          </p:txBody>
        </p:sp>
      </p:grpSp>
      <p:grpSp>
        <p:nvGrpSpPr>
          <p:cNvPr id="8" name="Groupe 7"/>
          <p:cNvGrpSpPr/>
          <p:nvPr/>
        </p:nvGrpSpPr>
        <p:grpSpPr>
          <a:xfrm>
            <a:off x="3213583" y="1486163"/>
            <a:ext cx="1420685" cy="509684"/>
            <a:chOff x="2328912" y="1011045"/>
            <a:chExt cx="1085283" cy="1348061"/>
          </a:xfrm>
        </p:grpSpPr>
        <p:sp>
          <p:nvSpPr>
            <p:cNvPr id="9" name="Rectangle à coins arrondis 8"/>
            <p:cNvSpPr/>
            <p:nvPr/>
          </p:nvSpPr>
          <p:spPr>
            <a:xfrm>
              <a:off x="2328912" y="1011045"/>
              <a:ext cx="1085283" cy="1348061"/>
            </a:xfrm>
            <a:prstGeom prst="roundRect">
              <a:avLst/>
            </a:prstGeom>
          </p:spPr>
          <p:style>
            <a:lnRef idx="3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2381891" y="1064024"/>
              <a:ext cx="979325" cy="12421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200" kern="1200" dirty="0" err="1" smtClean="0"/>
                <a:t>Pre-selected</a:t>
              </a:r>
              <a:r>
                <a:rPr lang="fr-FR" sz="1200" kern="1200" dirty="0" smtClean="0"/>
                <a:t> patients </a:t>
              </a:r>
              <a:r>
                <a:rPr lang="fr-FR" sz="1200" kern="1200" dirty="0" err="1" smtClean="0"/>
                <a:t>before</a:t>
              </a:r>
              <a:r>
                <a:rPr lang="fr-FR" sz="1200" kern="1200" dirty="0" smtClean="0"/>
                <a:t> </a:t>
              </a:r>
              <a:r>
                <a:rPr lang="fr-FR" sz="1200" kern="1200" dirty="0" err="1" smtClean="0"/>
                <a:t>surgery</a:t>
              </a:r>
              <a:r>
                <a:rPr lang="fr-FR" sz="1200" kern="1200" dirty="0" smtClean="0"/>
                <a:t>: n=47</a:t>
              </a:r>
            </a:p>
          </p:txBody>
        </p:sp>
      </p:grpSp>
      <p:grpSp>
        <p:nvGrpSpPr>
          <p:cNvPr id="11" name="Groupe 10"/>
          <p:cNvGrpSpPr/>
          <p:nvPr/>
        </p:nvGrpSpPr>
        <p:grpSpPr>
          <a:xfrm>
            <a:off x="5364087" y="2134417"/>
            <a:ext cx="1085283" cy="274431"/>
            <a:chOff x="3492413" y="2264439"/>
            <a:chExt cx="1085283" cy="548863"/>
          </a:xfrm>
        </p:grpSpPr>
        <p:sp>
          <p:nvSpPr>
            <p:cNvPr id="12" name="Rectangle à coins arrondis 11"/>
            <p:cNvSpPr/>
            <p:nvPr/>
          </p:nvSpPr>
          <p:spPr>
            <a:xfrm>
              <a:off x="3492413" y="2264439"/>
              <a:ext cx="1085283" cy="548863"/>
            </a:xfrm>
            <a:prstGeom prst="roundRect">
              <a:avLst/>
            </a:prstGeom>
          </p:spPr>
          <p:style>
            <a:lnRef idx="3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3519206" y="2291232"/>
              <a:ext cx="1031697" cy="4952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200" kern="1200" dirty="0" smtClean="0"/>
                <a:t>No LCOS: n=21</a:t>
              </a:r>
              <a:endParaRPr lang="fr-FR" sz="1200" kern="1200" dirty="0"/>
            </a:p>
          </p:txBody>
        </p:sp>
      </p:grpSp>
      <p:grpSp>
        <p:nvGrpSpPr>
          <p:cNvPr id="14" name="Groupe 13"/>
          <p:cNvGrpSpPr/>
          <p:nvPr/>
        </p:nvGrpSpPr>
        <p:grpSpPr>
          <a:xfrm>
            <a:off x="2863607" y="2468177"/>
            <a:ext cx="2123038" cy="537940"/>
            <a:chOff x="4655915" y="1011045"/>
            <a:chExt cx="1085283" cy="1348061"/>
          </a:xfrm>
        </p:grpSpPr>
        <p:sp>
          <p:nvSpPr>
            <p:cNvPr id="15" name="Rectangle à coins arrondis 14"/>
            <p:cNvSpPr/>
            <p:nvPr/>
          </p:nvSpPr>
          <p:spPr>
            <a:xfrm>
              <a:off x="4655915" y="1011045"/>
              <a:ext cx="1085283" cy="1348061"/>
            </a:xfrm>
            <a:prstGeom prst="roundRect">
              <a:avLst/>
            </a:prstGeom>
          </p:spPr>
          <p:style>
            <a:lnRef idx="3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Rectangle 15"/>
            <p:cNvSpPr/>
            <p:nvPr/>
          </p:nvSpPr>
          <p:spPr>
            <a:xfrm>
              <a:off x="4708894" y="1064024"/>
              <a:ext cx="979325" cy="12421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200" kern="1200" dirty="0" err="1" smtClean="0"/>
                <a:t>Selected</a:t>
              </a:r>
              <a:r>
                <a:rPr lang="fr-FR" sz="1200" dirty="0"/>
                <a:t> </a:t>
              </a:r>
              <a:r>
                <a:rPr lang="fr-FR" sz="1200" kern="1200" dirty="0" smtClean="0"/>
                <a:t>patients </a:t>
              </a:r>
              <a:r>
                <a:rPr lang="fr-FR" sz="1200" kern="1200" dirty="0" err="1" smtClean="0"/>
                <a:t>presenting</a:t>
              </a:r>
              <a:r>
                <a:rPr lang="fr-FR" sz="1200" kern="1200" dirty="0" smtClean="0"/>
                <a:t> LCOS: n= 26</a:t>
              </a:r>
              <a:endParaRPr lang="fr-FR" sz="1200" kern="1200" dirty="0"/>
            </a:p>
          </p:txBody>
        </p:sp>
      </p:grpSp>
      <p:grpSp>
        <p:nvGrpSpPr>
          <p:cNvPr id="17" name="Groupe 16"/>
          <p:cNvGrpSpPr/>
          <p:nvPr/>
        </p:nvGrpSpPr>
        <p:grpSpPr>
          <a:xfrm>
            <a:off x="5364086" y="3140968"/>
            <a:ext cx="1368154" cy="426743"/>
            <a:chOff x="5819417" y="2235334"/>
            <a:chExt cx="1085283" cy="490653"/>
          </a:xfrm>
        </p:grpSpPr>
        <p:sp>
          <p:nvSpPr>
            <p:cNvPr id="18" name="Rectangle à coins arrondis 17"/>
            <p:cNvSpPr/>
            <p:nvPr/>
          </p:nvSpPr>
          <p:spPr>
            <a:xfrm>
              <a:off x="5819417" y="2235334"/>
              <a:ext cx="1085283" cy="490653"/>
            </a:xfrm>
            <a:prstGeom prst="roundRect">
              <a:avLst/>
            </a:prstGeom>
          </p:spPr>
          <p:style>
            <a:lnRef idx="3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5843369" y="2259286"/>
              <a:ext cx="1037379" cy="4427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200" kern="1200" dirty="0" smtClean="0"/>
                <a:t>HR &lt;100 bpm: n=7</a:t>
              </a:r>
              <a:endParaRPr lang="fr-FR" sz="1200" kern="1200" dirty="0"/>
            </a:p>
          </p:txBody>
        </p:sp>
      </p:grpSp>
      <p:grpSp>
        <p:nvGrpSpPr>
          <p:cNvPr id="20" name="Groupe 19"/>
          <p:cNvGrpSpPr/>
          <p:nvPr/>
        </p:nvGrpSpPr>
        <p:grpSpPr>
          <a:xfrm>
            <a:off x="2987824" y="3429000"/>
            <a:ext cx="1872208" cy="792088"/>
            <a:chOff x="6982919" y="1011045"/>
            <a:chExt cx="1085283" cy="1348061"/>
          </a:xfrm>
        </p:grpSpPr>
        <p:sp>
          <p:nvSpPr>
            <p:cNvPr id="21" name="Rectangle à coins arrondis 20"/>
            <p:cNvSpPr/>
            <p:nvPr/>
          </p:nvSpPr>
          <p:spPr>
            <a:xfrm>
              <a:off x="6982919" y="1011045"/>
              <a:ext cx="1085283" cy="1348061"/>
            </a:xfrm>
            <a:prstGeom prst="roundRect">
              <a:avLst/>
            </a:prstGeom>
          </p:spPr>
          <p:style>
            <a:lnRef idx="3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Rectangle 21"/>
            <p:cNvSpPr/>
            <p:nvPr/>
          </p:nvSpPr>
          <p:spPr>
            <a:xfrm>
              <a:off x="7035898" y="1064024"/>
              <a:ext cx="979325" cy="12421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200" kern="1200" dirty="0" err="1" smtClean="0"/>
                <a:t>Included</a:t>
              </a:r>
              <a:r>
                <a:rPr lang="fr-FR" sz="1200" kern="1200" dirty="0" smtClean="0"/>
                <a:t> patients </a:t>
              </a:r>
              <a:r>
                <a:rPr lang="fr-FR" sz="1200" kern="1200" dirty="0" err="1" smtClean="0"/>
                <a:t>with</a:t>
              </a:r>
              <a:r>
                <a:rPr lang="fr-FR" sz="1200" kern="1200" dirty="0" smtClean="0"/>
                <a:t> HR &gt; 100 </a:t>
              </a:r>
              <a:r>
                <a:rPr lang="fr-FR" sz="1200" kern="1200" dirty="0" err="1" smtClean="0"/>
                <a:t>bpm</a:t>
              </a:r>
              <a:r>
                <a:rPr lang="fr-FR" sz="1200" kern="1200" dirty="0" smtClean="0"/>
                <a:t>: n=19</a:t>
              </a:r>
              <a:endParaRPr lang="fr-FR" sz="1200" kern="1200" dirty="0"/>
            </a:p>
          </p:txBody>
        </p:sp>
      </p:grpSp>
      <p:grpSp>
        <p:nvGrpSpPr>
          <p:cNvPr id="26" name="Groupe 25"/>
          <p:cNvGrpSpPr/>
          <p:nvPr/>
        </p:nvGrpSpPr>
        <p:grpSpPr>
          <a:xfrm>
            <a:off x="376256" y="626347"/>
            <a:ext cx="1080119" cy="276712"/>
            <a:chOff x="1908" y="1011045"/>
            <a:chExt cx="1085283" cy="1348061"/>
          </a:xfrm>
        </p:grpSpPr>
        <p:sp>
          <p:nvSpPr>
            <p:cNvPr id="27" name="Rectangle à coins arrondis 26"/>
            <p:cNvSpPr/>
            <p:nvPr/>
          </p:nvSpPr>
          <p:spPr>
            <a:xfrm>
              <a:off x="1908" y="1011045"/>
              <a:ext cx="1085283" cy="1348061"/>
            </a:xfrm>
            <a:prstGeom prst="round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54887" y="1064024"/>
              <a:ext cx="979325" cy="1242103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200" i="1" kern="1200" dirty="0" smtClean="0"/>
                <a:t>Pre-selection</a:t>
              </a:r>
              <a:endParaRPr lang="fr-FR" sz="1200" i="1" kern="1200" dirty="0"/>
            </a:p>
          </p:txBody>
        </p:sp>
      </p:grpSp>
      <p:grpSp>
        <p:nvGrpSpPr>
          <p:cNvPr id="32" name="Groupe 31"/>
          <p:cNvGrpSpPr/>
          <p:nvPr/>
        </p:nvGrpSpPr>
        <p:grpSpPr>
          <a:xfrm>
            <a:off x="371626" y="2598791"/>
            <a:ext cx="1080119" cy="276712"/>
            <a:chOff x="1908" y="1011045"/>
            <a:chExt cx="1085283" cy="1348061"/>
          </a:xfrm>
        </p:grpSpPr>
        <p:sp>
          <p:nvSpPr>
            <p:cNvPr id="33" name="Rectangle à coins arrondis 32"/>
            <p:cNvSpPr/>
            <p:nvPr/>
          </p:nvSpPr>
          <p:spPr>
            <a:xfrm>
              <a:off x="1908" y="1011045"/>
              <a:ext cx="1085283" cy="1348061"/>
            </a:xfrm>
            <a:prstGeom prst="round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</p:sp>
        <p:sp>
          <p:nvSpPr>
            <p:cNvPr id="34" name="Rectangle 33"/>
            <p:cNvSpPr/>
            <p:nvPr/>
          </p:nvSpPr>
          <p:spPr>
            <a:xfrm>
              <a:off x="54887" y="1064024"/>
              <a:ext cx="979325" cy="1242103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200" i="1" kern="1200" dirty="0" smtClean="0"/>
                <a:t>Selection</a:t>
              </a:r>
              <a:endParaRPr lang="fr-FR" sz="1200" i="1" kern="1200" dirty="0"/>
            </a:p>
          </p:txBody>
        </p:sp>
      </p:grpSp>
      <p:grpSp>
        <p:nvGrpSpPr>
          <p:cNvPr id="35" name="Groupe 34"/>
          <p:cNvGrpSpPr/>
          <p:nvPr/>
        </p:nvGrpSpPr>
        <p:grpSpPr>
          <a:xfrm>
            <a:off x="316088" y="3667328"/>
            <a:ext cx="1218320" cy="397410"/>
            <a:chOff x="1908" y="1011045"/>
            <a:chExt cx="1085283" cy="1348061"/>
          </a:xfrm>
        </p:grpSpPr>
        <p:sp>
          <p:nvSpPr>
            <p:cNvPr id="36" name="Rectangle à coins arrondis 35"/>
            <p:cNvSpPr/>
            <p:nvPr/>
          </p:nvSpPr>
          <p:spPr>
            <a:xfrm>
              <a:off x="1908" y="1011045"/>
              <a:ext cx="1085283" cy="1348061"/>
            </a:xfrm>
            <a:prstGeom prst="round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</p:sp>
        <p:sp>
          <p:nvSpPr>
            <p:cNvPr id="37" name="Rectangle 36"/>
            <p:cNvSpPr/>
            <p:nvPr/>
          </p:nvSpPr>
          <p:spPr>
            <a:xfrm>
              <a:off x="54887" y="1064024"/>
              <a:ext cx="979325" cy="1242103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200" i="1" kern="1200" dirty="0" smtClean="0"/>
                <a:t>Inclusion</a:t>
              </a:r>
              <a:endParaRPr lang="fr-FR" sz="1200" i="1" kern="1200" dirty="0"/>
            </a:p>
          </p:txBody>
        </p:sp>
      </p:grpSp>
      <p:cxnSp>
        <p:nvCxnSpPr>
          <p:cNvPr id="39" name="Connecteur droit avec flèche 38"/>
          <p:cNvCxnSpPr>
            <a:stCxn id="3" idx="2"/>
            <a:endCxn id="9" idx="0"/>
          </p:cNvCxnSpPr>
          <p:nvPr/>
        </p:nvCxnSpPr>
        <p:spPr>
          <a:xfrm flipH="1">
            <a:off x="3923926" y="1052736"/>
            <a:ext cx="2" cy="43342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avec flèche 40"/>
          <p:cNvCxnSpPr>
            <a:stCxn id="9" idx="2"/>
            <a:endCxn id="15" idx="0"/>
          </p:cNvCxnSpPr>
          <p:nvPr/>
        </p:nvCxnSpPr>
        <p:spPr>
          <a:xfrm>
            <a:off x="3923926" y="1995847"/>
            <a:ext cx="1200" cy="47233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avec flèche 42"/>
          <p:cNvCxnSpPr>
            <a:stCxn id="15" idx="2"/>
            <a:endCxn id="21" idx="0"/>
          </p:cNvCxnSpPr>
          <p:nvPr/>
        </p:nvCxnSpPr>
        <p:spPr>
          <a:xfrm flipH="1">
            <a:off x="3923928" y="3006117"/>
            <a:ext cx="1198" cy="42288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44"/>
          <p:cNvCxnSpPr>
            <a:endCxn id="6" idx="1"/>
          </p:cNvCxnSpPr>
          <p:nvPr/>
        </p:nvCxnSpPr>
        <p:spPr>
          <a:xfrm>
            <a:off x="3925126" y="1304765"/>
            <a:ext cx="143896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47"/>
          <p:cNvCxnSpPr>
            <a:endCxn id="12" idx="1"/>
          </p:cNvCxnSpPr>
          <p:nvPr/>
        </p:nvCxnSpPr>
        <p:spPr>
          <a:xfrm>
            <a:off x="3923925" y="2271632"/>
            <a:ext cx="1440162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49"/>
          <p:cNvCxnSpPr>
            <a:endCxn id="18" idx="1"/>
          </p:cNvCxnSpPr>
          <p:nvPr/>
        </p:nvCxnSpPr>
        <p:spPr>
          <a:xfrm>
            <a:off x="3923925" y="3354339"/>
            <a:ext cx="1440161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Groupe 52"/>
          <p:cNvGrpSpPr/>
          <p:nvPr/>
        </p:nvGrpSpPr>
        <p:grpSpPr>
          <a:xfrm>
            <a:off x="3315967" y="4384466"/>
            <a:ext cx="1218320" cy="397410"/>
            <a:chOff x="1908" y="1011045"/>
            <a:chExt cx="1085283" cy="1348061"/>
          </a:xfrm>
        </p:grpSpPr>
        <p:sp>
          <p:nvSpPr>
            <p:cNvPr id="54" name="Rectangle à coins arrondis 53"/>
            <p:cNvSpPr/>
            <p:nvPr/>
          </p:nvSpPr>
          <p:spPr>
            <a:xfrm>
              <a:off x="1908" y="1011045"/>
              <a:ext cx="1085283" cy="1348061"/>
            </a:xfrm>
            <a:prstGeom prst="round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</p:sp>
        <p:sp>
          <p:nvSpPr>
            <p:cNvPr id="55" name="Rectangle 54"/>
            <p:cNvSpPr/>
            <p:nvPr/>
          </p:nvSpPr>
          <p:spPr>
            <a:xfrm>
              <a:off x="54887" y="1064024"/>
              <a:ext cx="979325" cy="1242103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200" i="1" kern="1200" dirty="0" smtClean="0"/>
                <a:t>Randomization</a:t>
              </a:r>
              <a:endParaRPr lang="fr-FR" sz="1200" i="1" kern="1200" dirty="0"/>
            </a:p>
          </p:txBody>
        </p:sp>
      </p:grpSp>
      <p:grpSp>
        <p:nvGrpSpPr>
          <p:cNvPr id="56" name="Groupe 55"/>
          <p:cNvGrpSpPr/>
          <p:nvPr/>
        </p:nvGrpSpPr>
        <p:grpSpPr>
          <a:xfrm>
            <a:off x="2483768" y="4864422"/>
            <a:ext cx="1152128" cy="647540"/>
            <a:chOff x="6982919" y="1011045"/>
            <a:chExt cx="1085283" cy="1348061"/>
          </a:xfrm>
        </p:grpSpPr>
        <p:sp>
          <p:nvSpPr>
            <p:cNvPr id="57" name="Rectangle à coins arrondis 56"/>
            <p:cNvSpPr/>
            <p:nvPr/>
          </p:nvSpPr>
          <p:spPr>
            <a:xfrm>
              <a:off x="6982919" y="1011045"/>
              <a:ext cx="1085283" cy="1348061"/>
            </a:xfrm>
            <a:prstGeom prst="roundRect">
              <a:avLst/>
            </a:prstGeom>
          </p:spPr>
          <p:style>
            <a:lnRef idx="3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8" name="Rectangle 57"/>
            <p:cNvSpPr/>
            <p:nvPr/>
          </p:nvSpPr>
          <p:spPr>
            <a:xfrm>
              <a:off x="7035898" y="1064024"/>
              <a:ext cx="979325" cy="12421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200" kern="1200" dirty="0" smtClean="0"/>
                <a:t>Placebo group: n=5</a:t>
              </a:r>
              <a:endParaRPr lang="fr-FR" sz="1200" kern="1200" dirty="0"/>
            </a:p>
          </p:txBody>
        </p:sp>
      </p:grpSp>
      <p:grpSp>
        <p:nvGrpSpPr>
          <p:cNvPr id="59" name="Groupe 58"/>
          <p:cNvGrpSpPr/>
          <p:nvPr/>
        </p:nvGrpSpPr>
        <p:grpSpPr>
          <a:xfrm>
            <a:off x="4211958" y="4864419"/>
            <a:ext cx="1152128" cy="647540"/>
            <a:chOff x="6982919" y="1011045"/>
            <a:chExt cx="1085283" cy="1348061"/>
          </a:xfrm>
        </p:grpSpPr>
        <p:sp>
          <p:nvSpPr>
            <p:cNvPr id="60" name="Rectangle à coins arrondis 59"/>
            <p:cNvSpPr/>
            <p:nvPr/>
          </p:nvSpPr>
          <p:spPr>
            <a:xfrm>
              <a:off x="6982919" y="1011045"/>
              <a:ext cx="1085283" cy="1348061"/>
            </a:xfrm>
            <a:prstGeom prst="roundRect">
              <a:avLst/>
            </a:prstGeom>
          </p:spPr>
          <p:style>
            <a:lnRef idx="3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1" name="Rectangle 60"/>
            <p:cNvSpPr/>
            <p:nvPr/>
          </p:nvSpPr>
          <p:spPr>
            <a:xfrm>
              <a:off x="7035898" y="1064024"/>
              <a:ext cx="979325" cy="12421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200" kern="1200" dirty="0" smtClean="0"/>
                <a:t>Ivabradine group: n=14</a:t>
              </a:r>
              <a:endParaRPr lang="fr-FR" sz="1200" kern="1200" dirty="0"/>
            </a:p>
          </p:txBody>
        </p:sp>
      </p:grpSp>
      <p:cxnSp>
        <p:nvCxnSpPr>
          <p:cNvPr id="63" name="Connecteur en angle 62"/>
          <p:cNvCxnSpPr>
            <a:stCxn id="21" idx="2"/>
            <a:endCxn id="57" idx="0"/>
          </p:cNvCxnSpPr>
          <p:nvPr/>
        </p:nvCxnSpPr>
        <p:spPr>
          <a:xfrm rot="5400000">
            <a:off x="3170213" y="4110707"/>
            <a:ext cx="643334" cy="864096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eur en angle 64"/>
          <p:cNvCxnSpPr>
            <a:stCxn id="21" idx="2"/>
            <a:endCxn id="60" idx="0"/>
          </p:cNvCxnSpPr>
          <p:nvPr/>
        </p:nvCxnSpPr>
        <p:spPr>
          <a:xfrm rot="16200000" flipH="1">
            <a:off x="4034310" y="4110706"/>
            <a:ext cx="643331" cy="864094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3" name="Groupe 102"/>
          <p:cNvGrpSpPr/>
          <p:nvPr/>
        </p:nvGrpSpPr>
        <p:grpSpPr>
          <a:xfrm>
            <a:off x="327087" y="4989483"/>
            <a:ext cx="1218320" cy="397410"/>
            <a:chOff x="1908" y="1011045"/>
            <a:chExt cx="1085283" cy="1348061"/>
          </a:xfrm>
        </p:grpSpPr>
        <p:sp>
          <p:nvSpPr>
            <p:cNvPr id="104" name="Rectangle à coins arrondis 103"/>
            <p:cNvSpPr/>
            <p:nvPr/>
          </p:nvSpPr>
          <p:spPr>
            <a:xfrm>
              <a:off x="1908" y="1011045"/>
              <a:ext cx="1085283" cy="1348061"/>
            </a:xfrm>
            <a:prstGeom prst="round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</p:sp>
        <p:sp>
          <p:nvSpPr>
            <p:cNvPr id="105" name="Rectangle 104"/>
            <p:cNvSpPr/>
            <p:nvPr/>
          </p:nvSpPr>
          <p:spPr>
            <a:xfrm>
              <a:off x="54887" y="1064024"/>
              <a:ext cx="979325" cy="1242103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200" i="1" kern="1200" dirty="0" smtClean="0"/>
                <a:t>Included set</a:t>
              </a:r>
              <a:endParaRPr lang="fr-FR" sz="1200" i="1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11064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59</Words>
  <Application>Microsoft Office PowerPoint</Application>
  <PresentationFormat>Affichage à l'écran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Company>APHP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G-PSL-PSL5150838</dc:creator>
  <cp:lastModifiedBy>CHOLLEY Bernard</cp:lastModifiedBy>
  <cp:revision>10</cp:revision>
  <dcterms:created xsi:type="dcterms:W3CDTF">2016-04-20T10:46:05Z</dcterms:created>
  <dcterms:modified xsi:type="dcterms:W3CDTF">2018-03-14T10:09:19Z</dcterms:modified>
</cp:coreProperties>
</file>