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8" r:id="rId2"/>
    <p:sldId id="259" r:id="rId3"/>
    <p:sldId id="260" r:id="rId4"/>
    <p:sldId id="262" r:id="rId5"/>
  </p:sldIdLst>
  <p:sldSz cx="9144000" cy="6858000" type="screen4x3"/>
  <p:notesSz cx="6858000" cy="9144000"/>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681"/>
  </p:normalViewPr>
  <p:slideViewPr>
    <p:cSldViewPr snapToGrid="0" snapToObjects="1">
      <p:cViewPr varScale="1">
        <p:scale>
          <a:sx n="107" d="100"/>
          <a:sy n="107" d="100"/>
        </p:scale>
        <p:origin x="1760" y="17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Cliquez et modifiez le titre</a:t>
            </a: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Cliquez pour modifier le style des sous-titres du masque</a:t>
            </a:r>
          </a:p>
        </p:txBody>
      </p:sp>
      <p:sp>
        <p:nvSpPr>
          <p:cNvPr id="4" name="Espace réservé de la date 3"/>
          <p:cNvSpPr>
            <a:spLocks noGrp="1"/>
          </p:cNvSpPr>
          <p:nvPr>
            <p:ph type="dt" sz="half" idx="10"/>
          </p:nvPr>
        </p:nvSpPr>
        <p:spPr/>
        <p:txBody>
          <a:bodyPr/>
          <a:lstStyle/>
          <a:p>
            <a:fld id="{55602C3D-D340-7B4D-8EC2-9E0D912CF7FF}" type="datetimeFigureOut">
              <a:rPr lang="fr-FR" smtClean="0"/>
              <a:t>18/01/2021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EA7BA96-F4C1-D746-B45E-C026F0CD532C}" type="slidenum">
              <a:rPr lang="fr-FR" smtClean="0"/>
              <a:t>‹N°›</a:t>
            </a:fld>
            <a:endParaRPr lang="fr-FR"/>
          </a:p>
        </p:txBody>
      </p:sp>
    </p:spTree>
    <p:extLst>
      <p:ext uri="{BB962C8B-B14F-4D97-AF65-F5344CB8AC3E}">
        <p14:creationId xmlns:p14="http://schemas.microsoft.com/office/powerpoint/2010/main" val="37063337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55602C3D-D340-7B4D-8EC2-9E0D912CF7FF}" type="datetimeFigureOut">
              <a:rPr lang="fr-FR" smtClean="0"/>
              <a:t>18/01/2021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EA7BA96-F4C1-D746-B45E-C026F0CD532C}" type="slidenum">
              <a:rPr lang="fr-FR" smtClean="0"/>
              <a:t>‹N°›</a:t>
            </a:fld>
            <a:endParaRPr lang="fr-FR"/>
          </a:p>
        </p:txBody>
      </p:sp>
    </p:spTree>
    <p:extLst>
      <p:ext uri="{BB962C8B-B14F-4D97-AF65-F5344CB8AC3E}">
        <p14:creationId xmlns:p14="http://schemas.microsoft.com/office/powerpoint/2010/main" val="20368929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Cliquez et modifiez le titre</a:t>
            </a: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55602C3D-D340-7B4D-8EC2-9E0D912CF7FF}" type="datetimeFigureOut">
              <a:rPr lang="fr-FR" smtClean="0"/>
              <a:t>18/01/2021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EA7BA96-F4C1-D746-B45E-C026F0CD532C}" type="slidenum">
              <a:rPr lang="fr-FR" smtClean="0"/>
              <a:t>‹N°›</a:t>
            </a:fld>
            <a:endParaRPr lang="fr-FR"/>
          </a:p>
        </p:txBody>
      </p:sp>
    </p:spTree>
    <p:extLst>
      <p:ext uri="{BB962C8B-B14F-4D97-AF65-F5344CB8AC3E}">
        <p14:creationId xmlns:p14="http://schemas.microsoft.com/office/powerpoint/2010/main" val="23972001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55602C3D-D340-7B4D-8EC2-9E0D912CF7FF}" type="datetimeFigureOut">
              <a:rPr lang="fr-FR" smtClean="0"/>
              <a:t>18/01/2021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EA7BA96-F4C1-D746-B45E-C026F0CD532C}" type="slidenum">
              <a:rPr lang="fr-FR" smtClean="0"/>
              <a:t>‹N°›</a:t>
            </a:fld>
            <a:endParaRPr lang="fr-FR"/>
          </a:p>
        </p:txBody>
      </p:sp>
    </p:spTree>
    <p:extLst>
      <p:ext uri="{BB962C8B-B14F-4D97-AF65-F5344CB8AC3E}">
        <p14:creationId xmlns:p14="http://schemas.microsoft.com/office/powerpoint/2010/main" val="39982259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Cliquez et modifiez le titre</a:t>
            </a: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Espace réservé de la date 3"/>
          <p:cNvSpPr>
            <a:spLocks noGrp="1"/>
          </p:cNvSpPr>
          <p:nvPr>
            <p:ph type="dt" sz="half" idx="10"/>
          </p:nvPr>
        </p:nvSpPr>
        <p:spPr/>
        <p:txBody>
          <a:bodyPr/>
          <a:lstStyle/>
          <a:p>
            <a:fld id="{55602C3D-D340-7B4D-8EC2-9E0D912CF7FF}" type="datetimeFigureOut">
              <a:rPr lang="fr-FR" smtClean="0"/>
              <a:t>18/01/2021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EA7BA96-F4C1-D746-B45E-C026F0CD532C}" type="slidenum">
              <a:rPr lang="fr-FR" smtClean="0"/>
              <a:t>‹N°›</a:t>
            </a:fld>
            <a:endParaRPr lang="fr-FR"/>
          </a:p>
        </p:txBody>
      </p:sp>
    </p:spTree>
    <p:extLst>
      <p:ext uri="{BB962C8B-B14F-4D97-AF65-F5344CB8AC3E}">
        <p14:creationId xmlns:p14="http://schemas.microsoft.com/office/powerpoint/2010/main" val="23982912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55602C3D-D340-7B4D-8EC2-9E0D912CF7FF}" type="datetimeFigureOut">
              <a:rPr lang="fr-FR" smtClean="0"/>
              <a:t>18/01/2021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EA7BA96-F4C1-D746-B45E-C026F0CD532C}" type="slidenum">
              <a:rPr lang="fr-FR" smtClean="0"/>
              <a:t>‹N°›</a:t>
            </a:fld>
            <a:endParaRPr lang="fr-FR"/>
          </a:p>
        </p:txBody>
      </p:sp>
    </p:spTree>
    <p:extLst>
      <p:ext uri="{BB962C8B-B14F-4D97-AF65-F5344CB8AC3E}">
        <p14:creationId xmlns:p14="http://schemas.microsoft.com/office/powerpoint/2010/main" val="17514542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Cliquez et modifiez le titre</a:t>
            </a: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55602C3D-D340-7B4D-8EC2-9E0D912CF7FF}" type="datetimeFigureOut">
              <a:rPr lang="fr-FR" smtClean="0"/>
              <a:t>18/01/2021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EEA7BA96-F4C1-D746-B45E-C026F0CD532C}" type="slidenum">
              <a:rPr lang="fr-FR" smtClean="0"/>
              <a:t>‹N°›</a:t>
            </a:fld>
            <a:endParaRPr lang="fr-FR"/>
          </a:p>
        </p:txBody>
      </p:sp>
    </p:spTree>
    <p:extLst>
      <p:ext uri="{BB962C8B-B14F-4D97-AF65-F5344CB8AC3E}">
        <p14:creationId xmlns:p14="http://schemas.microsoft.com/office/powerpoint/2010/main" val="13821500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e la date 2"/>
          <p:cNvSpPr>
            <a:spLocks noGrp="1"/>
          </p:cNvSpPr>
          <p:nvPr>
            <p:ph type="dt" sz="half" idx="10"/>
          </p:nvPr>
        </p:nvSpPr>
        <p:spPr/>
        <p:txBody>
          <a:bodyPr/>
          <a:lstStyle/>
          <a:p>
            <a:fld id="{55602C3D-D340-7B4D-8EC2-9E0D912CF7FF}" type="datetimeFigureOut">
              <a:rPr lang="fr-FR" smtClean="0"/>
              <a:t>18/01/2021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EEA7BA96-F4C1-D746-B45E-C026F0CD532C}" type="slidenum">
              <a:rPr lang="fr-FR" smtClean="0"/>
              <a:t>‹N°›</a:t>
            </a:fld>
            <a:endParaRPr lang="fr-FR"/>
          </a:p>
        </p:txBody>
      </p:sp>
    </p:spTree>
    <p:extLst>
      <p:ext uri="{BB962C8B-B14F-4D97-AF65-F5344CB8AC3E}">
        <p14:creationId xmlns:p14="http://schemas.microsoft.com/office/powerpoint/2010/main" val="37198881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55602C3D-D340-7B4D-8EC2-9E0D912CF7FF}" type="datetimeFigureOut">
              <a:rPr lang="fr-FR" smtClean="0"/>
              <a:t>18/01/2021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EEA7BA96-F4C1-D746-B45E-C026F0CD532C}" type="slidenum">
              <a:rPr lang="fr-FR" smtClean="0"/>
              <a:t>‹N°›</a:t>
            </a:fld>
            <a:endParaRPr lang="fr-FR"/>
          </a:p>
        </p:txBody>
      </p:sp>
    </p:spTree>
    <p:extLst>
      <p:ext uri="{BB962C8B-B14F-4D97-AF65-F5344CB8AC3E}">
        <p14:creationId xmlns:p14="http://schemas.microsoft.com/office/powerpoint/2010/main" val="33245486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Cliquez et modifiez le titre</a:t>
            </a: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55602C3D-D340-7B4D-8EC2-9E0D912CF7FF}" type="datetimeFigureOut">
              <a:rPr lang="fr-FR" smtClean="0"/>
              <a:t>18/01/2021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EA7BA96-F4C1-D746-B45E-C026F0CD532C}" type="slidenum">
              <a:rPr lang="fr-FR" smtClean="0"/>
              <a:t>‹N°›</a:t>
            </a:fld>
            <a:endParaRPr lang="fr-FR"/>
          </a:p>
        </p:txBody>
      </p:sp>
    </p:spTree>
    <p:extLst>
      <p:ext uri="{BB962C8B-B14F-4D97-AF65-F5344CB8AC3E}">
        <p14:creationId xmlns:p14="http://schemas.microsoft.com/office/powerpoint/2010/main" val="40294738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Cliquez et modifiez le titre</a:t>
            </a: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55602C3D-D340-7B4D-8EC2-9E0D912CF7FF}" type="datetimeFigureOut">
              <a:rPr lang="fr-FR" smtClean="0"/>
              <a:t>18/01/2021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EA7BA96-F4C1-D746-B45E-C026F0CD532C}" type="slidenum">
              <a:rPr lang="fr-FR" smtClean="0"/>
              <a:t>‹N°›</a:t>
            </a:fld>
            <a:endParaRPr lang="fr-FR"/>
          </a:p>
        </p:txBody>
      </p:sp>
    </p:spTree>
    <p:extLst>
      <p:ext uri="{BB962C8B-B14F-4D97-AF65-F5344CB8AC3E}">
        <p14:creationId xmlns:p14="http://schemas.microsoft.com/office/powerpoint/2010/main" val="4551897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a:t>Cliquez et modifiez le titre</a:t>
            </a: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602C3D-D340-7B4D-8EC2-9E0D912CF7FF}" type="datetimeFigureOut">
              <a:rPr lang="fr-FR" smtClean="0"/>
              <a:t>18/01/2021</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EA7BA96-F4C1-D746-B45E-C026F0CD532C}" type="slidenum">
              <a:rPr lang="fr-FR" smtClean="0"/>
              <a:t>‹N°›</a:t>
            </a:fld>
            <a:endParaRPr lang="fr-FR"/>
          </a:p>
        </p:txBody>
      </p:sp>
    </p:spTree>
    <p:extLst>
      <p:ext uri="{BB962C8B-B14F-4D97-AF65-F5344CB8AC3E}">
        <p14:creationId xmlns:p14="http://schemas.microsoft.com/office/powerpoint/2010/main" val="33824749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à coins arrondis 7"/>
          <p:cNvSpPr/>
          <p:nvPr/>
        </p:nvSpPr>
        <p:spPr>
          <a:xfrm>
            <a:off x="5074231" y="3851605"/>
            <a:ext cx="2549727" cy="940860"/>
          </a:xfrm>
          <a:prstGeom prst="round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0" name="Rectangle à coins arrondis 9"/>
          <p:cNvSpPr/>
          <p:nvPr/>
        </p:nvSpPr>
        <p:spPr>
          <a:xfrm>
            <a:off x="2766949" y="2824967"/>
            <a:ext cx="3492952" cy="726676"/>
          </a:xfrm>
          <a:prstGeom prst="round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cxnSp>
        <p:nvCxnSpPr>
          <p:cNvPr id="18" name="Connecteur droit avec flèche 17"/>
          <p:cNvCxnSpPr/>
          <p:nvPr/>
        </p:nvCxnSpPr>
        <p:spPr>
          <a:xfrm>
            <a:off x="4516540" y="1602400"/>
            <a:ext cx="0" cy="1179516"/>
          </a:xfrm>
          <a:prstGeom prst="straightConnector1">
            <a:avLst/>
          </a:prstGeom>
          <a:ln>
            <a:solidFill>
              <a:srgbClr val="000000"/>
            </a:solidFill>
            <a:tailEnd type="arrow"/>
          </a:ln>
          <a:effectLst/>
        </p:spPr>
        <p:style>
          <a:lnRef idx="2">
            <a:schemeClr val="accent1"/>
          </a:lnRef>
          <a:fillRef idx="0">
            <a:schemeClr val="accent1"/>
          </a:fillRef>
          <a:effectRef idx="1">
            <a:schemeClr val="accent1"/>
          </a:effectRef>
          <a:fontRef idx="minor">
            <a:schemeClr val="tx1"/>
          </a:fontRef>
        </p:style>
      </p:cxnSp>
      <p:sp>
        <p:nvSpPr>
          <p:cNvPr id="33" name="Rectangle à coins arrondis 32"/>
          <p:cNvSpPr/>
          <p:nvPr/>
        </p:nvSpPr>
        <p:spPr>
          <a:xfrm>
            <a:off x="1704822" y="665018"/>
            <a:ext cx="5818722" cy="919128"/>
          </a:xfrm>
          <a:prstGeom prst="round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34" name="ZoneTexte 33"/>
          <p:cNvSpPr txBox="1"/>
          <p:nvPr/>
        </p:nvSpPr>
        <p:spPr>
          <a:xfrm>
            <a:off x="2972007" y="748652"/>
            <a:ext cx="3088025" cy="738664"/>
          </a:xfrm>
          <a:prstGeom prst="rect">
            <a:avLst/>
          </a:prstGeom>
          <a:noFill/>
        </p:spPr>
        <p:txBody>
          <a:bodyPr wrap="none" rtlCol="0">
            <a:spAutoFit/>
          </a:bodyPr>
          <a:lstStyle/>
          <a:p>
            <a:pPr algn="ctr"/>
            <a:r>
              <a:rPr lang="fr-FR" sz="1400" dirty="0" err="1"/>
              <a:t>Critically</a:t>
            </a:r>
            <a:r>
              <a:rPr lang="fr-FR" sz="1400" dirty="0"/>
              <a:t> </a:t>
            </a:r>
            <a:r>
              <a:rPr lang="fr-FR" sz="1400" dirty="0" err="1"/>
              <a:t>ill</a:t>
            </a:r>
            <a:r>
              <a:rPr lang="fr-FR" sz="1400" dirty="0"/>
              <a:t> patients </a:t>
            </a:r>
            <a:r>
              <a:rPr lang="fr-FR" sz="1400" dirty="0" err="1"/>
              <a:t>admitted</a:t>
            </a:r>
            <a:r>
              <a:rPr lang="fr-FR" sz="1400" dirty="0"/>
              <a:t> in 11 </a:t>
            </a:r>
            <a:r>
              <a:rPr lang="fr-FR" sz="1400" dirty="0" err="1"/>
              <a:t>ICUs</a:t>
            </a:r>
            <a:endParaRPr lang="fr-FR" sz="1400" dirty="0"/>
          </a:p>
          <a:p>
            <a:pPr algn="ctr"/>
            <a:r>
              <a:rPr lang="fr-FR" sz="1400" dirty="0"/>
              <a:t>2005-2018 </a:t>
            </a:r>
            <a:r>
              <a:rPr lang="fr-FR" sz="1400" dirty="0" err="1"/>
              <a:t>period</a:t>
            </a:r>
            <a:endParaRPr lang="fr-FR" sz="1400" dirty="0"/>
          </a:p>
          <a:p>
            <a:pPr algn="ctr"/>
            <a:r>
              <a:rPr lang="fr-FR" sz="1400" dirty="0"/>
              <a:t>N=132,006</a:t>
            </a:r>
          </a:p>
        </p:txBody>
      </p:sp>
      <p:sp>
        <p:nvSpPr>
          <p:cNvPr id="2" name="ZoneTexte 1"/>
          <p:cNvSpPr txBox="1"/>
          <p:nvPr/>
        </p:nvSpPr>
        <p:spPr>
          <a:xfrm>
            <a:off x="278455" y="6380573"/>
            <a:ext cx="3892861" cy="307777"/>
          </a:xfrm>
          <a:prstGeom prst="rect">
            <a:avLst/>
          </a:prstGeom>
          <a:noFill/>
        </p:spPr>
        <p:txBody>
          <a:bodyPr wrap="none" rtlCol="0">
            <a:spAutoFit/>
          </a:bodyPr>
          <a:lstStyle/>
          <a:p>
            <a:r>
              <a:rPr lang="fr-FR" sz="1400" b="1" dirty="0" err="1"/>
              <a:t>Additional</a:t>
            </a:r>
            <a:r>
              <a:rPr lang="fr-FR" sz="1400" b="1" dirty="0"/>
              <a:t> file 1 </a:t>
            </a:r>
            <a:r>
              <a:rPr lang="fr-FR" sz="1400" dirty="0"/>
              <a:t>: flow chart of </a:t>
            </a:r>
            <a:r>
              <a:rPr lang="fr-FR" sz="1400" dirty="0" err="1"/>
              <a:t>studied</a:t>
            </a:r>
            <a:r>
              <a:rPr lang="fr-FR" sz="1400" dirty="0"/>
              <a:t> population.</a:t>
            </a:r>
          </a:p>
        </p:txBody>
      </p:sp>
      <p:cxnSp>
        <p:nvCxnSpPr>
          <p:cNvPr id="20" name="Connecteur droit avec flèche 19">
            <a:extLst>
              <a:ext uri="{FF2B5EF4-FFF2-40B4-BE49-F238E27FC236}">
                <a16:creationId xmlns:a16="http://schemas.microsoft.com/office/drawing/2014/main" id="{4E54AEDE-3E2D-8A43-B2A1-198C8A7B13CF}"/>
              </a:ext>
            </a:extLst>
          </p:cNvPr>
          <p:cNvCxnSpPr>
            <a:cxnSpLocks/>
          </p:cNvCxnSpPr>
          <p:nvPr/>
        </p:nvCxnSpPr>
        <p:spPr>
          <a:xfrm>
            <a:off x="4516540" y="3666727"/>
            <a:ext cx="0" cy="1736545"/>
          </a:xfrm>
          <a:prstGeom prst="straightConnector1">
            <a:avLst/>
          </a:prstGeom>
          <a:ln>
            <a:solidFill>
              <a:srgbClr val="000000"/>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21" name="Connecteur droit avec flèche 20">
            <a:extLst>
              <a:ext uri="{FF2B5EF4-FFF2-40B4-BE49-F238E27FC236}">
                <a16:creationId xmlns:a16="http://schemas.microsoft.com/office/drawing/2014/main" id="{EF00E5FE-B27D-C34D-861A-425556E48680}"/>
              </a:ext>
            </a:extLst>
          </p:cNvPr>
          <p:cNvCxnSpPr/>
          <p:nvPr/>
        </p:nvCxnSpPr>
        <p:spPr>
          <a:xfrm>
            <a:off x="4516540" y="4295859"/>
            <a:ext cx="499331" cy="0"/>
          </a:xfrm>
          <a:prstGeom prst="straightConnector1">
            <a:avLst/>
          </a:prstGeom>
          <a:ln>
            <a:solidFill>
              <a:srgbClr val="000000"/>
            </a:solidFill>
            <a:tailEnd type="arrow"/>
          </a:ln>
          <a:effectLst/>
        </p:spPr>
        <p:style>
          <a:lnRef idx="2">
            <a:schemeClr val="accent1"/>
          </a:lnRef>
          <a:fillRef idx="0">
            <a:schemeClr val="accent1"/>
          </a:fillRef>
          <a:effectRef idx="1">
            <a:schemeClr val="accent1"/>
          </a:effectRef>
          <a:fontRef idx="minor">
            <a:schemeClr val="tx1"/>
          </a:fontRef>
        </p:style>
      </p:cxnSp>
      <p:sp>
        <p:nvSpPr>
          <p:cNvPr id="4" name="ZoneTexte 3">
            <a:extLst>
              <a:ext uri="{FF2B5EF4-FFF2-40B4-BE49-F238E27FC236}">
                <a16:creationId xmlns:a16="http://schemas.microsoft.com/office/drawing/2014/main" id="{4DB3FC05-26F5-8444-982E-26B0623BFF96}"/>
              </a:ext>
            </a:extLst>
          </p:cNvPr>
          <p:cNvSpPr txBox="1"/>
          <p:nvPr/>
        </p:nvSpPr>
        <p:spPr>
          <a:xfrm>
            <a:off x="5201392" y="3952261"/>
            <a:ext cx="1972015" cy="738664"/>
          </a:xfrm>
          <a:prstGeom prst="rect">
            <a:avLst/>
          </a:prstGeom>
          <a:noFill/>
        </p:spPr>
        <p:txBody>
          <a:bodyPr wrap="none" rtlCol="0">
            <a:spAutoFit/>
          </a:bodyPr>
          <a:lstStyle/>
          <a:p>
            <a:r>
              <a:rPr lang="fr-FR" sz="1400" dirty="0"/>
              <a:t>Exclusion n=21</a:t>
            </a:r>
          </a:p>
          <a:p>
            <a:r>
              <a:rPr lang="fr-FR" sz="1400" dirty="0" err="1"/>
              <a:t>Missing</a:t>
            </a:r>
            <a:r>
              <a:rPr lang="fr-FR" sz="1400" dirty="0"/>
              <a:t> data</a:t>
            </a:r>
          </a:p>
          <a:p>
            <a:r>
              <a:rPr lang="fr-FR" sz="1400" dirty="0"/>
              <a:t>Not </a:t>
            </a:r>
            <a:r>
              <a:rPr lang="fr-FR" sz="1400" dirty="0" err="1"/>
              <a:t>confirmed</a:t>
            </a:r>
            <a:r>
              <a:rPr lang="fr-FR" sz="1400" dirty="0"/>
              <a:t> </a:t>
            </a:r>
            <a:r>
              <a:rPr lang="fr-FR" sz="1400" dirty="0" err="1"/>
              <a:t>diagnosis</a:t>
            </a:r>
            <a:endParaRPr lang="fr-FR" sz="1400" dirty="0"/>
          </a:p>
        </p:txBody>
      </p:sp>
      <p:sp>
        <p:nvSpPr>
          <p:cNvPr id="24" name="Rectangle à coins arrondis 23">
            <a:extLst>
              <a:ext uri="{FF2B5EF4-FFF2-40B4-BE49-F238E27FC236}">
                <a16:creationId xmlns:a16="http://schemas.microsoft.com/office/drawing/2014/main" id="{412082F3-DBE9-3B4B-85AE-C58053CB9DC3}"/>
              </a:ext>
            </a:extLst>
          </p:cNvPr>
          <p:cNvSpPr/>
          <p:nvPr/>
        </p:nvSpPr>
        <p:spPr>
          <a:xfrm>
            <a:off x="3170713" y="5409586"/>
            <a:ext cx="2693364" cy="726676"/>
          </a:xfrm>
          <a:prstGeom prst="round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5" name="ZoneTexte 4">
            <a:extLst>
              <a:ext uri="{FF2B5EF4-FFF2-40B4-BE49-F238E27FC236}">
                <a16:creationId xmlns:a16="http://schemas.microsoft.com/office/drawing/2014/main" id="{4ED38F8F-0111-4446-8B99-FF21F019CB59}"/>
              </a:ext>
            </a:extLst>
          </p:cNvPr>
          <p:cNvSpPr txBox="1"/>
          <p:nvPr/>
        </p:nvSpPr>
        <p:spPr>
          <a:xfrm>
            <a:off x="2784011" y="2899196"/>
            <a:ext cx="3474283" cy="523220"/>
          </a:xfrm>
          <a:prstGeom prst="rect">
            <a:avLst/>
          </a:prstGeom>
          <a:noFill/>
        </p:spPr>
        <p:txBody>
          <a:bodyPr wrap="square" rtlCol="0">
            <a:spAutoFit/>
          </a:bodyPr>
          <a:lstStyle/>
          <a:p>
            <a:pPr algn="ctr"/>
            <a:r>
              <a:rPr lang="fr-FR" sz="1400" dirty="0"/>
              <a:t>Patients </a:t>
            </a:r>
            <a:r>
              <a:rPr lang="fr-FR" sz="1400" dirty="0" err="1"/>
              <a:t>admitted</a:t>
            </a:r>
            <a:r>
              <a:rPr lang="fr-FR" sz="1400" dirty="0"/>
              <a:t> for Acute </a:t>
            </a:r>
            <a:r>
              <a:rPr lang="fr-FR" sz="1400" dirty="0" err="1"/>
              <a:t>Cholangitis</a:t>
            </a:r>
            <a:r>
              <a:rPr lang="fr-FR" sz="1400" dirty="0"/>
              <a:t> (AC)</a:t>
            </a:r>
          </a:p>
          <a:p>
            <a:pPr algn="ctr"/>
            <a:r>
              <a:rPr lang="fr-FR" sz="1400" dirty="0"/>
              <a:t>N=403</a:t>
            </a:r>
          </a:p>
        </p:txBody>
      </p:sp>
      <p:sp>
        <p:nvSpPr>
          <p:cNvPr id="26" name="ZoneTexte 25">
            <a:extLst>
              <a:ext uri="{FF2B5EF4-FFF2-40B4-BE49-F238E27FC236}">
                <a16:creationId xmlns:a16="http://schemas.microsoft.com/office/drawing/2014/main" id="{0BF3F703-C77B-4E41-A47F-29E3184FBC85}"/>
              </a:ext>
            </a:extLst>
          </p:cNvPr>
          <p:cNvSpPr txBox="1"/>
          <p:nvPr/>
        </p:nvSpPr>
        <p:spPr>
          <a:xfrm>
            <a:off x="3679005" y="5518125"/>
            <a:ext cx="1700530" cy="523220"/>
          </a:xfrm>
          <a:prstGeom prst="rect">
            <a:avLst/>
          </a:prstGeom>
          <a:noFill/>
        </p:spPr>
        <p:txBody>
          <a:bodyPr wrap="none" rtlCol="0">
            <a:spAutoFit/>
          </a:bodyPr>
          <a:lstStyle/>
          <a:p>
            <a:pPr algn="ctr"/>
            <a:r>
              <a:rPr lang="fr-FR" sz="1400" dirty="0"/>
              <a:t>AC patients </a:t>
            </a:r>
            <a:r>
              <a:rPr lang="fr-FR" sz="1400" dirty="0" err="1"/>
              <a:t>analyzed</a:t>
            </a:r>
            <a:endParaRPr lang="fr-FR" sz="1400" dirty="0"/>
          </a:p>
          <a:p>
            <a:pPr algn="ctr"/>
            <a:r>
              <a:rPr lang="fr-FR" sz="1400" dirty="0"/>
              <a:t>N= 382</a:t>
            </a:r>
          </a:p>
        </p:txBody>
      </p:sp>
    </p:spTree>
    <p:extLst>
      <p:ext uri="{BB962C8B-B14F-4D97-AF65-F5344CB8AC3E}">
        <p14:creationId xmlns:p14="http://schemas.microsoft.com/office/powerpoint/2010/main" val="15001290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15CD0B1D-7882-874D-A488-42E21EF2454C}"/>
              </a:ext>
            </a:extLst>
          </p:cNvPr>
          <p:cNvSpPr txBox="1"/>
          <p:nvPr/>
        </p:nvSpPr>
        <p:spPr>
          <a:xfrm>
            <a:off x="278455" y="6380573"/>
            <a:ext cx="5352491" cy="307777"/>
          </a:xfrm>
          <a:prstGeom prst="rect">
            <a:avLst/>
          </a:prstGeom>
          <a:noFill/>
        </p:spPr>
        <p:txBody>
          <a:bodyPr wrap="none" rtlCol="0">
            <a:spAutoFit/>
          </a:bodyPr>
          <a:lstStyle/>
          <a:p>
            <a:r>
              <a:rPr lang="fr-FR" sz="1400" b="1" dirty="0" err="1"/>
              <a:t>Additional</a:t>
            </a:r>
            <a:r>
              <a:rPr lang="fr-FR" sz="1400" b="1" dirty="0"/>
              <a:t> file 2 </a:t>
            </a:r>
            <a:r>
              <a:rPr lang="fr-FR" sz="1400" dirty="0"/>
              <a:t>: </a:t>
            </a:r>
            <a:r>
              <a:rPr lang="fr-FR" sz="1400" dirty="0" err="1"/>
              <a:t>Number</a:t>
            </a:r>
            <a:r>
              <a:rPr lang="fr-FR" sz="1400" dirty="0"/>
              <a:t> of patients with AC </a:t>
            </a:r>
            <a:r>
              <a:rPr lang="fr-FR" sz="1400" dirty="0" err="1"/>
              <a:t>included</a:t>
            </a:r>
            <a:r>
              <a:rPr lang="fr-FR" sz="1400" dirty="0"/>
              <a:t> in </a:t>
            </a:r>
            <a:r>
              <a:rPr lang="fr-FR" sz="1400" dirty="0" err="1"/>
              <a:t>each</a:t>
            </a:r>
            <a:r>
              <a:rPr lang="fr-FR" sz="1400" dirty="0"/>
              <a:t> center .</a:t>
            </a:r>
          </a:p>
        </p:txBody>
      </p:sp>
      <p:graphicFrame>
        <p:nvGraphicFramePr>
          <p:cNvPr id="5" name="Tableau 4">
            <a:extLst>
              <a:ext uri="{FF2B5EF4-FFF2-40B4-BE49-F238E27FC236}">
                <a16:creationId xmlns:a16="http://schemas.microsoft.com/office/drawing/2014/main" id="{64CC9FAC-7366-494C-ADB5-E20B27410BA6}"/>
              </a:ext>
            </a:extLst>
          </p:cNvPr>
          <p:cNvGraphicFramePr>
            <a:graphicFrameLocks noGrp="1"/>
          </p:cNvGraphicFramePr>
          <p:nvPr>
            <p:extLst>
              <p:ext uri="{D42A27DB-BD31-4B8C-83A1-F6EECF244321}">
                <p14:modId xmlns:p14="http://schemas.microsoft.com/office/powerpoint/2010/main" val="3241438618"/>
              </p:ext>
            </p:extLst>
          </p:nvPr>
        </p:nvGraphicFramePr>
        <p:xfrm>
          <a:off x="1862447" y="854114"/>
          <a:ext cx="5181600" cy="4403090"/>
        </p:xfrm>
        <a:graphic>
          <a:graphicData uri="http://schemas.openxmlformats.org/drawingml/2006/table">
            <a:tbl>
              <a:tblPr firstRow="1" bandRow="1">
                <a:tableStyleId>{5C22544A-7EE6-4342-B048-85BDC9FD1C3A}</a:tableStyleId>
              </a:tblPr>
              <a:tblGrid>
                <a:gridCol w="2590800">
                  <a:extLst>
                    <a:ext uri="{9D8B030D-6E8A-4147-A177-3AD203B41FA5}">
                      <a16:colId xmlns:a16="http://schemas.microsoft.com/office/drawing/2014/main" val="1367309500"/>
                    </a:ext>
                  </a:extLst>
                </a:gridCol>
                <a:gridCol w="2590800">
                  <a:extLst>
                    <a:ext uri="{9D8B030D-6E8A-4147-A177-3AD203B41FA5}">
                      <a16:colId xmlns:a16="http://schemas.microsoft.com/office/drawing/2014/main" val="2646589755"/>
                    </a:ext>
                  </a:extLst>
                </a:gridCol>
              </a:tblGrid>
              <a:tr h="323850">
                <a:tc>
                  <a:txBody>
                    <a:bodyPr/>
                    <a:lstStyle/>
                    <a:p>
                      <a:pPr>
                        <a:spcAft>
                          <a:spcPts val="0"/>
                        </a:spcAft>
                        <a:tabLst>
                          <a:tab pos="856615" algn="l"/>
                        </a:tabLst>
                      </a:pPr>
                      <a:r>
                        <a:rPr lang="fr-FR" sz="1200">
                          <a:solidFill>
                            <a:sysClr val="windowText" lastClr="000000"/>
                          </a:solidFill>
                          <a:effectLst/>
                        </a:rPr>
                        <a:t>Hospital Name</a:t>
                      </a:r>
                      <a:endParaRPr lang="fr-FR" sz="1200">
                        <a:solidFill>
                          <a:sysClr val="windowText" lastClr="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a:lnB w="12700" cap="flat" cmpd="sng" algn="ctr">
                      <a:solidFill>
                        <a:schemeClr val="tx1"/>
                      </a:solidFill>
                      <a:prstDash val="solid"/>
                      <a:round/>
                      <a:headEnd type="none" w="med" len="med"/>
                      <a:tailEnd type="none" w="med" len="med"/>
                    </a:lnB>
                    <a:solidFill>
                      <a:schemeClr val="bg1"/>
                    </a:solidFill>
                  </a:tcPr>
                </a:tc>
                <a:tc>
                  <a:txBody>
                    <a:bodyPr/>
                    <a:lstStyle/>
                    <a:p>
                      <a:pPr>
                        <a:spcAft>
                          <a:spcPts val="0"/>
                        </a:spcAft>
                        <a:tabLst>
                          <a:tab pos="856615" algn="l"/>
                        </a:tabLst>
                      </a:pPr>
                      <a:r>
                        <a:rPr lang="fr-FR" sz="1200" dirty="0" err="1">
                          <a:solidFill>
                            <a:sysClr val="windowText" lastClr="000000"/>
                          </a:solidFill>
                          <a:effectLst/>
                        </a:rPr>
                        <a:t>Number</a:t>
                      </a:r>
                      <a:r>
                        <a:rPr lang="fr-FR" sz="1200" dirty="0">
                          <a:solidFill>
                            <a:sysClr val="windowText" lastClr="000000"/>
                          </a:solidFill>
                          <a:effectLst/>
                        </a:rPr>
                        <a:t> of patients</a:t>
                      </a:r>
                      <a:endParaRPr lang="fr-FR" sz="1200" dirty="0">
                        <a:solidFill>
                          <a:sysClr val="windowText" lastClr="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73039409"/>
                  </a:ext>
                </a:extLst>
              </a:tr>
              <a:tr h="370840">
                <a:tc>
                  <a:txBody>
                    <a:bodyPr/>
                    <a:lstStyle/>
                    <a:p>
                      <a:pPr>
                        <a:spcAft>
                          <a:spcPts val="0"/>
                        </a:spcAft>
                        <a:tabLst>
                          <a:tab pos="856615" algn="l"/>
                        </a:tabLst>
                      </a:pPr>
                      <a:r>
                        <a:rPr lang="fr-FR" sz="1200">
                          <a:solidFill>
                            <a:sysClr val="windowText" lastClr="000000"/>
                          </a:solidFill>
                          <a:effectLst/>
                        </a:rPr>
                        <a:t>CH Argenteuil</a:t>
                      </a:r>
                      <a:endParaRPr lang="fr-FR" sz="1200">
                        <a:solidFill>
                          <a:sysClr val="windowText" lastClr="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a:lnT w="12700" cap="flat" cmpd="sng" algn="ctr">
                      <a:solidFill>
                        <a:schemeClr val="tx1"/>
                      </a:solidFill>
                      <a:prstDash val="solid"/>
                      <a:round/>
                      <a:headEnd type="none" w="med" len="med"/>
                      <a:tailEnd type="none" w="med" len="med"/>
                    </a:lnT>
                    <a:solidFill>
                      <a:schemeClr val="bg1"/>
                    </a:solidFill>
                  </a:tcPr>
                </a:tc>
                <a:tc>
                  <a:txBody>
                    <a:bodyPr/>
                    <a:lstStyle/>
                    <a:p>
                      <a:pPr>
                        <a:spcAft>
                          <a:spcPts val="0"/>
                        </a:spcAft>
                        <a:tabLst>
                          <a:tab pos="856615" algn="l"/>
                        </a:tabLst>
                      </a:pPr>
                      <a:r>
                        <a:rPr lang="fr-FR" sz="1200" dirty="0">
                          <a:solidFill>
                            <a:sysClr val="windowText" lastClr="000000"/>
                          </a:solidFill>
                          <a:effectLst/>
                        </a:rPr>
                        <a:t>48</a:t>
                      </a:r>
                      <a:endParaRPr lang="fr-FR" sz="1200" dirty="0">
                        <a:solidFill>
                          <a:sysClr val="windowText" lastClr="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a:lnT w="12700" cap="flat" cmpd="sng" algn="ctr">
                      <a:solidFill>
                        <a:schemeClr val="tx1"/>
                      </a:solidFill>
                      <a:prstDash val="solid"/>
                      <a:round/>
                      <a:headEnd type="none" w="med" len="med"/>
                      <a:tailEnd type="none" w="med" len="med"/>
                    </a:lnT>
                    <a:solidFill>
                      <a:schemeClr val="bg1"/>
                    </a:solidFill>
                  </a:tcPr>
                </a:tc>
                <a:extLst>
                  <a:ext uri="{0D108BD9-81ED-4DB2-BD59-A6C34878D82A}">
                    <a16:rowId xmlns:a16="http://schemas.microsoft.com/office/drawing/2014/main" val="3739754578"/>
                  </a:ext>
                </a:extLst>
              </a:tr>
              <a:tr h="370840">
                <a:tc>
                  <a:txBody>
                    <a:bodyPr/>
                    <a:lstStyle/>
                    <a:p>
                      <a:pPr>
                        <a:spcAft>
                          <a:spcPts val="0"/>
                        </a:spcAft>
                        <a:tabLst>
                          <a:tab pos="856615" algn="l"/>
                        </a:tabLst>
                      </a:pPr>
                      <a:r>
                        <a:rPr lang="fr-FR" sz="1200">
                          <a:solidFill>
                            <a:sysClr val="windowText" lastClr="000000"/>
                          </a:solidFill>
                          <a:effectLst/>
                        </a:rPr>
                        <a:t>CHRU Besançon</a:t>
                      </a:r>
                      <a:endParaRPr lang="fr-FR" sz="1200">
                        <a:solidFill>
                          <a:sysClr val="windowText" lastClr="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a:solidFill>
                      <a:schemeClr val="bg1"/>
                    </a:solidFill>
                  </a:tcPr>
                </a:tc>
                <a:tc>
                  <a:txBody>
                    <a:bodyPr/>
                    <a:lstStyle/>
                    <a:p>
                      <a:pPr>
                        <a:spcAft>
                          <a:spcPts val="0"/>
                        </a:spcAft>
                        <a:tabLst>
                          <a:tab pos="856615" algn="l"/>
                        </a:tabLst>
                      </a:pPr>
                      <a:r>
                        <a:rPr lang="fr-FR" sz="1200">
                          <a:solidFill>
                            <a:sysClr val="windowText" lastClr="000000"/>
                          </a:solidFill>
                          <a:effectLst/>
                        </a:rPr>
                        <a:t>18</a:t>
                      </a:r>
                      <a:endParaRPr lang="fr-FR" sz="1200">
                        <a:solidFill>
                          <a:sysClr val="windowText" lastClr="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a:solidFill>
                      <a:schemeClr val="bg1"/>
                    </a:solidFill>
                  </a:tcPr>
                </a:tc>
                <a:extLst>
                  <a:ext uri="{0D108BD9-81ED-4DB2-BD59-A6C34878D82A}">
                    <a16:rowId xmlns:a16="http://schemas.microsoft.com/office/drawing/2014/main" val="3852305178"/>
                  </a:ext>
                </a:extLst>
              </a:tr>
              <a:tr h="370840">
                <a:tc>
                  <a:txBody>
                    <a:bodyPr/>
                    <a:lstStyle/>
                    <a:p>
                      <a:pPr>
                        <a:spcAft>
                          <a:spcPts val="0"/>
                        </a:spcAft>
                        <a:tabLst>
                          <a:tab pos="856615" algn="l"/>
                        </a:tabLst>
                      </a:pPr>
                      <a:r>
                        <a:rPr lang="fr-FR" sz="1200" dirty="0">
                          <a:solidFill>
                            <a:sysClr val="windowText" lastClr="000000"/>
                          </a:solidFill>
                          <a:effectLst/>
                        </a:rPr>
                        <a:t>CHU Cochin</a:t>
                      </a:r>
                      <a:endParaRPr lang="fr-FR" sz="1200" dirty="0">
                        <a:solidFill>
                          <a:sysClr val="windowText" lastClr="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a:solidFill>
                      <a:schemeClr val="bg1"/>
                    </a:solidFill>
                  </a:tcPr>
                </a:tc>
                <a:tc>
                  <a:txBody>
                    <a:bodyPr/>
                    <a:lstStyle/>
                    <a:p>
                      <a:pPr>
                        <a:spcAft>
                          <a:spcPts val="0"/>
                        </a:spcAft>
                        <a:tabLst>
                          <a:tab pos="856615" algn="l"/>
                        </a:tabLst>
                      </a:pPr>
                      <a:r>
                        <a:rPr lang="fr-FR" sz="1200">
                          <a:solidFill>
                            <a:sysClr val="windowText" lastClr="000000"/>
                          </a:solidFill>
                          <a:effectLst/>
                        </a:rPr>
                        <a:t>43</a:t>
                      </a:r>
                      <a:endParaRPr lang="fr-FR" sz="1200">
                        <a:solidFill>
                          <a:sysClr val="windowText" lastClr="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a:solidFill>
                      <a:schemeClr val="bg1"/>
                    </a:solidFill>
                  </a:tcPr>
                </a:tc>
                <a:extLst>
                  <a:ext uri="{0D108BD9-81ED-4DB2-BD59-A6C34878D82A}">
                    <a16:rowId xmlns:a16="http://schemas.microsoft.com/office/drawing/2014/main" val="3139105683"/>
                  </a:ext>
                </a:extLst>
              </a:tr>
              <a:tr h="370840">
                <a:tc>
                  <a:txBody>
                    <a:bodyPr/>
                    <a:lstStyle/>
                    <a:p>
                      <a:pPr>
                        <a:spcAft>
                          <a:spcPts val="0"/>
                        </a:spcAft>
                        <a:tabLst>
                          <a:tab pos="856615" algn="l"/>
                        </a:tabLst>
                      </a:pPr>
                      <a:r>
                        <a:rPr lang="fr-FR" sz="1200">
                          <a:solidFill>
                            <a:sysClr val="windowText" lastClr="000000"/>
                          </a:solidFill>
                          <a:effectLst/>
                        </a:rPr>
                        <a:t>CH Delafontaine (Saint Denis)</a:t>
                      </a:r>
                      <a:endParaRPr lang="fr-FR" sz="1200">
                        <a:solidFill>
                          <a:sysClr val="windowText" lastClr="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a:solidFill>
                      <a:schemeClr val="bg1"/>
                    </a:solidFill>
                  </a:tcPr>
                </a:tc>
                <a:tc>
                  <a:txBody>
                    <a:bodyPr/>
                    <a:lstStyle/>
                    <a:p>
                      <a:pPr>
                        <a:spcAft>
                          <a:spcPts val="0"/>
                        </a:spcAft>
                        <a:tabLst>
                          <a:tab pos="856615" algn="l"/>
                        </a:tabLst>
                      </a:pPr>
                      <a:r>
                        <a:rPr lang="fr-FR" sz="1200">
                          <a:solidFill>
                            <a:sysClr val="windowText" lastClr="000000"/>
                          </a:solidFill>
                          <a:effectLst/>
                        </a:rPr>
                        <a:t>9</a:t>
                      </a:r>
                      <a:endParaRPr lang="fr-FR" sz="1200">
                        <a:solidFill>
                          <a:sysClr val="windowText" lastClr="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a:solidFill>
                      <a:schemeClr val="bg1"/>
                    </a:solidFill>
                  </a:tcPr>
                </a:tc>
                <a:extLst>
                  <a:ext uri="{0D108BD9-81ED-4DB2-BD59-A6C34878D82A}">
                    <a16:rowId xmlns:a16="http://schemas.microsoft.com/office/drawing/2014/main" val="1019427834"/>
                  </a:ext>
                </a:extLst>
              </a:tr>
              <a:tr h="370840">
                <a:tc>
                  <a:txBody>
                    <a:bodyPr/>
                    <a:lstStyle/>
                    <a:p>
                      <a:pPr>
                        <a:spcAft>
                          <a:spcPts val="0"/>
                        </a:spcAft>
                        <a:tabLst>
                          <a:tab pos="856615" algn="l"/>
                        </a:tabLst>
                      </a:pPr>
                      <a:r>
                        <a:rPr lang="fr-FR" sz="1200">
                          <a:solidFill>
                            <a:sysClr val="windowText" lastClr="000000"/>
                          </a:solidFill>
                          <a:effectLst/>
                        </a:rPr>
                        <a:t>CH Fontainebleau</a:t>
                      </a:r>
                      <a:endParaRPr lang="fr-FR" sz="1200">
                        <a:solidFill>
                          <a:sysClr val="windowText" lastClr="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a:solidFill>
                      <a:schemeClr val="bg1"/>
                    </a:solidFill>
                  </a:tcPr>
                </a:tc>
                <a:tc>
                  <a:txBody>
                    <a:bodyPr/>
                    <a:lstStyle/>
                    <a:p>
                      <a:pPr>
                        <a:spcAft>
                          <a:spcPts val="0"/>
                        </a:spcAft>
                        <a:tabLst>
                          <a:tab pos="856615" algn="l"/>
                        </a:tabLst>
                      </a:pPr>
                      <a:r>
                        <a:rPr lang="fr-FR" sz="1200">
                          <a:solidFill>
                            <a:sysClr val="windowText" lastClr="000000"/>
                          </a:solidFill>
                          <a:effectLst/>
                        </a:rPr>
                        <a:t>20</a:t>
                      </a:r>
                      <a:endParaRPr lang="fr-FR" sz="1200">
                        <a:solidFill>
                          <a:sysClr val="windowText" lastClr="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a:solidFill>
                      <a:schemeClr val="bg1"/>
                    </a:solidFill>
                  </a:tcPr>
                </a:tc>
                <a:extLst>
                  <a:ext uri="{0D108BD9-81ED-4DB2-BD59-A6C34878D82A}">
                    <a16:rowId xmlns:a16="http://schemas.microsoft.com/office/drawing/2014/main" val="1434250257"/>
                  </a:ext>
                </a:extLst>
              </a:tr>
              <a:tr h="370840">
                <a:tc>
                  <a:txBody>
                    <a:bodyPr/>
                    <a:lstStyle/>
                    <a:p>
                      <a:pPr>
                        <a:spcAft>
                          <a:spcPts val="0"/>
                        </a:spcAft>
                        <a:tabLst>
                          <a:tab pos="856615" algn="l"/>
                        </a:tabLst>
                      </a:pPr>
                      <a:r>
                        <a:rPr lang="fr-FR" sz="1200">
                          <a:solidFill>
                            <a:sysClr val="windowText" lastClr="000000"/>
                          </a:solidFill>
                          <a:effectLst/>
                        </a:rPr>
                        <a:t>H Claude Galien (Quincy)</a:t>
                      </a:r>
                      <a:endParaRPr lang="fr-FR" sz="1200">
                        <a:solidFill>
                          <a:sysClr val="windowText" lastClr="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a:solidFill>
                      <a:schemeClr val="bg1"/>
                    </a:solidFill>
                  </a:tcPr>
                </a:tc>
                <a:tc>
                  <a:txBody>
                    <a:bodyPr/>
                    <a:lstStyle/>
                    <a:p>
                      <a:pPr>
                        <a:spcAft>
                          <a:spcPts val="0"/>
                        </a:spcAft>
                        <a:tabLst>
                          <a:tab pos="856615" algn="l"/>
                        </a:tabLst>
                      </a:pPr>
                      <a:r>
                        <a:rPr lang="fr-FR" sz="1200">
                          <a:solidFill>
                            <a:sysClr val="windowText" lastClr="000000"/>
                          </a:solidFill>
                          <a:effectLst/>
                        </a:rPr>
                        <a:t>20</a:t>
                      </a:r>
                      <a:endParaRPr lang="fr-FR" sz="1200">
                        <a:solidFill>
                          <a:sysClr val="windowText" lastClr="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a:solidFill>
                      <a:schemeClr val="bg1"/>
                    </a:solidFill>
                  </a:tcPr>
                </a:tc>
                <a:extLst>
                  <a:ext uri="{0D108BD9-81ED-4DB2-BD59-A6C34878D82A}">
                    <a16:rowId xmlns:a16="http://schemas.microsoft.com/office/drawing/2014/main" val="3691938104"/>
                  </a:ext>
                </a:extLst>
              </a:tr>
              <a:tr h="370840">
                <a:tc>
                  <a:txBody>
                    <a:bodyPr/>
                    <a:lstStyle/>
                    <a:p>
                      <a:pPr>
                        <a:spcAft>
                          <a:spcPts val="0"/>
                        </a:spcAft>
                        <a:tabLst>
                          <a:tab pos="856615" algn="l"/>
                        </a:tabLst>
                      </a:pPr>
                      <a:r>
                        <a:rPr lang="fr-FR" sz="1200">
                          <a:solidFill>
                            <a:sysClr val="windowText" lastClr="000000"/>
                          </a:solidFill>
                          <a:effectLst/>
                        </a:rPr>
                        <a:t>CHU Lille</a:t>
                      </a:r>
                      <a:endParaRPr lang="fr-FR" sz="1200">
                        <a:solidFill>
                          <a:sysClr val="windowText" lastClr="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a:solidFill>
                      <a:schemeClr val="bg1"/>
                    </a:solidFill>
                  </a:tcPr>
                </a:tc>
                <a:tc>
                  <a:txBody>
                    <a:bodyPr/>
                    <a:lstStyle/>
                    <a:p>
                      <a:pPr>
                        <a:spcAft>
                          <a:spcPts val="0"/>
                        </a:spcAft>
                        <a:tabLst>
                          <a:tab pos="856615" algn="l"/>
                        </a:tabLst>
                      </a:pPr>
                      <a:r>
                        <a:rPr lang="fr-FR" sz="1200">
                          <a:solidFill>
                            <a:sysClr val="windowText" lastClr="000000"/>
                          </a:solidFill>
                          <a:effectLst/>
                        </a:rPr>
                        <a:t>28</a:t>
                      </a:r>
                      <a:endParaRPr lang="fr-FR" sz="1200">
                        <a:solidFill>
                          <a:sysClr val="windowText" lastClr="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a:solidFill>
                      <a:schemeClr val="bg1"/>
                    </a:solidFill>
                  </a:tcPr>
                </a:tc>
                <a:extLst>
                  <a:ext uri="{0D108BD9-81ED-4DB2-BD59-A6C34878D82A}">
                    <a16:rowId xmlns:a16="http://schemas.microsoft.com/office/drawing/2014/main" val="74665610"/>
                  </a:ext>
                </a:extLst>
              </a:tr>
              <a:tr h="370840">
                <a:tc>
                  <a:txBody>
                    <a:bodyPr/>
                    <a:lstStyle/>
                    <a:p>
                      <a:pPr>
                        <a:spcAft>
                          <a:spcPts val="0"/>
                        </a:spcAft>
                        <a:tabLst>
                          <a:tab pos="856615" algn="l"/>
                        </a:tabLst>
                      </a:pPr>
                      <a:r>
                        <a:rPr lang="fr-FR" sz="1200">
                          <a:solidFill>
                            <a:sysClr val="windowText" lastClr="000000"/>
                          </a:solidFill>
                          <a:effectLst/>
                        </a:rPr>
                        <a:t>CH Melun</a:t>
                      </a:r>
                      <a:endParaRPr lang="fr-FR" sz="1200">
                        <a:solidFill>
                          <a:sysClr val="windowText" lastClr="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a:solidFill>
                      <a:schemeClr val="bg1"/>
                    </a:solidFill>
                  </a:tcPr>
                </a:tc>
                <a:tc>
                  <a:txBody>
                    <a:bodyPr/>
                    <a:lstStyle/>
                    <a:p>
                      <a:pPr>
                        <a:spcAft>
                          <a:spcPts val="0"/>
                        </a:spcAft>
                        <a:tabLst>
                          <a:tab pos="856615" algn="l"/>
                        </a:tabLst>
                      </a:pPr>
                      <a:r>
                        <a:rPr lang="fr-FR" sz="1200">
                          <a:solidFill>
                            <a:sysClr val="windowText" lastClr="000000"/>
                          </a:solidFill>
                          <a:effectLst/>
                        </a:rPr>
                        <a:t>9</a:t>
                      </a:r>
                      <a:endParaRPr lang="fr-FR" sz="1200">
                        <a:solidFill>
                          <a:sysClr val="windowText" lastClr="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a:solidFill>
                      <a:schemeClr val="bg1"/>
                    </a:solidFill>
                  </a:tcPr>
                </a:tc>
                <a:extLst>
                  <a:ext uri="{0D108BD9-81ED-4DB2-BD59-A6C34878D82A}">
                    <a16:rowId xmlns:a16="http://schemas.microsoft.com/office/drawing/2014/main" val="1454489656"/>
                  </a:ext>
                </a:extLst>
              </a:tr>
              <a:tr h="370840">
                <a:tc>
                  <a:txBody>
                    <a:bodyPr/>
                    <a:lstStyle/>
                    <a:p>
                      <a:pPr>
                        <a:spcAft>
                          <a:spcPts val="0"/>
                        </a:spcAft>
                        <a:tabLst>
                          <a:tab pos="856615" algn="l"/>
                        </a:tabLst>
                      </a:pPr>
                      <a:r>
                        <a:rPr lang="fr-FR" sz="1200">
                          <a:solidFill>
                            <a:sysClr val="windowText" lastClr="000000"/>
                          </a:solidFill>
                          <a:effectLst/>
                        </a:rPr>
                        <a:t>CHU Nantes</a:t>
                      </a:r>
                      <a:endParaRPr lang="fr-FR" sz="1200">
                        <a:solidFill>
                          <a:sysClr val="windowText" lastClr="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a:solidFill>
                      <a:schemeClr val="bg1"/>
                    </a:solidFill>
                  </a:tcPr>
                </a:tc>
                <a:tc>
                  <a:txBody>
                    <a:bodyPr/>
                    <a:lstStyle/>
                    <a:p>
                      <a:pPr>
                        <a:spcAft>
                          <a:spcPts val="0"/>
                        </a:spcAft>
                        <a:tabLst>
                          <a:tab pos="856615" algn="l"/>
                        </a:tabLst>
                      </a:pPr>
                      <a:r>
                        <a:rPr lang="fr-FR" sz="1200">
                          <a:solidFill>
                            <a:sysClr val="windowText" lastClr="000000"/>
                          </a:solidFill>
                          <a:effectLst/>
                        </a:rPr>
                        <a:t>64</a:t>
                      </a:r>
                      <a:endParaRPr lang="fr-FR" sz="1200">
                        <a:solidFill>
                          <a:sysClr val="windowText" lastClr="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a:solidFill>
                      <a:schemeClr val="bg1"/>
                    </a:solidFill>
                  </a:tcPr>
                </a:tc>
                <a:extLst>
                  <a:ext uri="{0D108BD9-81ED-4DB2-BD59-A6C34878D82A}">
                    <a16:rowId xmlns:a16="http://schemas.microsoft.com/office/drawing/2014/main" val="475122079"/>
                  </a:ext>
                </a:extLst>
              </a:tr>
              <a:tr h="370840">
                <a:tc>
                  <a:txBody>
                    <a:bodyPr/>
                    <a:lstStyle/>
                    <a:p>
                      <a:pPr>
                        <a:spcAft>
                          <a:spcPts val="0"/>
                        </a:spcAft>
                        <a:tabLst>
                          <a:tab pos="856615" algn="l"/>
                        </a:tabLst>
                      </a:pPr>
                      <a:r>
                        <a:rPr lang="fr-FR" sz="1200">
                          <a:solidFill>
                            <a:sysClr val="windowText" lastClr="000000"/>
                          </a:solidFill>
                          <a:effectLst/>
                        </a:rPr>
                        <a:t>CHI Poissy Saint Germain</a:t>
                      </a:r>
                      <a:endParaRPr lang="fr-FR" sz="1200">
                        <a:solidFill>
                          <a:sysClr val="windowText" lastClr="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a:solidFill>
                      <a:schemeClr val="bg1"/>
                    </a:solidFill>
                  </a:tcPr>
                </a:tc>
                <a:tc>
                  <a:txBody>
                    <a:bodyPr/>
                    <a:lstStyle/>
                    <a:p>
                      <a:pPr>
                        <a:spcAft>
                          <a:spcPts val="0"/>
                        </a:spcAft>
                        <a:tabLst>
                          <a:tab pos="856615" algn="l"/>
                        </a:tabLst>
                      </a:pPr>
                      <a:r>
                        <a:rPr lang="fr-FR" sz="1200" dirty="0">
                          <a:solidFill>
                            <a:sysClr val="windowText" lastClr="000000"/>
                          </a:solidFill>
                          <a:effectLst/>
                        </a:rPr>
                        <a:t>37</a:t>
                      </a:r>
                      <a:endParaRPr lang="fr-FR" sz="1200" dirty="0">
                        <a:solidFill>
                          <a:sysClr val="windowText" lastClr="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a:solidFill>
                      <a:schemeClr val="bg1"/>
                    </a:solidFill>
                  </a:tcPr>
                </a:tc>
                <a:extLst>
                  <a:ext uri="{0D108BD9-81ED-4DB2-BD59-A6C34878D82A}">
                    <a16:rowId xmlns:a16="http://schemas.microsoft.com/office/drawing/2014/main" val="2589801792"/>
                  </a:ext>
                </a:extLst>
              </a:tr>
              <a:tr h="370840">
                <a:tc>
                  <a:txBody>
                    <a:bodyPr/>
                    <a:lstStyle/>
                    <a:p>
                      <a:pPr>
                        <a:spcAft>
                          <a:spcPts val="0"/>
                        </a:spcAft>
                        <a:tabLst>
                          <a:tab pos="856615" algn="l"/>
                        </a:tabLst>
                      </a:pPr>
                      <a:r>
                        <a:rPr lang="fr-FR" sz="1200">
                          <a:solidFill>
                            <a:sysClr val="windowText" lastClr="000000"/>
                          </a:solidFill>
                          <a:effectLst/>
                        </a:rPr>
                        <a:t>CHU Saint Antoine</a:t>
                      </a:r>
                      <a:endParaRPr lang="fr-FR" sz="1200">
                        <a:solidFill>
                          <a:sysClr val="windowText" lastClr="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a:lnB w="12700" cap="flat" cmpd="sng" algn="ctr">
                      <a:solidFill>
                        <a:schemeClr val="tx1"/>
                      </a:solidFill>
                      <a:prstDash val="solid"/>
                      <a:round/>
                      <a:headEnd type="none" w="med" len="med"/>
                      <a:tailEnd type="none" w="med" len="med"/>
                    </a:lnB>
                    <a:solidFill>
                      <a:schemeClr val="bg1"/>
                    </a:solidFill>
                  </a:tcPr>
                </a:tc>
                <a:tc>
                  <a:txBody>
                    <a:bodyPr/>
                    <a:lstStyle/>
                    <a:p>
                      <a:pPr>
                        <a:spcAft>
                          <a:spcPts val="0"/>
                        </a:spcAft>
                        <a:tabLst>
                          <a:tab pos="856615" algn="l"/>
                        </a:tabLst>
                      </a:pPr>
                      <a:r>
                        <a:rPr lang="fr-FR" sz="1200" dirty="0">
                          <a:solidFill>
                            <a:sysClr val="windowText" lastClr="000000"/>
                          </a:solidFill>
                          <a:effectLst/>
                        </a:rPr>
                        <a:t>86</a:t>
                      </a:r>
                      <a:endParaRPr lang="fr-FR" sz="1200" dirty="0">
                        <a:solidFill>
                          <a:sysClr val="windowText" lastClr="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2214879"/>
                  </a:ext>
                </a:extLst>
              </a:tr>
            </a:tbl>
          </a:graphicData>
        </a:graphic>
      </p:graphicFrame>
    </p:spTree>
    <p:extLst>
      <p:ext uri="{BB962C8B-B14F-4D97-AF65-F5344CB8AC3E}">
        <p14:creationId xmlns:p14="http://schemas.microsoft.com/office/powerpoint/2010/main" val="17020905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1B7DC52B-00C0-4F40-9069-4B4C83C08771}"/>
              </a:ext>
            </a:extLst>
          </p:cNvPr>
          <p:cNvSpPr txBox="1"/>
          <p:nvPr/>
        </p:nvSpPr>
        <p:spPr>
          <a:xfrm>
            <a:off x="278455" y="6380573"/>
            <a:ext cx="4488858" cy="307777"/>
          </a:xfrm>
          <a:prstGeom prst="rect">
            <a:avLst/>
          </a:prstGeom>
          <a:noFill/>
        </p:spPr>
        <p:txBody>
          <a:bodyPr wrap="none" rtlCol="0">
            <a:spAutoFit/>
          </a:bodyPr>
          <a:lstStyle/>
          <a:p>
            <a:r>
              <a:rPr lang="fr-FR" sz="1400" b="1" dirty="0" err="1"/>
              <a:t>Additional</a:t>
            </a:r>
            <a:r>
              <a:rPr lang="fr-FR" sz="1400" b="1" dirty="0"/>
              <a:t> file 3 </a:t>
            </a:r>
            <a:r>
              <a:rPr lang="fr-FR" sz="1400" dirty="0"/>
              <a:t>: Variables </a:t>
            </a:r>
            <a:r>
              <a:rPr lang="fr-FR" sz="1400" dirty="0" err="1"/>
              <a:t>associated</a:t>
            </a:r>
            <a:r>
              <a:rPr lang="fr-FR" sz="1400" dirty="0"/>
              <a:t> with EBSL infection .</a:t>
            </a:r>
          </a:p>
        </p:txBody>
      </p:sp>
      <p:graphicFrame>
        <p:nvGraphicFramePr>
          <p:cNvPr id="5" name="Tableau 4">
            <a:extLst>
              <a:ext uri="{FF2B5EF4-FFF2-40B4-BE49-F238E27FC236}">
                <a16:creationId xmlns:a16="http://schemas.microsoft.com/office/drawing/2014/main" id="{A8E6B6AC-5296-874B-85F2-F8CE62290430}"/>
              </a:ext>
            </a:extLst>
          </p:cNvPr>
          <p:cNvGraphicFramePr>
            <a:graphicFrameLocks noGrp="1"/>
          </p:cNvGraphicFramePr>
          <p:nvPr>
            <p:extLst>
              <p:ext uri="{D42A27DB-BD31-4B8C-83A1-F6EECF244321}">
                <p14:modId xmlns:p14="http://schemas.microsoft.com/office/powerpoint/2010/main" val="852877965"/>
              </p:ext>
            </p:extLst>
          </p:nvPr>
        </p:nvGraphicFramePr>
        <p:xfrm>
          <a:off x="1868495" y="2380654"/>
          <a:ext cx="5644515" cy="1350010"/>
        </p:xfrm>
        <a:graphic>
          <a:graphicData uri="http://schemas.openxmlformats.org/drawingml/2006/table">
            <a:tbl>
              <a:tblPr firstRow="1" firstCol="1" bandRow="1">
                <a:tableStyleId>{5C22544A-7EE6-4342-B048-85BDC9FD1C3A}</a:tableStyleId>
              </a:tblPr>
              <a:tblGrid>
                <a:gridCol w="2268855">
                  <a:extLst>
                    <a:ext uri="{9D8B030D-6E8A-4147-A177-3AD203B41FA5}">
                      <a16:colId xmlns:a16="http://schemas.microsoft.com/office/drawing/2014/main" val="3049888375"/>
                    </a:ext>
                  </a:extLst>
                </a:gridCol>
                <a:gridCol w="2270125">
                  <a:extLst>
                    <a:ext uri="{9D8B030D-6E8A-4147-A177-3AD203B41FA5}">
                      <a16:colId xmlns:a16="http://schemas.microsoft.com/office/drawing/2014/main" val="4211010715"/>
                    </a:ext>
                  </a:extLst>
                </a:gridCol>
                <a:gridCol w="1105535">
                  <a:extLst>
                    <a:ext uri="{9D8B030D-6E8A-4147-A177-3AD203B41FA5}">
                      <a16:colId xmlns:a16="http://schemas.microsoft.com/office/drawing/2014/main" val="1734219306"/>
                    </a:ext>
                  </a:extLst>
                </a:gridCol>
              </a:tblGrid>
              <a:tr h="274320">
                <a:tc>
                  <a:txBody>
                    <a:bodyPr/>
                    <a:lstStyle/>
                    <a:p>
                      <a:pPr algn="l">
                        <a:spcAft>
                          <a:spcPts val="0"/>
                        </a:spcAft>
                      </a:pPr>
                      <a:r>
                        <a:rPr lang="fr-FR" sz="1200">
                          <a:solidFill>
                            <a:sysClr val="windowText" lastClr="000000"/>
                          </a:solidFill>
                          <a:effectLst/>
                        </a:rPr>
                        <a:t> </a:t>
                      </a:r>
                      <a:endParaRPr lang="fr-FR" sz="1200">
                        <a:solidFill>
                          <a:sysClr val="windowText" lastClr="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B w="12700" cap="flat" cmpd="sng" algn="ctr">
                      <a:solidFill>
                        <a:schemeClr val="tx1"/>
                      </a:solidFill>
                      <a:prstDash val="solid"/>
                      <a:round/>
                      <a:headEnd type="none" w="med" len="med"/>
                      <a:tailEnd type="none" w="med" len="med"/>
                    </a:lnB>
                    <a:solidFill>
                      <a:schemeClr val="bg1"/>
                    </a:solidFill>
                  </a:tcPr>
                </a:tc>
                <a:tc>
                  <a:txBody>
                    <a:bodyPr/>
                    <a:lstStyle/>
                    <a:p>
                      <a:pPr algn="ctr">
                        <a:spcAft>
                          <a:spcPts val="0"/>
                        </a:spcAft>
                      </a:pPr>
                      <a:r>
                        <a:rPr lang="fr-FR" sz="1200">
                          <a:solidFill>
                            <a:sysClr val="windowText" lastClr="000000"/>
                          </a:solidFill>
                          <a:effectLst/>
                        </a:rPr>
                        <a:t>OR [95% CI]</a:t>
                      </a:r>
                      <a:endParaRPr lang="fr-FR" sz="1200">
                        <a:solidFill>
                          <a:sysClr val="windowText" lastClr="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B w="12700" cap="flat" cmpd="sng" algn="ctr">
                      <a:solidFill>
                        <a:schemeClr val="tx1"/>
                      </a:solidFill>
                      <a:prstDash val="solid"/>
                      <a:round/>
                      <a:headEnd type="none" w="med" len="med"/>
                      <a:tailEnd type="none" w="med" len="med"/>
                    </a:lnB>
                    <a:solidFill>
                      <a:schemeClr val="bg1"/>
                    </a:solidFill>
                  </a:tcPr>
                </a:tc>
                <a:tc>
                  <a:txBody>
                    <a:bodyPr/>
                    <a:lstStyle/>
                    <a:p>
                      <a:pPr algn="ctr">
                        <a:spcAft>
                          <a:spcPts val="0"/>
                        </a:spcAft>
                      </a:pPr>
                      <a:r>
                        <a:rPr lang="fr-FR" sz="1200" dirty="0">
                          <a:solidFill>
                            <a:sysClr val="windowText" lastClr="000000"/>
                          </a:solidFill>
                          <a:effectLst/>
                        </a:rPr>
                        <a:t>p-value</a:t>
                      </a:r>
                      <a:endParaRPr lang="fr-FR" sz="1200" dirty="0">
                        <a:solidFill>
                          <a:sysClr val="windowText" lastClr="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37189062"/>
                  </a:ext>
                </a:extLst>
              </a:tr>
              <a:tr h="537845">
                <a:tc>
                  <a:txBody>
                    <a:bodyPr/>
                    <a:lstStyle/>
                    <a:p>
                      <a:pPr algn="l">
                        <a:spcAft>
                          <a:spcPts val="0"/>
                        </a:spcAft>
                      </a:pPr>
                      <a:r>
                        <a:rPr lang="fr-FR" sz="1200">
                          <a:solidFill>
                            <a:sysClr val="windowText" lastClr="000000"/>
                          </a:solidFill>
                          <a:effectLst/>
                        </a:rPr>
                        <a:t>Non-gallstone biliary tract obstacle </a:t>
                      </a:r>
                      <a:endParaRPr lang="fr-FR" sz="1200">
                        <a:solidFill>
                          <a:sysClr val="windowText" lastClr="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T w="12700" cap="flat" cmpd="sng" algn="ctr">
                      <a:solidFill>
                        <a:schemeClr val="tx1"/>
                      </a:solidFill>
                      <a:prstDash val="solid"/>
                      <a:round/>
                      <a:headEnd type="none" w="med" len="med"/>
                      <a:tailEnd type="none" w="med" len="med"/>
                    </a:lnT>
                    <a:solidFill>
                      <a:schemeClr val="bg1"/>
                    </a:solidFill>
                  </a:tcPr>
                </a:tc>
                <a:tc>
                  <a:txBody>
                    <a:bodyPr/>
                    <a:lstStyle/>
                    <a:p>
                      <a:pPr algn="ctr">
                        <a:spcAft>
                          <a:spcPts val="0"/>
                        </a:spcAft>
                      </a:pPr>
                      <a:r>
                        <a:rPr lang="fr-FR" sz="1200">
                          <a:solidFill>
                            <a:sysClr val="windowText" lastClr="000000"/>
                          </a:solidFill>
                          <a:effectLst/>
                        </a:rPr>
                        <a:t>2.13 [1.11- 4.21]</a:t>
                      </a:r>
                      <a:endParaRPr lang="fr-FR" sz="1200">
                        <a:solidFill>
                          <a:sysClr val="windowText" lastClr="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T w="12700" cap="flat" cmpd="sng" algn="ctr">
                      <a:solidFill>
                        <a:schemeClr val="tx1"/>
                      </a:solidFill>
                      <a:prstDash val="solid"/>
                      <a:round/>
                      <a:headEnd type="none" w="med" len="med"/>
                      <a:tailEnd type="none" w="med" len="med"/>
                    </a:lnT>
                    <a:solidFill>
                      <a:schemeClr val="bg1"/>
                    </a:solidFill>
                  </a:tcPr>
                </a:tc>
                <a:tc>
                  <a:txBody>
                    <a:bodyPr/>
                    <a:lstStyle/>
                    <a:p>
                      <a:pPr algn="ctr">
                        <a:spcAft>
                          <a:spcPts val="0"/>
                        </a:spcAft>
                      </a:pPr>
                      <a:r>
                        <a:rPr lang="fr-FR" sz="1200">
                          <a:solidFill>
                            <a:sysClr val="windowText" lastClr="000000"/>
                          </a:solidFill>
                          <a:effectLst/>
                        </a:rPr>
                        <a:t>0.02</a:t>
                      </a:r>
                      <a:endParaRPr lang="fr-FR" sz="1200">
                        <a:solidFill>
                          <a:sysClr val="windowText" lastClr="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T w="12700" cap="flat" cmpd="sng" algn="ctr">
                      <a:solidFill>
                        <a:schemeClr val="tx1"/>
                      </a:solidFill>
                      <a:prstDash val="solid"/>
                      <a:round/>
                      <a:headEnd type="none" w="med" len="med"/>
                      <a:tailEnd type="none" w="med" len="med"/>
                    </a:lnT>
                    <a:solidFill>
                      <a:schemeClr val="bg1"/>
                    </a:solidFill>
                  </a:tcPr>
                </a:tc>
                <a:extLst>
                  <a:ext uri="{0D108BD9-81ED-4DB2-BD59-A6C34878D82A}">
                    <a16:rowId xmlns:a16="http://schemas.microsoft.com/office/drawing/2014/main" val="2837308899"/>
                  </a:ext>
                </a:extLst>
              </a:tr>
              <a:tr h="537845">
                <a:tc>
                  <a:txBody>
                    <a:bodyPr/>
                    <a:lstStyle/>
                    <a:p>
                      <a:pPr algn="l">
                        <a:spcAft>
                          <a:spcPts val="0"/>
                        </a:spcAft>
                      </a:pPr>
                      <a:r>
                        <a:rPr lang="fr-FR" sz="1200">
                          <a:solidFill>
                            <a:sysClr val="windowText" lastClr="000000"/>
                          </a:solidFill>
                          <a:effectLst/>
                        </a:rPr>
                        <a:t>Vasopressor use at admission</a:t>
                      </a:r>
                      <a:endParaRPr lang="fr-FR" sz="1200">
                        <a:solidFill>
                          <a:sysClr val="windowText" lastClr="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B w="12700" cap="flat" cmpd="sng" algn="ctr">
                      <a:solidFill>
                        <a:schemeClr val="tx1"/>
                      </a:solidFill>
                      <a:prstDash val="solid"/>
                      <a:round/>
                      <a:headEnd type="none" w="med" len="med"/>
                      <a:tailEnd type="none" w="med" len="med"/>
                    </a:lnB>
                    <a:solidFill>
                      <a:schemeClr val="bg1"/>
                    </a:solidFill>
                  </a:tcPr>
                </a:tc>
                <a:tc>
                  <a:txBody>
                    <a:bodyPr/>
                    <a:lstStyle/>
                    <a:p>
                      <a:pPr algn="ctr">
                        <a:spcAft>
                          <a:spcPts val="0"/>
                        </a:spcAft>
                      </a:pPr>
                      <a:r>
                        <a:rPr lang="fr-FR" sz="1200">
                          <a:solidFill>
                            <a:sysClr val="windowText" lastClr="000000"/>
                          </a:solidFill>
                          <a:effectLst/>
                        </a:rPr>
                        <a:t>1.66 [0.84- 3.51]</a:t>
                      </a:r>
                      <a:endParaRPr lang="fr-FR" sz="1200">
                        <a:solidFill>
                          <a:sysClr val="windowText" lastClr="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B w="12700" cap="flat" cmpd="sng" algn="ctr">
                      <a:solidFill>
                        <a:schemeClr val="tx1"/>
                      </a:solidFill>
                      <a:prstDash val="solid"/>
                      <a:round/>
                      <a:headEnd type="none" w="med" len="med"/>
                      <a:tailEnd type="none" w="med" len="med"/>
                    </a:lnB>
                    <a:solidFill>
                      <a:schemeClr val="bg1"/>
                    </a:solidFill>
                  </a:tcPr>
                </a:tc>
                <a:tc>
                  <a:txBody>
                    <a:bodyPr/>
                    <a:lstStyle/>
                    <a:p>
                      <a:pPr algn="ctr">
                        <a:spcAft>
                          <a:spcPts val="0"/>
                        </a:spcAft>
                      </a:pPr>
                      <a:r>
                        <a:rPr lang="fr-FR" sz="1200" dirty="0">
                          <a:solidFill>
                            <a:sysClr val="windowText" lastClr="000000"/>
                          </a:solidFill>
                          <a:effectLst/>
                        </a:rPr>
                        <a:t>0.16</a:t>
                      </a:r>
                      <a:endParaRPr lang="fr-FR" sz="1200" dirty="0">
                        <a:solidFill>
                          <a:sysClr val="windowText" lastClr="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70344972"/>
                  </a:ext>
                </a:extLst>
              </a:tr>
            </a:tbl>
          </a:graphicData>
        </a:graphic>
      </p:graphicFrame>
      <p:sp>
        <p:nvSpPr>
          <p:cNvPr id="6" name="ZoneTexte 5">
            <a:extLst>
              <a:ext uri="{FF2B5EF4-FFF2-40B4-BE49-F238E27FC236}">
                <a16:creationId xmlns:a16="http://schemas.microsoft.com/office/drawing/2014/main" id="{BB052225-4FA5-BC44-BC9C-966F0722E284}"/>
              </a:ext>
            </a:extLst>
          </p:cNvPr>
          <p:cNvSpPr txBox="1"/>
          <p:nvPr/>
        </p:nvSpPr>
        <p:spPr>
          <a:xfrm>
            <a:off x="1634140" y="3730664"/>
            <a:ext cx="6464832" cy="1015663"/>
          </a:xfrm>
          <a:prstGeom prst="rect">
            <a:avLst/>
          </a:prstGeom>
          <a:noFill/>
        </p:spPr>
        <p:txBody>
          <a:bodyPr wrap="square" rtlCol="0">
            <a:spAutoFit/>
          </a:bodyPr>
          <a:lstStyle/>
          <a:p>
            <a:r>
              <a:rPr lang="en-US" sz="1200" dirty="0"/>
              <a:t> </a:t>
            </a:r>
            <a:endParaRPr lang="fr-FR" sz="1200" dirty="0"/>
          </a:p>
          <a:p>
            <a:r>
              <a:rPr lang="en-US" sz="1200" dirty="0"/>
              <a:t>Variables initially introduced in the model : Non-gallstone biliary tract obstacle, vasopressor use at admission, Age &gt;65 years, immunocompromised status. ESBL  for Extended Spectrum Beta Lactamase.</a:t>
            </a:r>
            <a:endParaRPr lang="fr-FR" sz="1200" dirty="0"/>
          </a:p>
          <a:p>
            <a:endParaRPr lang="fr-FR" sz="1200" dirty="0"/>
          </a:p>
        </p:txBody>
      </p:sp>
    </p:spTree>
    <p:extLst>
      <p:ext uri="{BB962C8B-B14F-4D97-AF65-F5344CB8AC3E}">
        <p14:creationId xmlns:p14="http://schemas.microsoft.com/office/powerpoint/2010/main" val="13914551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F4966E77-4B03-6F48-9E7F-370279875CF9}"/>
              </a:ext>
            </a:extLst>
          </p:cNvPr>
          <p:cNvSpPr txBox="1"/>
          <p:nvPr/>
        </p:nvSpPr>
        <p:spPr>
          <a:xfrm>
            <a:off x="605641" y="5596607"/>
            <a:ext cx="8039595" cy="1169551"/>
          </a:xfrm>
          <a:prstGeom prst="rect">
            <a:avLst/>
          </a:prstGeom>
          <a:noFill/>
        </p:spPr>
        <p:txBody>
          <a:bodyPr wrap="square" rtlCol="0">
            <a:spAutoFit/>
          </a:bodyPr>
          <a:lstStyle/>
          <a:p>
            <a:r>
              <a:rPr lang="en-US" sz="1400" b="1" dirty="0"/>
              <a:t>Additional file 4 </a:t>
            </a:r>
            <a:r>
              <a:rPr lang="en-US" sz="1400" dirty="0"/>
              <a:t>: </a:t>
            </a:r>
            <a:r>
              <a:rPr lang="en-US" sz="1400" b="1" dirty="0"/>
              <a:t>AC-associated mortality in participating centers</a:t>
            </a:r>
            <a:r>
              <a:rPr lang="en-US" sz="1400" dirty="0"/>
              <a:t>. Crude mortality rate by center (left) and distribution of center effects on mortality rate (right) adjusted on individual confounders. Centers are sorted by study size. Black squares represent adjusted center effects on the mean mortality risk as odds ratio (OR) (comparison of each center to a theoretical average reference center with OR = 1).</a:t>
            </a:r>
            <a:endParaRPr lang="fr-FR" sz="1400" dirty="0"/>
          </a:p>
          <a:p>
            <a:endParaRPr lang="fr-FR" sz="1400" dirty="0"/>
          </a:p>
        </p:txBody>
      </p:sp>
      <p:pic>
        <p:nvPicPr>
          <p:cNvPr id="5" name="Image 4">
            <a:extLst>
              <a:ext uri="{FF2B5EF4-FFF2-40B4-BE49-F238E27FC236}">
                <a16:creationId xmlns:a16="http://schemas.microsoft.com/office/drawing/2014/main" id="{58C70664-7098-2E47-A912-0E3F2C59D52F}"/>
              </a:ext>
            </a:extLst>
          </p:cNvPr>
          <p:cNvPicPr/>
          <p:nvPr/>
        </p:nvPicPr>
        <p:blipFill>
          <a:blip r:embed="rId2"/>
          <a:stretch>
            <a:fillRect/>
          </a:stretch>
        </p:blipFill>
        <p:spPr>
          <a:xfrm>
            <a:off x="1581273" y="581892"/>
            <a:ext cx="6088329" cy="4655125"/>
          </a:xfrm>
          <a:prstGeom prst="rect">
            <a:avLst/>
          </a:prstGeom>
        </p:spPr>
      </p:pic>
    </p:spTree>
    <p:extLst>
      <p:ext uri="{BB962C8B-B14F-4D97-AF65-F5344CB8AC3E}">
        <p14:creationId xmlns:p14="http://schemas.microsoft.com/office/powerpoint/2010/main" val="2777485608"/>
      </p:ext>
    </p:extLst>
  </p:cSld>
  <p:clrMapOvr>
    <a:masterClrMapping/>
  </p:clrMapOvr>
</p:sld>
</file>

<file path=ppt/theme/theme1.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320</TotalTime>
  <Words>222</Words>
  <Application>Microsoft Macintosh PowerPoint</Application>
  <PresentationFormat>Affichage à l'écran (4:3)</PresentationFormat>
  <Paragraphs>49</Paragraphs>
  <Slides>4</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4</vt:i4>
      </vt:variant>
    </vt:vector>
  </HeadingPairs>
  <TitlesOfParts>
    <vt:vector size="8" baseType="lpstr">
      <vt:lpstr>Arial</vt:lpstr>
      <vt:lpstr>Calibri</vt:lpstr>
      <vt:lpstr>Times New Roman</vt:lpstr>
      <vt:lpstr>Thème Office</vt:lpstr>
      <vt:lpstr>Présentation PowerPoint</vt:lpstr>
      <vt:lpstr>Présentation PowerPoint</vt:lpstr>
      <vt:lpstr>Présentation PowerPoint</vt:lpstr>
      <vt:lpstr>Présentation PowerPoint</vt:lpstr>
    </vt:vector>
  </TitlesOfParts>
  <Company>inserm</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Hafid Ait Oufella</dc:creator>
  <cp:lastModifiedBy>Microsoft Office User</cp:lastModifiedBy>
  <cp:revision>39</cp:revision>
  <dcterms:created xsi:type="dcterms:W3CDTF">2015-07-27T18:14:31Z</dcterms:created>
  <dcterms:modified xsi:type="dcterms:W3CDTF">2021-01-18T17:49:46Z</dcterms:modified>
</cp:coreProperties>
</file>