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85" r:id="rId2"/>
    <p:sldId id="286" r:id="rId3"/>
    <p:sldId id="283" r:id="rId4"/>
    <p:sldId id="287" r:id="rId5"/>
    <p:sldId id="276" r:id="rId6"/>
    <p:sldId id="281" r:id="rId7"/>
    <p:sldId id="282" r:id="rId8"/>
  </p:sldIdLst>
  <p:sldSz cx="12192000" cy="6858000"/>
  <p:notesSz cx="6889750" cy="9671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CCCC"/>
    <a:srgbClr val="C3C1C1"/>
    <a:srgbClr val="EF7011"/>
    <a:srgbClr val="67E739"/>
    <a:srgbClr val="458DC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53" autoAdjust="0"/>
    <p:restoredTop sz="95807"/>
  </p:normalViewPr>
  <p:slideViewPr>
    <p:cSldViewPr snapToGrid="0" showGuides="1">
      <p:cViewPr varScale="1">
        <p:scale>
          <a:sx n="139" d="100"/>
          <a:sy n="139" d="100"/>
        </p:scale>
        <p:origin x="184" y="736"/>
      </p:cViewPr>
      <p:guideLst>
        <p:guide orient="horz" pos="3974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5BE0E-5481-44F8-B6D2-7F5CED171E8D}" type="datetimeFigureOut">
              <a:rPr lang="en-US" smtClean="0"/>
              <a:t>6/24/21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186863"/>
            <a:ext cx="2986088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902075" y="9186863"/>
            <a:ext cx="2986088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DC6D2-7D40-49B9-A129-2F0CBEA1A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26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75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6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0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54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64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35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9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40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50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BEF5A-27B3-4E08-96DF-B67B373B45E6}" type="datetimeFigureOut">
              <a:rPr lang="en-US" smtClean="0"/>
              <a:t>6/24/21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FA0B3-6FA3-43DE-99EA-B6301B53B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9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A27B8A8-C924-B14E-8AA9-2C1636C76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8295" y="3715722"/>
            <a:ext cx="3158400" cy="2368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84FE97-C832-DD4E-A1E5-396C30F18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4753" y="3715839"/>
            <a:ext cx="10681790" cy="2549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FD5B1-B6A5-B840-A96F-FC810A8D3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6025" y="620674"/>
            <a:ext cx="10681790" cy="2520000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3440950" y="435384"/>
            <a:ext cx="932235" cy="391632"/>
            <a:chOff x="4603229" y="872329"/>
            <a:chExt cx="932235" cy="391632"/>
          </a:xfrm>
          <a:solidFill>
            <a:schemeClr val="bg1"/>
          </a:solidFill>
        </p:grpSpPr>
        <p:sp>
          <p:nvSpPr>
            <p:cNvPr id="41" name="Right Bracket 40"/>
            <p:cNvSpPr/>
            <p:nvPr/>
          </p:nvSpPr>
          <p:spPr>
            <a:xfrm rot="16200000">
              <a:off x="4940606" y="669103"/>
              <a:ext cx="257481" cy="932235"/>
            </a:xfrm>
            <a:prstGeom prst="rightBracket">
              <a:avLst/>
            </a:prstGeom>
            <a:grpFill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906534" y="872329"/>
              <a:ext cx="292991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/>
                <a:t>*</a:t>
              </a:r>
              <a:endParaRPr lang="en-US" b="1" dirty="0"/>
            </a:p>
          </p:txBody>
        </p:sp>
      </p:grpSp>
      <p:sp>
        <p:nvSpPr>
          <p:cNvPr id="43" name="Rectangle 42"/>
          <p:cNvSpPr/>
          <p:nvPr/>
        </p:nvSpPr>
        <p:spPr>
          <a:xfrm>
            <a:off x="3200775" y="629394"/>
            <a:ext cx="1379949" cy="223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5455677" y="1027845"/>
            <a:ext cx="1029475" cy="391632"/>
            <a:chOff x="4603229" y="872329"/>
            <a:chExt cx="932235" cy="391632"/>
          </a:xfrm>
        </p:grpSpPr>
        <p:sp>
          <p:nvSpPr>
            <p:cNvPr id="34" name="Right Bracket 33"/>
            <p:cNvSpPr/>
            <p:nvPr/>
          </p:nvSpPr>
          <p:spPr>
            <a:xfrm rot="16200000">
              <a:off x="4940606" y="669103"/>
              <a:ext cx="257481" cy="932235"/>
            </a:xfrm>
            <a:prstGeom prst="righ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06534" y="872329"/>
              <a:ext cx="29299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/>
                <a:t>*</a:t>
              </a:r>
              <a:endParaRPr lang="en-US" b="1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479404" y="1564774"/>
            <a:ext cx="1024124" cy="391632"/>
            <a:chOff x="4603229" y="872329"/>
            <a:chExt cx="932235" cy="391632"/>
          </a:xfrm>
        </p:grpSpPr>
        <p:sp>
          <p:nvSpPr>
            <p:cNvPr id="38" name="Right Bracket 37"/>
            <p:cNvSpPr/>
            <p:nvPr/>
          </p:nvSpPr>
          <p:spPr>
            <a:xfrm rot="16200000">
              <a:off x="4940606" y="669103"/>
              <a:ext cx="257481" cy="932235"/>
            </a:xfrm>
            <a:prstGeom prst="righ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906534" y="872329"/>
              <a:ext cx="29299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/>
                <a:t>*</a:t>
              </a:r>
              <a:endParaRPr lang="en-US" b="1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200775" y="376069"/>
            <a:ext cx="1626429" cy="544032"/>
            <a:chOff x="2597271" y="229979"/>
            <a:chExt cx="1379949" cy="544032"/>
          </a:xfrm>
        </p:grpSpPr>
        <p:sp>
          <p:nvSpPr>
            <p:cNvPr id="47" name="Rectangle 46"/>
            <p:cNvSpPr/>
            <p:nvPr/>
          </p:nvSpPr>
          <p:spPr>
            <a:xfrm>
              <a:off x="2597271" y="423989"/>
              <a:ext cx="1379949" cy="223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2837446" y="229979"/>
              <a:ext cx="932235" cy="391632"/>
              <a:chOff x="4603229" y="872329"/>
              <a:chExt cx="932235" cy="391632"/>
            </a:xfrm>
            <a:solidFill>
              <a:schemeClr val="bg1"/>
            </a:solidFill>
          </p:grpSpPr>
          <p:sp>
            <p:nvSpPr>
              <p:cNvPr id="45" name="Right Bracket 44"/>
              <p:cNvSpPr/>
              <p:nvPr/>
            </p:nvSpPr>
            <p:spPr>
              <a:xfrm rot="16200000">
                <a:off x="4940606" y="669103"/>
                <a:ext cx="257481" cy="932235"/>
              </a:xfrm>
              <a:prstGeom prst="rightBracket">
                <a:avLst/>
              </a:prstGeom>
              <a:grpFill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906534" y="872329"/>
                <a:ext cx="292991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b="1" dirty="0"/>
                  <a:t>*</a:t>
                </a:r>
                <a:endParaRPr lang="en-US" b="1" dirty="0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3258963" y="382379"/>
              <a:ext cx="498087" cy="391632"/>
              <a:chOff x="4603229" y="872329"/>
              <a:chExt cx="932235" cy="391632"/>
            </a:xfrm>
            <a:solidFill>
              <a:schemeClr val="bg1"/>
            </a:solidFill>
          </p:grpSpPr>
          <p:sp>
            <p:nvSpPr>
              <p:cNvPr id="50" name="Right Bracket 49"/>
              <p:cNvSpPr/>
              <p:nvPr/>
            </p:nvSpPr>
            <p:spPr>
              <a:xfrm rot="16200000">
                <a:off x="4940606" y="669103"/>
                <a:ext cx="257481" cy="932235"/>
              </a:xfrm>
              <a:prstGeom prst="rightBracket">
                <a:avLst/>
              </a:prstGeom>
              <a:grpFill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4884022" y="872329"/>
                <a:ext cx="388153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b="1" dirty="0"/>
                  <a:t>*</a:t>
                </a:r>
                <a:endParaRPr lang="en-US" b="1" dirty="0"/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227013" y="297117"/>
            <a:ext cx="2388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A. </a:t>
            </a:r>
            <a:r>
              <a:rPr lang="sv-SE" sz="1200" b="1" dirty="0" err="1"/>
              <a:t>Whole</a:t>
            </a:r>
            <a:r>
              <a:rPr lang="sv-SE" sz="1200" b="1" dirty="0"/>
              <a:t> lung </a:t>
            </a:r>
            <a:r>
              <a:rPr lang="sv-SE" sz="1200" b="1" dirty="0" err="1"/>
              <a:t>parenchyma</a:t>
            </a:r>
            <a:endParaRPr lang="en-US" sz="1200" b="1" dirty="0"/>
          </a:p>
        </p:txBody>
      </p:sp>
      <p:grpSp>
        <p:nvGrpSpPr>
          <p:cNvPr id="98" name="Group 97"/>
          <p:cNvGrpSpPr/>
          <p:nvPr/>
        </p:nvGrpSpPr>
        <p:grpSpPr>
          <a:xfrm>
            <a:off x="5344847" y="4393076"/>
            <a:ext cx="1055953" cy="391632"/>
            <a:chOff x="4603229" y="872329"/>
            <a:chExt cx="932235" cy="391632"/>
          </a:xfrm>
        </p:grpSpPr>
        <p:sp>
          <p:nvSpPr>
            <p:cNvPr id="99" name="Right Bracket 98"/>
            <p:cNvSpPr/>
            <p:nvPr/>
          </p:nvSpPr>
          <p:spPr>
            <a:xfrm rot="16200000">
              <a:off x="4940606" y="669103"/>
              <a:ext cx="257481" cy="932235"/>
            </a:xfrm>
            <a:prstGeom prst="righ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906534" y="872329"/>
              <a:ext cx="29299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/>
                <a:t>*</a:t>
              </a:r>
              <a:endParaRPr lang="en-US" b="1" dirty="0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125694" y="3747033"/>
            <a:ext cx="1546890" cy="581592"/>
            <a:chOff x="2522190" y="2055058"/>
            <a:chExt cx="1379949" cy="581592"/>
          </a:xfrm>
        </p:grpSpPr>
        <p:sp>
          <p:nvSpPr>
            <p:cNvPr id="102" name="Rectangle 101"/>
            <p:cNvSpPr/>
            <p:nvPr/>
          </p:nvSpPr>
          <p:spPr>
            <a:xfrm>
              <a:off x="2865645" y="2391814"/>
              <a:ext cx="970375" cy="2448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2522190" y="2055058"/>
              <a:ext cx="1379949" cy="544032"/>
              <a:chOff x="2597271" y="229979"/>
              <a:chExt cx="1379949" cy="544032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2597271" y="295973"/>
                <a:ext cx="1379949" cy="2230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/>
              <p:cNvGrpSpPr/>
              <p:nvPr/>
            </p:nvGrpSpPr>
            <p:grpSpPr>
              <a:xfrm>
                <a:off x="2837446" y="229979"/>
                <a:ext cx="932235" cy="400776"/>
                <a:chOff x="4603229" y="872329"/>
                <a:chExt cx="932235" cy="400776"/>
              </a:xfrm>
              <a:solidFill>
                <a:schemeClr val="bg1"/>
              </a:solidFill>
            </p:grpSpPr>
            <p:sp>
              <p:nvSpPr>
                <p:cNvPr id="109" name="Right Bracket 108"/>
                <p:cNvSpPr/>
                <p:nvPr/>
              </p:nvSpPr>
              <p:spPr>
                <a:xfrm rot="16200000">
                  <a:off x="4940606" y="678247"/>
                  <a:ext cx="257481" cy="932235"/>
                </a:xfrm>
                <a:prstGeom prst="rightBracket">
                  <a:avLst/>
                </a:prstGeom>
                <a:grpFill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TextBox 109"/>
                <p:cNvSpPr txBox="1"/>
                <p:nvPr/>
              </p:nvSpPr>
              <p:spPr>
                <a:xfrm>
                  <a:off x="4906534" y="872329"/>
                  <a:ext cx="292991" cy="36933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b="1" dirty="0"/>
                    <a:t>*</a:t>
                  </a:r>
                  <a:endParaRPr lang="en-US" b="1" dirty="0"/>
                </a:p>
              </p:txBody>
            </p:sp>
          </p:grpSp>
          <p:grpSp>
            <p:nvGrpSpPr>
              <p:cNvPr id="106" name="Group 105"/>
              <p:cNvGrpSpPr/>
              <p:nvPr/>
            </p:nvGrpSpPr>
            <p:grpSpPr>
              <a:xfrm>
                <a:off x="3258963" y="382379"/>
                <a:ext cx="498087" cy="391632"/>
                <a:chOff x="4603229" y="872329"/>
                <a:chExt cx="932235" cy="391632"/>
              </a:xfrm>
              <a:solidFill>
                <a:schemeClr val="bg1"/>
              </a:solidFill>
            </p:grpSpPr>
            <p:sp>
              <p:nvSpPr>
                <p:cNvPr id="107" name="Right Bracket 106"/>
                <p:cNvSpPr/>
                <p:nvPr/>
              </p:nvSpPr>
              <p:spPr>
                <a:xfrm rot="16200000">
                  <a:off x="4940606" y="669103"/>
                  <a:ext cx="257481" cy="932235"/>
                </a:xfrm>
                <a:prstGeom prst="rightBracket">
                  <a:avLst/>
                </a:prstGeom>
                <a:grpFill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TextBox 107"/>
                <p:cNvSpPr txBox="1"/>
                <p:nvPr/>
              </p:nvSpPr>
              <p:spPr>
                <a:xfrm>
                  <a:off x="4906534" y="872329"/>
                  <a:ext cx="292991" cy="36933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b="1" dirty="0"/>
                    <a:t>*</a:t>
                  </a:r>
                  <a:endParaRPr lang="en-US" b="1" dirty="0"/>
                </a:p>
              </p:txBody>
            </p:sp>
          </p:grpSp>
        </p:grpSp>
      </p:grpSp>
      <p:grpSp>
        <p:nvGrpSpPr>
          <p:cNvPr id="152" name="Group 151"/>
          <p:cNvGrpSpPr/>
          <p:nvPr/>
        </p:nvGrpSpPr>
        <p:grpSpPr>
          <a:xfrm>
            <a:off x="905761" y="6486662"/>
            <a:ext cx="10395457" cy="261610"/>
            <a:chOff x="585721" y="6587547"/>
            <a:chExt cx="10395457" cy="261610"/>
          </a:xfrm>
        </p:grpSpPr>
        <p:grpSp>
          <p:nvGrpSpPr>
            <p:cNvPr id="145" name="Group 144"/>
            <p:cNvGrpSpPr/>
            <p:nvPr/>
          </p:nvGrpSpPr>
          <p:grpSpPr>
            <a:xfrm>
              <a:off x="3093968" y="6587547"/>
              <a:ext cx="2833973" cy="261610"/>
              <a:chOff x="3172646" y="6581001"/>
              <a:chExt cx="2833973" cy="261610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3564" y="6581001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1 - 2 cm </a:t>
                </a:r>
                <a:r>
                  <a:rPr lang="sv-SE" sz="1100" dirty="0" err="1"/>
                  <a:t>subpleural</a:t>
                </a:r>
                <a:r>
                  <a:rPr lang="sv-SE" sz="1100" dirty="0"/>
                  <a:t> region</a:t>
                </a:r>
                <a:endParaRPr lang="en-US" sz="11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172646" y="6608883"/>
                <a:ext cx="191801" cy="180648"/>
              </a:xfrm>
              <a:prstGeom prst="rect">
                <a:avLst/>
              </a:prstGeom>
              <a:solidFill>
                <a:srgbClr val="67E7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585721" y="6587547"/>
              <a:ext cx="2828165" cy="261610"/>
              <a:chOff x="545576" y="6581001"/>
              <a:chExt cx="2828165" cy="261610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670686" y="6581001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0 - 1 cm </a:t>
                </a:r>
                <a:r>
                  <a:rPr lang="sv-SE" sz="1100" dirty="0" err="1"/>
                  <a:t>subpleural</a:t>
                </a:r>
                <a:r>
                  <a:rPr lang="sv-SE" sz="1100" dirty="0"/>
                  <a:t> region</a:t>
                </a:r>
                <a:endParaRPr lang="en-US" sz="11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45576" y="6608883"/>
                <a:ext cx="191801" cy="180648"/>
              </a:xfrm>
              <a:prstGeom prst="rect">
                <a:avLst/>
              </a:prstGeom>
              <a:solidFill>
                <a:srgbClr val="458D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5608023" y="6587547"/>
              <a:ext cx="2846536" cy="261610"/>
              <a:chOff x="5801063" y="6581001"/>
              <a:chExt cx="2846536" cy="261610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5944544" y="6581001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2 - 3 cm </a:t>
                </a:r>
                <a:r>
                  <a:rPr lang="sv-SE" sz="1100" dirty="0" err="1"/>
                  <a:t>subpleural</a:t>
                </a:r>
                <a:r>
                  <a:rPr lang="sv-SE" sz="1100" dirty="0"/>
                  <a:t> region</a:t>
                </a:r>
                <a:endParaRPr lang="en-US" sz="1100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801063" y="6614887"/>
                <a:ext cx="191801" cy="180648"/>
              </a:xfrm>
              <a:prstGeom prst="rect">
                <a:avLst/>
              </a:prstGeom>
              <a:solidFill>
                <a:srgbClr val="EF70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8134642" y="6587547"/>
              <a:ext cx="2846536" cy="261610"/>
              <a:chOff x="8134642" y="6587547"/>
              <a:chExt cx="2846536" cy="261610"/>
            </a:xfrm>
          </p:grpSpPr>
          <p:sp>
            <p:nvSpPr>
              <p:cNvPr id="132" name="TextBox 131"/>
              <p:cNvSpPr txBox="1"/>
              <p:nvPr/>
            </p:nvSpPr>
            <p:spPr>
              <a:xfrm>
                <a:off x="8278123" y="6587547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</a:t>
                </a:r>
                <a:r>
                  <a:rPr lang="sv-SE" sz="1100" dirty="0" err="1"/>
                  <a:t>whole</a:t>
                </a:r>
                <a:r>
                  <a:rPr lang="sv-SE" sz="1100" dirty="0"/>
                  <a:t> </a:t>
                </a:r>
                <a:r>
                  <a:rPr lang="sv-SE" sz="1100" dirty="0" err="1"/>
                  <a:t>analyzed</a:t>
                </a:r>
                <a:r>
                  <a:rPr lang="sv-SE" sz="1100" dirty="0"/>
                  <a:t> area</a:t>
                </a:r>
                <a:endParaRPr lang="en-US" sz="1100" dirty="0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8134642" y="6621433"/>
                <a:ext cx="191801" cy="18064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</p:grpSp>
      <p:sp>
        <p:nvSpPr>
          <p:cNvPr id="95" name="Rectangle 94"/>
          <p:cNvSpPr/>
          <p:nvPr/>
        </p:nvSpPr>
        <p:spPr>
          <a:xfrm>
            <a:off x="10957748" y="6442587"/>
            <a:ext cx="1029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Figure E1</a:t>
            </a:r>
            <a:endParaRPr lang="en-US" b="1" dirty="0"/>
          </a:p>
        </p:txBody>
      </p:sp>
      <p:sp>
        <p:nvSpPr>
          <p:cNvPr id="182" name="Rectangle 181"/>
          <p:cNvSpPr/>
          <p:nvPr/>
        </p:nvSpPr>
        <p:spPr>
          <a:xfrm>
            <a:off x="8361165" y="6227534"/>
            <a:ext cx="2618307" cy="277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/>
          <p:cNvSpPr txBox="1"/>
          <p:nvPr/>
        </p:nvSpPr>
        <p:spPr>
          <a:xfrm>
            <a:off x="237445" y="3259951"/>
            <a:ext cx="262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C. </a:t>
            </a:r>
            <a:r>
              <a:rPr lang="sv-SE" sz="1200" b="1" dirty="0" err="1"/>
              <a:t>External</a:t>
            </a:r>
            <a:r>
              <a:rPr lang="sv-SE" sz="1200" b="1" dirty="0"/>
              <a:t> lung </a:t>
            </a:r>
            <a:r>
              <a:rPr lang="sv-SE" sz="1200" b="1" dirty="0" err="1"/>
              <a:t>parenchyma</a:t>
            </a:r>
            <a:endParaRPr lang="en-US" sz="1200" b="1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80DE14A-D3DE-BD42-B7C4-7D543F6D4C80}"/>
              </a:ext>
            </a:extLst>
          </p:cNvPr>
          <p:cNvSpPr txBox="1"/>
          <p:nvPr/>
        </p:nvSpPr>
        <p:spPr>
          <a:xfrm rot="16200000">
            <a:off x="-444819" y="1545542"/>
            <a:ext cx="185612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percentage of total lung volume in the slice</a:t>
            </a:r>
            <a:r>
              <a:rPr lang="en-SE" sz="1100" dirty="0"/>
              <a:t> </a:t>
            </a:r>
            <a:endParaRPr lang="en-US" sz="1100" dirty="0"/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73D6CF51-3B41-2B49-96B3-647EC7E2199A}"/>
              </a:ext>
            </a:extLst>
          </p:cNvPr>
          <p:cNvGrpSpPr/>
          <p:nvPr/>
        </p:nvGrpSpPr>
        <p:grpSpPr>
          <a:xfrm>
            <a:off x="546452" y="626739"/>
            <a:ext cx="474300" cy="2277731"/>
            <a:chOff x="7950018" y="4475075"/>
            <a:chExt cx="474300" cy="1925725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314B8DA-45E9-AA45-B9E3-BBB625CBF177}"/>
                </a:ext>
              </a:extLst>
            </p:cNvPr>
            <p:cNvSpPr/>
            <p:nvPr/>
          </p:nvSpPr>
          <p:spPr>
            <a:xfrm>
              <a:off x="8064562" y="4484507"/>
              <a:ext cx="252200" cy="191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F17795E8-A80A-1943-8E1E-8E309B1A75EA}"/>
                </a:ext>
              </a:extLst>
            </p:cNvPr>
            <p:cNvSpPr txBox="1"/>
            <p:nvPr/>
          </p:nvSpPr>
          <p:spPr>
            <a:xfrm>
              <a:off x="8095784" y="605287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2EC89AE9-D082-934B-BB8D-2C7ADEE93C31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30</a:t>
              </a:r>
              <a:endParaRPr lang="en-US" sz="1400" dirty="0"/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EBF5B939-2352-6C44-A2C1-E33A4BDA1F25}"/>
                </a:ext>
              </a:extLst>
            </p:cNvPr>
            <p:cNvSpPr txBox="1"/>
            <p:nvPr/>
          </p:nvSpPr>
          <p:spPr>
            <a:xfrm>
              <a:off x="7950018" y="5253438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15</a:t>
              </a:r>
              <a:endParaRPr lang="en-US" sz="14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EB2CE0C-9456-BB4E-B79D-F4349D6E10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6362" y="621868"/>
            <a:ext cx="3158400" cy="2368800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23F34AB3-51B7-0944-A2C0-9C404CEEA5E6}"/>
              </a:ext>
            </a:extLst>
          </p:cNvPr>
          <p:cNvGrpSpPr/>
          <p:nvPr/>
        </p:nvGrpSpPr>
        <p:grpSpPr>
          <a:xfrm>
            <a:off x="9196187" y="657410"/>
            <a:ext cx="474300" cy="2249398"/>
            <a:chOff x="7950018" y="4475075"/>
            <a:chExt cx="474300" cy="2249398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2AB94C37-C8B3-DA42-93EB-A2AFEE53FA72}"/>
                </a:ext>
              </a:extLst>
            </p:cNvPr>
            <p:cNvSpPr/>
            <p:nvPr/>
          </p:nvSpPr>
          <p:spPr>
            <a:xfrm>
              <a:off x="8064562" y="4484507"/>
              <a:ext cx="252200" cy="2239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C0EB679-26C6-7D44-AD8B-048ABC914E7F}"/>
                </a:ext>
              </a:extLst>
            </p:cNvPr>
            <p:cNvSpPr txBox="1"/>
            <p:nvPr/>
          </p:nvSpPr>
          <p:spPr>
            <a:xfrm>
              <a:off x="8095784" y="637291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863D9A52-8FE7-8E4C-8658-58BEAB7CD10B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100</a:t>
              </a:r>
              <a:endParaRPr lang="en-US" sz="1400" dirty="0"/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1D88B4A-F0FA-734D-985E-3EEF15A611D9}"/>
                </a:ext>
              </a:extLst>
            </p:cNvPr>
            <p:cNvSpPr txBox="1"/>
            <p:nvPr/>
          </p:nvSpPr>
          <p:spPr>
            <a:xfrm>
              <a:off x="7950018" y="5399742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50</a:t>
              </a:r>
              <a:endParaRPr lang="en-US" sz="1400" dirty="0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CB44375-8541-4F46-AEAF-6B180F9E8FE4}"/>
              </a:ext>
            </a:extLst>
          </p:cNvPr>
          <p:cNvGrpSpPr/>
          <p:nvPr/>
        </p:nvGrpSpPr>
        <p:grpSpPr>
          <a:xfrm>
            <a:off x="9692882" y="2734333"/>
            <a:ext cx="2234474" cy="261610"/>
            <a:chOff x="8316762" y="2069899"/>
            <a:chExt cx="2221365" cy="261610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E7E48F3-8AC2-BC4C-A1F4-5ACA9DD75F87}"/>
                </a:ext>
              </a:extLst>
            </p:cNvPr>
            <p:cNvSpPr txBox="1"/>
            <p:nvPr/>
          </p:nvSpPr>
          <p:spPr>
            <a:xfrm>
              <a:off x="8316762" y="2069899"/>
              <a:ext cx="5409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</a:t>
              </a:r>
              <a:endParaRPr lang="en-US" sz="1100" dirty="0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B3D927C-90EE-BB4F-BA45-3DB1984998F3}"/>
                </a:ext>
              </a:extLst>
            </p:cNvPr>
            <p:cNvSpPr txBox="1"/>
            <p:nvPr/>
          </p:nvSpPr>
          <p:spPr>
            <a:xfrm>
              <a:off x="8817873" y="2069899"/>
              <a:ext cx="6308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</a:t>
              </a:r>
              <a:endParaRPr lang="en-US" sz="1100" dirty="0"/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F63C81F7-8F28-0F47-8C0B-54EE0FAE0041}"/>
                </a:ext>
              </a:extLst>
            </p:cNvPr>
            <p:cNvSpPr txBox="1"/>
            <p:nvPr/>
          </p:nvSpPr>
          <p:spPr>
            <a:xfrm>
              <a:off x="9408908" y="2069899"/>
              <a:ext cx="7414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 err="1"/>
                <a:t>Hypo</a:t>
              </a:r>
              <a:endParaRPr lang="en-US" sz="1100" dirty="0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531C45E6-C9E5-CA45-9CF2-B4F11F9BC90F}"/>
                </a:ext>
              </a:extLst>
            </p:cNvPr>
            <p:cNvSpPr txBox="1"/>
            <p:nvPr/>
          </p:nvSpPr>
          <p:spPr>
            <a:xfrm>
              <a:off x="10110521" y="2069899"/>
              <a:ext cx="4276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Not</a:t>
              </a:r>
              <a:endParaRPr lang="en-US" sz="1100" dirty="0"/>
            </a:p>
          </p:txBody>
        </p:sp>
      </p:grpSp>
      <p:sp>
        <p:nvSpPr>
          <p:cNvPr id="196" name="Rectangle 195">
            <a:extLst>
              <a:ext uri="{FF2B5EF4-FFF2-40B4-BE49-F238E27FC236}">
                <a16:creationId xmlns:a16="http://schemas.microsoft.com/office/drawing/2014/main" id="{071C5F0F-8899-C248-8A37-9A25118D4A94}"/>
              </a:ext>
            </a:extLst>
          </p:cNvPr>
          <p:cNvSpPr/>
          <p:nvPr/>
        </p:nvSpPr>
        <p:spPr>
          <a:xfrm>
            <a:off x="1699792" y="2732483"/>
            <a:ext cx="7366335" cy="239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37750B3-3E87-B54B-A0FD-8FE2494ED318}"/>
              </a:ext>
            </a:extLst>
          </p:cNvPr>
          <p:cNvGrpSpPr/>
          <p:nvPr/>
        </p:nvGrpSpPr>
        <p:grpSpPr>
          <a:xfrm>
            <a:off x="908201" y="2877315"/>
            <a:ext cx="8148210" cy="261610"/>
            <a:chOff x="913196" y="5792954"/>
            <a:chExt cx="7721376" cy="261610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5786F85-0F59-6F40-997B-7CD5521460BE}"/>
                </a:ext>
              </a:extLst>
            </p:cNvPr>
            <p:cNvSpPr txBox="1"/>
            <p:nvPr/>
          </p:nvSpPr>
          <p:spPr>
            <a:xfrm>
              <a:off x="913196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Hyperinflated</a:t>
              </a:r>
              <a:endParaRPr lang="en-US" sz="1100" dirty="0"/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FC410033-C3A7-A74B-B541-DB1C41C1C542}"/>
                </a:ext>
              </a:extLst>
            </p:cNvPr>
            <p:cNvSpPr txBox="1"/>
            <p:nvPr/>
          </p:nvSpPr>
          <p:spPr>
            <a:xfrm>
              <a:off x="2864310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Normoinflated</a:t>
              </a:r>
              <a:endParaRPr lang="en-US" sz="1100" dirty="0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FAAA3791-E838-2847-88E3-44EB7485FEEC}"/>
                </a:ext>
              </a:extLst>
            </p:cNvPr>
            <p:cNvSpPr txBox="1"/>
            <p:nvPr/>
          </p:nvSpPr>
          <p:spPr>
            <a:xfrm>
              <a:off x="4815424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Hypoinflated</a:t>
              </a:r>
              <a:endParaRPr lang="en-US" sz="1100" dirty="0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C1200CD1-33B0-1649-98C6-84768B1A851E}"/>
                </a:ext>
              </a:extLst>
            </p:cNvPr>
            <p:cNvSpPr txBox="1"/>
            <p:nvPr/>
          </p:nvSpPr>
          <p:spPr>
            <a:xfrm>
              <a:off x="6766539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Non </a:t>
              </a:r>
              <a:r>
                <a:rPr lang="sv-SE" sz="1100" dirty="0" err="1"/>
                <a:t>inflated</a:t>
              </a:r>
              <a:endParaRPr lang="en-US" sz="1100" dirty="0"/>
            </a:p>
          </p:txBody>
        </p:sp>
      </p:grpSp>
      <p:sp>
        <p:nvSpPr>
          <p:cNvPr id="202" name="Rectangle 201">
            <a:extLst>
              <a:ext uri="{FF2B5EF4-FFF2-40B4-BE49-F238E27FC236}">
                <a16:creationId xmlns:a16="http://schemas.microsoft.com/office/drawing/2014/main" id="{E54A94D3-484A-8C48-9B92-DF8E1CB82059}"/>
              </a:ext>
            </a:extLst>
          </p:cNvPr>
          <p:cNvSpPr/>
          <p:nvPr/>
        </p:nvSpPr>
        <p:spPr>
          <a:xfrm>
            <a:off x="1442027" y="5860153"/>
            <a:ext cx="7366335" cy="239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9DEA879D-D2EA-3344-9D20-C8E8EB52D57E}"/>
              </a:ext>
            </a:extLst>
          </p:cNvPr>
          <p:cNvGrpSpPr/>
          <p:nvPr/>
        </p:nvGrpSpPr>
        <p:grpSpPr>
          <a:xfrm>
            <a:off x="823158" y="5912844"/>
            <a:ext cx="8148210" cy="261610"/>
            <a:chOff x="913196" y="5792954"/>
            <a:chExt cx="7721376" cy="261610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5DC20AB8-5238-B149-AEE9-F4294C689BCC}"/>
                </a:ext>
              </a:extLst>
            </p:cNvPr>
            <p:cNvSpPr txBox="1"/>
            <p:nvPr/>
          </p:nvSpPr>
          <p:spPr>
            <a:xfrm>
              <a:off x="913196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Hyperinflated</a:t>
              </a:r>
              <a:endParaRPr lang="en-US" sz="1100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C39DE18-CCC0-D94B-B594-6887F2B3CC9D}"/>
                </a:ext>
              </a:extLst>
            </p:cNvPr>
            <p:cNvSpPr txBox="1"/>
            <p:nvPr/>
          </p:nvSpPr>
          <p:spPr>
            <a:xfrm>
              <a:off x="2864310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Normoinflated</a:t>
              </a:r>
              <a:endParaRPr lang="en-US" sz="1100" dirty="0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DE41659D-E0FB-4E4E-A569-310AC1920D01}"/>
                </a:ext>
              </a:extLst>
            </p:cNvPr>
            <p:cNvSpPr txBox="1"/>
            <p:nvPr/>
          </p:nvSpPr>
          <p:spPr>
            <a:xfrm>
              <a:off x="4815424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Hypoinflated</a:t>
              </a:r>
              <a:endParaRPr lang="en-US" sz="1100" dirty="0"/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4C1D1BF0-398F-C04A-ADC9-23E077782790}"/>
                </a:ext>
              </a:extLst>
            </p:cNvPr>
            <p:cNvSpPr txBox="1"/>
            <p:nvPr/>
          </p:nvSpPr>
          <p:spPr>
            <a:xfrm>
              <a:off x="6766539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Non </a:t>
              </a:r>
              <a:r>
                <a:rPr lang="sv-SE" sz="1100" dirty="0" err="1"/>
                <a:t>inflated</a:t>
              </a:r>
              <a:endParaRPr lang="en-US" sz="1100" dirty="0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E302AEBF-6E18-8142-B9A7-17CCF92F39F5}"/>
              </a:ext>
            </a:extLst>
          </p:cNvPr>
          <p:cNvGrpSpPr/>
          <p:nvPr/>
        </p:nvGrpSpPr>
        <p:grpSpPr>
          <a:xfrm>
            <a:off x="543404" y="3732651"/>
            <a:ext cx="474300" cy="2277731"/>
            <a:chOff x="7950018" y="4475075"/>
            <a:chExt cx="474300" cy="1925725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CE742A41-7C5A-5245-BD39-1366461D521F}"/>
                </a:ext>
              </a:extLst>
            </p:cNvPr>
            <p:cNvSpPr/>
            <p:nvPr/>
          </p:nvSpPr>
          <p:spPr>
            <a:xfrm>
              <a:off x="8064562" y="4484507"/>
              <a:ext cx="252200" cy="191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33DB0121-EB2D-7A45-9224-1215055B77C2}"/>
                </a:ext>
              </a:extLst>
            </p:cNvPr>
            <p:cNvSpPr txBox="1"/>
            <p:nvPr/>
          </p:nvSpPr>
          <p:spPr>
            <a:xfrm>
              <a:off x="8095784" y="605287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03795537-F8B2-9C45-9C77-FE414F900550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30</a:t>
              </a:r>
              <a:endParaRPr lang="en-US" sz="1400" dirty="0"/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1AFF3356-5870-6045-95C2-817A619EC499}"/>
                </a:ext>
              </a:extLst>
            </p:cNvPr>
            <p:cNvSpPr txBox="1"/>
            <p:nvPr/>
          </p:nvSpPr>
          <p:spPr>
            <a:xfrm>
              <a:off x="7950018" y="5253438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15</a:t>
              </a:r>
              <a:endParaRPr lang="en-US" sz="1400" dirty="0"/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F74402C-8BFC-8740-B792-17D58CD7264E}"/>
              </a:ext>
            </a:extLst>
          </p:cNvPr>
          <p:cNvGrpSpPr/>
          <p:nvPr/>
        </p:nvGrpSpPr>
        <p:grpSpPr>
          <a:xfrm>
            <a:off x="9202283" y="3735890"/>
            <a:ext cx="474300" cy="2249398"/>
            <a:chOff x="7950018" y="4475075"/>
            <a:chExt cx="474300" cy="2249398"/>
          </a:xfrm>
        </p:grpSpPr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AD55EB87-D33C-D34E-AB90-1EE7F423997C}"/>
                </a:ext>
              </a:extLst>
            </p:cNvPr>
            <p:cNvSpPr/>
            <p:nvPr/>
          </p:nvSpPr>
          <p:spPr>
            <a:xfrm>
              <a:off x="8064562" y="4484507"/>
              <a:ext cx="252200" cy="2239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139724D-393D-274E-8DDD-9998DA26EBCF}"/>
                </a:ext>
              </a:extLst>
            </p:cNvPr>
            <p:cNvSpPr txBox="1"/>
            <p:nvPr/>
          </p:nvSpPr>
          <p:spPr>
            <a:xfrm>
              <a:off x="8095784" y="637291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A9818146-39A9-1546-8172-902FB9E9CB4F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100</a:t>
              </a:r>
              <a:endParaRPr lang="en-US" sz="1400" dirty="0"/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D63C0993-636A-F440-AACA-4F15F7D3341E}"/>
                </a:ext>
              </a:extLst>
            </p:cNvPr>
            <p:cNvSpPr txBox="1"/>
            <p:nvPr/>
          </p:nvSpPr>
          <p:spPr>
            <a:xfrm>
              <a:off x="7950018" y="5399742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50</a:t>
              </a:r>
              <a:endParaRPr lang="en-US" sz="1400" dirty="0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0973F7DF-300E-E147-9562-BEE10815C758}"/>
              </a:ext>
            </a:extLst>
          </p:cNvPr>
          <p:cNvGrpSpPr/>
          <p:nvPr/>
        </p:nvGrpSpPr>
        <p:grpSpPr>
          <a:xfrm>
            <a:off x="9698978" y="5812813"/>
            <a:ext cx="2234474" cy="261610"/>
            <a:chOff x="8316762" y="2069899"/>
            <a:chExt cx="2221365" cy="261610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F82744A-A972-0F40-BF24-93021AA122FC}"/>
                </a:ext>
              </a:extLst>
            </p:cNvPr>
            <p:cNvSpPr txBox="1"/>
            <p:nvPr/>
          </p:nvSpPr>
          <p:spPr>
            <a:xfrm>
              <a:off x="8316762" y="2069899"/>
              <a:ext cx="5409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</a:t>
              </a:r>
              <a:endParaRPr lang="en-US" sz="1100" dirty="0"/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CDFC0154-284C-9449-8774-BE6A7613D2B7}"/>
                </a:ext>
              </a:extLst>
            </p:cNvPr>
            <p:cNvSpPr txBox="1"/>
            <p:nvPr/>
          </p:nvSpPr>
          <p:spPr>
            <a:xfrm>
              <a:off x="8817873" y="2069899"/>
              <a:ext cx="6308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</a:t>
              </a:r>
              <a:endParaRPr lang="en-US" sz="1100" dirty="0"/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4DACA52-E0A5-A04D-B031-DFA52D3B0A3C}"/>
                </a:ext>
              </a:extLst>
            </p:cNvPr>
            <p:cNvSpPr txBox="1"/>
            <p:nvPr/>
          </p:nvSpPr>
          <p:spPr>
            <a:xfrm>
              <a:off x="9408908" y="2069899"/>
              <a:ext cx="7414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 err="1"/>
                <a:t>Hypo</a:t>
              </a:r>
              <a:endParaRPr lang="en-US" sz="1100" dirty="0"/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CE84A937-9FA4-4245-B968-4C8B088DD6A4}"/>
                </a:ext>
              </a:extLst>
            </p:cNvPr>
            <p:cNvSpPr txBox="1"/>
            <p:nvPr/>
          </p:nvSpPr>
          <p:spPr>
            <a:xfrm>
              <a:off x="10110521" y="2069899"/>
              <a:ext cx="4276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Not</a:t>
              </a:r>
              <a:endParaRPr lang="en-US" sz="1100" dirty="0"/>
            </a:p>
          </p:txBody>
        </p:sp>
      </p:grpSp>
      <p:sp>
        <p:nvSpPr>
          <p:cNvPr id="113" name="Right Bracket 112">
            <a:extLst>
              <a:ext uri="{FF2B5EF4-FFF2-40B4-BE49-F238E27FC236}">
                <a16:creationId xmlns:a16="http://schemas.microsoft.com/office/drawing/2014/main" id="{D0358622-73D8-E94D-B47E-AB60F00D36DE}"/>
              </a:ext>
            </a:extLst>
          </p:cNvPr>
          <p:cNvSpPr/>
          <p:nvPr/>
        </p:nvSpPr>
        <p:spPr>
          <a:xfrm rot="16200000">
            <a:off x="6118098" y="1481333"/>
            <a:ext cx="257481" cy="587053"/>
          </a:xfrm>
          <a:prstGeom prst="rightBracke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6A73145-1F2F-2845-8D5A-88BC669E177F}"/>
              </a:ext>
            </a:extLst>
          </p:cNvPr>
          <p:cNvSpPr txBox="1"/>
          <p:nvPr/>
        </p:nvSpPr>
        <p:spPr>
          <a:xfrm>
            <a:off x="6088916" y="1496796"/>
            <a:ext cx="323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*</a:t>
            </a:r>
            <a:endParaRPr lang="en-US" b="1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3003BAC-6B81-9044-B373-92AD88B25F80}"/>
              </a:ext>
            </a:extLst>
          </p:cNvPr>
          <p:cNvSpPr txBox="1"/>
          <p:nvPr/>
        </p:nvSpPr>
        <p:spPr>
          <a:xfrm rot="16200000">
            <a:off x="-440100" y="4490225"/>
            <a:ext cx="185612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percentage of total lung volume in the slice</a:t>
            </a:r>
            <a:r>
              <a:rPr lang="en-SE" sz="1100" dirty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90832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F27227D7-B09F-EE4A-8445-646337D09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559" y="3606923"/>
            <a:ext cx="3159760" cy="23698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1F2BE3-5182-374E-B458-276B70CF6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6308" y="623160"/>
            <a:ext cx="10592754" cy="252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D694F1-A65E-B44D-97CF-9C31590A4D29}"/>
              </a:ext>
            </a:extLst>
          </p:cNvPr>
          <p:cNvSpPr txBox="1"/>
          <p:nvPr/>
        </p:nvSpPr>
        <p:spPr>
          <a:xfrm>
            <a:off x="246498" y="290959"/>
            <a:ext cx="262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A. Non-</a:t>
            </a:r>
            <a:r>
              <a:rPr lang="sv-SE" sz="1200" b="1" dirty="0" err="1"/>
              <a:t>dependent</a:t>
            </a:r>
            <a:r>
              <a:rPr lang="sv-SE" sz="1200" b="1" dirty="0"/>
              <a:t> lung </a:t>
            </a:r>
            <a:r>
              <a:rPr lang="sv-SE" sz="1200" b="1" dirty="0" err="1"/>
              <a:t>parenchyma</a:t>
            </a:r>
            <a:endParaRPr lang="en-US" sz="12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D1407C-94F4-B642-805B-D0746AF05FCF}"/>
              </a:ext>
            </a:extLst>
          </p:cNvPr>
          <p:cNvGrpSpPr/>
          <p:nvPr/>
        </p:nvGrpSpPr>
        <p:grpSpPr>
          <a:xfrm>
            <a:off x="9765098" y="2726182"/>
            <a:ext cx="1990681" cy="261610"/>
            <a:chOff x="8316762" y="2060611"/>
            <a:chExt cx="1979002" cy="2616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55516B-A489-4F40-B89D-EC13CC9FCEED}"/>
                </a:ext>
              </a:extLst>
            </p:cNvPr>
            <p:cNvSpPr txBox="1"/>
            <p:nvPr/>
          </p:nvSpPr>
          <p:spPr>
            <a:xfrm>
              <a:off x="8316762" y="2060611"/>
              <a:ext cx="5409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</a:t>
              </a:r>
              <a:endParaRPr lang="en-US" sz="11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7D6DFE-46DD-6644-9AF5-FC6BB274AEA6}"/>
                </a:ext>
              </a:extLst>
            </p:cNvPr>
            <p:cNvSpPr txBox="1"/>
            <p:nvPr/>
          </p:nvSpPr>
          <p:spPr>
            <a:xfrm>
              <a:off x="8741283" y="2060611"/>
              <a:ext cx="6308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</a:t>
              </a:r>
              <a:endParaRPr lang="en-US" sz="11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C2A134-4F1B-5840-A795-C6DA7F7E4AC9}"/>
                </a:ext>
              </a:extLst>
            </p:cNvPr>
            <p:cNvSpPr txBox="1"/>
            <p:nvPr/>
          </p:nvSpPr>
          <p:spPr>
            <a:xfrm>
              <a:off x="9206011" y="2060611"/>
              <a:ext cx="7414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 err="1"/>
                <a:t>Hypo</a:t>
              </a:r>
              <a:endParaRPr lang="en-US" sz="11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477378-A02C-A84E-B773-DCB652B4761F}"/>
                </a:ext>
              </a:extLst>
            </p:cNvPr>
            <p:cNvSpPr txBox="1"/>
            <p:nvPr/>
          </p:nvSpPr>
          <p:spPr>
            <a:xfrm>
              <a:off x="9868158" y="2060611"/>
              <a:ext cx="4276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Not</a:t>
              </a:r>
              <a:endParaRPr lang="en-US" sz="11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B5D24FD-AC17-D744-9BBA-87A60C82D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0054" y="3630714"/>
            <a:ext cx="10586500" cy="25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A8C620-0A19-324C-9D7F-4BB1B66CBB4A}"/>
              </a:ext>
            </a:extLst>
          </p:cNvPr>
          <p:cNvSpPr txBox="1"/>
          <p:nvPr/>
        </p:nvSpPr>
        <p:spPr>
          <a:xfrm>
            <a:off x="246498" y="3262907"/>
            <a:ext cx="262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/>
              <a:t>B. </a:t>
            </a:r>
            <a:r>
              <a:rPr lang="sv-SE" sz="1200" b="1" dirty="0" err="1"/>
              <a:t>Dependent</a:t>
            </a:r>
            <a:r>
              <a:rPr lang="sv-SE" sz="1200" b="1" dirty="0"/>
              <a:t> lung </a:t>
            </a:r>
            <a:r>
              <a:rPr lang="sv-SE" sz="1200" b="1" dirty="0" err="1"/>
              <a:t>parenchyma</a:t>
            </a:r>
            <a:endParaRPr lang="en-US" sz="1200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7CAE90-05B0-184C-84F7-644DEE36576A}"/>
              </a:ext>
            </a:extLst>
          </p:cNvPr>
          <p:cNvGrpSpPr/>
          <p:nvPr/>
        </p:nvGrpSpPr>
        <p:grpSpPr>
          <a:xfrm>
            <a:off x="546452" y="626739"/>
            <a:ext cx="474300" cy="2277731"/>
            <a:chOff x="7950018" y="4475075"/>
            <a:chExt cx="474300" cy="192572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68224C4-2223-234B-86E2-6BB43D58CB66}"/>
                </a:ext>
              </a:extLst>
            </p:cNvPr>
            <p:cNvSpPr/>
            <p:nvPr/>
          </p:nvSpPr>
          <p:spPr>
            <a:xfrm>
              <a:off x="8064562" y="4484507"/>
              <a:ext cx="252200" cy="191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87DE7D-9BA5-2A4E-A6D1-9A7A2A13454C}"/>
                </a:ext>
              </a:extLst>
            </p:cNvPr>
            <p:cNvSpPr txBox="1"/>
            <p:nvPr/>
          </p:nvSpPr>
          <p:spPr>
            <a:xfrm>
              <a:off x="8095784" y="605287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1D02E2-8184-3E49-9C8C-D5CF5CBDE39A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30</a:t>
              </a:r>
              <a:endParaRPr lang="en-US" sz="14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DA8DDE-4FC4-5C46-96D8-6F0A5C607C90}"/>
                </a:ext>
              </a:extLst>
            </p:cNvPr>
            <p:cNvSpPr txBox="1"/>
            <p:nvPr/>
          </p:nvSpPr>
          <p:spPr>
            <a:xfrm>
              <a:off x="7950018" y="5253438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15</a:t>
              </a:r>
              <a:endParaRPr lang="en-US" sz="14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D9119F-A2C4-8C42-8FCC-665289AA4131}"/>
              </a:ext>
            </a:extLst>
          </p:cNvPr>
          <p:cNvGrpSpPr/>
          <p:nvPr/>
        </p:nvGrpSpPr>
        <p:grpSpPr>
          <a:xfrm>
            <a:off x="567154" y="3649268"/>
            <a:ext cx="474300" cy="2277731"/>
            <a:chOff x="7950018" y="4475075"/>
            <a:chExt cx="474300" cy="192572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F33394A-4CBF-4043-9498-DF88B574CE53}"/>
                </a:ext>
              </a:extLst>
            </p:cNvPr>
            <p:cNvSpPr/>
            <p:nvPr/>
          </p:nvSpPr>
          <p:spPr>
            <a:xfrm>
              <a:off x="8064562" y="4484507"/>
              <a:ext cx="252200" cy="191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5E7A6E-26AF-1C41-ACB6-78110E3FCBED}"/>
                </a:ext>
              </a:extLst>
            </p:cNvPr>
            <p:cNvSpPr txBox="1"/>
            <p:nvPr/>
          </p:nvSpPr>
          <p:spPr>
            <a:xfrm>
              <a:off x="8095784" y="605287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8FF10D-5BCC-0D4C-8A7C-9BD94647E403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30</a:t>
              </a:r>
              <a:endParaRPr lang="en-US" sz="14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75C4038-E641-274D-91E9-3A6F141156C5}"/>
                </a:ext>
              </a:extLst>
            </p:cNvPr>
            <p:cNvSpPr txBox="1"/>
            <p:nvPr/>
          </p:nvSpPr>
          <p:spPr>
            <a:xfrm>
              <a:off x="7950018" y="5253438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15</a:t>
              </a:r>
              <a:endParaRPr lang="en-US" sz="1400" dirty="0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64E15050-C873-F943-A7BD-4BF4EB45E4DF}"/>
              </a:ext>
            </a:extLst>
          </p:cNvPr>
          <p:cNvSpPr/>
          <p:nvPr/>
        </p:nvSpPr>
        <p:spPr>
          <a:xfrm>
            <a:off x="1431561" y="5741233"/>
            <a:ext cx="7366335" cy="239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01CE5E5-BC31-A142-A40A-1A2D128DB85A}"/>
              </a:ext>
            </a:extLst>
          </p:cNvPr>
          <p:cNvGrpSpPr/>
          <p:nvPr/>
        </p:nvGrpSpPr>
        <p:grpSpPr>
          <a:xfrm>
            <a:off x="913196" y="5903879"/>
            <a:ext cx="7721376" cy="261610"/>
            <a:chOff x="913196" y="5792954"/>
            <a:chExt cx="7721376" cy="26161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30EA94F-015E-A243-8014-128108B1182A}"/>
                </a:ext>
              </a:extLst>
            </p:cNvPr>
            <p:cNvSpPr txBox="1"/>
            <p:nvPr/>
          </p:nvSpPr>
          <p:spPr>
            <a:xfrm>
              <a:off x="913196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Hyperinflated</a:t>
              </a:r>
              <a:endParaRPr lang="en-US" sz="11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FDDF7B5-51D0-284D-9264-F3569284AFE6}"/>
                </a:ext>
              </a:extLst>
            </p:cNvPr>
            <p:cNvSpPr txBox="1"/>
            <p:nvPr/>
          </p:nvSpPr>
          <p:spPr>
            <a:xfrm>
              <a:off x="2864310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Normoinflated</a:t>
              </a:r>
              <a:endParaRPr lang="en-US" sz="11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665E74-EB05-BC4A-9FC9-3CFDFAA199CA}"/>
                </a:ext>
              </a:extLst>
            </p:cNvPr>
            <p:cNvSpPr txBox="1"/>
            <p:nvPr/>
          </p:nvSpPr>
          <p:spPr>
            <a:xfrm>
              <a:off x="4815424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Hypoinflated</a:t>
              </a:r>
              <a:endParaRPr lang="en-US" sz="11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1FB7B8-74FF-2742-8CAC-B816FDAFC204}"/>
                </a:ext>
              </a:extLst>
            </p:cNvPr>
            <p:cNvSpPr txBox="1"/>
            <p:nvPr/>
          </p:nvSpPr>
          <p:spPr>
            <a:xfrm>
              <a:off x="6766539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Non </a:t>
              </a:r>
              <a:r>
                <a:rPr lang="sv-SE" sz="1100" dirty="0" err="1"/>
                <a:t>inflated</a:t>
              </a:r>
              <a:endParaRPr lang="en-US" sz="1100" dirty="0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AF6F1BE6-E0E0-084F-9CD8-71F89F89C7C5}"/>
              </a:ext>
            </a:extLst>
          </p:cNvPr>
          <p:cNvSpPr/>
          <p:nvPr/>
        </p:nvSpPr>
        <p:spPr>
          <a:xfrm>
            <a:off x="1699114" y="2722816"/>
            <a:ext cx="7366335" cy="239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C80557-F30E-9942-B002-139CCEE611B1}"/>
              </a:ext>
            </a:extLst>
          </p:cNvPr>
          <p:cNvGrpSpPr/>
          <p:nvPr/>
        </p:nvGrpSpPr>
        <p:grpSpPr>
          <a:xfrm>
            <a:off x="908201" y="2868171"/>
            <a:ext cx="7721376" cy="261610"/>
            <a:chOff x="913196" y="5792954"/>
            <a:chExt cx="7721376" cy="26161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8D452C-A75F-1A48-BE9C-88B9E165E4DF}"/>
                </a:ext>
              </a:extLst>
            </p:cNvPr>
            <p:cNvSpPr txBox="1"/>
            <p:nvPr/>
          </p:nvSpPr>
          <p:spPr>
            <a:xfrm>
              <a:off x="913196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Hyperinflated</a:t>
              </a:r>
              <a:endParaRPr lang="en-US" sz="11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1821A79-B4F0-FA45-92FE-324D72D50A51}"/>
                </a:ext>
              </a:extLst>
            </p:cNvPr>
            <p:cNvSpPr txBox="1"/>
            <p:nvPr/>
          </p:nvSpPr>
          <p:spPr>
            <a:xfrm>
              <a:off x="2864310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Normoinflated</a:t>
              </a:r>
              <a:endParaRPr lang="en-US" sz="11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FBB513E-861C-9D45-8353-339775E56572}"/>
                </a:ext>
              </a:extLst>
            </p:cNvPr>
            <p:cNvSpPr txBox="1"/>
            <p:nvPr/>
          </p:nvSpPr>
          <p:spPr>
            <a:xfrm>
              <a:off x="4815424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Hypoinflated</a:t>
              </a:r>
              <a:endParaRPr lang="en-US" sz="11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8330DEC-8E3D-D54F-90D1-E396DF3733D1}"/>
                </a:ext>
              </a:extLst>
            </p:cNvPr>
            <p:cNvSpPr txBox="1"/>
            <p:nvPr/>
          </p:nvSpPr>
          <p:spPr>
            <a:xfrm>
              <a:off x="6766539" y="5792954"/>
              <a:ext cx="18680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Non </a:t>
              </a:r>
              <a:r>
                <a:rPr lang="sv-SE" sz="1100" dirty="0" err="1"/>
                <a:t>inflated</a:t>
              </a:r>
              <a:endParaRPr lang="en-US" sz="1100" dirty="0"/>
            </a:p>
          </p:txBody>
        </p: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4587601D-4F5E-FC43-8007-FB4904940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6899" y="587873"/>
            <a:ext cx="3158400" cy="236880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2F77DB70-E5B9-7544-A7AA-7417E04ACB2D}"/>
              </a:ext>
            </a:extLst>
          </p:cNvPr>
          <p:cNvGrpSpPr/>
          <p:nvPr/>
        </p:nvGrpSpPr>
        <p:grpSpPr>
          <a:xfrm>
            <a:off x="914905" y="6495806"/>
            <a:ext cx="10395457" cy="261610"/>
            <a:chOff x="585721" y="6587547"/>
            <a:chExt cx="10395457" cy="26161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A2791A3-3715-4940-AA53-2E3BB49BF7DF}"/>
                </a:ext>
              </a:extLst>
            </p:cNvPr>
            <p:cNvGrpSpPr/>
            <p:nvPr/>
          </p:nvGrpSpPr>
          <p:grpSpPr>
            <a:xfrm>
              <a:off x="3093968" y="6587547"/>
              <a:ext cx="2833973" cy="261610"/>
              <a:chOff x="3172646" y="6581001"/>
              <a:chExt cx="2833973" cy="261610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4B55306-2B81-F84A-A013-D03889AF7596}"/>
                  </a:ext>
                </a:extLst>
              </p:cNvPr>
              <p:cNvSpPr txBox="1"/>
              <p:nvPr/>
            </p:nvSpPr>
            <p:spPr>
              <a:xfrm>
                <a:off x="3303564" y="6581001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1 - 2 cm </a:t>
                </a:r>
                <a:r>
                  <a:rPr lang="sv-SE" sz="1100" dirty="0" err="1"/>
                  <a:t>subpleural</a:t>
                </a:r>
                <a:r>
                  <a:rPr lang="sv-SE" sz="1100" dirty="0"/>
                  <a:t> region</a:t>
                </a:r>
                <a:endParaRPr lang="en-US" sz="1100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B21BE736-F450-CD4E-8671-E1990093D97D}"/>
                  </a:ext>
                </a:extLst>
              </p:cNvPr>
              <p:cNvSpPr/>
              <p:nvPr/>
            </p:nvSpPr>
            <p:spPr>
              <a:xfrm>
                <a:off x="3172646" y="6608883"/>
                <a:ext cx="191801" cy="180648"/>
              </a:xfrm>
              <a:prstGeom prst="rect">
                <a:avLst/>
              </a:prstGeom>
              <a:solidFill>
                <a:srgbClr val="67E7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8EF86F0-A14E-2C4D-80BF-E99BDE48D28D}"/>
                </a:ext>
              </a:extLst>
            </p:cNvPr>
            <p:cNvGrpSpPr/>
            <p:nvPr/>
          </p:nvGrpSpPr>
          <p:grpSpPr>
            <a:xfrm>
              <a:off x="585721" y="6587547"/>
              <a:ext cx="2828165" cy="261610"/>
              <a:chOff x="545576" y="6581001"/>
              <a:chExt cx="2828165" cy="26161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2A9D26F-EDC3-3B4F-8C5B-713271DCFFB0}"/>
                  </a:ext>
                </a:extLst>
              </p:cNvPr>
              <p:cNvSpPr txBox="1"/>
              <p:nvPr/>
            </p:nvSpPr>
            <p:spPr>
              <a:xfrm>
                <a:off x="670686" y="6581001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0 - 1 cm </a:t>
                </a:r>
                <a:r>
                  <a:rPr lang="sv-SE" sz="1100" dirty="0" err="1"/>
                  <a:t>subpleural</a:t>
                </a:r>
                <a:r>
                  <a:rPr lang="sv-SE" sz="1100" dirty="0"/>
                  <a:t> region</a:t>
                </a:r>
                <a:endParaRPr lang="en-US" sz="1100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5EF242F-6108-B741-B3C6-0EA32CABB5D2}"/>
                  </a:ext>
                </a:extLst>
              </p:cNvPr>
              <p:cNvSpPr/>
              <p:nvPr/>
            </p:nvSpPr>
            <p:spPr>
              <a:xfrm>
                <a:off x="545576" y="6608883"/>
                <a:ext cx="191801" cy="180648"/>
              </a:xfrm>
              <a:prstGeom prst="rect">
                <a:avLst/>
              </a:prstGeom>
              <a:solidFill>
                <a:srgbClr val="458D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7110839-C55C-6042-929E-A45DBC4DDEE4}"/>
                </a:ext>
              </a:extLst>
            </p:cNvPr>
            <p:cNvGrpSpPr/>
            <p:nvPr/>
          </p:nvGrpSpPr>
          <p:grpSpPr>
            <a:xfrm>
              <a:off x="5608023" y="6587547"/>
              <a:ext cx="2846536" cy="261610"/>
              <a:chOff x="5801063" y="6581001"/>
              <a:chExt cx="2846536" cy="261610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4B0C15A-C350-8240-95EE-CC11D5F2A61B}"/>
                  </a:ext>
                </a:extLst>
              </p:cNvPr>
              <p:cNvSpPr txBox="1"/>
              <p:nvPr/>
            </p:nvSpPr>
            <p:spPr>
              <a:xfrm>
                <a:off x="5944544" y="6581001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2 - 3 cm </a:t>
                </a:r>
                <a:r>
                  <a:rPr lang="sv-SE" sz="1100" dirty="0" err="1"/>
                  <a:t>subpleural</a:t>
                </a:r>
                <a:r>
                  <a:rPr lang="sv-SE" sz="1100" dirty="0"/>
                  <a:t> region</a:t>
                </a:r>
                <a:endParaRPr lang="en-US" sz="1100" dirty="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D44D3BC-674C-0C41-81E5-65AAF8CE4D0F}"/>
                  </a:ext>
                </a:extLst>
              </p:cNvPr>
              <p:cNvSpPr/>
              <p:nvPr/>
            </p:nvSpPr>
            <p:spPr>
              <a:xfrm>
                <a:off x="5801063" y="6614887"/>
                <a:ext cx="191801" cy="180648"/>
              </a:xfrm>
              <a:prstGeom prst="rect">
                <a:avLst/>
              </a:prstGeom>
              <a:solidFill>
                <a:srgbClr val="EF70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F071762-AABA-F54B-9D41-1364CD3CFD7A}"/>
                </a:ext>
              </a:extLst>
            </p:cNvPr>
            <p:cNvGrpSpPr/>
            <p:nvPr/>
          </p:nvGrpSpPr>
          <p:grpSpPr>
            <a:xfrm>
              <a:off x="8134642" y="6587547"/>
              <a:ext cx="2846536" cy="261610"/>
              <a:chOff x="8134642" y="6587547"/>
              <a:chExt cx="2846536" cy="26161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ADE8C12-10C9-FF48-B3BB-339C15FC23AF}"/>
                  </a:ext>
                </a:extLst>
              </p:cNvPr>
              <p:cNvSpPr txBox="1"/>
              <p:nvPr/>
            </p:nvSpPr>
            <p:spPr>
              <a:xfrm>
                <a:off x="8278123" y="6587547"/>
                <a:ext cx="270305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1100" dirty="0"/>
                  <a:t>: </a:t>
                </a:r>
                <a:r>
                  <a:rPr lang="sv-SE" sz="1100" dirty="0" err="1"/>
                  <a:t>whole</a:t>
                </a:r>
                <a:r>
                  <a:rPr lang="sv-SE" sz="1100" dirty="0"/>
                  <a:t> </a:t>
                </a:r>
                <a:r>
                  <a:rPr lang="sv-SE" sz="1100" dirty="0" err="1"/>
                  <a:t>analyzed</a:t>
                </a:r>
                <a:r>
                  <a:rPr lang="sv-SE" sz="1100" dirty="0"/>
                  <a:t> area</a:t>
                </a:r>
                <a:endParaRPr lang="en-US" sz="1100" dirty="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9273AF6-5679-9B4C-AA49-4E501286FC58}"/>
                  </a:ext>
                </a:extLst>
              </p:cNvPr>
              <p:cNvSpPr/>
              <p:nvPr/>
            </p:nvSpPr>
            <p:spPr>
              <a:xfrm>
                <a:off x="8134642" y="6621433"/>
                <a:ext cx="191801" cy="18064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/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009E5A9-5165-884D-98C1-06AADA323B31}"/>
              </a:ext>
            </a:extLst>
          </p:cNvPr>
          <p:cNvGrpSpPr/>
          <p:nvPr/>
        </p:nvGrpSpPr>
        <p:grpSpPr>
          <a:xfrm>
            <a:off x="9196187" y="3647498"/>
            <a:ext cx="474300" cy="2249398"/>
            <a:chOff x="7950018" y="4475075"/>
            <a:chExt cx="474300" cy="2249398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7886096-FD2C-0B48-9B32-75790800BC54}"/>
                </a:ext>
              </a:extLst>
            </p:cNvPr>
            <p:cNvSpPr/>
            <p:nvPr/>
          </p:nvSpPr>
          <p:spPr>
            <a:xfrm>
              <a:off x="8064562" y="4484507"/>
              <a:ext cx="252200" cy="2239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8F7FB9A-14BB-284A-8214-1162C625800B}"/>
                </a:ext>
              </a:extLst>
            </p:cNvPr>
            <p:cNvSpPr txBox="1"/>
            <p:nvPr/>
          </p:nvSpPr>
          <p:spPr>
            <a:xfrm>
              <a:off x="8095784" y="637291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842AB2E-B2DF-594E-BB68-77DCC84CFB9C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100</a:t>
              </a:r>
              <a:endParaRPr lang="en-US" sz="14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4C4C3F8-C9F8-C245-80AA-39E10D6FF457}"/>
                </a:ext>
              </a:extLst>
            </p:cNvPr>
            <p:cNvSpPr txBox="1"/>
            <p:nvPr/>
          </p:nvSpPr>
          <p:spPr>
            <a:xfrm>
              <a:off x="7950018" y="5399742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50</a:t>
              </a:r>
              <a:endParaRPr lang="en-US" sz="1400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EDCAC13-61C7-9C44-A68A-82547B93DB64}"/>
              </a:ext>
            </a:extLst>
          </p:cNvPr>
          <p:cNvGrpSpPr/>
          <p:nvPr/>
        </p:nvGrpSpPr>
        <p:grpSpPr>
          <a:xfrm>
            <a:off x="9202283" y="626930"/>
            <a:ext cx="474300" cy="2249398"/>
            <a:chOff x="7950018" y="4475075"/>
            <a:chExt cx="474300" cy="2249398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C3C86B7-AB37-5243-94CB-F5B0EAA6B485}"/>
                </a:ext>
              </a:extLst>
            </p:cNvPr>
            <p:cNvSpPr/>
            <p:nvPr/>
          </p:nvSpPr>
          <p:spPr>
            <a:xfrm>
              <a:off x="8064562" y="4484507"/>
              <a:ext cx="252200" cy="2239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A46EF08-824D-5247-B4F1-381A58FFE557}"/>
                </a:ext>
              </a:extLst>
            </p:cNvPr>
            <p:cNvSpPr txBox="1"/>
            <p:nvPr/>
          </p:nvSpPr>
          <p:spPr>
            <a:xfrm>
              <a:off x="8095784" y="6372918"/>
              <a:ext cx="2618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0</a:t>
              </a:r>
              <a:endParaRPr lang="en-US" sz="1400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98B865D-DB76-DD45-A2C1-04D4EACD80DE}"/>
                </a:ext>
              </a:extLst>
            </p:cNvPr>
            <p:cNvSpPr txBox="1"/>
            <p:nvPr/>
          </p:nvSpPr>
          <p:spPr>
            <a:xfrm>
              <a:off x="7952544" y="4475075"/>
              <a:ext cx="471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100</a:t>
              </a:r>
              <a:endParaRPr lang="en-US" sz="14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1B9B7D5-F40D-C84F-8A4A-C0E8E784E829}"/>
                </a:ext>
              </a:extLst>
            </p:cNvPr>
            <p:cNvSpPr txBox="1"/>
            <p:nvPr/>
          </p:nvSpPr>
          <p:spPr>
            <a:xfrm>
              <a:off x="7950018" y="5399742"/>
              <a:ext cx="4323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sv-SE" sz="1400" dirty="0"/>
                <a:t>50</a:t>
              </a:r>
              <a:endParaRPr lang="en-US" sz="1400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6AA4E57-C7D7-A544-AA79-E2A1573ED286}"/>
              </a:ext>
            </a:extLst>
          </p:cNvPr>
          <p:cNvGrpSpPr/>
          <p:nvPr/>
        </p:nvGrpSpPr>
        <p:grpSpPr>
          <a:xfrm>
            <a:off x="9692882" y="5724421"/>
            <a:ext cx="2234474" cy="261610"/>
            <a:chOff x="8316762" y="2069899"/>
            <a:chExt cx="2221365" cy="26161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0E1F5B9-F56A-E444-8EBB-FFEE6C6478F9}"/>
                </a:ext>
              </a:extLst>
            </p:cNvPr>
            <p:cNvSpPr txBox="1"/>
            <p:nvPr/>
          </p:nvSpPr>
          <p:spPr>
            <a:xfrm>
              <a:off x="8316762" y="2069899"/>
              <a:ext cx="5409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Hyper</a:t>
              </a:r>
              <a:endParaRPr lang="en-US" sz="11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61B25C3-1151-5944-8AC4-718821A7276F}"/>
                </a:ext>
              </a:extLst>
            </p:cNvPr>
            <p:cNvSpPr txBox="1"/>
            <p:nvPr/>
          </p:nvSpPr>
          <p:spPr>
            <a:xfrm>
              <a:off x="8817873" y="2069899"/>
              <a:ext cx="6308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Normo</a:t>
              </a:r>
              <a:endParaRPr lang="en-US" sz="11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8B17FC7-B163-8140-998F-53C9249B45B9}"/>
                </a:ext>
              </a:extLst>
            </p:cNvPr>
            <p:cNvSpPr txBox="1"/>
            <p:nvPr/>
          </p:nvSpPr>
          <p:spPr>
            <a:xfrm>
              <a:off x="9408908" y="2069899"/>
              <a:ext cx="7414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 err="1"/>
                <a:t>Hypo</a:t>
              </a:r>
              <a:endParaRPr lang="en-US" sz="11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E14DEA1-4CC2-144C-BCB1-1832A456AC69}"/>
                </a:ext>
              </a:extLst>
            </p:cNvPr>
            <p:cNvSpPr txBox="1"/>
            <p:nvPr/>
          </p:nvSpPr>
          <p:spPr>
            <a:xfrm>
              <a:off x="10110521" y="2069899"/>
              <a:ext cx="42760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Not</a:t>
              </a:r>
              <a:endParaRPr lang="en-US" sz="1100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918D21A-0DBE-9C46-AD46-BDC89B614DA3}"/>
              </a:ext>
            </a:extLst>
          </p:cNvPr>
          <p:cNvGrpSpPr/>
          <p:nvPr/>
        </p:nvGrpSpPr>
        <p:grpSpPr>
          <a:xfrm>
            <a:off x="5343774" y="1273337"/>
            <a:ext cx="993018" cy="391632"/>
            <a:chOff x="4603229" y="872329"/>
            <a:chExt cx="932235" cy="391632"/>
          </a:xfrm>
        </p:grpSpPr>
        <p:sp>
          <p:nvSpPr>
            <p:cNvPr id="77" name="Right Bracket 76">
              <a:extLst>
                <a:ext uri="{FF2B5EF4-FFF2-40B4-BE49-F238E27FC236}">
                  <a16:creationId xmlns:a16="http://schemas.microsoft.com/office/drawing/2014/main" id="{545D4897-4159-FE45-88E1-B973D128CBB5}"/>
                </a:ext>
              </a:extLst>
            </p:cNvPr>
            <p:cNvSpPr/>
            <p:nvPr/>
          </p:nvSpPr>
          <p:spPr>
            <a:xfrm rot="16200000">
              <a:off x="4940606" y="669103"/>
              <a:ext cx="257481" cy="932235"/>
            </a:xfrm>
            <a:prstGeom prst="righ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39C3D5C-A558-3247-868F-A2863ED10EEE}"/>
                </a:ext>
              </a:extLst>
            </p:cNvPr>
            <p:cNvSpPr txBox="1"/>
            <p:nvPr/>
          </p:nvSpPr>
          <p:spPr>
            <a:xfrm>
              <a:off x="4906534" y="872329"/>
              <a:ext cx="29299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/>
                <a:t>*</a:t>
              </a:r>
              <a:endParaRPr lang="en-US" b="1" dirty="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CAE0AA4-817D-B248-A757-A0F5BF0E5A0F}"/>
              </a:ext>
            </a:extLst>
          </p:cNvPr>
          <p:cNvGrpSpPr/>
          <p:nvPr/>
        </p:nvGrpSpPr>
        <p:grpSpPr>
          <a:xfrm>
            <a:off x="3063496" y="310275"/>
            <a:ext cx="1663852" cy="581592"/>
            <a:chOff x="2522190" y="2055058"/>
            <a:chExt cx="1379949" cy="581592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F28334A-768C-784F-AC07-C5BAFDDBD6EE}"/>
                </a:ext>
              </a:extLst>
            </p:cNvPr>
            <p:cNvSpPr/>
            <p:nvPr/>
          </p:nvSpPr>
          <p:spPr>
            <a:xfrm>
              <a:off x="2865645" y="2391814"/>
              <a:ext cx="970375" cy="2448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832BDC2D-C850-FE47-B337-5F2A0CC8B917}"/>
                </a:ext>
              </a:extLst>
            </p:cNvPr>
            <p:cNvGrpSpPr/>
            <p:nvPr/>
          </p:nvGrpSpPr>
          <p:grpSpPr>
            <a:xfrm>
              <a:off x="2522190" y="2055058"/>
              <a:ext cx="1379949" cy="544032"/>
              <a:chOff x="2597271" y="229979"/>
              <a:chExt cx="1379949" cy="544032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23E1E39C-D8F2-A741-BF5B-8C26B875D026}"/>
                  </a:ext>
                </a:extLst>
              </p:cNvPr>
              <p:cNvSpPr/>
              <p:nvPr/>
            </p:nvSpPr>
            <p:spPr>
              <a:xfrm>
                <a:off x="2597271" y="423989"/>
                <a:ext cx="1379949" cy="2230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BF45F653-9671-A443-A89B-68A09A07EC7A}"/>
                  </a:ext>
                </a:extLst>
              </p:cNvPr>
              <p:cNvGrpSpPr/>
              <p:nvPr/>
            </p:nvGrpSpPr>
            <p:grpSpPr>
              <a:xfrm>
                <a:off x="2837446" y="229979"/>
                <a:ext cx="932235" cy="391632"/>
                <a:chOff x="4603229" y="872329"/>
                <a:chExt cx="932235" cy="391632"/>
              </a:xfrm>
              <a:solidFill>
                <a:schemeClr val="bg1"/>
              </a:solidFill>
            </p:grpSpPr>
            <p:sp>
              <p:nvSpPr>
                <p:cNvPr id="87" name="Right Bracket 86">
                  <a:extLst>
                    <a:ext uri="{FF2B5EF4-FFF2-40B4-BE49-F238E27FC236}">
                      <a16:creationId xmlns:a16="http://schemas.microsoft.com/office/drawing/2014/main" id="{A075300A-93A4-A949-9A41-FE9BD0D92BFC}"/>
                    </a:ext>
                  </a:extLst>
                </p:cNvPr>
                <p:cNvSpPr/>
                <p:nvPr/>
              </p:nvSpPr>
              <p:spPr>
                <a:xfrm rot="16200000">
                  <a:off x="4940606" y="669103"/>
                  <a:ext cx="257481" cy="932235"/>
                </a:xfrm>
                <a:prstGeom prst="rightBracket">
                  <a:avLst/>
                </a:prstGeom>
                <a:grpFill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7ACD4D7A-22C7-044D-A3D3-A7E7E98257D9}"/>
                    </a:ext>
                  </a:extLst>
                </p:cNvPr>
                <p:cNvSpPr txBox="1"/>
                <p:nvPr/>
              </p:nvSpPr>
              <p:spPr>
                <a:xfrm>
                  <a:off x="4906534" y="872329"/>
                  <a:ext cx="292991" cy="36933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b="1" dirty="0"/>
                    <a:t>*</a:t>
                  </a:r>
                  <a:endParaRPr lang="en-US" b="1" dirty="0"/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1C53598F-28EC-7941-82F5-DAA5DDE5C3F6}"/>
                  </a:ext>
                </a:extLst>
              </p:cNvPr>
              <p:cNvGrpSpPr/>
              <p:nvPr/>
            </p:nvGrpSpPr>
            <p:grpSpPr>
              <a:xfrm>
                <a:off x="3258963" y="382379"/>
                <a:ext cx="498087" cy="391632"/>
                <a:chOff x="4603229" y="872329"/>
                <a:chExt cx="932235" cy="391632"/>
              </a:xfrm>
              <a:solidFill>
                <a:schemeClr val="bg1"/>
              </a:solidFill>
            </p:grpSpPr>
            <p:sp>
              <p:nvSpPr>
                <p:cNvPr id="85" name="Right Bracket 84">
                  <a:extLst>
                    <a:ext uri="{FF2B5EF4-FFF2-40B4-BE49-F238E27FC236}">
                      <a16:creationId xmlns:a16="http://schemas.microsoft.com/office/drawing/2014/main" id="{1BB2F0B3-D6CF-8740-B6C2-8C2DB45F4AEB}"/>
                    </a:ext>
                  </a:extLst>
                </p:cNvPr>
                <p:cNvSpPr/>
                <p:nvPr/>
              </p:nvSpPr>
              <p:spPr>
                <a:xfrm rot="16200000">
                  <a:off x="4940606" y="669103"/>
                  <a:ext cx="257481" cy="932235"/>
                </a:xfrm>
                <a:prstGeom prst="rightBracket">
                  <a:avLst/>
                </a:prstGeom>
                <a:grpFill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20E2717C-3FE9-2E48-8744-BC410D91A372}"/>
                    </a:ext>
                  </a:extLst>
                </p:cNvPr>
                <p:cNvSpPr txBox="1"/>
                <p:nvPr/>
              </p:nvSpPr>
              <p:spPr>
                <a:xfrm>
                  <a:off x="4924502" y="872329"/>
                  <a:ext cx="292992" cy="36933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b="1" dirty="0"/>
                    <a:t>*</a:t>
                  </a:r>
                  <a:endParaRPr lang="en-US" b="1" dirty="0"/>
                </a:p>
              </p:txBody>
            </p:sp>
          </p:grpSp>
        </p:grp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9D9BC609-6C49-A44C-804B-47CD7007FBCA}"/>
              </a:ext>
            </a:extLst>
          </p:cNvPr>
          <p:cNvSpPr/>
          <p:nvPr/>
        </p:nvSpPr>
        <p:spPr>
          <a:xfrm>
            <a:off x="10957748" y="6442587"/>
            <a:ext cx="1045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Figure E2</a:t>
            </a:r>
            <a:endParaRPr lang="en-US" b="1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29ABDB2-D474-914B-937E-226A540FE368}"/>
              </a:ext>
            </a:extLst>
          </p:cNvPr>
          <p:cNvGrpSpPr/>
          <p:nvPr/>
        </p:nvGrpSpPr>
        <p:grpSpPr>
          <a:xfrm>
            <a:off x="3004870" y="3373683"/>
            <a:ext cx="1663852" cy="544032"/>
            <a:chOff x="2522190" y="2055058"/>
            <a:chExt cx="1379949" cy="544032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B03A5C7E-9DE8-9A4F-8C59-709B1E792745}"/>
                </a:ext>
              </a:extLst>
            </p:cNvPr>
            <p:cNvSpPr/>
            <p:nvPr/>
          </p:nvSpPr>
          <p:spPr>
            <a:xfrm>
              <a:off x="2570813" y="2302914"/>
              <a:ext cx="1265208" cy="2398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1BB4F9A6-3067-4442-992D-5F70168F9398}"/>
                </a:ext>
              </a:extLst>
            </p:cNvPr>
            <p:cNvGrpSpPr/>
            <p:nvPr/>
          </p:nvGrpSpPr>
          <p:grpSpPr>
            <a:xfrm>
              <a:off x="2522190" y="2055058"/>
              <a:ext cx="1379949" cy="544032"/>
              <a:chOff x="2597271" y="229979"/>
              <a:chExt cx="1379949" cy="544032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4DB37047-900A-9C40-821A-4454DB3FF705}"/>
                  </a:ext>
                </a:extLst>
              </p:cNvPr>
              <p:cNvSpPr/>
              <p:nvPr/>
            </p:nvSpPr>
            <p:spPr>
              <a:xfrm>
                <a:off x="2597271" y="423989"/>
                <a:ext cx="1379949" cy="2230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E5BFB99-060F-1F40-8BC3-121785E48B6D}"/>
                  </a:ext>
                </a:extLst>
              </p:cNvPr>
              <p:cNvGrpSpPr/>
              <p:nvPr/>
            </p:nvGrpSpPr>
            <p:grpSpPr>
              <a:xfrm>
                <a:off x="2837446" y="229979"/>
                <a:ext cx="932235" cy="391632"/>
                <a:chOff x="4603229" y="872329"/>
                <a:chExt cx="932235" cy="391632"/>
              </a:xfrm>
              <a:solidFill>
                <a:schemeClr val="bg1"/>
              </a:solidFill>
            </p:grpSpPr>
            <p:sp>
              <p:nvSpPr>
                <p:cNvPr id="110" name="Right Bracket 109">
                  <a:extLst>
                    <a:ext uri="{FF2B5EF4-FFF2-40B4-BE49-F238E27FC236}">
                      <a16:creationId xmlns:a16="http://schemas.microsoft.com/office/drawing/2014/main" id="{60752810-9B1B-6242-9EF7-7BD8435AC0D8}"/>
                    </a:ext>
                  </a:extLst>
                </p:cNvPr>
                <p:cNvSpPr/>
                <p:nvPr/>
              </p:nvSpPr>
              <p:spPr>
                <a:xfrm rot="16200000">
                  <a:off x="4940606" y="669103"/>
                  <a:ext cx="257481" cy="932235"/>
                </a:xfrm>
                <a:prstGeom prst="rightBracket">
                  <a:avLst/>
                </a:prstGeom>
                <a:grpFill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68E49333-BB76-F34B-94ED-AA7B195F4D72}"/>
                    </a:ext>
                  </a:extLst>
                </p:cNvPr>
                <p:cNvSpPr txBox="1"/>
                <p:nvPr/>
              </p:nvSpPr>
              <p:spPr>
                <a:xfrm>
                  <a:off x="4906534" y="872329"/>
                  <a:ext cx="292991" cy="36933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b="1" dirty="0"/>
                    <a:t>*</a:t>
                  </a:r>
                  <a:endParaRPr lang="en-US" b="1" dirty="0"/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6F4E4E03-7D7F-094C-A2F8-6E78DD14ECA3}"/>
                  </a:ext>
                </a:extLst>
              </p:cNvPr>
              <p:cNvGrpSpPr/>
              <p:nvPr/>
            </p:nvGrpSpPr>
            <p:grpSpPr>
              <a:xfrm>
                <a:off x="3258963" y="382379"/>
                <a:ext cx="498087" cy="391632"/>
                <a:chOff x="4603229" y="872329"/>
                <a:chExt cx="932235" cy="391632"/>
              </a:xfrm>
              <a:solidFill>
                <a:schemeClr val="bg1"/>
              </a:solidFill>
            </p:grpSpPr>
            <p:sp>
              <p:nvSpPr>
                <p:cNvPr id="108" name="Right Bracket 107">
                  <a:extLst>
                    <a:ext uri="{FF2B5EF4-FFF2-40B4-BE49-F238E27FC236}">
                      <a16:creationId xmlns:a16="http://schemas.microsoft.com/office/drawing/2014/main" id="{DEE0FBAE-FDC2-4F4A-83CD-978B51BC2590}"/>
                    </a:ext>
                  </a:extLst>
                </p:cNvPr>
                <p:cNvSpPr/>
                <p:nvPr/>
              </p:nvSpPr>
              <p:spPr>
                <a:xfrm rot="16200000">
                  <a:off x="4940606" y="669103"/>
                  <a:ext cx="257481" cy="932235"/>
                </a:xfrm>
                <a:prstGeom prst="rightBracket">
                  <a:avLst/>
                </a:prstGeom>
                <a:grpFill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EFA60BE0-6469-3E45-B3E2-56BC55D78E23}"/>
                    </a:ext>
                  </a:extLst>
                </p:cNvPr>
                <p:cNvSpPr txBox="1"/>
                <p:nvPr/>
              </p:nvSpPr>
              <p:spPr>
                <a:xfrm>
                  <a:off x="4906534" y="872329"/>
                  <a:ext cx="292991" cy="36933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sv-SE" b="1" dirty="0"/>
                    <a:t>*</a:t>
                  </a:r>
                  <a:endParaRPr lang="en-US" b="1" dirty="0"/>
                </a:p>
              </p:txBody>
            </p:sp>
          </p:grpSp>
        </p:grp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F1F6EB4-5C1F-384E-9C7A-708BF6B16D69}"/>
              </a:ext>
            </a:extLst>
          </p:cNvPr>
          <p:cNvGrpSpPr/>
          <p:nvPr/>
        </p:nvGrpSpPr>
        <p:grpSpPr>
          <a:xfrm>
            <a:off x="4905597" y="4246100"/>
            <a:ext cx="1663852" cy="544032"/>
            <a:chOff x="2597271" y="229979"/>
            <a:chExt cx="1379949" cy="544032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A4E9031-CB56-8D41-8F61-F0C2AB09AF25}"/>
                </a:ext>
              </a:extLst>
            </p:cNvPr>
            <p:cNvSpPr/>
            <p:nvPr/>
          </p:nvSpPr>
          <p:spPr>
            <a:xfrm>
              <a:off x="2597271" y="423989"/>
              <a:ext cx="1379949" cy="223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AEDF73F-46A8-304A-8570-78716613183C}"/>
                </a:ext>
              </a:extLst>
            </p:cNvPr>
            <p:cNvGrpSpPr/>
            <p:nvPr/>
          </p:nvGrpSpPr>
          <p:grpSpPr>
            <a:xfrm>
              <a:off x="2837446" y="229979"/>
              <a:ext cx="932235" cy="391632"/>
              <a:chOff x="4603229" y="872329"/>
              <a:chExt cx="932235" cy="391632"/>
            </a:xfrm>
            <a:solidFill>
              <a:schemeClr val="bg1"/>
            </a:solidFill>
          </p:grpSpPr>
          <p:sp>
            <p:nvSpPr>
              <p:cNvPr id="120" name="Right Bracket 119">
                <a:extLst>
                  <a:ext uri="{FF2B5EF4-FFF2-40B4-BE49-F238E27FC236}">
                    <a16:creationId xmlns:a16="http://schemas.microsoft.com/office/drawing/2014/main" id="{BE694C00-0BAD-074F-A2C6-271687935A7D}"/>
                  </a:ext>
                </a:extLst>
              </p:cNvPr>
              <p:cNvSpPr/>
              <p:nvPr/>
            </p:nvSpPr>
            <p:spPr>
              <a:xfrm rot="16200000">
                <a:off x="4940606" y="669103"/>
                <a:ext cx="257481" cy="932235"/>
              </a:xfrm>
              <a:prstGeom prst="rightBracket">
                <a:avLst/>
              </a:prstGeom>
              <a:grpFill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A48D5B1F-71A8-674D-9E05-0CEC55D8FD7C}"/>
                  </a:ext>
                </a:extLst>
              </p:cNvPr>
              <p:cNvSpPr txBox="1"/>
              <p:nvPr/>
            </p:nvSpPr>
            <p:spPr>
              <a:xfrm>
                <a:off x="4906534" y="872329"/>
                <a:ext cx="292991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b="1" dirty="0"/>
                  <a:t>*</a:t>
                </a:r>
                <a:endParaRPr lang="en-US" b="1" dirty="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456B455A-7AB0-7E49-9EE2-A6CA1D125C91}"/>
                </a:ext>
              </a:extLst>
            </p:cNvPr>
            <p:cNvGrpSpPr/>
            <p:nvPr/>
          </p:nvGrpSpPr>
          <p:grpSpPr>
            <a:xfrm>
              <a:off x="3258963" y="382379"/>
              <a:ext cx="498087" cy="391632"/>
              <a:chOff x="4603229" y="872329"/>
              <a:chExt cx="932235" cy="391632"/>
            </a:xfrm>
            <a:solidFill>
              <a:schemeClr val="bg1"/>
            </a:solidFill>
          </p:grpSpPr>
          <p:sp>
            <p:nvSpPr>
              <p:cNvPr id="118" name="Right Bracket 117">
                <a:extLst>
                  <a:ext uri="{FF2B5EF4-FFF2-40B4-BE49-F238E27FC236}">
                    <a16:creationId xmlns:a16="http://schemas.microsoft.com/office/drawing/2014/main" id="{0C4EBC16-E403-C545-ACC1-8AAD08F63C56}"/>
                  </a:ext>
                </a:extLst>
              </p:cNvPr>
              <p:cNvSpPr/>
              <p:nvPr/>
            </p:nvSpPr>
            <p:spPr>
              <a:xfrm rot="16200000">
                <a:off x="4940606" y="669103"/>
                <a:ext cx="257481" cy="932235"/>
              </a:xfrm>
              <a:prstGeom prst="rightBracket">
                <a:avLst/>
              </a:prstGeom>
              <a:grpFill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4199CA39-3CDA-3241-88A6-1F0E4830B6D9}"/>
                  </a:ext>
                </a:extLst>
              </p:cNvPr>
              <p:cNvSpPr txBox="1"/>
              <p:nvPr/>
            </p:nvSpPr>
            <p:spPr>
              <a:xfrm>
                <a:off x="4906534" y="872329"/>
                <a:ext cx="292991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v-SE" b="1" dirty="0"/>
                  <a:t>*</a:t>
                </a:r>
                <a:endParaRPr lang="en-US" b="1" dirty="0"/>
              </a:p>
            </p:txBody>
          </p:sp>
        </p:grp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C392F29-806A-2B4C-80B9-64E468E88856}"/>
              </a:ext>
            </a:extLst>
          </p:cNvPr>
          <p:cNvGrpSpPr/>
          <p:nvPr/>
        </p:nvGrpSpPr>
        <p:grpSpPr>
          <a:xfrm>
            <a:off x="7209631" y="4184435"/>
            <a:ext cx="993018" cy="391632"/>
            <a:chOff x="4603229" y="872329"/>
            <a:chExt cx="932235" cy="391632"/>
          </a:xfrm>
        </p:grpSpPr>
        <p:sp>
          <p:nvSpPr>
            <p:cNvPr id="123" name="Right Bracket 122">
              <a:extLst>
                <a:ext uri="{FF2B5EF4-FFF2-40B4-BE49-F238E27FC236}">
                  <a16:creationId xmlns:a16="http://schemas.microsoft.com/office/drawing/2014/main" id="{707DEF36-3419-8B46-929F-9A90B5D43EEE}"/>
                </a:ext>
              </a:extLst>
            </p:cNvPr>
            <p:cNvSpPr/>
            <p:nvPr/>
          </p:nvSpPr>
          <p:spPr>
            <a:xfrm rot="16200000">
              <a:off x="4940606" y="669103"/>
              <a:ext cx="257481" cy="932235"/>
            </a:xfrm>
            <a:prstGeom prst="rightBracket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A57DCD7-DEAB-1342-AE38-E35AC1CF2AF0}"/>
                </a:ext>
              </a:extLst>
            </p:cNvPr>
            <p:cNvSpPr txBox="1"/>
            <p:nvPr/>
          </p:nvSpPr>
          <p:spPr>
            <a:xfrm>
              <a:off x="4906534" y="872329"/>
              <a:ext cx="29299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b="1" dirty="0"/>
                <a:t>*</a:t>
              </a:r>
              <a:endParaRPr lang="en-US" b="1" dirty="0"/>
            </a:p>
          </p:txBody>
        </p:sp>
      </p:grpSp>
      <p:sp>
        <p:nvSpPr>
          <p:cNvPr id="101" name="Right Bracket 100">
            <a:extLst>
              <a:ext uri="{FF2B5EF4-FFF2-40B4-BE49-F238E27FC236}">
                <a16:creationId xmlns:a16="http://schemas.microsoft.com/office/drawing/2014/main" id="{9911B277-2784-784C-B968-CB730B91403B}"/>
              </a:ext>
            </a:extLst>
          </p:cNvPr>
          <p:cNvSpPr/>
          <p:nvPr/>
        </p:nvSpPr>
        <p:spPr>
          <a:xfrm rot="16200000">
            <a:off x="1928196" y="1630986"/>
            <a:ext cx="257481" cy="600561"/>
          </a:xfrm>
          <a:prstGeom prst="rightBracke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522F7E9-EB67-1D4F-BAC2-4747D805D918}"/>
              </a:ext>
            </a:extLst>
          </p:cNvPr>
          <p:cNvSpPr txBox="1"/>
          <p:nvPr/>
        </p:nvSpPr>
        <p:spPr>
          <a:xfrm>
            <a:off x="1885462" y="1658087"/>
            <a:ext cx="3235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*</a:t>
            </a:r>
            <a:endParaRPr lang="en-US" b="1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032BBFA-F6B9-CB48-8465-9A9B0678D8B4}"/>
              </a:ext>
            </a:extLst>
          </p:cNvPr>
          <p:cNvSpPr txBox="1"/>
          <p:nvPr/>
        </p:nvSpPr>
        <p:spPr>
          <a:xfrm rot="16200000">
            <a:off x="-444819" y="1545542"/>
            <a:ext cx="185612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percentage of total lung volume in the slice</a:t>
            </a:r>
            <a:r>
              <a:rPr lang="en-SE" sz="1100" dirty="0"/>
              <a:t> </a:t>
            </a:r>
            <a:endParaRPr lang="en-US" sz="11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0EB64FA-3D92-B144-8762-1CD69D950BEE}"/>
              </a:ext>
            </a:extLst>
          </p:cNvPr>
          <p:cNvSpPr txBox="1"/>
          <p:nvPr/>
        </p:nvSpPr>
        <p:spPr>
          <a:xfrm rot="16200000">
            <a:off x="-438402" y="4465462"/>
            <a:ext cx="185612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percentage of total lung volume in the slice</a:t>
            </a:r>
            <a:r>
              <a:rPr lang="en-SE" sz="1100" dirty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00204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948834" y="6455972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Table E1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9BFCE3-6600-3540-8DD5-E8730ACA6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91" y="32696"/>
            <a:ext cx="11652504" cy="646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19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EBA6C5-0451-BF45-A67D-6D82E1D698A7}"/>
              </a:ext>
            </a:extLst>
          </p:cNvPr>
          <p:cNvSpPr/>
          <p:nvPr/>
        </p:nvSpPr>
        <p:spPr>
          <a:xfrm>
            <a:off x="10948834" y="6455972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Table E2</a:t>
            </a:r>
            <a:endParaRPr 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917AB1-88D2-F440-B707-B88E94EEC4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8" t="4965" r="8517" b="2543"/>
          <a:stretch/>
        </p:blipFill>
        <p:spPr>
          <a:xfrm>
            <a:off x="1010653" y="505327"/>
            <a:ext cx="6954252" cy="522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4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5632" r="9888"/>
          <a:stretch/>
        </p:blipFill>
        <p:spPr>
          <a:xfrm>
            <a:off x="37170" y="980481"/>
            <a:ext cx="5798635" cy="216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026" y="682118"/>
            <a:ext cx="4903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err="1"/>
              <a:t>Mechanically</a:t>
            </a:r>
            <a:r>
              <a:rPr lang="sv-SE" sz="1600" dirty="0"/>
              <a:t> </a:t>
            </a:r>
            <a:r>
              <a:rPr lang="sv-SE" sz="1600" dirty="0" err="1"/>
              <a:t>ventilated</a:t>
            </a:r>
            <a:r>
              <a:rPr lang="sv-SE" sz="1600" dirty="0"/>
              <a:t> </a:t>
            </a:r>
            <a:r>
              <a:rPr lang="sv-SE" sz="1600" dirty="0" err="1"/>
              <a:t>before</a:t>
            </a:r>
            <a:r>
              <a:rPr lang="sv-SE" sz="1600" dirty="0"/>
              <a:t> </a:t>
            </a:r>
            <a:r>
              <a:rPr lang="sv-SE" sz="1600" dirty="0" err="1"/>
              <a:t>chest</a:t>
            </a:r>
            <a:r>
              <a:rPr lang="sv-SE" sz="1600" dirty="0"/>
              <a:t> CT (</a:t>
            </a:r>
            <a:r>
              <a:rPr lang="sv-SE" sz="1600" dirty="0" err="1"/>
              <a:t>yes</a:t>
            </a:r>
            <a:r>
              <a:rPr lang="sv-SE" sz="1600" dirty="0"/>
              <a:t>/not)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5584" r="9628"/>
          <a:stretch/>
        </p:blipFill>
        <p:spPr>
          <a:xfrm>
            <a:off x="6081735" y="980481"/>
            <a:ext cx="6096000" cy="2160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15823" y="682118"/>
            <a:ext cx="4333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err="1"/>
              <a:t>Tidal</a:t>
            </a:r>
            <a:r>
              <a:rPr lang="sv-SE" sz="1600" dirty="0"/>
              <a:t> </a:t>
            </a:r>
            <a:r>
              <a:rPr lang="sv-SE" sz="1600" dirty="0" err="1"/>
              <a:t>volume</a:t>
            </a:r>
            <a:r>
              <a:rPr lang="sv-SE" sz="1600" dirty="0"/>
              <a:t> </a:t>
            </a:r>
            <a:r>
              <a:rPr lang="sv-SE" sz="1600" dirty="0" err="1"/>
              <a:t>higher</a:t>
            </a:r>
            <a:r>
              <a:rPr lang="sv-SE" sz="1600" dirty="0"/>
              <a:t> or </a:t>
            </a:r>
            <a:r>
              <a:rPr lang="sv-SE" sz="1600" dirty="0" err="1"/>
              <a:t>lower</a:t>
            </a:r>
            <a:r>
              <a:rPr lang="sv-SE" sz="1600" dirty="0"/>
              <a:t> </a:t>
            </a:r>
            <a:r>
              <a:rPr lang="sv-SE" sz="1600" dirty="0" err="1"/>
              <a:t>than</a:t>
            </a:r>
            <a:r>
              <a:rPr lang="sv-SE" sz="1600" dirty="0"/>
              <a:t> 6 </a:t>
            </a:r>
            <a:r>
              <a:rPr lang="sv-SE" sz="1600" dirty="0" err="1"/>
              <a:t>mL</a:t>
            </a:r>
            <a:r>
              <a:rPr lang="sv-SE" sz="1600" dirty="0"/>
              <a:t>/kg PBW</a:t>
            </a:r>
            <a:endParaRPr lang="en-US" sz="16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7646" r="10409"/>
          <a:stretch/>
        </p:blipFill>
        <p:spPr>
          <a:xfrm>
            <a:off x="96648" y="3915125"/>
            <a:ext cx="5624626" cy="216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3554" y="3576571"/>
            <a:ext cx="6073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err="1"/>
              <a:t>More</a:t>
            </a:r>
            <a:r>
              <a:rPr lang="sv-SE" sz="1600" dirty="0"/>
              <a:t> or less </a:t>
            </a:r>
            <a:r>
              <a:rPr lang="sv-SE" sz="1600" dirty="0" err="1"/>
              <a:t>than</a:t>
            </a:r>
            <a:r>
              <a:rPr lang="sv-SE" sz="1600" dirty="0"/>
              <a:t> 14 </a:t>
            </a:r>
            <a:r>
              <a:rPr lang="sv-SE" sz="1600" dirty="0" err="1"/>
              <a:t>days</a:t>
            </a:r>
            <a:r>
              <a:rPr lang="sv-SE" sz="1600" dirty="0"/>
              <a:t> </a:t>
            </a:r>
            <a:r>
              <a:rPr lang="sv-SE" sz="1600" dirty="0" err="1"/>
              <a:t>spontaneous</a:t>
            </a:r>
            <a:r>
              <a:rPr lang="sv-SE" sz="1600" dirty="0"/>
              <a:t> </a:t>
            </a:r>
            <a:r>
              <a:rPr lang="sv-SE" sz="1600" dirty="0" err="1"/>
              <a:t>breathing</a:t>
            </a:r>
            <a:r>
              <a:rPr lang="sv-SE" sz="1600" dirty="0"/>
              <a:t> </a:t>
            </a:r>
            <a:r>
              <a:rPr lang="sv-SE" sz="1600" dirty="0" err="1"/>
              <a:t>before</a:t>
            </a:r>
            <a:r>
              <a:rPr lang="sv-SE" sz="1600" dirty="0"/>
              <a:t> </a:t>
            </a:r>
            <a:r>
              <a:rPr lang="sv-SE" sz="1600" dirty="0" err="1"/>
              <a:t>chest</a:t>
            </a:r>
            <a:r>
              <a:rPr lang="sv-SE" sz="1600" dirty="0"/>
              <a:t> CT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725558" y="3577318"/>
            <a:ext cx="4401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 err="1"/>
              <a:t>Ferritin</a:t>
            </a:r>
            <a:r>
              <a:rPr lang="sv-SE" sz="1600" dirty="0"/>
              <a:t> </a:t>
            </a:r>
            <a:r>
              <a:rPr lang="sv-SE" sz="1600" dirty="0" err="1"/>
              <a:t>higher</a:t>
            </a:r>
            <a:r>
              <a:rPr lang="sv-SE" sz="1600" dirty="0"/>
              <a:t> or </a:t>
            </a:r>
            <a:r>
              <a:rPr lang="sv-SE" sz="1600" dirty="0" err="1"/>
              <a:t>lower</a:t>
            </a:r>
            <a:r>
              <a:rPr lang="sv-SE" sz="1600" dirty="0"/>
              <a:t> </a:t>
            </a:r>
            <a:r>
              <a:rPr lang="sv-SE" sz="1600" dirty="0" err="1"/>
              <a:t>than</a:t>
            </a:r>
            <a:r>
              <a:rPr lang="sv-SE" sz="1600" dirty="0"/>
              <a:t> 1000 </a:t>
            </a:r>
            <a:r>
              <a:rPr lang="sv-SE" sz="1600" dirty="0" err="1"/>
              <a:t>ug</a:t>
            </a:r>
            <a:r>
              <a:rPr lang="sv-SE" sz="1600" dirty="0"/>
              <a:t>/L</a:t>
            </a:r>
            <a:endParaRPr lang="en-US" sz="16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670" y="3915125"/>
            <a:ext cx="5901267" cy="19896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948834" y="6455972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Table E3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4980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066" y="109986"/>
            <a:ext cx="5661890" cy="6696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48834" y="6455972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Table E4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16329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52" y="-1"/>
            <a:ext cx="7319403" cy="68613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48834" y="6455972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</a:rPr>
              <a:t>Table E5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6326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6109</TotalTime>
  <Words>235</Words>
  <Application>Microsoft Macintosh PowerPoint</Application>
  <PresentationFormat>Widescreen</PresentationFormat>
  <Paragraphs>101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Uppsala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Mariangela Pellegrini</dc:creator>
  <cp:lastModifiedBy>Mariangela Pellegrini</cp:lastModifiedBy>
  <cp:revision>168</cp:revision>
  <cp:lastPrinted>2020-10-04T07:11:36Z</cp:lastPrinted>
  <dcterms:created xsi:type="dcterms:W3CDTF">2020-05-11T11:39:25Z</dcterms:created>
  <dcterms:modified xsi:type="dcterms:W3CDTF">2021-06-24T12:24:41Z</dcterms:modified>
</cp:coreProperties>
</file>