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6" r:id="rId2"/>
    <p:sldId id="258" r:id="rId3"/>
    <p:sldId id="259" r:id="rId4"/>
    <p:sldId id="260" r:id="rId5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24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DAB36-20B1-42FE-81FF-DA3D4EFF8FAA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9C92E-F674-422B-A970-049E9A22D5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14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1D502-A172-4A47-97AF-B919498612EE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2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78E83F-74A0-42C3-9176-6E819D01AE16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03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C57F-B186-4092-B0CE-B0692093729E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7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B066F-EF83-4D54-940C-5FA3F718884B}" type="datetime1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31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646A6-82F2-45B4-9004-1596C4A43710}" type="datetime1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4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134A-DE9F-403F-ABE0-563E0DAFB84A}" type="datetime1">
              <a:rPr lang="en-US" smtClean="0"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36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D4E45-C5AF-48FA-A8E1-B594C236332E}" type="datetime1">
              <a:rPr lang="en-US" smtClean="0"/>
              <a:t>9/2/2022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79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993D-563F-422F-B7CA-7940CBEA8C65}" type="datetime1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8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AE8D6-9690-47B4-87BA-2755ACC43CF0}" type="datetime1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61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4B469-DB71-4896-AFFB-39E2469373D5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12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5B12F-FA51-47EA-9CF0-BF6B8E1C753F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51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45F8-3B5E-4A25-B2CD-C4F9247DBE1D}" type="datetime1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0F41D-5E2E-496D-BFB7-3CEBB8FBC5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53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617C4E-F6D3-4DCE-8CAB-4B99D8469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160" y="6425207"/>
            <a:ext cx="3020635" cy="2715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338394-CDB9-4232-AC32-28ADB258D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6" y="6429017"/>
            <a:ext cx="3020635" cy="27157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12C3DE-F5B9-43B7-893F-0C3D830B37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234" y="3592166"/>
            <a:ext cx="3020635" cy="27157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877C1D-FC2B-4F2E-A2BA-8A88A2CC7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6" y="3592166"/>
            <a:ext cx="3020635" cy="27157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E77F0C-3D78-44BF-8B01-A1CF4172D9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50" y="756870"/>
            <a:ext cx="3020635" cy="271576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37339AC-BC12-4F04-B183-F10D481FA1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4" y="758906"/>
            <a:ext cx="3020635" cy="27157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3A6B4B-65ED-4618-A1D7-D5481A93FBAD}"/>
              </a:ext>
            </a:extLst>
          </p:cNvPr>
          <p:cNvSpPr txBox="1"/>
          <p:nvPr/>
        </p:nvSpPr>
        <p:spPr>
          <a:xfrm>
            <a:off x="0" y="885552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endParaRPr lang="en-US" sz="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3C29DA-87D1-47D7-9004-5A66292E2386}"/>
              </a:ext>
            </a:extLst>
          </p:cNvPr>
          <p:cNvSpPr txBox="1"/>
          <p:nvPr/>
        </p:nvSpPr>
        <p:spPr>
          <a:xfrm>
            <a:off x="2" y="6022296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endParaRPr lang="en-US" sz="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372F3-C6FB-40AF-BB64-BAE393B4F855}"/>
              </a:ext>
            </a:extLst>
          </p:cNvPr>
          <p:cNvSpPr txBox="1"/>
          <p:nvPr/>
        </p:nvSpPr>
        <p:spPr>
          <a:xfrm>
            <a:off x="-1" y="319944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                         </a:t>
            </a:r>
          </a:p>
          <a:p>
            <a:r>
              <a:rPr lang="en-US" sz="600" dirty="0"/>
              <a:t>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43731C-A43A-49A4-9E34-99D5B7D80391}"/>
              </a:ext>
            </a:extLst>
          </p:cNvPr>
          <p:cNvSpPr txBox="1"/>
          <p:nvPr/>
        </p:nvSpPr>
        <p:spPr>
          <a:xfrm>
            <a:off x="188321" y="105846"/>
            <a:ext cx="6064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Additional file 5. VITdAL-ICU cohort Day 0 Short Chain Acylcarnitines by N-formylmethionine quartiles</a:t>
            </a:r>
            <a:r>
              <a:rPr lang="en-US" sz="1200" b="1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EDE0B1-48DB-4F47-92C7-4E1944AD044D}"/>
              </a:ext>
            </a:extLst>
          </p:cNvPr>
          <p:cNvSpPr txBox="1"/>
          <p:nvPr/>
        </p:nvSpPr>
        <p:spPr>
          <a:xfrm>
            <a:off x="311700" y="811460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succinylcarnitine</a:t>
            </a:r>
            <a:r>
              <a:rPr lang="en-US" sz="800" dirty="0"/>
              <a:t> (C4)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E9EAEE-30AB-40D3-883B-E810817F0FD2}"/>
              </a:ext>
            </a:extLst>
          </p:cNvPr>
          <p:cNvSpPr txBox="1"/>
          <p:nvPr/>
        </p:nvSpPr>
        <p:spPr>
          <a:xfrm>
            <a:off x="3826433" y="811460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2-methylbutyroylcarnitine (C5)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5E89BB-146B-4DBB-8599-80E7EA0EEF09}"/>
              </a:ext>
            </a:extLst>
          </p:cNvPr>
          <p:cNvSpPr/>
          <p:nvPr/>
        </p:nvSpPr>
        <p:spPr>
          <a:xfrm>
            <a:off x="0" y="962025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20134E-3B46-4FA6-87CA-9F28BF933C17}"/>
              </a:ext>
            </a:extLst>
          </p:cNvPr>
          <p:cNvSpPr/>
          <p:nvPr/>
        </p:nvSpPr>
        <p:spPr>
          <a:xfrm>
            <a:off x="3552833" y="1052506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58FDA6-AAFF-4D90-85EC-B7A4D310247D}"/>
              </a:ext>
            </a:extLst>
          </p:cNvPr>
          <p:cNvSpPr txBox="1"/>
          <p:nvPr/>
        </p:nvSpPr>
        <p:spPr>
          <a:xfrm>
            <a:off x="316460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tiglyl</a:t>
            </a:r>
            <a:r>
              <a:rPr lang="en-US" sz="800" dirty="0"/>
              <a:t> carnitine (C5)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7C4470-7427-4855-8634-CE04D555CCFE}"/>
              </a:ext>
            </a:extLst>
          </p:cNvPr>
          <p:cNvSpPr txBox="1"/>
          <p:nvPr/>
        </p:nvSpPr>
        <p:spPr>
          <a:xfrm>
            <a:off x="3831193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isovalerylcarnitine</a:t>
            </a:r>
            <a:r>
              <a:rPr lang="en-US" sz="800" dirty="0"/>
              <a:t> (C5)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B242ED-98A1-48B1-B244-3D32A77D09CB}"/>
              </a:ext>
            </a:extLst>
          </p:cNvPr>
          <p:cNvSpPr txBox="1"/>
          <p:nvPr/>
        </p:nvSpPr>
        <p:spPr>
          <a:xfrm>
            <a:off x="316452" y="6478835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hexanoylcarnitine</a:t>
            </a:r>
            <a:r>
              <a:rPr lang="en-US" sz="800" dirty="0"/>
              <a:t> (C6)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AF68FD-A3FA-4332-972A-BA6C650DFA32}"/>
              </a:ext>
            </a:extLst>
          </p:cNvPr>
          <p:cNvSpPr txBox="1"/>
          <p:nvPr/>
        </p:nvSpPr>
        <p:spPr>
          <a:xfrm>
            <a:off x="3831185" y="6478835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octanoylcarnitine</a:t>
            </a:r>
            <a:r>
              <a:rPr lang="en-US" sz="800" dirty="0"/>
              <a:t> (C8)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1611A4-9313-48E7-A168-381348369E58}"/>
              </a:ext>
            </a:extLst>
          </p:cNvPr>
          <p:cNvSpPr txBox="1"/>
          <p:nvPr/>
        </p:nvSpPr>
        <p:spPr>
          <a:xfrm rot="16200000">
            <a:off x="-436571" y="1854432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ED2ED2-C459-4E39-AD50-E1A402164AF9}"/>
              </a:ext>
            </a:extLst>
          </p:cNvPr>
          <p:cNvSpPr txBox="1"/>
          <p:nvPr/>
        </p:nvSpPr>
        <p:spPr>
          <a:xfrm rot="16200000">
            <a:off x="3089711" y="187436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445445-B5CD-40E4-9126-5DC22BC20058}"/>
              </a:ext>
            </a:extLst>
          </p:cNvPr>
          <p:cNvSpPr txBox="1"/>
          <p:nvPr/>
        </p:nvSpPr>
        <p:spPr>
          <a:xfrm rot="16200000">
            <a:off x="-436577" y="468338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8C5EC3-988B-46D2-B293-86A15D02A524}"/>
              </a:ext>
            </a:extLst>
          </p:cNvPr>
          <p:cNvSpPr txBox="1"/>
          <p:nvPr/>
        </p:nvSpPr>
        <p:spPr>
          <a:xfrm rot="16200000">
            <a:off x="-436579" y="7507560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364912-D1DF-4CC3-8518-7367C25FE080}"/>
              </a:ext>
            </a:extLst>
          </p:cNvPr>
          <p:cNvSpPr txBox="1"/>
          <p:nvPr/>
        </p:nvSpPr>
        <p:spPr>
          <a:xfrm rot="16200000">
            <a:off x="3095835" y="4694277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F8E0BE3-4E80-4BA1-805A-0648833284D6}"/>
              </a:ext>
            </a:extLst>
          </p:cNvPr>
          <p:cNvSpPr txBox="1"/>
          <p:nvPr/>
        </p:nvSpPr>
        <p:spPr>
          <a:xfrm rot="16200000">
            <a:off x="3095833" y="7518449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40" name="Footer Placeholder 1">
            <a:extLst>
              <a:ext uri="{FF2B5EF4-FFF2-40B4-BE49-F238E27FC236}">
                <a16:creationId xmlns:a16="http://schemas.microsoft.com/office/drawing/2014/main" id="{448CF5C4-157B-4B9E-B149-36988608F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8676527"/>
            <a:ext cx="2314575" cy="486833"/>
          </a:xfrm>
        </p:spPr>
        <p:txBody>
          <a:bodyPr/>
          <a:lstStyle/>
          <a:p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37010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536666-8A85-4C49-AF2B-3B6689997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8" y="763551"/>
            <a:ext cx="3017520" cy="27129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2954F2-3152-41E9-82AC-1863BAD63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696" y="763550"/>
            <a:ext cx="3017520" cy="2712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DFB18C-D569-40D9-B00C-2802DB1B0F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0" y="3597287"/>
            <a:ext cx="3017520" cy="27129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5B11A8-6E54-4E3C-AE72-AFB820CC2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22" y="3597288"/>
            <a:ext cx="3017520" cy="27129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51D378-10D6-45FA-835A-B4A4FBBC9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8" y="6431026"/>
            <a:ext cx="3017520" cy="271297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3A6B4B-65ED-4618-A1D7-D5481A93FBAD}"/>
              </a:ext>
            </a:extLst>
          </p:cNvPr>
          <p:cNvSpPr txBox="1"/>
          <p:nvPr/>
        </p:nvSpPr>
        <p:spPr>
          <a:xfrm>
            <a:off x="0" y="885552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</a:t>
            </a:r>
            <a:r>
              <a:rPr lang="en-US" sz="600" dirty="0">
                <a:solidFill>
                  <a:schemeClr val="bg1"/>
                </a:solidFill>
              </a:rPr>
              <a:t>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>
                <a:solidFill>
                  <a:schemeClr val="bg1"/>
                </a:solidFill>
              </a:rPr>
              <a:t>N-</a:t>
            </a:r>
            <a:r>
              <a:rPr lang="en-US" sz="800" dirty="0" err="1">
                <a:solidFill>
                  <a:schemeClr val="bg1"/>
                </a:solidFill>
              </a:rPr>
              <a:t>formylmethioninie</a:t>
            </a:r>
            <a:r>
              <a:rPr lang="en-US" sz="800" dirty="0">
                <a:solidFill>
                  <a:schemeClr val="bg1"/>
                </a:solidFill>
              </a:rPr>
              <a:t> Quartile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3C29DA-87D1-47D7-9004-5A66292E2386}"/>
              </a:ext>
            </a:extLst>
          </p:cNvPr>
          <p:cNvSpPr txBox="1"/>
          <p:nvPr/>
        </p:nvSpPr>
        <p:spPr>
          <a:xfrm>
            <a:off x="2" y="6022296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endParaRPr lang="en-US" sz="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372F3-C6FB-40AF-BB64-BAE393B4F855}"/>
              </a:ext>
            </a:extLst>
          </p:cNvPr>
          <p:cNvSpPr txBox="1"/>
          <p:nvPr/>
        </p:nvSpPr>
        <p:spPr>
          <a:xfrm>
            <a:off x="-1" y="319944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                         </a:t>
            </a:r>
          </a:p>
          <a:p>
            <a:r>
              <a:rPr lang="en-US" sz="600" dirty="0"/>
              <a:t>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43731C-A43A-49A4-9E34-99D5B7D80391}"/>
              </a:ext>
            </a:extLst>
          </p:cNvPr>
          <p:cNvSpPr txBox="1"/>
          <p:nvPr/>
        </p:nvSpPr>
        <p:spPr>
          <a:xfrm>
            <a:off x="188321" y="105846"/>
            <a:ext cx="6064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Additional file 5. (Continued) VITdAL-ICU cohort Day 0 BCAA Metabolism by N-formylmethionine quartiles</a:t>
            </a:r>
            <a:r>
              <a:rPr lang="en-US" sz="1200" b="1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EDE0B1-48DB-4F47-92C7-4E1944AD044D}"/>
              </a:ext>
            </a:extLst>
          </p:cNvPr>
          <p:cNvSpPr txBox="1"/>
          <p:nvPr/>
        </p:nvSpPr>
        <p:spPr>
          <a:xfrm>
            <a:off x="311700" y="811460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2-hydroxy-3-methylvalerate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E9EAEE-30AB-40D3-883B-E810817F0FD2}"/>
              </a:ext>
            </a:extLst>
          </p:cNvPr>
          <p:cNvSpPr txBox="1"/>
          <p:nvPr/>
        </p:nvSpPr>
        <p:spPr>
          <a:xfrm>
            <a:off x="3826433" y="811460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beta-</a:t>
            </a:r>
            <a:r>
              <a:rPr lang="en-US" sz="800" dirty="0" err="1"/>
              <a:t>hydroxyisovalerate</a:t>
            </a:r>
            <a:endParaRPr lang="en-US" sz="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5E89BB-146B-4DBB-8599-80E7EA0EEF09}"/>
              </a:ext>
            </a:extLst>
          </p:cNvPr>
          <p:cNvSpPr/>
          <p:nvPr/>
        </p:nvSpPr>
        <p:spPr>
          <a:xfrm>
            <a:off x="0" y="962025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20134E-3B46-4FA6-87CA-9F28BF933C17}"/>
              </a:ext>
            </a:extLst>
          </p:cNvPr>
          <p:cNvSpPr/>
          <p:nvPr/>
        </p:nvSpPr>
        <p:spPr>
          <a:xfrm>
            <a:off x="3552833" y="1052506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58FDA6-AAFF-4D90-85EC-B7A4D310247D}"/>
              </a:ext>
            </a:extLst>
          </p:cNvPr>
          <p:cNvSpPr txBox="1"/>
          <p:nvPr/>
        </p:nvSpPr>
        <p:spPr>
          <a:xfrm>
            <a:off x="316460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3-hydroxy-2-ethylpropionate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7C4470-7427-4855-8634-CE04D555CCFE}"/>
              </a:ext>
            </a:extLst>
          </p:cNvPr>
          <p:cNvSpPr txBox="1"/>
          <p:nvPr/>
        </p:nvSpPr>
        <p:spPr>
          <a:xfrm>
            <a:off x="3831193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alpha-</a:t>
            </a:r>
            <a:r>
              <a:rPr lang="en-US" sz="800" dirty="0" err="1"/>
              <a:t>hydroxyisovalerate</a:t>
            </a:r>
            <a:endParaRPr lang="en-US" sz="8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B242ED-98A1-48B1-B244-3D32A77D09CB}"/>
              </a:ext>
            </a:extLst>
          </p:cNvPr>
          <p:cNvSpPr txBox="1"/>
          <p:nvPr/>
        </p:nvSpPr>
        <p:spPr>
          <a:xfrm>
            <a:off x="316452" y="6478835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2-hydroxy-3-methylvalerate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1611A4-9313-48E7-A168-381348369E58}"/>
              </a:ext>
            </a:extLst>
          </p:cNvPr>
          <p:cNvSpPr txBox="1"/>
          <p:nvPr/>
        </p:nvSpPr>
        <p:spPr>
          <a:xfrm rot="16200000">
            <a:off x="-436571" y="1854432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ED2ED2-C459-4E39-AD50-E1A402164AF9}"/>
              </a:ext>
            </a:extLst>
          </p:cNvPr>
          <p:cNvSpPr txBox="1"/>
          <p:nvPr/>
        </p:nvSpPr>
        <p:spPr>
          <a:xfrm rot="16200000">
            <a:off x="3121796" y="187436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445445-B5CD-40E4-9126-5DC22BC20058}"/>
              </a:ext>
            </a:extLst>
          </p:cNvPr>
          <p:cNvSpPr txBox="1"/>
          <p:nvPr/>
        </p:nvSpPr>
        <p:spPr>
          <a:xfrm rot="16200000">
            <a:off x="-436577" y="468338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8C5EC3-988B-46D2-B293-86A15D02A524}"/>
              </a:ext>
            </a:extLst>
          </p:cNvPr>
          <p:cNvSpPr txBox="1"/>
          <p:nvPr/>
        </p:nvSpPr>
        <p:spPr>
          <a:xfrm rot="16200000">
            <a:off x="-436579" y="7507560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AE9C98-9E77-433C-ABA1-70DCEAFF0CF0}"/>
              </a:ext>
            </a:extLst>
          </p:cNvPr>
          <p:cNvSpPr txBox="1"/>
          <p:nvPr/>
        </p:nvSpPr>
        <p:spPr>
          <a:xfrm rot="16200000">
            <a:off x="3095841" y="1865321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364912-D1DF-4CC3-8518-7367C25FE080}"/>
              </a:ext>
            </a:extLst>
          </p:cNvPr>
          <p:cNvSpPr txBox="1"/>
          <p:nvPr/>
        </p:nvSpPr>
        <p:spPr>
          <a:xfrm rot="16200000">
            <a:off x="3095835" y="4694277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2" name="Footer Placeholder 1">
            <a:extLst>
              <a:ext uri="{FF2B5EF4-FFF2-40B4-BE49-F238E27FC236}">
                <a16:creationId xmlns:a16="http://schemas.microsoft.com/office/drawing/2014/main" id="{73B3EA5C-4168-498C-9067-6398EFD78985}"/>
              </a:ext>
            </a:extLst>
          </p:cNvPr>
          <p:cNvSpPr txBox="1">
            <a:spLocks/>
          </p:cNvSpPr>
          <p:nvPr/>
        </p:nvSpPr>
        <p:spPr>
          <a:xfrm>
            <a:off x="2271713" y="8676527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902397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1BF12A06-C628-46C5-AA99-F701ABCB9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1" y="3591229"/>
            <a:ext cx="3020635" cy="271576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20679829-9234-4743-8902-FAD9722336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" y="755901"/>
            <a:ext cx="3020635" cy="271576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8D2B477-E2C0-4049-A08D-A9076266E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4" y="6427833"/>
            <a:ext cx="3020635" cy="2715768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47BF3BA-6E48-4526-AD00-F5FBDBE3F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298" y="755094"/>
            <a:ext cx="3020635" cy="271576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9AF79CD3-E6C8-4861-A15F-501BDF0225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12" y="3591286"/>
            <a:ext cx="3020635" cy="271576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5110A07-70FB-4563-92AD-76CC900B38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518" y="6428551"/>
            <a:ext cx="3020635" cy="27157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3A6B4B-65ED-4618-A1D7-D5481A93FBAD}"/>
              </a:ext>
            </a:extLst>
          </p:cNvPr>
          <p:cNvSpPr txBox="1"/>
          <p:nvPr/>
        </p:nvSpPr>
        <p:spPr>
          <a:xfrm>
            <a:off x="0" y="885552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endParaRPr lang="en-US" sz="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3C29DA-87D1-47D7-9004-5A66292E2386}"/>
              </a:ext>
            </a:extLst>
          </p:cNvPr>
          <p:cNvSpPr txBox="1"/>
          <p:nvPr/>
        </p:nvSpPr>
        <p:spPr>
          <a:xfrm>
            <a:off x="2" y="6022296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endParaRPr lang="en-US" sz="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372F3-C6FB-40AF-BB64-BAE393B4F855}"/>
              </a:ext>
            </a:extLst>
          </p:cNvPr>
          <p:cNvSpPr txBox="1"/>
          <p:nvPr/>
        </p:nvSpPr>
        <p:spPr>
          <a:xfrm>
            <a:off x="-1" y="319944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                         </a:t>
            </a:r>
          </a:p>
          <a:p>
            <a:r>
              <a:rPr lang="en-US" sz="600" dirty="0"/>
              <a:t>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43731C-A43A-49A4-9E34-99D5B7D80391}"/>
              </a:ext>
            </a:extLst>
          </p:cNvPr>
          <p:cNvSpPr txBox="1"/>
          <p:nvPr/>
        </p:nvSpPr>
        <p:spPr>
          <a:xfrm>
            <a:off x="188321" y="105846"/>
            <a:ext cx="6064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Additional file 5. (Continued) VITdAL-ICU cohort Day 0 Pentose Phosphate Pathway Metabolism by N-formylmethionine quartiles</a:t>
            </a:r>
            <a:r>
              <a:rPr lang="en-US" sz="1200" b="1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EDE0B1-48DB-4F47-92C7-4E1944AD044D}"/>
              </a:ext>
            </a:extLst>
          </p:cNvPr>
          <p:cNvSpPr txBox="1"/>
          <p:nvPr/>
        </p:nvSpPr>
        <p:spPr>
          <a:xfrm>
            <a:off x="311700" y="811460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arabonate</a:t>
            </a:r>
            <a:r>
              <a:rPr lang="en-US" sz="800" dirty="0"/>
              <a:t>/</a:t>
            </a:r>
            <a:r>
              <a:rPr lang="en-US" sz="800" dirty="0" err="1"/>
              <a:t>xylonate</a:t>
            </a:r>
            <a:endParaRPr lang="en-US" sz="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E9EAEE-30AB-40D3-883B-E810817F0FD2}"/>
              </a:ext>
            </a:extLst>
          </p:cNvPr>
          <p:cNvSpPr txBox="1"/>
          <p:nvPr/>
        </p:nvSpPr>
        <p:spPr>
          <a:xfrm>
            <a:off x="3826433" y="811460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arabitol</a:t>
            </a:r>
            <a:endParaRPr lang="en-US" sz="8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5E89BB-146B-4DBB-8599-80E7EA0EEF09}"/>
              </a:ext>
            </a:extLst>
          </p:cNvPr>
          <p:cNvSpPr/>
          <p:nvPr/>
        </p:nvSpPr>
        <p:spPr>
          <a:xfrm>
            <a:off x="0" y="962025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20134E-3B46-4FA6-87CA-9F28BF933C17}"/>
              </a:ext>
            </a:extLst>
          </p:cNvPr>
          <p:cNvSpPr/>
          <p:nvPr/>
        </p:nvSpPr>
        <p:spPr>
          <a:xfrm>
            <a:off x="3552833" y="1052506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58FDA6-AAFF-4D90-85EC-B7A4D310247D}"/>
              </a:ext>
            </a:extLst>
          </p:cNvPr>
          <p:cNvSpPr txBox="1"/>
          <p:nvPr/>
        </p:nvSpPr>
        <p:spPr>
          <a:xfrm>
            <a:off x="316460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arabinose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7C4470-7427-4855-8634-CE04D555CCFE}"/>
              </a:ext>
            </a:extLst>
          </p:cNvPr>
          <p:cNvSpPr txBox="1"/>
          <p:nvPr/>
        </p:nvSpPr>
        <p:spPr>
          <a:xfrm>
            <a:off x="3831193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ribitol</a:t>
            </a:r>
            <a:endParaRPr lang="en-US" sz="8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B242ED-98A1-48B1-B244-3D32A77D09CB}"/>
              </a:ext>
            </a:extLst>
          </p:cNvPr>
          <p:cNvSpPr txBox="1"/>
          <p:nvPr/>
        </p:nvSpPr>
        <p:spPr>
          <a:xfrm>
            <a:off x="316452" y="6478835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erythronate</a:t>
            </a:r>
            <a:endParaRPr lang="en-US" sz="8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AF68FD-A3FA-4332-972A-BA6C650DFA32}"/>
              </a:ext>
            </a:extLst>
          </p:cNvPr>
          <p:cNvSpPr txBox="1"/>
          <p:nvPr/>
        </p:nvSpPr>
        <p:spPr>
          <a:xfrm>
            <a:off x="3831185" y="6478835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erythritol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1611A4-9313-48E7-A168-381348369E58}"/>
              </a:ext>
            </a:extLst>
          </p:cNvPr>
          <p:cNvSpPr txBox="1"/>
          <p:nvPr/>
        </p:nvSpPr>
        <p:spPr>
          <a:xfrm rot="16200000">
            <a:off x="-436571" y="1854432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ED2ED2-C459-4E39-AD50-E1A402164AF9}"/>
              </a:ext>
            </a:extLst>
          </p:cNvPr>
          <p:cNvSpPr txBox="1"/>
          <p:nvPr/>
        </p:nvSpPr>
        <p:spPr>
          <a:xfrm rot="16200000">
            <a:off x="3121796" y="187436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445445-B5CD-40E4-9126-5DC22BC20058}"/>
              </a:ext>
            </a:extLst>
          </p:cNvPr>
          <p:cNvSpPr txBox="1"/>
          <p:nvPr/>
        </p:nvSpPr>
        <p:spPr>
          <a:xfrm rot="16200000">
            <a:off x="-436577" y="468338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8C5EC3-988B-46D2-B293-86A15D02A524}"/>
              </a:ext>
            </a:extLst>
          </p:cNvPr>
          <p:cNvSpPr txBox="1"/>
          <p:nvPr/>
        </p:nvSpPr>
        <p:spPr>
          <a:xfrm rot="16200000">
            <a:off x="-436579" y="7507560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AE9C98-9E77-433C-ABA1-70DCEAFF0CF0}"/>
              </a:ext>
            </a:extLst>
          </p:cNvPr>
          <p:cNvSpPr txBox="1"/>
          <p:nvPr/>
        </p:nvSpPr>
        <p:spPr>
          <a:xfrm rot="16200000">
            <a:off x="3095841" y="1865321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364912-D1DF-4CC3-8518-7367C25FE080}"/>
              </a:ext>
            </a:extLst>
          </p:cNvPr>
          <p:cNvSpPr txBox="1"/>
          <p:nvPr/>
        </p:nvSpPr>
        <p:spPr>
          <a:xfrm rot="16200000">
            <a:off x="3095835" y="4694277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F8E0BE3-4E80-4BA1-805A-0648833284D6}"/>
              </a:ext>
            </a:extLst>
          </p:cNvPr>
          <p:cNvSpPr txBox="1"/>
          <p:nvPr/>
        </p:nvSpPr>
        <p:spPr>
          <a:xfrm rot="16200000">
            <a:off x="3095833" y="7518449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2C60AA-5395-42C2-B2FD-34FBBFEB7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3" y="8676527"/>
            <a:ext cx="2314575" cy="486833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17511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17DED5-D310-4393-A500-2124985D3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2" y="6429863"/>
            <a:ext cx="3020635" cy="27157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65FCB7-C48F-405F-B551-8FB634E1A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483" y="3591932"/>
            <a:ext cx="3020635" cy="2715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797987-AF6B-4A97-94B1-33CD81CACF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2" y="3591932"/>
            <a:ext cx="3020635" cy="27157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7F2117-2B99-4E17-8583-8F0AF68596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3" y="755156"/>
            <a:ext cx="3020635" cy="27157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E2088B-A23E-4CD4-B3C5-3136A61E71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74" y="755626"/>
            <a:ext cx="3020635" cy="27157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3A6B4B-65ED-4618-A1D7-D5481A93FBAD}"/>
              </a:ext>
            </a:extLst>
          </p:cNvPr>
          <p:cNvSpPr txBox="1"/>
          <p:nvPr/>
        </p:nvSpPr>
        <p:spPr>
          <a:xfrm>
            <a:off x="0" y="885552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</a:t>
            </a:r>
            <a:r>
              <a:rPr lang="en-US" sz="600" b="1" dirty="0"/>
              <a:t>    </a:t>
            </a:r>
            <a:r>
              <a:rPr lang="en-US" sz="600" dirty="0"/>
              <a:t>                                              </a:t>
            </a:r>
            <a:r>
              <a:rPr lang="en-US" sz="600" dirty="0">
                <a:solidFill>
                  <a:schemeClr val="bg1"/>
                </a:solidFill>
              </a:rPr>
              <a:t>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>
                <a:solidFill>
                  <a:schemeClr val="bg1"/>
                </a:solidFill>
              </a:rPr>
              <a:t>N-</a:t>
            </a:r>
            <a:r>
              <a:rPr lang="en-US" sz="800" dirty="0" err="1">
                <a:solidFill>
                  <a:schemeClr val="bg1"/>
                </a:solidFill>
              </a:rPr>
              <a:t>formylmethioninie</a:t>
            </a:r>
            <a:r>
              <a:rPr lang="en-US" sz="800" dirty="0">
                <a:solidFill>
                  <a:schemeClr val="bg1"/>
                </a:solidFill>
              </a:rPr>
              <a:t> Quartile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3C29DA-87D1-47D7-9004-5A66292E2386}"/>
              </a:ext>
            </a:extLst>
          </p:cNvPr>
          <p:cNvSpPr txBox="1"/>
          <p:nvPr/>
        </p:nvSpPr>
        <p:spPr>
          <a:xfrm>
            <a:off x="2" y="6022296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</a:t>
            </a:r>
          </a:p>
          <a:p>
            <a:r>
              <a:rPr lang="en-US" sz="600" dirty="0"/>
              <a:t>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endParaRPr lang="en-US" sz="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372F3-C6FB-40AF-BB64-BAE393B4F855}"/>
              </a:ext>
            </a:extLst>
          </p:cNvPr>
          <p:cNvSpPr txBox="1"/>
          <p:nvPr/>
        </p:nvSpPr>
        <p:spPr>
          <a:xfrm>
            <a:off x="-1" y="3199448"/>
            <a:ext cx="68580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dirty="0"/>
              <a:t>                                   Q1                              Q2                             Q3                              Q4                                                                                               Q1                              Q2                             Q3                             Q4                         </a:t>
            </a:r>
          </a:p>
          <a:p>
            <a:r>
              <a:rPr lang="en-US" sz="600" dirty="0"/>
              <a:t>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  <a:r>
              <a:rPr lang="en-US" sz="600" dirty="0"/>
              <a:t>                                                                                                                                     </a:t>
            </a:r>
            <a:r>
              <a:rPr lang="en-US" sz="800" dirty="0"/>
              <a:t>N-</a:t>
            </a:r>
            <a:r>
              <a:rPr lang="en-US" sz="800" dirty="0" err="1"/>
              <a:t>formylmethioninie</a:t>
            </a:r>
            <a:r>
              <a:rPr lang="en-US" sz="800" dirty="0"/>
              <a:t> Quartile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43731C-A43A-49A4-9E34-99D5B7D80391}"/>
              </a:ext>
            </a:extLst>
          </p:cNvPr>
          <p:cNvSpPr txBox="1"/>
          <p:nvPr/>
        </p:nvSpPr>
        <p:spPr>
          <a:xfrm>
            <a:off x="188321" y="105846"/>
            <a:ext cx="60648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Additional file 5. (Continued) VITdAL-ICU cohort Day 0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Purine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Metabolism by N-formylmethionine quartiles</a:t>
            </a:r>
            <a:r>
              <a:rPr lang="en-US" sz="1200" b="1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EDE0B1-48DB-4F47-92C7-4E1944AD044D}"/>
              </a:ext>
            </a:extLst>
          </p:cNvPr>
          <p:cNvSpPr txBox="1"/>
          <p:nvPr/>
        </p:nvSpPr>
        <p:spPr>
          <a:xfrm>
            <a:off x="311700" y="788014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allantoin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E9EAEE-30AB-40D3-883B-E810817F0FD2}"/>
              </a:ext>
            </a:extLst>
          </p:cNvPr>
          <p:cNvSpPr txBox="1"/>
          <p:nvPr/>
        </p:nvSpPr>
        <p:spPr>
          <a:xfrm>
            <a:off x="3826433" y="788014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N6-carbamoylthreonyladenosine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5E89BB-146B-4DBB-8599-80E7EA0EEF09}"/>
              </a:ext>
            </a:extLst>
          </p:cNvPr>
          <p:cNvSpPr/>
          <p:nvPr/>
        </p:nvSpPr>
        <p:spPr>
          <a:xfrm>
            <a:off x="0" y="962025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20134E-3B46-4FA6-87CA-9F28BF933C17}"/>
              </a:ext>
            </a:extLst>
          </p:cNvPr>
          <p:cNvSpPr/>
          <p:nvPr/>
        </p:nvSpPr>
        <p:spPr>
          <a:xfrm>
            <a:off x="3552833" y="1052506"/>
            <a:ext cx="188321" cy="7939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58FDA6-AAFF-4D90-85EC-B7A4D310247D}"/>
              </a:ext>
            </a:extLst>
          </p:cNvPr>
          <p:cNvSpPr txBox="1"/>
          <p:nvPr/>
        </p:nvSpPr>
        <p:spPr>
          <a:xfrm>
            <a:off x="316460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1-methyladenosine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7C4470-7427-4855-8634-CE04D555CCFE}"/>
              </a:ext>
            </a:extLst>
          </p:cNvPr>
          <p:cNvSpPr txBox="1"/>
          <p:nvPr/>
        </p:nvSpPr>
        <p:spPr>
          <a:xfrm>
            <a:off x="3831193" y="3645161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N2,N2-dimethylguanosine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0B242ED-98A1-48B1-B244-3D32A77D09CB}"/>
              </a:ext>
            </a:extLst>
          </p:cNvPr>
          <p:cNvSpPr txBox="1"/>
          <p:nvPr/>
        </p:nvSpPr>
        <p:spPr>
          <a:xfrm>
            <a:off x="316452" y="6478835"/>
            <a:ext cx="183832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7-methylguanine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1611A4-9313-48E7-A168-381348369E58}"/>
              </a:ext>
            </a:extLst>
          </p:cNvPr>
          <p:cNvSpPr txBox="1"/>
          <p:nvPr/>
        </p:nvSpPr>
        <p:spPr>
          <a:xfrm rot="16200000">
            <a:off x="-436571" y="1854432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445445-B5CD-40E4-9126-5DC22BC20058}"/>
              </a:ext>
            </a:extLst>
          </p:cNvPr>
          <p:cNvSpPr txBox="1"/>
          <p:nvPr/>
        </p:nvSpPr>
        <p:spPr>
          <a:xfrm rot="16200000">
            <a:off x="-436577" y="4683388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8C5EC3-988B-46D2-B293-86A15D02A524}"/>
              </a:ext>
            </a:extLst>
          </p:cNvPr>
          <p:cNvSpPr txBox="1"/>
          <p:nvPr/>
        </p:nvSpPr>
        <p:spPr>
          <a:xfrm rot="16200000">
            <a:off x="-436579" y="7507560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AE9C98-9E77-433C-ABA1-70DCEAFF0CF0}"/>
              </a:ext>
            </a:extLst>
          </p:cNvPr>
          <p:cNvSpPr txBox="1"/>
          <p:nvPr/>
        </p:nvSpPr>
        <p:spPr>
          <a:xfrm rot="16200000">
            <a:off x="3098663" y="1865321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364912-D1DF-4CC3-8518-7367C25FE080}"/>
              </a:ext>
            </a:extLst>
          </p:cNvPr>
          <p:cNvSpPr txBox="1"/>
          <p:nvPr/>
        </p:nvSpPr>
        <p:spPr>
          <a:xfrm rot="16200000">
            <a:off x="3095835" y="4694277"/>
            <a:ext cx="1095394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/>
              <a:t>Relative Abundance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6B75F9-3803-4BFD-8FA4-5207B88B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711" y="8667635"/>
            <a:ext cx="2314575" cy="486833"/>
          </a:xfrm>
        </p:spPr>
        <p:txBody>
          <a:bodyPr/>
          <a:lstStyle/>
          <a:p>
            <a:fld id="{3EF2E9F6-D5D7-4E89-A2ED-E99393BCDF0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40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2368</TotalTime>
  <Words>329</Words>
  <Application>Microsoft Office PowerPoint</Application>
  <PresentationFormat>On-screen Show (4:3)</PresentationFormat>
  <Paragraphs>78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kenneth christopher</dc:creator>
  <cp:lastModifiedBy>kenneth christopher</cp:lastModifiedBy>
  <cp:revision>23</cp:revision>
  <dcterms:created xsi:type="dcterms:W3CDTF">2021-03-06T19:06:02Z</dcterms:created>
  <dcterms:modified xsi:type="dcterms:W3CDTF">2022-09-02T17:36:25Z</dcterms:modified>
</cp:coreProperties>
</file>