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2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561B1C-22EC-4C1B-B214-786496442C92}" type="datetimeFigureOut">
              <a:rPr lang="en-IE" smtClean="0"/>
              <a:t>23/11/2022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FB0621-0608-4DC1-B727-BE8B59647FD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62453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IE" sz="2400" b="1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E" sz="24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e1. Flow chart for outcome analysis for LUNG-SAFE study. AKI=acute kidney injury; CKD=chronic kidney disease; MV=mechanical ventilation.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AE75C-CC5C-46B8-9AED-5BC368611F22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45066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IE" sz="1200" b="1" dirty="0" smtClean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E" sz="1200" b="1" dirty="0" smtClean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e2. Flow chart for outcome analysis including chronic kidney disease</a:t>
            </a:r>
            <a:r>
              <a:rPr lang="en-IE" sz="1200" b="1" baseline="0" dirty="0" smtClean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(CKD)</a:t>
            </a:r>
            <a:r>
              <a:rPr lang="en-IE" sz="1200" b="1" dirty="0" smtClean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AKI=acute kidney injury; CKD=chronic kidney disease; MV=mechanical ventilation.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AE75C-CC5C-46B8-9AED-5BC368611F22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68733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e3: Kaplan Meier plot of 28-day hospital survival and AKI stage (including CKD)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AE75C-CC5C-46B8-9AED-5BC368611F22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52812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e4: Kaplan Meier plot of 90-day hospital survival and AKI stage (including CKD)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AE75C-CC5C-46B8-9AED-5BC368611F22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17350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e5. Hazard ratio plots for 28-day ICU mortality against AKI stage (including CKD patients)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AE75C-CC5C-46B8-9AED-5BC368611F22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68187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e6. Hazard ratio plots for 90-day hospital mortality against AKI stage (including</a:t>
            </a:r>
            <a:r>
              <a:rPr lang="en-IE" sz="1800" baseline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CKD patients</a:t>
            </a:r>
            <a:r>
              <a:rPr lang="en-I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AE75C-CC5C-46B8-9AED-5BC368611F22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79848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e7: Number of missing observations per variable included in</a:t>
            </a:r>
            <a:r>
              <a:rPr lang="en-IE" sz="1200" baseline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analysis</a:t>
            </a:r>
            <a:endParaRPr lang="en-IE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AE75C-CC5C-46B8-9AED-5BC368611F22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14958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e8. Hazard ratio plots for 28-day ICU mortality against AKI stage (using geographic region)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AE75C-CC5C-46B8-9AED-5BC368611F22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694105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e9. Hazard ratio plots for 90-day hospital mortality against AKI stage (using geographic region)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AE75C-CC5C-46B8-9AED-5BC368611F22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38635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6648-9190-489B-A8AF-6F12A8E556E7}" type="datetimeFigureOut">
              <a:rPr lang="en-IE" smtClean="0"/>
              <a:t>23/11/2022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9733-3ED1-4BF9-A302-8AB78750594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81380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6648-9190-489B-A8AF-6F12A8E556E7}" type="datetimeFigureOut">
              <a:rPr lang="en-IE" smtClean="0"/>
              <a:t>23/11/2022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9733-3ED1-4BF9-A302-8AB78750594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29651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6648-9190-489B-A8AF-6F12A8E556E7}" type="datetimeFigureOut">
              <a:rPr lang="en-IE" smtClean="0"/>
              <a:t>23/11/2022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9733-3ED1-4BF9-A302-8AB78750594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6142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6648-9190-489B-A8AF-6F12A8E556E7}" type="datetimeFigureOut">
              <a:rPr lang="en-IE" smtClean="0"/>
              <a:t>23/11/2022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9733-3ED1-4BF9-A302-8AB78750594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22940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6648-9190-489B-A8AF-6F12A8E556E7}" type="datetimeFigureOut">
              <a:rPr lang="en-IE" smtClean="0"/>
              <a:t>23/11/2022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9733-3ED1-4BF9-A302-8AB78750594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31098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6648-9190-489B-A8AF-6F12A8E556E7}" type="datetimeFigureOut">
              <a:rPr lang="en-IE" smtClean="0"/>
              <a:t>23/11/2022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9733-3ED1-4BF9-A302-8AB78750594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93668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6648-9190-489B-A8AF-6F12A8E556E7}" type="datetimeFigureOut">
              <a:rPr lang="en-IE" smtClean="0"/>
              <a:t>23/11/2022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9733-3ED1-4BF9-A302-8AB78750594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82094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6648-9190-489B-A8AF-6F12A8E556E7}" type="datetimeFigureOut">
              <a:rPr lang="en-IE" smtClean="0"/>
              <a:t>23/11/2022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9733-3ED1-4BF9-A302-8AB78750594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74542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6648-9190-489B-A8AF-6F12A8E556E7}" type="datetimeFigureOut">
              <a:rPr lang="en-IE" smtClean="0"/>
              <a:t>23/11/2022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9733-3ED1-4BF9-A302-8AB78750594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77448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6648-9190-489B-A8AF-6F12A8E556E7}" type="datetimeFigureOut">
              <a:rPr lang="en-IE" smtClean="0"/>
              <a:t>23/11/2022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9733-3ED1-4BF9-A302-8AB78750594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25167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6648-9190-489B-A8AF-6F12A8E556E7}" type="datetimeFigureOut">
              <a:rPr lang="en-IE" smtClean="0"/>
              <a:t>23/11/2022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9733-3ED1-4BF9-A302-8AB78750594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7692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E6648-9190-489B-A8AF-6F12A8E556E7}" type="datetimeFigureOut">
              <a:rPr lang="en-IE" smtClean="0"/>
              <a:t>23/11/2022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D9733-3ED1-4BF9-A302-8AB78750594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15088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/>
              <a:t>Supplementary figures E1-E9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11472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7FFA57-B7C6-48DB-877B-0C4AB85E4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3460"/>
            <a:ext cx="2167467" cy="760942"/>
          </a:xfrm>
        </p:spPr>
        <p:txBody>
          <a:bodyPr>
            <a:normAutofit fontScale="90000"/>
          </a:bodyPr>
          <a:lstStyle/>
          <a:p>
            <a:r>
              <a:rPr lang="en-IE" dirty="0"/>
              <a:t>Figure e1 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951971" y="534674"/>
            <a:ext cx="9398231" cy="4340760"/>
            <a:chOff x="951971" y="534674"/>
            <a:chExt cx="9398231" cy="434076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B9F1391-A617-4833-93AF-D9D8FF6CD90E}"/>
                </a:ext>
              </a:extLst>
            </p:cNvPr>
            <p:cNvGrpSpPr/>
            <p:nvPr/>
          </p:nvGrpSpPr>
          <p:grpSpPr>
            <a:xfrm>
              <a:off x="951971" y="534674"/>
              <a:ext cx="9398231" cy="4340760"/>
              <a:chOff x="-1094616" y="0"/>
              <a:chExt cx="5995546" cy="3322212"/>
            </a:xfrm>
          </p:grpSpPr>
          <p:sp>
            <p:nvSpPr>
              <p:cNvPr id="8" name="Text Box 5">
                <a:extLst>
                  <a:ext uri="{FF2B5EF4-FFF2-40B4-BE49-F238E27FC236}">
                    <a16:creationId xmlns:a16="http://schemas.microsoft.com/office/drawing/2014/main" id="{D0564C75-BD41-4430-8058-24FE4288C7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575" y="2284691"/>
                <a:ext cx="2195830" cy="304800"/>
              </a:xfrm>
              <a:prstGeom prst="rect">
                <a:avLst/>
              </a:prstGeom>
              <a:noFill/>
              <a:ln w="9525" algn="in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E" sz="1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1,957</a:t>
                </a:r>
                <a:r>
                  <a:rPr lang="en-IE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patients with outcome</a:t>
                </a: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6337A5D-9953-47FE-8C80-A74E325665F3}"/>
                  </a:ext>
                </a:extLst>
              </p:cNvPr>
              <p:cNvGrpSpPr/>
              <p:nvPr/>
            </p:nvGrpSpPr>
            <p:grpSpPr>
              <a:xfrm>
                <a:off x="-1094616" y="0"/>
                <a:ext cx="5995546" cy="3322212"/>
                <a:chOff x="-1094616" y="0"/>
                <a:chExt cx="5995546" cy="3322212"/>
              </a:xfrm>
            </p:grpSpPr>
            <p:sp>
              <p:nvSpPr>
                <p:cNvPr id="10" name="Text Box 3">
                  <a:extLst>
                    <a:ext uri="{FF2B5EF4-FFF2-40B4-BE49-F238E27FC236}">
                      <a16:creationId xmlns:a16="http://schemas.microsoft.com/office/drawing/2014/main" id="{964C8266-CF02-4570-BA7B-B5C9009E5B7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0" y="0"/>
                  <a:ext cx="2196131" cy="314325"/>
                </a:xfrm>
                <a:prstGeom prst="rect">
                  <a:avLst/>
                </a:prstGeom>
                <a:noFill/>
                <a:ln w="9525" algn="in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CCCCCC"/>
                        </a:outerShdw>
                      </a:effectLst>
                    </a14:hiddenEffects>
                  </a:ext>
                </a:extLst>
              </p:spPr>
              <p:txBody>
                <a:bodyPr rot="0" vert="horz" wrap="square" lIns="36576" tIns="36576" rIns="36576" bIns="36576" anchor="t" anchorCtr="0" upright="1"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IE" sz="1600" dirty="0"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12,906</a:t>
                  </a:r>
                  <a:r>
                    <a:rPr lang="en-IE" sz="16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patients</a:t>
                  </a:r>
                </a:p>
              </p:txBody>
            </p:sp>
            <p:sp>
              <p:nvSpPr>
                <p:cNvPr id="11" name="Text Box 4">
                  <a:extLst>
                    <a:ext uri="{FF2B5EF4-FFF2-40B4-BE49-F238E27FC236}">
                      <a16:creationId xmlns:a16="http://schemas.microsoft.com/office/drawing/2014/main" id="{2FD94EA3-2070-4E0B-AD68-E0655F1952F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050" y="590550"/>
                  <a:ext cx="2195830" cy="295275"/>
                </a:xfrm>
                <a:prstGeom prst="rect">
                  <a:avLst/>
                </a:prstGeom>
                <a:noFill/>
                <a:ln w="9525" algn="in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CCCCCC"/>
                        </a:outerShdw>
                      </a:effectLst>
                    </a14:hiddenEffects>
                  </a:ext>
                </a:extLst>
              </p:spPr>
              <p:txBody>
                <a:bodyPr rot="0" vert="horz" wrap="square" lIns="36576" tIns="36576" rIns="36576" bIns="36576" anchor="t" anchorCtr="0" upright="1"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IE" sz="1600" dirty="0"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4,499 </a:t>
                  </a:r>
                  <a:r>
                    <a:rPr lang="en-IE" sz="16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patients with AHRF</a:t>
                  </a:r>
                </a:p>
              </p:txBody>
            </p:sp>
            <p:sp>
              <p:nvSpPr>
                <p:cNvPr id="12" name="Text Box 5">
                  <a:extLst>
                    <a:ext uri="{FF2B5EF4-FFF2-40B4-BE49-F238E27FC236}">
                      <a16:creationId xmlns:a16="http://schemas.microsoft.com/office/drawing/2014/main" id="{6F4BF649-D50D-4A54-A46E-4756C3E238A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050" y="1792541"/>
                  <a:ext cx="2195830" cy="304800"/>
                </a:xfrm>
                <a:prstGeom prst="rect">
                  <a:avLst/>
                </a:prstGeom>
                <a:noFill/>
                <a:ln w="9525" algn="in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CCCCCC"/>
                        </a:outerShdw>
                      </a:effectLst>
                    </a14:hiddenEffects>
                  </a:ext>
                </a:extLst>
              </p:spPr>
              <p:txBody>
                <a:bodyPr rot="0" vert="horz" wrap="square" lIns="36576" tIns="36576" rIns="36576" bIns="36576" anchor="t" anchorCtr="0" upright="1"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IE" sz="1600" dirty="0"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2,377 </a:t>
                  </a:r>
                  <a:r>
                    <a:rPr lang="en-IE" sz="16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patients undergoing IMV </a:t>
                  </a:r>
                </a:p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IE" sz="16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</a:t>
                  </a:r>
                </a:p>
              </p:txBody>
            </p:sp>
            <p:cxnSp>
              <p:nvCxnSpPr>
                <p:cNvPr id="13" name="Line 7">
                  <a:extLst>
                    <a:ext uri="{FF2B5EF4-FFF2-40B4-BE49-F238E27FC236}">
                      <a16:creationId xmlns:a16="http://schemas.microsoft.com/office/drawing/2014/main" id="{853F5B70-C68F-4DC8-B3B2-620114771DF1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076325" y="304800"/>
                  <a:ext cx="0" cy="242570"/>
                </a:xfrm>
                <a:prstGeom prst="line">
                  <a:avLst/>
                </a:prstGeom>
                <a:noFill/>
                <a:ln w="9525">
                  <a:solidFill>
                    <a:schemeClr val="dk1">
                      <a:lumMod val="0"/>
                      <a:lumOff val="0"/>
                    </a:schemeClr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CCCCCC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4" name="Line 8">
                  <a:extLst>
                    <a:ext uri="{FF2B5EF4-FFF2-40B4-BE49-F238E27FC236}">
                      <a16:creationId xmlns:a16="http://schemas.microsoft.com/office/drawing/2014/main" id="{A4F25C29-4546-4D7F-B9EA-BE0A578DF5A8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076325" y="1485900"/>
                  <a:ext cx="0" cy="304800"/>
                </a:xfrm>
                <a:prstGeom prst="line">
                  <a:avLst/>
                </a:prstGeom>
                <a:noFill/>
                <a:ln w="9525">
                  <a:solidFill>
                    <a:schemeClr val="dk1">
                      <a:lumMod val="0"/>
                      <a:lumOff val="0"/>
                    </a:schemeClr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CCCCCC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20" name="Text Box 4">
                  <a:extLst>
                    <a:ext uri="{FF2B5EF4-FFF2-40B4-BE49-F238E27FC236}">
                      <a16:creationId xmlns:a16="http://schemas.microsoft.com/office/drawing/2014/main" id="{29647644-4952-459A-AE17-27A7FAA5A5F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-173355" y="1162050"/>
                  <a:ext cx="2475571" cy="295275"/>
                </a:xfrm>
                <a:prstGeom prst="rect">
                  <a:avLst/>
                </a:prstGeom>
                <a:noFill/>
                <a:ln w="9525" algn="in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CCCCCC"/>
                        </a:outerShdw>
                      </a:effectLst>
                    </a14:hiddenEffects>
                  </a:ext>
                </a:extLst>
              </p:spPr>
              <p:txBody>
                <a:bodyPr rot="0" vert="horz" wrap="square" lIns="36576" tIns="36576" rIns="36576" bIns="36576" anchor="t" anchorCtr="0" upright="1"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IE" sz="1600" dirty="0"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2,813</a:t>
                  </a:r>
                  <a:r>
                    <a:rPr lang="en-IE" sz="16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patients with ARDS within 48 hours</a:t>
                  </a:r>
                </a:p>
              </p:txBody>
            </p:sp>
            <p:cxnSp>
              <p:nvCxnSpPr>
                <p:cNvPr id="21" name="Line 7">
                  <a:extLst>
                    <a:ext uri="{FF2B5EF4-FFF2-40B4-BE49-F238E27FC236}">
                      <a16:creationId xmlns:a16="http://schemas.microsoft.com/office/drawing/2014/main" id="{E04E8C98-9EF8-44A2-91AE-E45781210A78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085850" y="876300"/>
                  <a:ext cx="0" cy="242570"/>
                </a:xfrm>
                <a:prstGeom prst="line">
                  <a:avLst/>
                </a:prstGeom>
                <a:noFill/>
                <a:ln w="9525">
                  <a:solidFill>
                    <a:schemeClr val="dk1">
                      <a:lumMod val="0"/>
                      <a:lumOff val="0"/>
                    </a:schemeClr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CCCCCC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4" name="Line 11">
                  <a:extLst>
                    <a:ext uri="{FF2B5EF4-FFF2-40B4-BE49-F238E27FC236}">
                      <a16:creationId xmlns:a16="http://schemas.microsoft.com/office/drawing/2014/main" id="{587686AB-F77B-4FFC-B194-D15519AAA89B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085850" y="2204394"/>
                  <a:ext cx="1601470" cy="0"/>
                </a:xfrm>
                <a:prstGeom prst="line">
                  <a:avLst/>
                </a:prstGeom>
                <a:noFill/>
                <a:ln w="9525">
                  <a:solidFill>
                    <a:schemeClr val="dk1">
                      <a:lumMod val="0"/>
                      <a:lumOff val="0"/>
                    </a:schemeClr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CCCCCC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25" name="Text Box 17">
                  <a:extLst>
                    <a:ext uri="{FF2B5EF4-FFF2-40B4-BE49-F238E27FC236}">
                      <a16:creationId xmlns:a16="http://schemas.microsoft.com/office/drawing/2014/main" id="{95B7235A-4236-465E-8D2C-BE098694767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05100" y="1756081"/>
                  <a:ext cx="2195830" cy="788874"/>
                </a:xfrm>
                <a:prstGeom prst="rect">
                  <a:avLst/>
                </a:prstGeom>
                <a:noFill/>
                <a:ln w="9525" algn="in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CCCCCC"/>
                        </a:outerShdw>
                      </a:effectLst>
                    </a14:hiddenEffects>
                  </a:ext>
                </a:extLst>
              </p:spPr>
              <p:txBody>
                <a:bodyPr rot="0" vert="horz" wrap="square" lIns="36576" tIns="36576" rIns="36576" bIns="36576" anchor="t" anchorCtr="0" upright="1"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IE" sz="1600" dirty="0"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CKD n=244</a:t>
                  </a:r>
                </a:p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IE" sz="16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Transfer from other ICU n=149</a:t>
                  </a:r>
                </a:p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IE" sz="1600" dirty="0"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Missing creatinine data n=59</a:t>
                  </a:r>
                  <a:endParaRPr lang="en-IE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8" name="Text Box 5">
                  <a:extLst>
                    <a:ext uri="{FF2B5EF4-FFF2-40B4-BE49-F238E27FC236}">
                      <a16:creationId xmlns:a16="http://schemas.microsoft.com/office/drawing/2014/main" id="{FB315FDC-5B80-4758-B764-6877AAB1FD4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-1094616" y="3016043"/>
                  <a:ext cx="1382720" cy="306169"/>
                </a:xfrm>
                <a:prstGeom prst="rect">
                  <a:avLst/>
                </a:prstGeom>
                <a:noFill/>
                <a:ln w="9525" algn="in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CCCCCC"/>
                        </a:outerShdw>
                      </a:effectLst>
                    </a14:hiddenEffects>
                  </a:ext>
                </a:extLst>
              </p:spPr>
              <p:txBody>
                <a:bodyPr rot="0" vert="horz" wrap="square" lIns="36576" tIns="36576" rIns="36576" bIns="36576" anchor="t" anchorCtr="0" upright="1"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IE" sz="1600" dirty="0">
                      <a:solidFill>
                        <a:srgbClr val="FF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No AKI n=1084</a:t>
                  </a:r>
                  <a:endParaRPr lang="en-IE" sz="1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cxnSp>
          <p:nvCxnSpPr>
            <p:cNvPr id="42" name="Line 8">
              <a:extLst>
                <a:ext uri="{FF2B5EF4-FFF2-40B4-BE49-F238E27FC236}">
                  <a16:creationId xmlns:a16="http://schemas.microsoft.com/office/drawing/2014/main" id="{C4C403B6-D957-4A89-9B63-C29F84B38D0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347968" y="3946240"/>
              <a:ext cx="3510" cy="258681"/>
            </a:xfrm>
            <a:prstGeom prst="line">
              <a:avLst/>
            </a:prstGeom>
            <a:noFill/>
            <a:ln w="9525">
              <a:solidFill>
                <a:schemeClr val="dk1">
                  <a:lumMod val="0"/>
                  <a:lumOff val="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cxnSp>
        <p:cxnSp>
          <p:nvCxnSpPr>
            <p:cNvPr id="43" name="Line 8">
              <a:extLst>
                <a:ext uri="{FF2B5EF4-FFF2-40B4-BE49-F238E27FC236}">
                  <a16:creationId xmlns:a16="http://schemas.microsoft.com/office/drawing/2014/main" id="{C4C403B6-D957-4A89-9B63-C29F84B38D0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351478" y="3280020"/>
              <a:ext cx="3510" cy="258681"/>
            </a:xfrm>
            <a:prstGeom prst="line">
              <a:avLst/>
            </a:prstGeom>
            <a:noFill/>
            <a:ln w="9525">
              <a:solidFill>
                <a:schemeClr val="dk1">
                  <a:lumMod val="0"/>
                  <a:lumOff val="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cxnSp>
        <p:sp>
          <p:nvSpPr>
            <p:cNvPr id="39" name="Text Box 5">
              <a:extLst>
                <a:ext uri="{FF2B5EF4-FFF2-40B4-BE49-F238E27FC236}">
                  <a16:creationId xmlns:a16="http://schemas.microsoft.com/office/drawing/2014/main" id="{FB315FDC-5B80-4758-B764-6877AAB1FD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14572" y="4475395"/>
              <a:ext cx="2167466" cy="400036"/>
            </a:xfrm>
            <a:prstGeom prst="rect">
              <a:avLst/>
            </a:prstGeom>
            <a:noFill/>
            <a:ln w="9525" algn="in">
              <a:solidFill>
                <a:schemeClr val="dk1">
                  <a:lumMod val="0"/>
                  <a:lumOff val="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IE" sz="16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Stage 3 AKI n=360</a:t>
              </a:r>
            </a:p>
          </p:txBody>
        </p:sp>
        <p:sp>
          <p:nvSpPr>
            <p:cNvPr id="40" name="Text Box 5">
              <a:extLst>
                <a:ext uri="{FF2B5EF4-FFF2-40B4-BE49-F238E27FC236}">
                  <a16:creationId xmlns:a16="http://schemas.microsoft.com/office/drawing/2014/main" id="{FB315FDC-5B80-4758-B764-6877AAB1FD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7930" y="4475395"/>
              <a:ext cx="2167466" cy="400036"/>
            </a:xfrm>
            <a:prstGeom prst="rect">
              <a:avLst/>
            </a:prstGeom>
            <a:noFill/>
            <a:ln w="9525" algn="in">
              <a:solidFill>
                <a:schemeClr val="dk1">
                  <a:lumMod val="0"/>
                  <a:lumOff val="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IE" sz="16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Stage 2 AKI n=194</a:t>
              </a:r>
            </a:p>
          </p:txBody>
        </p:sp>
        <p:sp>
          <p:nvSpPr>
            <p:cNvPr id="41" name="Text Box 5">
              <a:extLst>
                <a:ext uri="{FF2B5EF4-FFF2-40B4-BE49-F238E27FC236}">
                  <a16:creationId xmlns:a16="http://schemas.microsoft.com/office/drawing/2014/main" id="{FB315FDC-5B80-4758-B764-6877AAB1FD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8044" y="4465621"/>
              <a:ext cx="2167466" cy="400036"/>
            </a:xfrm>
            <a:prstGeom prst="rect">
              <a:avLst/>
            </a:prstGeom>
            <a:noFill/>
            <a:ln w="9525" algn="in">
              <a:solidFill>
                <a:schemeClr val="dk1">
                  <a:lumMod val="0"/>
                  <a:lumOff val="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IE" sz="16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Stage 1 AKI n=319</a:t>
              </a:r>
            </a:p>
          </p:txBody>
        </p:sp>
        <p:cxnSp>
          <p:nvCxnSpPr>
            <p:cNvPr id="3" name="Straight Connector 2"/>
            <p:cNvCxnSpPr/>
            <p:nvPr/>
          </p:nvCxnSpPr>
          <p:spPr>
            <a:xfrm>
              <a:off x="2045955" y="4194428"/>
              <a:ext cx="6952350" cy="293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Line 8">
              <a:extLst>
                <a:ext uri="{FF2B5EF4-FFF2-40B4-BE49-F238E27FC236}">
                  <a16:creationId xmlns:a16="http://schemas.microsoft.com/office/drawing/2014/main" id="{C4C403B6-D957-4A89-9B63-C29F84B38D0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045955" y="4194428"/>
              <a:ext cx="3510" cy="258681"/>
            </a:xfrm>
            <a:prstGeom prst="line">
              <a:avLst/>
            </a:prstGeom>
            <a:noFill/>
            <a:ln w="9525">
              <a:solidFill>
                <a:schemeClr val="dk1">
                  <a:lumMod val="0"/>
                  <a:lumOff val="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cxnSp>
        <p:cxnSp>
          <p:nvCxnSpPr>
            <p:cNvPr id="49" name="Line 8">
              <a:extLst>
                <a:ext uri="{FF2B5EF4-FFF2-40B4-BE49-F238E27FC236}">
                  <a16:creationId xmlns:a16="http://schemas.microsoft.com/office/drawing/2014/main" id="{C4C403B6-D957-4A89-9B63-C29F84B38D0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352523" y="4210096"/>
              <a:ext cx="3510" cy="258681"/>
            </a:xfrm>
            <a:prstGeom prst="line">
              <a:avLst/>
            </a:prstGeom>
            <a:noFill/>
            <a:ln w="9525">
              <a:solidFill>
                <a:schemeClr val="dk1">
                  <a:lumMod val="0"/>
                  <a:lumOff val="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cxnSp>
        <p:cxnSp>
          <p:nvCxnSpPr>
            <p:cNvPr id="50" name="Line 8">
              <a:extLst>
                <a:ext uri="{FF2B5EF4-FFF2-40B4-BE49-F238E27FC236}">
                  <a16:creationId xmlns:a16="http://schemas.microsoft.com/office/drawing/2014/main" id="{C4C403B6-D957-4A89-9B63-C29F84B38D0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645354" y="4223744"/>
              <a:ext cx="3510" cy="258681"/>
            </a:xfrm>
            <a:prstGeom prst="line">
              <a:avLst/>
            </a:prstGeom>
            <a:noFill/>
            <a:ln w="9525">
              <a:solidFill>
                <a:schemeClr val="dk1">
                  <a:lumMod val="0"/>
                  <a:lumOff val="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cxnSp>
        <p:cxnSp>
          <p:nvCxnSpPr>
            <p:cNvPr id="51" name="Line 8">
              <a:extLst>
                <a:ext uri="{FF2B5EF4-FFF2-40B4-BE49-F238E27FC236}">
                  <a16:creationId xmlns:a16="http://schemas.microsoft.com/office/drawing/2014/main" id="{C4C403B6-D957-4A89-9B63-C29F84B38D0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98305" y="4223744"/>
              <a:ext cx="3510" cy="258681"/>
            </a:xfrm>
            <a:prstGeom prst="line">
              <a:avLst/>
            </a:prstGeom>
            <a:noFill/>
            <a:ln w="9525">
              <a:solidFill>
                <a:schemeClr val="dk1">
                  <a:lumMod val="0"/>
                  <a:lumOff val="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962205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FA7FFA57-B7C6-48DB-877B-0C4AB85E4E58}"/>
              </a:ext>
            </a:extLst>
          </p:cNvPr>
          <p:cNvSpPr txBox="1">
            <a:spLocks/>
          </p:cNvSpPr>
          <p:nvPr/>
        </p:nvSpPr>
        <p:spPr>
          <a:xfrm>
            <a:off x="228600" y="153460"/>
            <a:ext cx="2167467" cy="760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dirty="0"/>
              <a:t>Figure e2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B9F1391-A617-4833-93AF-D9D8FF6CD90E}"/>
              </a:ext>
            </a:extLst>
          </p:cNvPr>
          <p:cNvGrpSpPr/>
          <p:nvPr/>
        </p:nvGrpSpPr>
        <p:grpSpPr>
          <a:xfrm>
            <a:off x="2667808" y="616267"/>
            <a:ext cx="7682394" cy="6035940"/>
            <a:chOff x="0" y="0"/>
            <a:chExt cx="4900930" cy="4619625"/>
          </a:xfrm>
        </p:grpSpPr>
        <p:sp>
          <p:nvSpPr>
            <p:cNvPr id="5" name="Text Box 5">
              <a:extLst>
                <a:ext uri="{FF2B5EF4-FFF2-40B4-BE49-F238E27FC236}">
                  <a16:creationId xmlns:a16="http://schemas.microsoft.com/office/drawing/2014/main" id="{D0564C75-BD41-4430-8058-24FE4288C7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575" y="2284691"/>
              <a:ext cx="2195830" cy="304800"/>
            </a:xfrm>
            <a:prstGeom prst="rect">
              <a:avLst/>
            </a:prstGeom>
            <a:noFill/>
            <a:ln w="9525" algn="in">
              <a:solidFill>
                <a:schemeClr val="dk1">
                  <a:lumMod val="0"/>
                  <a:lumOff val="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IE" sz="1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5,159</a:t>
              </a:r>
              <a:r>
                <a:rPr lang="en-IE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patients with outcome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6337A5D-9953-47FE-8C80-A74E325665F3}"/>
                </a:ext>
              </a:extLst>
            </p:cNvPr>
            <p:cNvGrpSpPr/>
            <p:nvPr/>
          </p:nvGrpSpPr>
          <p:grpSpPr>
            <a:xfrm>
              <a:off x="0" y="0"/>
              <a:ext cx="4900930" cy="4619625"/>
              <a:chOff x="0" y="0"/>
              <a:chExt cx="4900930" cy="4619625"/>
            </a:xfrm>
          </p:grpSpPr>
          <p:sp>
            <p:nvSpPr>
              <p:cNvPr id="7" name="Text Box 3">
                <a:extLst>
                  <a:ext uri="{FF2B5EF4-FFF2-40B4-BE49-F238E27FC236}">
                    <a16:creationId xmlns:a16="http://schemas.microsoft.com/office/drawing/2014/main" id="{964C8266-CF02-4570-BA7B-B5C9009E5B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2196131" cy="314325"/>
              </a:xfrm>
              <a:prstGeom prst="rect">
                <a:avLst/>
              </a:prstGeom>
              <a:noFill/>
              <a:ln w="9525" algn="in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E" sz="1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18,964</a:t>
                </a:r>
                <a:r>
                  <a:rPr lang="en-IE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patients</a:t>
                </a:r>
              </a:p>
            </p:txBody>
          </p:sp>
          <p:sp>
            <p:nvSpPr>
              <p:cNvPr id="8" name="Text Box 4">
                <a:extLst>
                  <a:ext uri="{FF2B5EF4-FFF2-40B4-BE49-F238E27FC236}">
                    <a16:creationId xmlns:a16="http://schemas.microsoft.com/office/drawing/2014/main" id="{2FD94EA3-2070-4E0B-AD68-E0655F1952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050" y="590550"/>
                <a:ext cx="2195830" cy="295275"/>
              </a:xfrm>
              <a:prstGeom prst="rect">
                <a:avLst/>
              </a:prstGeom>
              <a:noFill/>
              <a:ln w="9525" algn="in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E" sz="1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10,112</a:t>
                </a:r>
                <a:r>
                  <a:rPr lang="en-IE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patients on MV</a:t>
                </a:r>
              </a:p>
            </p:txBody>
          </p:sp>
          <p:sp>
            <p:nvSpPr>
              <p:cNvPr id="9" name="Text Box 5">
                <a:extLst>
                  <a:ext uri="{FF2B5EF4-FFF2-40B4-BE49-F238E27FC236}">
                    <a16:creationId xmlns:a16="http://schemas.microsoft.com/office/drawing/2014/main" id="{6F4BF649-D50D-4A54-A46E-4756C3E238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050" y="1771650"/>
                <a:ext cx="2195830" cy="304800"/>
              </a:xfrm>
              <a:prstGeom prst="rect">
                <a:avLst/>
              </a:prstGeom>
              <a:noFill/>
              <a:ln w="9525" algn="in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E" sz="1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7,873</a:t>
                </a:r>
                <a:r>
                  <a:rPr lang="en-IE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patients first MV day available</a:t>
                </a: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E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cxnSp>
            <p:nvCxnSpPr>
              <p:cNvPr id="10" name="Line 7">
                <a:extLst>
                  <a:ext uri="{FF2B5EF4-FFF2-40B4-BE49-F238E27FC236}">
                    <a16:creationId xmlns:a16="http://schemas.microsoft.com/office/drawing/2014/main" id="{853F5B70-C68F-4DC8-B3B2-620114771DF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076325" y="304800"/>
                <a:ext cx="0" cy="242570"/>
              </a:xfrm>
              <a:prstGeom prst="line">
                <a:avLst/>
              </a:prstGeom>
              <a:noFill/>
              <a:ln w="9525">
                <a:solidFill>
                  <a:schemeClr val="dk1">
                    <a:lumMod val="0"/>
                    <a:lumOff val="0"/>
                  </a:scheme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" name="Line 8">
                <a:extLst>
                  <a:ext uri="{FF2B5EF4-FFF2-40B4-BE49-F238E27FC236}">
                    <a16:creationId xmlns:a16="http://schemas.microsoft.com/office/drawing/2014/main" id="{A4F25C29-4546-4D7F-B9EA-BE0A578DF5A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074086" y="885825"/>
                <a:ext cx="2239" cy="904875"/>
              </a:xfrm>
              <a:prstGeom prst="line">
                <a:avLst/>
              </a:prstGeom>
              <a:noFill/>
              <a:ln w="9525">
                <a:solidFill>
                  <a:schemeClr val="dk1">
                    <a:lumMod val="0"/>
                    <a:lumOff val="0"/>
                  </a:scheme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" name="Line 10">
                <a:extLst>
                  <a:ext uri="{FF2B5EF4-FFF2-40B4-BE49-F238E27FC236}">
                    <a16:creationId xmlns:a16="http://schemas.microsoft.com/office/drawing/2014/main" id="{07498AD9-390D-4D5C-AE49-A1B250C687E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076325" y="381000"/>
                <a:ext cx="1601470" cy="0"/>
              </a:xfrm>
              <a:prstGeom prst="line">
                <a:avLst/>
              </a:prstGeom>
              <a:noFill/>
              <a:ln w="9525">
                <a:solidFill>
                  <a:schemeClr val="dk1">
                    <a:lumMod val="0"/>
                    <a:lumOff val="0"/>
                  </a:scheme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" name="Line 11">
                <a:extLst>
                  <a:ext uri="{FF2B5EF4-FFF2-40B4-BE49-F238E27FC236}">
                    <a16:creationId xmlns:a16="http://schemas.microsoft.com/office/drawing/2014/main" id="{6427F927-D7A3-4DD6-B937-4699E905F24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076325" y="1581150"/>
                <a:ext cx="1602096" cy="0"/>
              </a:xfrm>
              <a:prstGeom prst="line">
                <a:avLst/>
              </a:prstGeom>
              <a:noFill/>
              <a:ln w="9525">
                <a:solidFill>
                  <a:schemeClr val="dk1">
                    <a:lumMod val="0"/>
                    <a:lumOff val="0"/>
                  </a:scheme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</p:cxnSp>
          <p:sp>
            <p:nvSpPr>
              <p:cNvPr id="14" name="Text Box 17">
                <a:extLst>
                  <a:ext uri="{FF2B5EF4-FFF2-40B4-BE49-F238E27FC236}">
                    <a16:creationId xmlns:a16="http://schemas.microsoft.com/office/drawing/2014/main" id="{84227BA0-F95C-4194-93E1-205C9D255E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86050" y="1476375"/>
                <a:ext cx="2195830" cy="295275"/>
              </a:xfrm>
              <a:prstGeom prst="rect">
                <a:avLst/>
              </a:prstGeom>
              <a:noFill/>
              <a:ln w="9525" algn="in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E" sz="1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2,239</a:t>
                </a:r>
                <a:r>
                  <a:rPr lang="en-IE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transferred in on MV</a:t>
                </a: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E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16" name="Text Box 18">
                <a:extLst>
                  <a:ext uri="{FF2B5EF4-FFF2-40B4-BE49-F238E27FC236}">
                    <a16:creationId xmlns:a16="http://schemas.microsoft.com/office/drawing/2014/main" id="{6B6E9F0F-B252-4D34-8861-050CF8D8F3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05100" y="200025"/>
                <a:ext cx="2195830" cy="266700"/>
              </a:xfrm>
              <a:prstGeom prst="rect">
                <a:avLst/>
              </a:prstGeom>
              <a:noFill/>
              <a:ln w="9525" algn="in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E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8,852 not on MV</a:t>
                </a: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E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cxnSp>
            <p:nvCxnSpPr>
              <p:cNvPr id="20" name="Line 11">
                <a:extLst>
                  <a:ext uri="{FF2B5EF4-FFF2-40B4-BE49-F238E27FC236}">
                    <a16:creationId xmlns:a16="http://schemas.microsoft.com/office/drawing/2014/main" id="{587686AB-F77B-4FFC-B194-D15519AAA89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085850" y="2204394"/>
                <a:ext cx="1601470" cy="0"/>
              </a:xfrm>
              <a:prstGeom prst="line">
                <a:avLst/>
              </a:prstGeom>
              <a:noFill/>
              <a:ln w="9525">
                <a:solidFill>
                  <a:schemeClr val="dk1">
                    <a:lumMod val="0"/>
                    <a:lumOff val="0"/>
                  </a:scheme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</p:cxnSp>
          <p:sp>
            <p:nvSpPr>
              <p:cNvPr id="21" name="Text Box 17">
                <a:extLst>
                  <a:ext uri="{FF2B5EF4-FFF2-40B4-BE49-F238E27FC236}">
                    <a16:creationId xmlns:a16="http://schemas.microsoft.com/office/drawing/2014/main" id="{95B7235A-4236-465E-8D2C-BE09869476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95575" y="2066925"/>
                <a:ext cx="2195830" cy="295275"/>
              </a:xfrm>
              <a:prstGeom prst="rect">
                <a:avLst/>
              </a:prstGeom>
              <a:noFill/>
              <a:ln w="9525" algn="in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E" sz="1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2,714</a:t>
                </a:r>
                <a:r>
                  <a:rPr lang="en-IE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missing outcome</a:t>
                </a:r>
              </a:p>
            </p:txBody>
          </p:sp>
          <p:sp>
            <p:nvSpPr>
              <p:cNvPr id="22" name="Text Box 5">
                <a:extLst>
                  <a:ext uri="{FF2B5EF4-FFF2-40B4-BE49-F238E27FC236}">
                    <a16:creationId xmlns:a16="http://schemas.microsoft.com/office/drawing/2014/main" id="{94EA6F1D-6A11-41A3-8D21-36E1C713DC8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575" y="2769386"/>
                <a:ext cx="2195830" cy="295275"/>
              </a:xfrm>
              <a:prstGeom prst="rect">
                <a:avLst/>
              </a:prstGeom>
              <a:noFill/>
              <a:ln w="9525" algn="in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E" sz="1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2,647 </a:t>
                </a:r>
                <a:r>
                  <a:rPr lang="en-IE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patients with outcome and date</a:t>
                </a:r>
              </a:p>
            </p:txBody>
          </p:sp>
          <p:cxnSp>
            <p:nvCxnSpPr>
              <p:cNvPr id="23" name="Line 11">
                <a:extLst>
                  <a:ext uri="{FF2B5EF4-FFF2-40B4-BE49-F238E27FC236}">
                    <a16:creationId xmlns:a16="http://schemas.microsoft.com/office/drawing/2014/main" id="{63C0E4CB-F714-463E-933F-68AF8EC8EB1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074086" y="2704420"/>
                <a:ext cx="1601470" cy="0"/>
              </a:xfrm>
              <a:prstGeom prst="line">
                <a:avLst/>
              </a:prstGeom>
              <a:noFill/>
              <a:ln w="9525">
                <a:solidFill>
                  <a:schemeClr val="dk1">
                    <a:lumMod val="0"/>
                    <a:lumOff val="0"/>
                  </a:scheme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</p:cxnSp>
          <p:sp>
            <p:nvSpPr>
              <p:cNvPr id="24" name="Text Box 17">
                <a:extLst>
                  <a:ext uri="{FF2B5EF4-FFF2-40B4-BE49-F238E27FC236}">
                    <a16:creationId xmlns:a16="http://schemas.microsoft.com/office/drawing/2014/main" id="{779216DD-4604-4B00-A1C6-F23D718A132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95575" y="2628900"/>
                <a:ext cx="2195830" cy="295275"/>
              </a:xfrm>
              <a:prstGeom prst="rect">
                <a:avLst/>
              </a:prstGeom>
              <a:noFill/>
              <a:ln w="9525" algn="in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E" sz="1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2,512</a:t>
                </a:r>
                <a:r>
                  <a:rPr lang="en-IE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missing dates</a:t>
                </a: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E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25" name="Text Box 5">
                <a:extLst>
                  <a:ext uri="{FF2B5EF4-FFF2-40B4-BE49-F238E27FC236}">
                    <a16:creationId xmlns:a16="http://schemas.microsoft.com/office/drawing/2014/main" id="{FB315FDC-5B80-4758-B764-6877AAB1FD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200" y="3817482"/>
                <a:ext cx="2195830" cy="295275"/>
              </a:xfrm>
              <a:prstGeom prst="rect">
                <a:avLst/>
              </a:prstGeom>
              <a:noFill/>
              <a:ln w="9525" algn="in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E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1,985 patients with AKI data</a:t>
                </a:r>
              </a:p>
            </p:txBody>
          </p:sp>
          <p:cxnSp>
            <p:nvCxnSpPr>
              <p:cNvPr id="26" name="Line 8">
                <a:extLst>
                  <a:ext uri="{FF2B5EF4-FFF2-40B4-BE49-F238E27FC236}">
                    <a16:creationId xmlns:a16="http://schemas.microsoft.com/office/drawing/2014/main" id="{C4C403B6-D957-4A89-9B63-C29F84B38D0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092074" y="3619500"/>
                <a:ext cx="2239" cy="197982"/>
              </a:xfrm>
              <a:prstGeom prst="line">
                <a:avLst/>
              </a:prstGeom>
              <a:noFill/>
              <a:ln w="9525">
                <a:solidFill>
                  <a:schemeClr val="dk1">
                    <a:lumMod val="0"/>
                    <a:lumOff val="0"/>
                  </a:scheme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" name="Line 11">
                <a:extLst>
                  <a:ext uri="{FF2B5EF4-FFF2-40B4-BE49-F238E27FC236}">
                    <a16:creationId xmlns:a16="http://schemas.microsoft.com/office/drawing/2014/main" id="{F013BF98-5041-436D-BA7F-BE071E3C038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094105" y="3681513"/>
                <a:ext cx="1601470" cy="0"/>
              </a:xfrm>
              <a:prstGeom prst="line">
                <a:avLst/>
              </a:prstGeom>
              <a:noFill/>
              <a:ln w="9525">
                <a:solidFill>
                  <a:schemeClr val="dk1">
                    <a:lumMod val="0"/>
                    <a:lumOff val="0"/>
                  </a:scheme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</p:cxnSp>
          <p:sp>
            <p:nvSpPr>
              <p:cNvPr id="28" name="Text Box 17">
                <a:extLst>
                  <a:ext uri="{FF2B5EF4-FFF2-40B4-BE49-F238E27FC236}">
                    <a16:creationId xmlns:a16="http://schemas.microsoft.com/office/drawing/2014/main" id="{D3E9DCD6-0E0E-4ED1-B56D-12AC10DB72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05100" y="3533775"/>
                <a:ext cx="2195830" cy="295275"/>
              </a:xfrm>
              <a:prstGeom prst="rect">
                <a:avLst/>
              </a:prstGeom>
              <a:noFill/>
              <a:ln w="9525" algn="in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E" sz="1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27</a:t>
                </a:r>
                <a:r>
                  <a:rPr lang="en-IE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missing AKI</a:t>
                </a:r>
                <a:r>
                  <a:rPr lang="en-IE" sz="1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IE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data</a:t>
                </a:r>
              </a:p>
            </p:txBody>
          </p:sp>
          <p:sp>
            <p:nvSpPr>
              <p:cNvPr id="29" name="Text Box 5">
                <a:extLst>
                  <a:ext uri="{FF2B5EF4-FFF2-40B4-BE49-F238E27FC236}">
                    <a16:creationId xmlns:a16="http://schemas.microsoft.com/office/drawing/2014/main" id="{AA96426C-2EFE-4E96-A8D0-88F9E40378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200" y="4324350"/>
                <a:ext cx="2195830" cy="295275"/>
              </a:xfrm>
              <a:prstGeom prst="rect">
                <a:avLst/>
              </a:prstGeom>
              <a:noFill/>
              <a:ln w="9525" algn="in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E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1,927 patients for analysis</a:t>
                </a:r>
              </a:p>
            </p:txBody>
          </p:sp>
          <p:cxnSp>
            <p:nvCxnSpPr>
              <p:cNvPr id="30" name="Line 8">
                <a:extLst>
                  <a:ext uri="{FF2B5EF4-FFF2-40B4-BE49-F238E27FC236}">
                    <a16:creationId xmlns:a16="http://schemas.microsoft.com/office/drawing/2014/main" id="{F84CE5A9-9EB3-4927-81E3-15FE91B2627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095375" y="4119728"/>
                <a:ext cx="0" cy="204622"/>
              </a:xfrm>
              <a:prstGeom prst="line">
                <a:avLst/>
              </a:prstGeom>
              <a:noFill/>
              <a:ln w="9525">
                <a:solidFill>
                  <a:schemeClr val="dk1">
                    <a:lumMod val="0"/>
                    <a:lumOff val="0"/>
                  </a:scheme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1" name="Line 11">
                <a:extLst>
                  <a:ext uri="{FF2B5EF4-FFF2-40B4-BE49-F238E27FC236}">
                    <a16:creationId xmlns:a16="http://schemas.microsoft.com/office/drawing/2014/main" id="{4761F688-3C7B-459C-B454-375437098A6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104900" y="4244707"/>
                <a:ext cx="1601470" cy="0"/>
              </a:xfrm>
              <a:prstGeom prst="line">
                <a:avLst/>
              </a:prstGeom>
              <a:noFill/>
              <a:ln w="9525">
                <a:solidFill>
                  <a:schemeClr val="dk1">
                    <a:lumMod val="0"/>
                    <a:lumOff val="0"/>
                  </a:scheme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</p:cxnSp>
          <p:sp>
            <p:nvSpPr>
              <p:cNvPr id="32" name="Text Box 17">
                <a:extLst>
                  <a:ext uri="{FF2B5EF4-FFF2-40B4-BE49-F238E27FC236}">
                    <a16:creationId xmlns:a16="http://schemas.microsoft.com/office/drawing/2014/main" id="{AA1E5FAC-9DA9-45CA-B53C-CD5FA39706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05100" y="4119728"/>
                <a:ext cx="2195830" cy="295275"/>
              </a:xfrm>
              <a:prstGeom prst="rect">
                <a:avLst/>
              </a:prstGeom>
              <a:noFill/>
              <a:ln w="9525" algn="in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E" sz="1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58</a:t>
                </a:r>
                <a:r>
                  <a:rPr lang="en-IE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with miscoded dates</a:t>
                </a:r>
              </a:p>
            </p:txBody>
          </p:sp>
          <p:sp>
            <p:nvSpPr>
              <p:cNvPr id="33" name="Text Box 5">
                <a:extLst>
                  <a:ext uri="{FF2B5EF4-FFF2-40B4-BE49-F238E27FC236}">
                    <a16:creationId xmlns:a16="http://schemas.microsoft.com/office/drawing/2014/main" id="{FB315FDC-5B80-4758-B764-6877AAB1FD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575" y="3276254"/>
                <a:ext cx="2195830" cy="295275"/>
              </a:xfrm>
              <a:prstGeom prst="rect">
                <a:avLst/>
              </a:prstGeom>
              <a:noFill/>
              <a:ln w="9525" algn="in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E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2,012 patients with confirmed ARDS</a:t>
                </a:r>
              </a:p>
            </p:txBody>
          </p:sp>
          <p:cxnSp>
            <p:nvCxnSpPr>
              <p:cNvPr id="34" name="Line 11">
                <a:extLst>
                  <a:ext uri="{FF2B5EF4-FFF2-40B4-BE49-F238E27FC236}">
                    <a16:creationId xmlns:a16="http://schemas.microsoft.com/office/drawing/2014/main" id="{63C0E4CB-F714-463E-933F-68AF8EC8EB1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083612" y="3142736"/>
                <a:ext cx="1601470" cy="0"/>
              </a:xfrm>
              <a:prstGeom prst="line">
                <a:avLst/>
              </a:prstGeom>
              <a:noFill/>
              <a:ln w="9525">
                <a:solidFill>
                  <a:schemeClr val="dk1">
                    <a:lumMod val="0"/>
                    <a:lumOff val="0"/>
                  </a:scheme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</p:cxnSp>
          <p:sp>
            <p:nvSpPr>
              <p:cNvPr id="35" name="Text Box 17">
                <a:extLst>
                  <a:ext uri="{FF2B5EF4-FFF2-40B4-BE49-F238E27FC236}">
                    <a16:creationId xmlns:a16="http://schemas.microsoft.com/office/drawing/2014/main" id="{779216DD-4604-4B00-A1C6-F23D718A132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05100" y="3067215"/>
                <a:ext cx="2195830" cy="295275"/>
              </a:xfrm>
              <a:prstGeom prst="rect">
                <a:avLst/>
              </a:prstGeom>
              <a:noFill/>
              <a:ln w="9525" algn="in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E" sz="1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635</a:t>
                </a:r>
                <a:r>
                  <a:rPr lang="en-IE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unconfirmed ARDS</a:t>
                </a: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E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</p:grpSp>
      </p:grpSp>
      <p:cxnSp>
        <p:nvCxnSpPr>
          <p:cNvPr id="37" name="Line 7">
            <a:extLst>
              <a:ext uri="{FF2B5EF4-FFF2-40B4-BE49-F238E27FC236}">
                <a16:creationId xmlns:a16="http://schemas.microsoft.com/office/drawing/2014/main" id="{853F5B70-C68F-4DC8-B3B2-620114771DF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32023" y="3316883"/>
            <a:ext cx="0" cy="316939"/>
          </a:xfrm>
          <a:prstGeom prst="line">
            <a:avLst/>
          </a:prstGeom>
          <a:noFill/>
          <a:ln w="9525">
            <a:solidFill>
              <a:schemeClr val="dk1">
                <a:lumMod val="0"/>
                <a:lumOff val="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cxnSp>
      <p:cxnSp>
        <p:nvCxnSpPr>
          <p:cNvPr id="38" name="Line 7">
            <a:extLst>
              <a:ext uri="{FF2B5EF4-FFF2-40B4-BE49-F238E27FC236}">
                <a16:creationId xmlns:a16="http://schemas.microsoft.com/office/drawing/2014/main" id="{853F5B70-C68F-4DC8-B3B2-620114771DF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6411" y="4620512"/>
            <a:ext cx="0" cy="316939"/>
          </a:xfrm>
          <a:prstGeom prst="line">
            <a:avLst/>
          </a:prstGeom>
          <a:noFill/>
          <a:ln w="9525">
            <a:solidFill>
              <a:schemeClr val="dk1">
                <a:lumMod val="0"/>
                <a:lumOff val="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cxnSp>
      <p:cxnSp>
        <p:nvCxnSpPr>
          <p:cNvPr id="39" name="Line 7">
            <a:extLst>
              <a:ext uri="{FF2B5EF4-FFF2-40B4-BE49-F238E27FC236}">
                <a16:creationId xmlns:a16="http://schemas.microsoft.com/office/drawing/2014/main" id="{853F5B70-C68F-4DC8-B3B2-620114771DF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32023" y="3942423"/>
            <a:ext cx="0" cy="316939"/>
          </a:xfrm>
          <a:prstGeom prst="line">
            <a:avLst/>
          </a:prstGeom>
          <a:noFill/>
          <a:ln w="9525">
            <a:solidFill>
              <a:schemeClr val="dk1">
                <a:lumMod val="0"/>
                <a:lumOff val="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81902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FA818C7B-1C05-4947-B5B2-124346AF2DAD}"/>
              </a:ext>
            </a:extLst>
          </p:cNvPr>
          <p:cNvSpPr txBox="1">
            <a:spLocks/>
          </p:cNvSpPr>
          <p:nvPr/>
        </p:nvSpPr>
        <p:spPr>
          <a:xfrm>
            <a:off x="228600" y="153460"/>
            <a:ext cx="2206146" cy="760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dirty="0"/>
              <a:t>Figure e3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593" y="228593"/>
            <a:ext cx="6400813" cy="640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970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85C5B75E-284F-4BB2-B361-80FD5EE8B826}"/>
              </a:ext>
            </a:extLst>
          </p:cNvPr>
          <p:cNvSpPr txBox="1">
            <a:spLocks/>
          </p:cNvSpPr>
          <p:nvPr/>
        </p:nvSpPr>
        <p:spPr>
          <a:xfrm>
            <a:off x="228600" y="153460"/>
            <a:ext cx="2206146" cy="760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dirty="0"/>
              <a:t>Figure e4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593" y="228593"/>
            <a:ext cx="6400813" cy="640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74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5EC6CFAD-AC06-4997-882A-F461AFA2DC49}"/>
              </a:ext>
            </a:extLst>
          </p:cNvPr>
          <p:cNvSpPr txBox="1">
            <a:spLocks/>
          </p:cNvSpPr>
          <p:nvPr/>
        </p:nvSpPr>
        <p:spPr>
          <a:xfrm>
            <a:off x="228600" y="153460"/>
            <a:ext cx="2206146" cy="760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dirty="0"/>
              <a:t>Figure e5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593" y="1142995"/>
            <a:ext cx="6400813" cy="457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79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5EC6CFAD-AC06-4997-882A-F461AFA2DC49}"/>
              </a:ext>
            </a:extLst>
          </p:cNvPr>
          <p:cNvSpPr txBox="1">
            <a:spLocks/>
          </p:cNvSpPr>
          <p:nvPr/>
        </p:nvSpPr>
        <p:spPr>
          <a:xfrm>
            <a:off x="228600" y="153460"/>
            <a:ext cx="2206146" cy="760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dirty="0"/>
              <a:t>Figure e6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593" y="1142995"/>
            <a:ext cx="6400813" cy="45720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689" y="1142995"/>
            <a:ext cx="3329422" cy="30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161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85C5B75E-284F-4BB2-B361-80FD5EE8B826}"/>
              </a:ext>
            </a:extLst>
          </p:cNvPr>
          <p:cNvSpPr txBox="1">
            <a:spLocks/>
          </p:cNvSpPr>
          <p:nvPr/>
        </p:nvSpPr>
        <p:spPr>
          <a:xfrm>
            <a:off x="228600" y="153460"/>
            <a:ext cx="2206146" cy="760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dirty="0"/>
              <a:t>Figure e7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576" y="1142983"/>
            <a:ext cx="6400847" cy="457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176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5EC6CFAD-AC06-4997-882A-F461AFA2DC49}"/>
              </a:ext>
            </a:extLst>
          </p:cNvPr>
          <p:cNvSpPr txBox="1">
            <a:spLocks/>
          </p:cNvSpPr>
          <p:nvPr/>
        </p:nvSpPr>
        <p:spPr>
          <a:xfrm>
            <a:off x="228600" y="153460"/>
            <a:ext cx="2206146" cy="760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dirty="0"/>
              <a:t>Figure e8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593" y="1142995"/>
            <a:ext cx="6400813" cy="457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851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5EC6CFAD-AC06-4997-882A-F461AFA2DC49}"/>
              </a:ext>
            </a:extLst>
          </p:cNvPr>
          <p:cNvSpPr txBox="1">
            <a:spLocks/>
          </p:cNvSpPr>
          <p:nvPr/>
        </p:nvSpPr>
        <p:spPr>
          <a:xfrm>
            <a:off x="228600" y="153460"/>
            <a:ext cx="2206146" cy="760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dirty="0"/>
              <a:t>Figure e9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593" y="1142995"/>
            <a:ext cx="6400813" cy="45720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689" y="1142995"/>
            <a:ext cx="3329422" cy="30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957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312</Words>
  <Application>Microsoft Office PowerPoint</Application>
  <PresentationFormat>Widescreen</PresentationFormat>
  <Paragraphs>63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Supplementary figures E1-E9</vt:lpstr>
      <vt:lpstr>Figure e1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McNicholas, Bairbre, UCHG</dc:creator>
  <cp:lastModifiedBy>McNicholas, Bairbre, UCHG</cp:lastModifiedBy>
  <cp:revision>3</cp:revision>
  <dcterms:created xsi:type="dcterms:W3CDTF">2022-11-19T10:12:09Z</dcterms:created>
  <dcterms:modified xsi:type="dcterms:W3CDTF">2022-11-23T12:15:50Z</dcterms:modified>
</cp:coreProperties>
</file>