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74"/>
  </p:normalViewPr>
  <p:slideViewPr>
    <p:cSldViewPr snapToGrid="0" snapToObjects="1">
      <p:cViewPr varScale="1">
        <p:scale>
          <a:sx n="102" d="100"/>
          <a:sy n="102" d="100"/>
        </p:scale>
        <p:origin x="95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FD71754-691F-E281-0D75-74FAEF335D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FFB7EA33-6A03-4204-2E9B-9D8357FE11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F77E4715-6FFF-5F2B-EE3B-747C95222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C9EDF-9037-C949-AA14-855827CFAF55}" type="datetimeFigureOut">
              <a:rPr lang="sv-SE" smtClean="0"/>
              <a:t>2022-11-21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4C1DD4B-BAE1-63A7-43B3-FF91296EE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776C3E4-8202-1489-16DA-82CC85EAF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365A-D66C-ED43-8F16-8F89AD0A0E1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007722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6E233B2-9CA3-0A02-CDA9-752FDB4CA7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3BC10A8-2737-104F-F388-0936270FD1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3C546D6-F5B9-502F-273F-70120C1C45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C9EDF-9037-C949-AA14-855827CFAF55}" type="datetimeFigureOut">
              <a:rPr lang="sv-SE" smtClean="0"/>
              <a:t>2022-11-21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F93C64F-7487-D5B1-D2FE-8178AA55EA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0C6A080-C7A5-E338-7F60-BC138C6AF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365A-D66C-ED43-8F16-8F89AD0A0E1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005550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A5D0ECF-EC79-B269-99BE-269C57ADB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A43DD07C-D5C4-939A-C737-A48719FAD5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E53EA25-126E-84CA-226D-72B14D373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C9EDF-9037-C949-AA14-855827CFAF55}" type="datetimeFigureOut">
              <a:rPr lang="sv-SE" smtClean="0"/>
              <a:t>2022-11-21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A570A1F-720B-EE86-9842-0A7BE48828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2846965-BECB-90E8-DDD9-DFF76E23D7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365A-D66C-ED43-8F16-8F89AD0A0E1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289634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863D124-ECDE-EF85-C599-0EB4D62806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D8C7B18-1FAE-98EA-087B-D9D185DCF8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A6AC8414-A039-3230-D480-DD0B8F270F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8C54B08A-3199-CA41-ACC9-2A145CA839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C9EDF-9037-C949-AA14-855827CFAF55}" type="datetimeFigureOut">
              <a:rPr lang="sv-SE" smtClean="0"/>
              <a:t>2022-11-21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3AFC2731-3562-C83D-2220-40DE72BF88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E1649F5E-C9AE-AA89-D5C1-3D29FC6811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365A-D66C-ED43-8F16-8F89AD0A0E1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23762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0058903-FCD7-262A-7219-07D587E2A0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C9BC4903-5152-9BFF-FFFE-FFFD82B1FB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D9BB4810-4524-467A-2685-BD2425C688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87B08D88-29A1-9895-35D7-71292FBA16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71DE21F1-E8E2-B684-4570-3498765AE4F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F93DF2D6-6A4E-9446-F0FC-E6E2F87D67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C9EDF-9037-C949-AA14-855827CFAF55}" type="datetimeFigureOut">
              <a:rPr lang="sv-SE" smtClean="0"/>
              <a:t>2022-11-21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E8B4E2D8-5B1F-1EFE-B191-8848820802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1743AD8C-6ECF-D0FF-7D5E-2C47C5C72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365A-D66C-ED43-8F16-8F89AD0A0E1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95480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2A9CBDF-3D72-B1E3-2B81-72900AC2AA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C08B6D64-D2BA-A39B-D590-239F8D3757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C9EDF-9037-C949-AA14-855827CFAF55}" type="datetimeFigureOut">
              <a:rPr lang="sv-SE" smtClean="0"/>
              <a:t>2022-11-21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1F67DC2D-D310-908C-0F60-AA765C5D1A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348BFAD8-9FA9-54A1-CB2E-FE79A236E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365A-D66C-ED43-8F16-8F89AD0A0E1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840707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F284220D-DC10-3034-76E1-7E125FA5E7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C9EDF-9037-C949-AA14-855827CFAF55}" type="datetimeFigureOut">
              <a:rPr lang="sv-SE" smtClean="0"/>
              <a:t>2022-11-21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A7AE7932-BEB6-5F0C-55AC-984C0B646B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C22C2B01-4069-D0E5-9875-2D91B7D011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365A-D66C-ED43-8F16-8F89AD0A0E1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872316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776C830-58D3-BBBE-E93B-F759FA6E9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E38F8A3-2E61-6E7A-3739-4F1C55F723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5086661F-EEDA-D84D-DDEA-AF77BEBB23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E0DD4C16-EEC7-DFC3-8C59-38F36045DE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C9EDF-9037-C949-AA14-855827CFAF55}" type="datetimeFigureOut">
              <a:rPr lang="sv-SE" smtClean="0"/>
              <a:t>2022-11-21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D24A2A32-FB0A-9306-738B-4070F7777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22D7E89A-9D89-30C8-965C-608357FC4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365A-D66C-ED43-8F16-8F89AD0A0E1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09544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3878D55-C899-EAE0-185B-5955986564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43B57FA5-9CF4-A8B9-54CD-DA90465081D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8E0341AA-C447-D981-C433-44D78C0BC7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D276C21D-0CAF-F33F-A1EB-FD1A89608F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C9EDF-9037-C949-AA14-855827CFAF55}" type="datetimeFigureOut">
              <a:rPr lang="sv-SE" smtClean="0"/>
              <a:t>2022-11-21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BC76066E-C096-ED43-8DF2-80A1C855E1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81C65821-666C-95ED-6C81-6A18E59F8F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365A-D66C-ED43-8F16-8F89AD0A0E1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611439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9105FAA-22D9-142D-2C8F-264713F90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127FD483-D296-47CA-110B-37C1B0C341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AA1B4BD-F41B-4D38-AAF5-FDFBC2A60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C9EDF-9037-C949-AA14-855827CFAF55}" type="datetimeFigureOut">
              <a:rPr lang="sv-SE" smtClean="0"/>
              <a:t>2022-11-21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D86E25A-59F0-84C8-1907-5D3C1FCFE2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48825CD-DBA2-11E6-A690-F86C3107E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365A-D66C-ED43-8F16-8F89AD0A0E1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57488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59A2949D-3FB7-B974-12A5-46B5207D247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E0800D83-C553-C739-39E9-340D9C7D3C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A7DDFAB-7A0F-8C9F-7C68-92201E209F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C9EDF-9037-C949-AA14-855827CFAF55}" type="datetimeFigureOut">
              <a:rPr lang="sv-SE" smtClean="0"/>
              <a:t>2022-11-21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830086A-0A13-ED65-5C7B-2D72E416D3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0D71144-2306-E87D-8DAB-6EC098EDB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06365A-D66C-ED43-8F16-8F89AD0A0E1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34579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3A42DE52-291E-0AAB-4073-8AC62C0ED3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35405738-01D8-EA7A-2B34-F282CC2B04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DC236CB-48F0-0555-98FD-2B320CE110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8C9EDF-9037-C949-AA14-855827CFAF55}" type="datetimeFigureOut">
              <a:rPr lang="sv-SE" smtClean="0"/>
              <a:t>2022-11-21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4777205-2E37-34B6-88B8-471EB15268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F271015-82A0-3021-746C-DE494058C4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06365A-D66C-ED43-8F16-8F89AD0A0E1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44905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E9852648-A94F-0C43-9F20-3F8BF89109AC}"/>
              </a:ext>
            </a:extLst>
          </p:cNvPr>
          <p:cNvSpPr/>
          <p:nvPr/>
        </p:nvSpPr>
        <p:spPr>
          <a:xfrm>
            <a:off x="4425720" y="87681"/>
            <a:ext cx="1762138" cy="791133"/>
          </a:xfrm>
          <a:prstGeom prst="rect">
            <a:avLst/>
          </a:prstGeom>
          <a:solidFill>
            <a:schemeClr val="bg1"/>
          </a:solidFill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spcAft>
                <a:spcPts val="400"/>
              </a:spcAft>
            </a:pPr>
            <a:r>
              <a:rPr lang="en-US" sz="1200" kern="1200" dirty="0">
                <a:solidFill>
                  <a:srgbClr val="000000"/>
                </a:solidFill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Adult </a:t>
            </a:r>
            <a:r>
              <a:rPr lang="en-US" sz="1200" dirty="0">
                <a:solidFill>
                  <a:srgbClr val="000000"/>
                </a:solidFill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200" kern="1200" dirty="0">
                <a:solidFill>
                  <a:srgbClr val="000000"/>
                </a:solidFill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HCA in SIR*</a:t>
            </a:r>
            <a:endParaRPr lang="sv-SE" sz="1200" dirty="0">
              <a:effectLst/>
              <a:latin typeface="Helvetica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400"/>
              </a:spcAft>
            </a:pPr>
            <a:r>
              <a:rPr lang="sv-SE" sz="1200" kern="1200" dirty="0">
                <a:solidFill>
                  <a:srgbClr val="000000"/>
                </a:solidFill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 = 5100</a:t>
            </a:r>
            <a:endParaRPr lang="sv-SE" sz="1200" dirty="0">
              <a:effectLst/>
              <a:latin typeface="Helvetica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65C4459F-2AFE-8241-9120-F0772FBA4372}"/>
              </a:ext>
            </a:extLst>
          </p:cNvPr>
          <p:cNvSpPr/>
          <p:nvPr/>
        </p:nvSpPr>
        <p:spPr>
          <a:xfrm>
            <a:off x="6797699" y="968977"/>
            <a:ext cx="2083537" cy="486824"/>
          </a:xfrm>
          <a:prstGeom prst="rect">
            <a:avLst/>
          </a:prstGeom>
          <a:solidFill>
            <a:schemeClr val="bg1"/>
          </a:solidFill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spcAft>
                <a:spcPts val="400"/>
              </a:spcAft>
            </a:pPr>
            <a:r>
              <a:rPr lang="en-US" sz="1200" dirty="0">
                <a:solidFill>
                  <a:srgbClr val="000000"/>
                </a:solidFill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Non mechanically ventilated</a:t>
            </a:r>
            <a:endParaRPr lang="sv-SE" sz="1200" dirty="0">
              <a:effectLst/>
              <a:latin typeface="Helvetica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400"/>
              </a:spcAft>
            </a:pPr>
            <a:r>
              <a:rPr lang="en-US" sz="1200" kern="1200" dirty="0">
                <a:solidFill>
                  <a:srgbClr val="000000"/>
                </a:solidFill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 = 841</a:t>
            </a:r>
            <a:endParaRPr lang="sv-SE" sz="1200" dirty="0">
              <a:effectLst/>
              <a:latin typeface="Helvetica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AD11647-F148-DC4B-853D-6B9382F3C853}"/>
              </a:ext>
            </a:extLst>
          </p:cNvPr>
          <p:cNvSpPr/>
          <p:nvPr/>
        </p:nvSpPr>
        <p:spPr>
          <a:xfrm>
            <a:off x="4425719" y="2936433"/>
            <a:ext cx="1762139" cy="845606"/>
          </a:xfrm>
          <a:prstGeom prst="rect">
            <a:avLst/>
          </a:prstGeom>
          <a:solidFill>
            <a:schemeClr val="bg1"/>
          </a:solidFill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spcAft>
                <a:spcPts val="400"/>
              </a:spcAft>
            </a:pPr>
            <a:r>
              <a:rPr lang="sv-SE" sz="1200" kern="1200" dirty="0">
                <a:solidFill>
                  <a:srgbClr val="000000"/>
                </a:solidFill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Included in analyses </a:t>
            </a:r>
            <a:endParaRPr lang="sv-SE" sz="1200" dirty="0">
              <a:effectLst/>
              <a:latin typeface="Helvetica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400"/>
              </a:spcAft>
            </a:pPr>
            <a:r>
              <a:rPr lang="sv-SE" sz="1200" kern="1200" dirty="0">
                <a:solidFill>
                  <a:srgbClr val="000000"/>
                </a:solidFill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 = 3533</a:t>
            </a:r>
            <a:endParaRPr lang="sv-SE" sz="1200" dirty="0">
              <a:effectLst/>
              <a:latin typeface="Helvetica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3BD337E4-9275-F605-2665-371D69F02E12}"/>
              </a:ext>
            </a:extLst>
          </p:cNvPr>
          <p:cNvSpPr/>
          <p:nvPr/>
        </p:nvSpPr>
        <p:spPr>
          <a:xfrm>
            <a:off x="551258" y="5579973"/>
            <a:ext cx="1538475" cy="799806"/>
          </a:xfrm>
          <a:prstGeom prst="rect">
            <a:avLst/>
          </a:prstGeom>
          <a:solidFill>
            <a:schemeClr val="bg1"/>
          </a:solidFill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 sz="1200" kern="1200" dirty="0">
              <a:solidFill>
                <a:srgbClr val="00000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400"/>
              </a:spcAft>
            </a:pPr>
            <a:r>
              <a:rPr lang="en-US" sz="1200" dirty="0">
                <a:solidFill>
                  <a:srgbClr val="000000"/>
                </a:solidFill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PaO</a:t>
            </a:r>
            <a:r>
              <a:rPr lang="en-US" sz="1200" baseline="-25000" dirty="0">
                <a:solidFill>
                  <a:srgbClr val="000000"/>
                </a:solidFill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1200" dirty="0">
                <a:solidFill>
                  <a:srgbClr val="000000"/>
                </a:solidFill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&lt;8kPa</a:t>
            </a:r>
          </a:p>
          <a:p>
            <a:pPr algn="ctr">
              <a:spcAft>
                <a:spcPts val="400"/>
              </a:spcAft>
            </a:pPr>
            <a:r>
              <a:rPr lang="en-US" sz="1200" kern="1200" dirty="0">
                <a:solidFill>
                  <a:srgbClr val="000000"/>
                </a:solidFill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 = 513</a:t>
            </a:r>
            <a:endParaRPr lang="sv-SE" sz="1200" kern="1200" dirty="0">
              <a:solidFill>
                <a:srgbClr val="000000"/>
              </a:solidFill>
              <a:effectLst/>
              <a:latin typeface="Helvetica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sv-SE" sz="1400" kern="12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sv-SE" sz="1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DA6CDD75-918B-1C55-573B-C660818512AD}"/>
              </a:ext>
            </a:extLst>
          </p:cNvPr>
          <p:cNvSpPr/>
          <p:nvPr/>
        </p:nvSpPr>
        <p:spPr>
          <a:xfrm>
            <a:off x="2801942" y="5577981"/>
            <a:ext cx="1538475" cy="799805"/>
          </a:xfrm>
          <a:prstGeom prst="rect">
            <a:avLst/>
          </a:prstGeom>
          <a:solidFill>
            <a:schemeClr val="bg1"/>
          </a:solidFill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spcAft>
                <a:spcPts val="400"/>
              </a:spcAft>
            </a:pPr>
            <a:r>
              <a:rPr lang="en-US" sz="1200" dirty="0">
                <a:solidFill>
                  <a:srgbClr val="000000"/>
                </a:solidFill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PaO</a:t>
            </a:r>
            <a:r>
              <a:rPr lang="en-US" sz="1200" baseline="-25000" dirty="0">
                <a:solidFill>
                  <a:srgbClr val="000000"/>
                </a:solidFill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2  </a:t>
            </a:r>
            <a:r>
              <a:rPr lang="en-US" sz="1200" dirty="0">
                <a:solidFill>
                  <a:srgbClr val="000000"/>
                </a:solidFill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8-13.3kPa</a:t>
            </a:r>
          </a:p>
          <a:p>
            <a:pPr algn="ctr">
              <a:spcAft>
                <a:spcPts val="400"/>
              </a:spcAft>
            </a:pPr>
            <a:r>
              <a:rPr lang="en-US" sz="1200" dirty="0">
                <a:solidFill>
                  <a:srgbClr val="000000"/>
                </a:solidFill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 = 1702</a:t>
            </a:r>
            <a:endParaRPr lang="sv-SE" sz="1200" dirty="0">
              <a:solidFill>
                <a:srgbClr val="000000"/>
              </a:solidFill>
              <a:latin typeface="Helvetica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E59C8CB2-701C-C809-0EC9-9D3615DB3768}"/>
              </a:ext>
            </a:extLst>
          </p:cNvPr>
          <p:cNvSpPr/>
          <p:nvPr/>
        </p:nvSpPr>
        <p:spPr>
          <a:xfrm>
            <a:off x="5028420" y="5577981"/>
            <a:ext cx="1538475" cy="799804"/>
          </a:xfrm>
          <a:prstGeom prst="rect">
            <a:avLst/>
          </a:prstGeom>
          <a:solidFill>
            <a:schemeClr val="bg1"/>
          </a:solidFill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spcAft>
                <a:spcPts val="400"/>
              </a:spcAft>
            </a:pPr>
            <a:r>
              <a:rPr lang="en-US" sz="1200" dirty="0">
                <a:solidFill>
                  <a:srgbClr val="000000"/>
                </a:solidFill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Mild</a:t>
            </a:r>
          </a:p>
          <a:p>
            <a:pPr algn="ctr">
              <a:spcAft>
                <a:spcPts val="400"/>
              </a:spcAft>
            </a:pPr>
            <a:r>
              <a:rPr lang="en-US" sz="1200" dirty="0">
                <a:solidFill>
                  <a:srgbClr val="000000"/>
                </a:solidFill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PaO</a:t>
            </a:r>
            <a:r>
              <a:rPr lang="en-US" sz="1200" baseline="-25000" dirty="0">
                <a:solidFill>
                  <a:srgbClr val="000000"/>
                </a:solidFill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2  </a:t>
            </a:r>
            <a:r>
              <a:rPr lang="en-US" sz="1200" dirty="0">
                <a:solidFill>
                  <a:srgbClr val="000000"/>
                </a:solidFill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13.4-20kPa</a:t>
            </a:r>
          </a:p>
          <a:p>
            <a:pPr algn="ctr">
              <a:spcAft>
                <a:spcPts val="400"/>
              </a:spcAft>
            </a:pPr>
            <a:r>
              <a:rPr lang="en-US" sz="1200" dirty="0">
                <a:solidFill>
                  <a:srgbClr val="000000"/>
                </a:solidFill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  n = 695	</a:t>
            </a:r>
            <a:endParaRPr lang="sv-SE" sz="1200" dirty="0">
              <a:solidFill>
                <a:srgbClr val="000000"/>
              </a:solidFill>
              <a:latin typeface="Helvetica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F17E00E6-4746-67C3-C5CC-5B340F8DF594}"/>
              </a:ext>
            </a:extLst>
          </p:cNvPr>
          <p:cNvSpPr/>
          <p:nvPr/>
        </p:nvSpPr>
        <p:spPr>
          <a:xfrm>
            <a:off x="6797685" y="5577982"/>
            <a:ext cx="1538475" cy="799800"/>
          </a:xfrm>
          <a:prstGeom prst="rect">
            <a:avLst/>
          </a:prstGeom>
          <a:solidFill>
            <a:schemeClr val="bg1"/>
          </a:solidFill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spcAft>
                <a:spcPts val="400"/>
              </a:spcAft>
            </a:pPr>
            <a:r>
              <a:rPr lang="en-US" sz="1200" dirty="0">
                <a:solidFill>
                  <a:srgbClr val="000000"/>
                </a:solidFill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Moderate </a:t>
            </a:r>
          </a:p>
          <a:p>
            <a:pPr algn="ctr">
              <a:spcAft>
                <a:spcPts val="400"/>
              </a:spcAft>
            </a:pPr>
            <a:r>
              <a:rPr lang="en-US" sz="1200" dirty="0">
                <a:solidFill>
                  <a:srgbClr val="000000"/>
                </a:solidFill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PaO</a:t>
            </a:r>
            <a:r>
              <a:rPr lang="en-US" sz="1200" baseline="-25000" dirty="0">
                <a:solidFill>
                  <a:srgbClr val="000000"/>
                </a:solidFill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2  </a:t>
            </a:r>
            <a:r>
              <a:rPr lang="en-US" sz="1200" dirty="0">
                <a:solidFill>
                  <a:srgbClr val="000000"/>
                </a:solidFill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20.1-30kPa</a:t>
            </a:r>
          </a:p>
          <a:p>
            <a:pPr algn="ctr">
              <a:spcAft>
                <a:spcPts val="400"/>
              </a:spcAft>
            </a:pPr>
            <a:r>
              <a:rPr lang="en-US" sz="1200" dirty="0">
                <a:solidFill>
                  <a:srgbClr val="000000"/>
                </a:solidFill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 = 308</a:t>
            </a:r>
            <a:endParaRPr lang="sv-SE" sz="1200" dirty="0">
              <a:solidFill>
                <a:srgbClr val="000000"/>
              </a:solidFill>
              <a:latin typeface="Helvetica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AC2B9DEE-62C9-F41E-DA38-50CA14A835C8}"/>
              </a:ext>
            </a:extLst>
          </p:cNvPr>
          <p:cNvSpPr/>
          <p:nvPr/>
        </p:nvSpPr>
        <p:spPr>
          <a:xfrm>
            <a:off x="8566950" y="5587312"/>
            <a:ext cx="1538475" cy="790468"/>
          </a:xfrm>
          <a:prstGeom prst="rect">
            <a:avLst/>
          </a:prstGeom>
          <a:solidFill>
            <a:schemeClr val="bg1"/>
          </a:solidFill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spcAft>
                <a:spcPts val="400"/>
              </a:spcAft>
            </a:pPr>
            <a:r>
              <a:rPr lang="en-US" sz="1200" dirty="0">
                <a:solidFill>
                  <a:srgbClr val="000000"/>
                </a:solidFill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Severe </a:t>
            </a:r>
          </a:p>
          <a:p>
            <a:pPr algn="ctr">
              <a:spcAft>
                <a:spcPts val="400"/>
              </a:spcAft>
            </a:pPr>
            <a:r>
              <a:rPr lang="en-US" sz="1200" dirty="0">
                <a:solidFill>
                  <a:srgbClr val="000000"/>
                </a:solidFill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PaO</a:t>
            </a:r>
            <a:r>
              <a:rPr lang="en-US" sz="1200" baseline="-25000" dirty="0">
                <a:solidFill>
                  <a:srgbClr val="000000"/>
                </a:solidFill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2  </a:t>
            </a:r>
            <a:r>
              <a:rPr lang="en-US" sz="1200" dirty="0">
                <a:solidFill>
                  <a:srgbClr val="000000"/>
                </a:solidFill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30.1-40kPa</a:t>
            </a:r>
          </a:p>
          <a:p>
            <a:pPr algn="ctr">
              <a:spcAft>
                <a:spcPts val="400"/>
              </a:spcAft>
            </a:pPr>
            <a:r>
              <a:rPr lang="en-US" sz="1200" dirty="0">
                <a:solidFill>
                  <a:srgbClr val="000000"/>
                </a:solidFill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 = 158</a:t>
            </a:r>
            <a:endParaRPr lang="sv-SE" sz="1200" dirty="0">
              <a:solidFill>
                <a:srgbClr val="000000"/>
              </a:solidFill>
              <a:latin typeface="Helvetica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F2EC784F-44B3-A876-988E-63B37E7F43EA}"/>
              </a:ext>
            </a:extLst>
          </p:cNvPr>
          <p:cNvSpPr/>
          <p:nvPr/>
        </p:nvSpPr>
        <p:spPr>
          <a:xfrm>
            <a:off x="10393724" y="5587312"/>
            <a:ext cx="1538475" cy="790461"/>
          </a:xfrm>
          <a:prstGeom prst="rect">
            <a:avLst/>
          </a:prstGeom>
          <a:solidFill>
            <a:schemeClr val="bg1"/>
          </a:solidFill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spcAft>
                <a:spcPts val="400"/>
              </a:spcAft>
            </a:pPr>
            <a:r>
              <a:rPr lang="en-US" sz="1200" dirty="0">
                <a:solidFill>
                  <a:srgbClr val="000000"/>
                </a:solidFill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Extreme </a:t>
            </a:r>
          </a:p>
          <a:p>
            <a:pPr algn="ctr">
              <a:spcAft>
                <a:spcPts val="400"/>
              </a:spcAft>
            </a:pPr>
            <a:r>
              <a:rPr lang="en-US" sz="1200" dirty="0">
                <a:solidFill>
                  <a:srgbClr val="000000"/>
                </a:solidFill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PaO</a:t>
            </a:r>
            <a:r>
              <a:rPr lang="en-US" sz="1200" baseline="-25000" dirty="0">
                <a:solidFill>
                  <a:srgbClr val="000000"/>
                </a:solidFill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2 </a:t>
            </a:r>
            <a:r>
              <a:rPr lang="en-US" sz="1200" dirty="0">
                <a:solidFill>
                  <a:srgbClr val="000000"/>
                </a:solidFill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&gt;40kPa</a:t>
            </a:r>
          </a:p>
          <a:p>
            <a:pPr algn="ctr">
              <a:spcAft>
                <a:spcPts val="400"/>
              </a:spcAft>
            </a:pPr>
            <a:r>
              <a:rPr lang="en-US" sz="1200" dirty="0">
                <a:solidFill>
                  <a:srgbClr val="000000"/>
                </a:solidFill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 = 157</a:t>
            </a:r>
            <a:endParaRPr lang="sv-SE" sz="1200" dirty="0">
              <a:solidFill>
                <a:srgbClr val="000000"/>
              </a:solidFill>
              <a:latin typeface="Helvetica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07FC3B8C-B28A-7120-ED44-F49DE7C88116}"/>
              </a:ext>
            </a:extLst>
          </p:cNvPr>
          <p:cNvSpPr/>
          <p:nvPr/>
        </p:nvSpPr>
        <p:spPr>
          <a:xfrm>
            <a:off x="575462" y="4389999"/>
            <a:ext cx="1538475" cy="445812"/>
          </a:xfrm>
          <a:prstGeom prst="rect">
            <a:avLst/>
          </a:prstGeom>
          <a:solidFill>
            <a:schemeClr val="bg1"/>
          </a:solidFill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sv-SE" sz="1200" kern="1200" dirty="0">
                <a:solidFill>
                  <a:srgbClr val="000000"/>
                </a:solidFill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Hypoxemia  </a:t>
            </a:r>
            <a:endParaRPr lang="sv-SE" sz="1200" dirty="0">
              <a:effectLst/>
              <a:latin typeface="Helvetica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3AA60A33-7295-52A2-524D-ED3C30BC6C43}"/>
              </a:ext>
            </a:extLst>
          </p:cNvPr>
          <p:cNvSpPr/>
          <p:nvPr/>
        </p:nvSpPr>
        <p:spPr>
          <a:xfrm>
            <a:off x="2761972" y="4375812"/>
            <a:ext cx="1538475" cy="445812"/>
          </a:xfrm>
          <a:prstGeom prst="rect">
            <a:avLst/>
          </a:prstGeom>
          <a:solidFill>
            <a:schemeClr val="bg1"/>
          </a:solidFill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sv-SE" sz="1200" dirty="0">
                <a:solidFill>
                  <a:srgbClr val="000000"/>
                </a:solidFill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Normoxemia</a:t>
            </a:r>
            <a:r>
              <a:rPr lang="sv-SE" sz="12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v-SE" sz="1200" kern="12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endParaRPr lang="sv-SE" sz="1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77F8D4B0-323D-BF18-6FB9-1AC9975C16D5}"/>
              </a:ext>
            </a:extLst>
          </p:cNvPr>
          <p:cNvSpPr/>
          <p:nvPr/>
        </p:nvSpPr>
        <p:spPr>
          <a:xfrm>
            <a:off x="7566922" y="4389999"/>
            <a:ext cx="1538475" cy="445812"/>
          </a:xfrm>
          <a:prstGeom prst="rect">
            <a:avLst/>
          </a:prstGeom>
          <a:solidFill>
            <a:schemeClr val="bg1"/>
          </a:solidFill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sv-SE" sz="1200" kern="1200" dirty="0">
                <a:solidFill>
                  <a:srgbClr val="000000"/>
                </a:solidFill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Hyperoxemia</a:t>
            </a:r>
            <a:r>
              <a:rPr lang="sv-SE" sz="1000" kern="12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endParaRPr lang="sv-SE" sz="1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27" name="Rak 26">
            <a:extLst>
              <a:ext uri="{FF2B5EF4-FFF2-40B4-BE49-F238E27FC236}">
                <a16:creationId xmlns:a16="http://schemas.microsoft.com/office/drawing/2014/main" id="{140D015E-F12E-5817-AE53-96D4AC8E820D}"/>
              </a:ext>
            </a:extLst>
          </p:cNvPr>
          <p:cNvCxnSpPr>
            <a:cxnSpLocks/>
          </p:cNvCxnSpPr>
          <p:nvPr/>
        </p:nvCxnSpPr>
        <p:spPr>
          <a:xfrm flipH="1">
            <a:off x="1344699" y="4014550"/>
            <a:ext cx="6977136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1" name="Rak pil 30">
            <a:extLst>
              <a:ext uri="{FF2B5EF4-FFF2-40B4-BE49-F238E27FC236}">
                <a16:creationId xmlns:a16="http://schemas.microsoft.com/office/drawing/2014/main" id="{629905AE-1654-9860-75B4-4D5AB4E28CE2}"/>
              </a:ext>
            </a:extLst>
          </p:cNvPr>
          <p:cNvCxnSpPr>
            <a:cxnSpLocks/>
            <a:endCxn id="11" idx="0"/>
          </p:cNvCxnSpPr>
          <p:nvPr/>
        </p:nvCxnSpPr>
        <p:spPr>
          <a:xfrm>
            <a:off x="1344700" y="4014550"/>
            <a:ext cx="0" cy="37544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2" name="Rak pil 31">
            <a:extLst>
              <a:ext uri="{FF2B5EF4-FFF2-40B4-BE49-F238E27FC236}">
                <a16:creationId xmlns:a16="http://schemas.microsoft.com/office/drawing/2014/main" id="{F556A940-4DA1-7020-5518-4A29916AE9BB}"/>
              </a:ext>
            </a:extLst>
          </p:cNvPr>
          <p:cNvCxnSpPr>
            <a:cxnSpLocks/>
          </p:cNvCxnSpPr>
          <p:nvPr/>
        </p:nvCxnSpPr>
        <p:spPr>
          <a:xfrm>
            <a:off x="8315718" y="4014550"/>
            <a:ext cx="4553" cy="37544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3" name="Rak pil 32">
            <a:extLst>
              <a:ext uri="{FF2B5EF4-FFF2-40B4-BE49-F238E27FC236}">
                <a16:creationId xmlns:a16="http://schemas.microsoft.com/office/drawing/2014/main" id="{15C4A04D-A117-5728-A1E2-55CCA8823057}"/>
              </a:ext>
            </a:extLst>
          </p:cNvPr>
          <p:cNvCxnSpPr>
            <a:cxnSpLocks/>
          </p:cNvCxnSpPr>
          <p:nvPr/>
        </p:nvCxnSpPr>
        <p:spPr>
          <a:xfrm>
            <a:off x="3531209" y="4014550"/>
            <a:ext cx="0" cy="36850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5" name="Rak pil 34">
            <a:extLst>
              <a:ext uri="{FF2B5EF4-FFF2-40B4-BE49-F238E27FC236}">
                <a16:creationId xmlns:a16="http://schemas.microsoft.com/office/drawing/2014/main" id="{7F43975A-D232-865E-FC97-13797C503FAC}"/>
              </a:ext>
            </a:extLst>
          </p:cNvPr>
          <p:cNvCxnSpPr>
            <a:cxnSpLocks/>
            <a:endCxn id="5" idx="0"/>
          </p:cNvCxnSpPr>
          <p:nvPr/>
        </p:nvCxnSpPr>
        <p:spPr>
          <a:xfrm>
            <a:off x="1320496" y="4858746"/>
            <a:ext cx="0" cy="72122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6" name="Rak pil 35">
            <a:extLst>
              <a:ext uri="{FF2B5EF4-FFF2-40B4-BE49-F238E27FC236}">
                <a16:creationId xmlns:a16="http://schemas.microsoft.com/office/drawing/2014/main" id="{40F16EA4-5C1D-027F-CB29-837ABC7E38ED}"/>
              </a:ext>
            </a:extLst>
          </p:cNvPr>
          <p:cNvCxnSpPr/>
          <p:nvPr/>
        </p:nvCxnSpPr>
        <p:spPr>
          <a:xfrm>
            <a:off x="3551650" y="4818753"/>
            <a:ext cx="0" cy="75636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7" name="Rak pil 36">
            <a:extLst>
              <a:ext uri="{FF2B5EF4-FFF2-40B4-BE49-F238E27FC236}">
                <a16:creationId xmlns:a16="http://schemas.microsoft.com/office/drawing/2014/main" id="{815CE520-BEF4-9D2B-CB7F-F2D53335E788}"/>
              </a:ext>
            </a:extLst>
          </p:cNvPr>
          <p:cNvCxnSpPr>
            <a:cxnSpLocks/>
          </p:cNvCxnSpPr>
          <p:nvPr/>
        </p:nvCxnSpPr>
        <p:spPr>
          <a:xfrm>
            <a:off x="5840456" y="5201795"/>
            <a:ext cx="1" cy="37818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8" name="Rak pil 37">
            <a:extLst>
              <a:ext uri="{FF2B5EF4-FFF2-40B4-BE49-F238E27FC236}">
                <a16:creationId xmlns:a16="http://schemas.microsoft.com/office/drawing/2014/main" id="{257A2749-E4E4-720F-6A08-5329A74A8D3C}"/>
              </a:ext>
            </a:extLst>
          </p:cNvPr>
          <p:cNvCxnSpPr>
            <a:cxnSpLocks/>
          </p:cNvCxnSpPr>
          <p:nvPr/>
        </p:nvCxnSpPr>
        <p:spPr>
          <a:xfrm>
            <a:off x="7539476" y="5204657"/>
            <a:ext cx="0" cy="37332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0" name="Rak pil 39">
            <a:extLst>
              <a:ext uri="{FF2B5EF4-FFF2-40B4-BE49-F238E27FC236}">
                <a16:creationId xmlns:a16="http://schemas.microsoft.com/office/drawing/2014/main" id="{05EAACF0-B821-17CE-F1E3-FA6EB867B3C3}"/>
              </a:ext>
            </a:extLst>
          </p:cNvPr>
          <p:cNvCxnSpPr>
            <a:cxnSpLocks/>
          </p:cNvCxnSpPr>
          <p:nvPr/>
        </p:nvCxnSpPr>
        <p:spPr>
          <a:xfrm>
            <a:off x="11162962" y="5196934"/>
            <a:ext cx="0" cy="37332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6" name="Rak 45">
            <a:extLst>
              <a:ext uri="{FF2B5EF4-FFF2-40B4-BE49-F238E27FC236}">
                <a16:creationId xmlns:a16="http://schemas.microsoft.com/office/drawing/2014/main" id="{78026413-CA25-D74F-90D1-5749A159692A}"/>
              </a:ext>
            </a:extLst>
          </p:cNvPr>
          <p:cNvCxnSpPr>
            <a:cxnSpLocks/>
          </p:cNvCxnSpPr>
          <p:nvPr/>
        </p:nvCxnSpPr>
        <p:spPr>
          <a:xfrm>
            <a:off x="5840456" y="5201795"/>
            <a:ext cx="5327633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1" name="Rektangel 40">
            <a:extLst>
              <a:ext uri="{FF2B5EF4-FFF2-40B4-BE49-F238E27FC236}">
                <a16:creationId xmlns:a16="http://schemas.microsoft.com/office/drawing/2014/main" id="{DB6EB4AB-035D-F2FE-B68D-BB190A5E543B}"/>
              </a:ext>
            </a:extLst>
          </p:cNvPr>
          <p:cNvSpPr/>
          <p:nvPr/>
        </p:nvSpPr>
        <p:spPr>
          <a:xfrm>
            <a:off x="6797700" y="1688527"/>
            <a:ext cx="2083532" cy="507590"/>
          </a:xfrm>
          <a:prstGeom prst="rect">
            <a:avLst/>
          </a:prstGeom>
          <a:solidFill>
            <a:schemeClr val="bg1"/>
          </a:solidFill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spcAft>
                <a:spcPts val="400"/>
              </a:spcAft>
            </a:pPr>
            <a:r>
              <a:rPr lang="en-US" sz="1200" kern="1200" dirty="0">
                <a:solidFill>
                  <a:srgbClr val="000000"/>
                </a:solidFill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Missing data on PaO</a:t>
            </a:r>
            <a:r>
              <a:rPr lang="en-US" sz="1200" baseline="-25000" dirty="0">
                <a:solidFill>
                  <a:srgbClr val="000000"/>
                </a:solidFill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endParaRPr lang="sv-SE" sz="1200" dirty="0">
              <a:effectLst/>
              <a:latin typeface="Helvetica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400"/>
              </a:spcAft>
            </a:pPr>
            <a:r>
              <a:rPr lang="en-US" sz="1200" kern="1200" dirty="0">
                <a:solidFill>
                  <a:srgbClr val="000000"/>
                </a:solidFill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 = 699</a:t>
            </a:r>
            <a:endParaRPr lang="sv-SE" sz="1200" dirty="0">
              <a:effectLst/>
              <a:latin typeface="Helvetica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2" name="Rektangel 41">
            <a:extLst>
              <a:ext uri="{FF2B5EF4-FFF2-40B4-BE49-F238E27FC236}">
                <a16:creationId xmlns:a16="http://schemas.microsoft.com/office/drawing/2014/main" id="{127F246C-7983-32B4-D061-C2D0CE004085}"/>
              </a:ext>
            </a:extLst>
          </p:cNvPr>
          <p:cNvSpPr/>
          <p:nvPr/>
        </p:nvSpPr>
        <p:spPr>
          <a:xfrm>
            <a:off x="6797699" y="2428843"/>
            <a:ext cx="2078977" cy="507590"/>
          </a:xfrm>
          <a:prstGeom prst="rect">
            <a:avLst/>
          </a:prstGeom>
          <a:solidFill>
            <a:schemeClr val="bg1"/>
          </a:solidFill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spcAft>
                <a:spcPts val="400"/>
              </a:spcAft>
            </a:pPr>
            <a:r>
              <a:rPr lang="sv-SE" sz="1200" dirty="0">
                <a:solidFill>
                  <a:schemeClr val="tx1"/>
                </a:solidFill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ECMO treated</a:t>
            </a:r>
          </a:p>
          <a:p>
            <a:pPr algn="ctr">
              <a:spcAft>
                <a:spcPts val="400"/>
              </a:spcAft>
            </a:pPr>
            <a:r>
              <a:rPr lang="en-US" sz="1200" kern="1200" dirty="0">
                <a:solidFill>
                  <a:srgbClr val="000000"/>
                </a:solidFill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n = 27</a:t>
            </a:r>
            <a:endParaRPr lang="sv-SE" sz="1200" dirty="0">
              <a:effectLst/>
              <a:latin typeface="Helvetica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29" name="Rak 28">
            <a:extLst>
              <a:ext uri="{FF2B5EF4-FFF2-40B4-BE49-F238E27FC236}">
                <a16:creationId xmlns:a16="http://schemas.microsoft.com/office/drawing/2014/main" id="{4876DF7B-CE07-76B9-3EC0-EA5738BAC793}"/>
              </a:ext>
            </a:extLst>
          </p:cNvPr>
          <p:cNvCxnSpPr>
            <a:stCxn id="13" idx="2"/>
          </p:cNvCxnSpPr>
          <p:nvPr/>
        </p:nvCxnSpPr>
        <p:spPr>
          <a:xfrm flipH="1">
            <a:off x="8336159" y="4835811"/>
            <a:ext cx="1" cy="36112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Rak pil 43">
            <a:extLst>
              <a:ext uri="{FF2B5EF4-FFF2-40B4-BE49-F238E27FC236}">
                <a16:creationId xmlns:a16="http://schemas.microsoft.com/office/drawing/2014/main" id="{51380B0C-3BAA-5CA9-435F-6307BFD1FABC}"/>
              </a:ext>
            </a:extLst>
          </p:cNvPr>
          <p:cNvCxnSpPr>
            <a:cxnSpLocks/>
          </p:cNvCxnSpPr>
          <p:nvPr/>
        </p:nvCxnSpPr>
        <p:spPr>
          <a:xfrm>
            <a:off x="9311197" y="5213991"/>
            <a:ext cx="0" cy="37332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4" name="Rak 33">
            <a:extLst>
              <a:ext uri="{FF2B5EF4-FFF2-40B4-BE49-F238E27FC236}">
                <a16:creationId xmlns:a16="http://schemas.microsoft.com/office/drawing/2014/main" id="{CD0C68A0-F68E-6A9F-E271-A6548747CAA0}"/>
              </a:ext>
            </a:extLst>
          </p:cNvPr>
          <p:cNvCxnSpPr>
            <a:cxnSpLocks/>
          </p:cNvCxnSpPr>
          <p:nvPr/>
        </p:nvCxnSpPr>
        <p:spPr>
          <a:xfrm>
            <a:off x="5306788" y="3794234"/>
            <a:ext cx="0" cy="22031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Rak pil 50">
            <a:extLst>
              <a:ext uri="{FF2B5EF4-FFF2-40B4-BE49-F238E27FC236}">
                <a16:creationId xmlns:a16="http://schemas.microsoft.com/office/drawing/2014/main" id="{B08513BD-3424-7635-8340-561A7CEE15CF}"/>
              </a:ext>
            </a:extLst>
          </p:cNvPr>
          <p:cNvCxnSpPr>
            <a:cxnSpLocks/>
          </p:cNvCxnSpPr>
          <p:nvPr/>
        </p:nvCxnSpPr>
        <p:spPr>
          <a:xfrm>
            <a:off x="5306789" y="882869"/>
            <a:ext cx="0" cy="20535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Rak pil 54">
            <a:extLst>
              <a:ext uri="{FF2B5EF4-FFF2-40B4-BE49-F238E27FC236}">
                <a16:creationId xmlns:a16="http://schemas.microsoft.com/office/drawing/2014/main" id="{81C013C1-D108-F5D9-6B47-E96A4C356ED3}"/>
              </a:ext>
            </a:extLst>
          </p:cNvPr>
          <p:cNvCxnSpPr/>
          <p:nvPr/>
        </p:nvCxnSpPr>
        <p:spPr>
          <a:xfrm>
            <a:off x="5306788" y="1240077"/>
            <a:ext cx="149089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Rak pil 55">
            <a:extLst>
              <a:ext uri="{FF2B5EF4-FFF2-40B4-BE49-F238E27FC236}">
                <a16:creationId xmlns:a16="http://schemas.microsoft.com/office/drawing/2014/main" id="{C3D5C4E5-FDB8-058B-DA15-E9B3BE80EA64}"/>
              </a:ext>
            </a:extLst>
          </p:cNvPr>
          <p:cNvCxnSpPr/>
          <p:nvPr/>
        </p:nvCxnSpPr>
        <p:spPr>
          <a:xfrm>
            <a:off x="5306788" y="1956148"/>
            <a:ext cx="149089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Rak pil 56">
            <a:extLst>
              <a:ext uri="{FF2B5EF4-FFF2-40B4-BE49-F238E27FC236}">
                <a16:creationId xmlns:a16="http://schemas.microsoft.com/office/drawing/2014/main" id="{3945AF38-9DB4-3240-F358-E33048B4F252}"/>
              </a:ext>
            </a:extLst>
          </p:cNvPr>
          <p:cNvCxnSpPr/>
          <p:nvPr/>
        </p:nvCxnSpPr>
        <p:spPr>
          <a:xfrm>
            <a:off x="5306788" y="2682658"/>
            <a:ext cx="149089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textruta 13">
            <a:extLst>
              <a:ext uri="{FF2B5EF4-FFF2-40B4-BE49-F238E27FC236}">
                <a16:creationId xmlns:a16="http://schemas.microsoft.com/office/drawing/2014/main" id="{0ED40176-7E79-DEF4-E950-111D02DAA08F}"/>
              </a:ext>
            </a:extLst>
          </p:cNvPr>
          <p:cNvSpPr txBox="1"/>
          <p:nvPr/>
        </p:nvSpPr>
        <p:spPr>
          <a:xfrm>
            <a:off x="288102" y="338203"/>
            <a:ext cx="3527777" cy="7745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00"/>
              </a:spcAft>
            </a:pPr>
            <a:r>
              <a:rPr lang="en-US" sz="1200" b="1" dirty="0">
                <a:latin typeface="Helvetica" pitchFamily="2" charset="0"/>
                <a:ea typeface="Times New Roman" panose="02020603050405020304" pitchFamily="18" charset="0"/>
              </a:rPr>
              <a:t>Supplementary Figure 2. </a:t>
            </a:r>
            <a:r>
              <a:rPr lang="en-US" sz="1200" dirty="0">
                <a:latin typeface="Helvetica" pitchFamily="2" charset="0"/>
                <a:ea typeface="Times New Roman" panose="02020603050405020304" pitchFamily="18" charset="0"/>
              </a:rPr>
              <a:t>Flow of IHCA patients</a:t>
            </a:r>
            <a:endParaRPr lang="sv-SE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1100" dirty="0">
                <a:effectLst/>
                <a:latin typeface="Helvetica" pitchFamily="2" charset="0"/>
                <a:ea typeface="Times New Roman" panose="02020603050405020304" pitchFamily="18" charset="0"/>
              </a:rPr>
              <a:t>*Swedish intensive care registry</a:t>
            </a:r>
            <a:endParaRPr lang="sv-SE" sz="1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9008908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</TotalTime>
  <Words>85</Words>
  <Application>Microsoft Macintosh PowerPoint</Application>
  <PresentationFormat>Bredbild</PresentationFormat>
  <Paragraphs>33</Paragraphs>
  <Slides>1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Helvetica</vt:lpstr>
      <vt:lpstr>Times New Roman</vt:lpstr>
      <vt:lpstr>Office-tema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Akil Awad</dc:creator>
  <cp:lastModifiedBy>Akil Awad</cp:lastModifiedBy>
  <cp:revision>10</cp:revision>
  <dcterms:created xsi:type="dcterms:W3CDTF">2022-10-09T12:43:57Z</dcterms:created>
  <dcterms:modified xsi:type="dcterms:W3CDTF">2022-11-21T13:19:13Z</dcterms:modified>
</cp:coreProperties>
</file>