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990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F43CA3-D47A-4394-7E4B-901507925A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B9DB91-CA7C-95AF-5BDC-D6DF8C5A6C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17AA8F9-36B3-D330-9691-C461894B6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0D79F-9718-4A5E-9971-5F59A97069EF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D749D9-2F00-B499-B496-5E44E40F7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5A7E445-E218-1116-7409-BB2F03A53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18ED-0943-4A29-B901-03D9E1CEA5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7819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6A1355-9AC9-40FC-575A-36F8EAF67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B60EC8-542C-D688-1C9E-8BB5F06A11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185AC12-C049-6B84-FE3D-4141BBC2B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0D79F-9718-4A5E-9971-5F59A97069EF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964B03-A750-3939-0585-27F23FDCA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7599E3A-9835-2080-FB08-649E02470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18ED-0943-4A29-B901-03D9E1CEA5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8409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29D7C8E-D14A-119E-C189-7CB7AC2D13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7C8A388-BCE4-404B-C413-6AEDCABDB0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C1D1F8F-3E7C-51E2-D2AB-2EC821134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0D79F-9718-4A5E-9971-5F59A97069EF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E6555F-8E2C-E427-E866-E99513FA2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9685BB-2269-1281-8F97-945CD1F69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18ED-0943-4A29-B901-03D9E1CEA5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1585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0FDD4C-E3D6-1007-E3AE-3716EC675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F35945-CC5B-4148-40FE-BB8DB76B8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FB2CD4-A6C5-0D80-18B4-ED17237EC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0D79F-9718-4A5E-9971-5F59A97069EF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C74DB43-725F-E9E8-71CA-8C69C6899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7C8051-1F7E-DBD2-1B0A-579C6EB69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18ED-0943-4A29-B901-03D9E1CEA5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3236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171B68-093D-E2EE-7AC0-BB4816DF7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C05E91D-A6B2-4D97-310C-94D228C23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EE8CBE-4FB7-C1AC-48A3-946832D17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0D79F-9718-4A5E-9971-5F59A97069EF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EBB6DB9-CF7D-1741-E5FF-108BFA87B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B4433C-0B6D-1178-70B9-F3F0D4FA3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18ED-0943-4A29-B901-03D9E1CEA5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8667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2531E7-8C47-E0DD-EB65-131E047CC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530590-3DAD-4949-38E7-659A58981A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83D7D39-18E6-08DC-CBC9-81D445D530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CC42AB3-3396-C996-1CFD-BE120EA13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0D79F-9718-4A5E-9971-5F59A97069EF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570A0E1-E001-2943-5D94-17FC36E65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760AC03-F63F-5F98-9371-7941D4D5F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18ED-0943-4A29-B901-03D9E1CEA5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5585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240290-EE8B-D698-5037-C93E13DD9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A7A396A-4E53-8C39-ACD5-3CD2F1A3E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67717B3-F864-5587-64BC-009B125D7E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9FE76B-3D66-EED0-0BCF-4F16F614FB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30D54FD-2C9E-A447-24E6-F2A600B2C1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8969716-5572-39DF-B9F6-7B85C4FBD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0D79F-9718-4A5E-9971-5F59A97069EF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0719A06-AE81-A8D3-BF38-87A775915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ABB06C0-65BA-C335-1D87-6B1B5C92B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18ED-0943-4A29-B901-03D9E1CEA5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9978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BBE2E2-A49F-1617-5F48-AB43198D6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B2111F7-0546-9C72-5E21-C00D2E4DC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0D79F-9718-4A5E-9971-5F59A97069EF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72C2980-965E-9507-6BFE-6D867FE67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54D6EBD-64C9-7AD0-466A-5479B6A2A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18ED-0943-4A29-B901-03D9E1CEA5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0909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8C0F572-A95D-767A-43F0-CD0DDA99A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0D79F-9718-4A5E-9971-5F59A97069EF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B2B1B74-1673-07C4-9579-3DE068232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FB3D970-4E4E-6E4D-FBEE-A700A488A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18ED-0943-4A29-B901-03D9E1CEA5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8807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54D92F-611C-488A-9534-A50388E93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10B0F8-421F-FA8C-3864-CCDB736E4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561D42E-E0E1-658F-44C0-5255DE8498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B883A95-F0AD-C2B9-4832-6D9559B9D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0D79F-9718-4A5E-9971-5F59A97069EF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B74C961-EE9B-40C9-9E50-A790CA001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F9C9DBD-467E-74F9-F847-D6E37ADD0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18ED-0943-4A29-B901-03D9E1CEA5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9773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61982E-FF95-1E41-18D3-7893D62A1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81E5F00-4D94-1871-0DD6-47F9A86BFC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60EA30-2DAC-6D8B-A2F4-5ADDB00AEF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74D8CCC-EE39-A405-C0D8-33EDD7F2A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0D79F-9718-4A5E-9971-5F59A97069EF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ECC36AD-1C98-F6B7-5201-72512B80B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D03EE5D-E66E-A3A3-BD4B-17167F668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18ED-0943-4A29-B901-03D9E1CEA5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710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4233C08-6AA6-C89F-5DDC-0A2438FEB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0B368D6-176A-054D-708B-2719003AA5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473EA9-7CF6-FDFC-68C1-28E45F4204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90D79F-9718-4A5E-9971-5F59A97069EF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3B4E5F-7277-0C32-656E-D3B3396217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E8CC93F-120B-6970-7540-9121838337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7418ED-0943-4A29-B901-03D9E1CEA5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9933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FB57451C-D64A-5162-FF9D-73856C48B080}"/>
              </a:ext>
            </a:extLst>
          </p:cNvPr>
          <p:cNvSpPr txBox="1"/>
          <p:nvPr/>
        </p:nvSpPr>
        <p:spPr>
          <a:xfrm>
            <a:off x="3812348" y="487968"/>
            <a:ext cx="3871357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359 patients </a:t>
            </a:r>
            <a:r>
              <a:rPr lang="fr-FR" sz="2000" dirty="0" err="1"/>
              <a:t>included</a:t>
            </a:r>
            <a:r>
              <a:rPr lang="fr-FR" sz="2000" dirty="0"/>
              <a:t> in the </a:t>
            </a:r>
            <a:r>
              <a:rPr lang="fr-FR" sz="2000" dirty="0" err="1"/>
              <a:t>study</a:t>
            </a:r>
            <a:endParaRPr lang="fr-FR" sz="20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A86BDD9-D108-0868-4BC1-C50BE84EE12C}"/>
              </a:ext>
            </a:extLst>
          </p:cNvPr>
          <p:cNvSpPr txBox="1"/>
          <p:nvPr/>
        </p:nvSpPr>
        <p:spPr>
          <a:xfrm>
            <a:off x="1261392" y="3309615"/>
            <a:ext cx="3871356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- 187 patients without AKI at D1-2</a:t>
            </a:r>
          </a:p>
          <a:p>
            <a:pPr algn="ctr"/>
            <a:r>
              <a:rPr lang="en-US" sz="2000" dirty="0"/>
              <a:t>- 139 patients with AKI at D1-2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741213C-3F0C-3A0D-B7C1-22E0C8189138}"/>
              </a:ext>
            </a:extLst>
          </p:cNvPr>
          <p:cNvSpPr txBox="1"/>
          <p:nvPr/>
        </p:nvSpPr>
        <p:spPr>
          <a:xfrm>
            <a:off x="5776477" y="2459380"/>
            <a:ext cx="5343891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- 249 patients </a:t>
            </a:r>
            <a:r>
              <a:rPr lang="fr-FR" sz="2000" dirty="0" err="1"/>
              <a:t>without</a:t>
            </a:r>
            <a:r>
              <a:rPr lang="fr-FR" sz="2000" dirty="0"/>
              <a:t> AKI at D5-7</a:t>
            </a:r>
          </a:p>
          <a:p>
            <a:pPr algn="ctr"/>
            <a:r>
              <a:rPr lang="fr-FR" sz="2000" dirty="0"/>
              <a:t>- 61 patients </a:t>
            </a:r>
            <a:r>
              <a:rPr lang="fr-FR" sz="2000" dirty="0" err="1"/>
              <a:t>with</a:t>
            </a:r>
            <a:r>
              <a:rPr lang="fr-FR" sz="2000" dirty="0"/>
              <a:t> AKI at D5-7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12A9E09-C287-2736-84D1-84CECFAEBF59}"/>
              </a:ext>
            </a:extLst>
          </p:cNvPr>
          <p:cNvSpPr txBox="1"/>
          <p:nvPr/>
        </p:nvSpPr>
        <p:spPr>
          <a:xfrm>
            <a:off x="5600700" y="4026260"/>
            <a:ext cx="6032660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61 patients </a:t>
            </a:r>
            <a:r>
              <a:rPr lang="fr-FR" sz="2000" dirty="0" err="1"/>
              <a:t>with</a:t>
            </a:r>
            <a:r>
              <a:rPr lang="fr-FR" sz="2000" dirty="0"/>
              <a:t> AKI at D5-7 :</a:t>
            </a:r>
          </a:p>
          <a:p>
            <a:pPr algn="ctr"/>
            <a:r>
              <a:rPr lang="fr-FR" sz="2000" dirty="0"/>
              <a:t>- 49 patients </a:t>
            </a:r>
            <a:r>
              <a:rPr lang="fr-FR" sz="2000" dirty="0" err="1"/>
              <a:t>with</a:t>
            </a:r>
            <a:r>
              <a:rPr lang="fr-FR" sz="2000" dirty="0"/>
              <a:t> persistent AKI and </a:t>
            </a:r>
            <a:r>
              <a:rPr lang="fr-FR" sz="2000" dirty="0" err="1"/>
              <a:t>immunological</a:t>
            </a:r>
            <a:r>
              <a:rPr lang="fr-FR" sz="2000" dirty="0"/>
              <a:t> data </a:t>
            </a:r>
            <a:r>
              <a:rPr lang="fr-FR" sz="2000" dirty="0" err="1"/>
              <a:t>available</a:t>
            </a:r>
            <a:r>
              <a:rPr lang="fr-FR" sz="2000" dirty="0"/>
              <a:t> at D1-2</a:t>
            </a:r>
          </a:p>
          <a:p>
            <a:pPr marL="342900" indent="-342900" algn="ctr">
              <a:buFontTx/>
              <a:buChar char="-"/>
            </a:pPr>
            <a:r>
              <a:rPr lang="fr-FR" sz="2000" dirty="0"/>
              <a:t>3 patients </a:t>
            </a:r>
            <a:r>
              <a:rPr lang="fr-FR" sz="2000" dirty="0" err="1"/>
              <a:t>with</a:t>
            </a:r>
            <a:r>
              <a:rPr lang="fr-FR" sz="2000" dirty="0"/>
              <a:t> </a:t>
            </a:r>
            <a:r>
              <a:rPr lang="fr-FR" sz="2000" dirty="0" err="1"/>
              <a:t>late-onset</a:t>
            </a:r>
            <a:r>
              <a:rPr lang="fr-FR" sz="2000" dirty="0"/>
              <a:t> AKI</a:t>
            </a:r>
          </a:p>
          <a:p>
            <a:pPr marL="342900" indent="-342900" algn="ctr">
              <a:buFontTx/>
              <a:buChar char="-"/>
            </a:pPr>
            <a:r>
              <a:rPr lang="fr-FR" sz="2000" dirty="0"/>
              <a:t>9 patients </a:t>
            </a:r>
            <a:r>
              <a:rPr lang="fr-FR" sz="2000" dirty="0" err="1"/>
              <a:t>with</a:t>
            </a:r>
            <a:r>
              <a:rPr lang="fr-FR" sz="2000" dirty="0"/>
              <a:t> AKI but </a:t>
            </a:r>
            <a:r>
              <a:rPr lang="fr-FR" sz="2000" dirty="0" err="1"/>
              <a:t>immunological</a:t>
            </a:r>
            <a:r>
              <a:rPr lang="fr-FR" sz="2000" dirty="0"/>
              <a:t> data </a:t>
            </a:r>
            <a:r>
              <a:rPr lang="fr-FR" sz="2000" dirty="0" err="1"/>
              <a:t>missing</a:t>
            </a:r>
            <a:r>
              <a:rPr lang="fr-FR" sz="2000" dirty="0"/>
              <a:t> at D1-2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3C32D1DA-0EA1-3E8E-8152-81536D9DE48A}"/>
              </a:ext>
            </a:extLst>
          </p:cNvPr>
          <p:cNvCxnSpPr>
            <a:cxnSpLocks/>
          </p:cNvCxnSpPr>
          <p:nvPr/>
        </p:nvCxnSpPr>
        <p:spPr>
          <a:xfrm>
            <a:off x="7683705" y="688023"/>
            <a:ext cx="6571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50BC737D-4B7F-EF25-B0B4-B0AB22D23BEC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3109726" y="688023"/>
            <a:ext cx="70262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1D2AF4AA-1F8B-7172-962D-3406A108875D}"/>
              </a:ext>
            </a:extLst>
          </p:cNvPr>
          <p:cNvCxnSpPr>
            <a:cxnSpLocks/>
          </p:cNvCxnSpPr>
          <p:nvPr/>
        </p:nvCxnSpPr>
        <p:spPr>
          <a:xfrm flipH="1">
            <a:off x="3109726" y="688023"/>
            <a:ext cx="1" cy="25678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B741EB75-ADB8-A031-B15D-AFAB3E46C88B}"/>
              </a:ext>
            </a:extLst>
          </p:cNvPr>
          <p:cNvCxnSpPr>
            <a:cxnSpLocks/>
          </p:cNvCxnSpPr>
          <p:nvPr/>
        </p:nvCxnSpPr>
        <p:spPr>
          <a:xfrm>
            <a:off x="8340809" y="688023"/>
            <a:ext cx="0" cy="17713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F3E692CB-BB8A-A59C-95EF-122952547A9D}"/>
              </a:ext>
            </a:extLst>
          </p:cNvPr>
          <p:cNvCxnSpPr>
            <a:cxnSpLocks/>
          </p:cNvCxnSpPr>
          <p:nvPr/>
        </p:nvCxnSpPr>
        <p:spPr>
          <a:xfrm>
            <a:off x="8340809" y="3182749"/>
            <a:ext cx="0" cy="8347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6E5B4614-84A5-0228-CB4C-91A1399EB37B}"/>
              </a:ext>
            </a:extLst>
          </p:cNvPr>
          <p:cNvSpPr txBox="1"/>
          <p:nvPr/>
        </p:nvSpPr>
        <p:spPr>
          <a:xfrm>
            <a:off x="114427" y="1797660"/>
            <a:ext cx="2628156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- 33 missing immunological data at D1-2 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C55411B9-DD78-C96E-5818-D92E1CC5F49B}"/>
              </a:ext>
            </a:extLst>
          </p:cNvPr>
          <p:cNvCxnSpPr>
            <a:cxnSpLocks/>
          </p:cNvCxnSpPr>
          <p:nvPr/>
        </p:nvCxnSpPr>
        <p:spPr>
          <a:xfrm>
            <a:off x="2742583" y="2305491"/>
            <a:ext cx="3443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AECE9B54-1879-1BAE-8CED-1572AB7CA7CD}"/>
              </a:ext>
            </a:extLst>
          </p:cNvPr>
          <p:cNvSpPr txBox="1"/>
          <p:nvPr/>
        </p:nvSpPr>
        <p:spPr>
          <a:xfrm>
            <a:off x="8997914" y="888078"/>
            <a:ext cx="3016328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 algn="ctr">
              <a:buFontTx/>
              <a:buChar char="-"/>
            </a:pPr>
            <a:r>
              <a:rPr lang="fr-FR" sz="2000" dirty="0"/>
              <a:t>9 </a:t>
            </a:r>
            <a:r>
              <a:rPr lang="fr-FR" sz="2000" dirty="0" err="1"/>
              <a:t>death</a:t>
            </a:r>
            <a:endParaRPr lang="fr-FR" sz="2000" dirty="0"/>
          </a:p>
          <a:p>
            <a:pPr marL="342900" indent="-342900" algn="ctr">
              <a:buFontTx/>
              <a:buChar char="-"/>
            </a:pPr>
            <a:r>
              <a:rPr lang="fr-FR" sz="2000" dirty="0"/>
              <a:t>22 </a:t>
            </a:r>
            <a:r>
              <a:rPr lang="fr-FR" sz="2000" dirty="0" err="1"/>
              <a:t>missing</a:t>
            </a:r>
            <a:r>
              <a:rPr lang="fr-FR" sz="2000" dirty="0"/>
              <a:t> </a:t>
            </a:r>
            <a:r>
              <a:rPr lang="fr-FR" sz="2000" dirty="0" err="1"/>
              <a:t>immunological</a:t>
            </a:r>
            <a:r>
              <a:rPr lang="fr-FR" sz="2000" dirty="0"/>
              <a:t> data</a:t>
            </a:r>
          </a:p>
          <a:p>
            <a:pPr marL="342900" indent="-342900" algn="ctr">
              <a:buFontTx/>
              <a:buChar char="-"/>
            </a:pPr>
            <a:r>
              <a:rPr lang="fr-FR" sz="2000" dirty="0"/>
              <a:t>18 </a:t>
            </a:r>
            <a:r>
              <a:rPr lang="fr-FR" sz="2000" dirty="0" err="1"/>
              <a:t>lost</a:t>
            </a:r>
            <a:r>
              <a:rPr lang="fr-FR" sz="2000" dirty="0"/>
              <a:t> to follow-up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E1DC181-8110-7BF3-0708-328F076F1714}"/>
              </a:ext>
            </a:extLst>
          </p:cNvPr>
          <p:cNvCxnSpPr>
            <a:cxnSpLocks/>
            <a:endCxn id="2" idx="1"/>
          </p:cNvCxnSpPr>
          <p:nvPr/>
        </p:nvCxnSpPr>
        <p:spPr>
          <a:xfrm>
            <a:off x="8340809" y="1549798"/>
            <a:ext cx="65710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039956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</Words>
  <Application>Microsoft Office PowerPoint</Application>
  <PresentationFormat>Grand écran</PresentationFormat>
  <Paragraphs>13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Frank Bidar</dc:creator>
  <cp:lastModifiedBy>Frank Bidar</cp:lastModifiedBy>
  <cp:revision>12</cp:revision>
  <dcterms:created xsi:type="dcterms:W3CDTF">2024-05-07T09:19:24Z</dcterms:created>
  <dcterms:modified xsi:type="dcterms:W3CDTF">2024-06-02T17:23:03Z</dcterms:modified>
</cp:coreProperties>
</file>