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70" r:id="rId3"/>
    <p:sldId id="272" r:id="rId4"/>
    <p:sldId id="265" r:id="rId5"/>
    <p:sldId id="27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43"/>
  </p:normalViewPr>
  <p:slideViewPr>
    <p:cSldViewPr snapToGrid="0">
      <p:cViewPr varScale="1">
        <p:scale>
          <a:sx n="110" d="100"/>
          <a:sy n="110" d="100"/>
        </p:scale>
        <p:origin x="6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CF90B-D55D-466E-96A4-3796DEC3B07E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FE4CA-D9A1-48B4-B51B-1429AFC9D7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49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95FB53-DE50-4CBC-BC7E-C38642F2040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81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6B8DAC-A683-ABB7-72C4-1751A7F19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BB32F3-46E9-1AE4-6BE6-48F05850B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428E58-30BA-6F57-ED34-F7BF602E0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BDFB95-BADC-9FCE-B468-2B277DC7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126E12-5478-09E1-82F0-8AEA2256C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492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B7E8FF-712F-9457-0927-C6B6EA6D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880740-D25B-C648-637B-B2D5F7CD1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E5F491-00FC-091C-AACE-BD8F9116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D0CEF5-0EC1-3F71-00FD-320CAE4B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3DE100-C85B-4084-8E33-4E6DD74A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33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CF8A4-B9E0-BA03-D3EE-1922FA26F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E9CCAF-D5E4-8281-2A85-B1AAFEA8C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8B9D7D-8462-C0D7-A925-174567398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56C406-4E4A-AF1B-3DD5-E218E6D8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900917-FA42-4DFD-292B-8BFE06F1F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117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1D78B5-107B-1FF5-34A7-4C53AA18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3E7920-5A8D-F777-8617-E366A69596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7740C9-C50D-D724-39BF-94E894F55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9E3028-EB0F-9130-1C42-D36010EFB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AA75614-0FC3-D35C-BA52-F4707B73A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9774A3-0E73-3C00-CBAB-B40E392F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07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C12807-D3BC-76C1-63B2-2FE22B097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A6114B-F70D-3EE6-F75B-F17FAEFB0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99DF45-3A21-66FC-DEB6-1500E2A9E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04C8F6-7358-B90C-3DD6-085F0D471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A45204D-FE51-0520-E0AF-C0D73D9095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B83556C-C8B2-3B3B-0B13-E324FEE2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40DB3E-5492-0CAC-66F2-83AE478C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255A694-A001-7D25-35C9-AF7775C0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829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953027-531E-3C81-5045-C2846054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8B14072-EE3F-2048-26F6-C27D7D0E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50CE6F-07DA-E248-D102-B4CE274B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4F90058-E973-2CC5-2A0A-2302BBE1A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6ADBEA0-3348-E761-6AD6-5899C378F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50BD1F-C727-A502-A802-378AA55C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B1E0F7-485E-E8E4-CFFF-83E5292B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24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05DF08-4270-43E8-E426-AF83D222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A22278-54F8-5FCE-A622-7B97AE05E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9CAB48-3471-19AF-F6BD-C1F863BBED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DFEF24-725C-0F6F-582E-9AFDD32CE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7D8996-8AC4-5915-1290-C6268DD1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283D69-6223-7746-2C02-63760A72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40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2F1BDF-E3A4-428C-317D-E706FE07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723B43F-6F26-E034-F6F9-62A6F24658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933C7F-960B-9BDE-7EE7-E9D5DD95C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4D6759-72F1-160F-ED32-7A916465C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419644-996D-5358-A24F-C31A93A4A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B8153D-8C1C-ECB3-D3B3-6D9ADBF63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78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A88A51-D86A-F58D-35A5-0418D537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2FB28C-07CC-47E3-FC96-3758AA121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898BC1-DE8D-4DB0-1987-261F9200F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CAEF9D-5925-03CC-7023-F3CDEC764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BBD7E2-C329-BBBD-CED1-B3641968C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944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81E0CC2-FE67-C482-A62E-FAFF14E98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BE396A-B380-1DFF-56F3-129E112B7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3ECE37-8E09-1607-48A0-D03B70465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60998C-4FDF-33FD-EF3D-76B902E7E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099ABD-21D7-4D20-9194-3D9160778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132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CD1FA07-1E7A-813A-92B3-29B24F55C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45C083-61A8-3DC6-1EAA-C33F6C5E7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474251-674E-6246-0E11-9A9699C77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FDB889-6935-4F7A-A695-0730AABCD6B7}" type="datetimeFigureOut">
              <a:rPr lang="fr-FR" smtClean="0"/>
              <a:t>15/01/2025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7B6394-91D0-653F-E029-9D2690CEC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03B02F-00F4-B9FA-FE7B-104ACC01A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202D8-71F1-4A6E-828F-68D5317C19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56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BBEB0D7-63BC-5B4F-976D-AC997EA95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346" y="1502540"/>
            <a:ext cx="5136426" cy="375304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84FBEB9-FEC9-0C4D-A8D1-DC30FF05D067}"/>
              </a:ext>
            </a:extLst>
          </p:cNvPr>
          <p:cNvSpPr txBox="1"/>
          <p:nvPr/>
        </p:nvSpPr>
        <p:spPr>
          <a:xfrm>
            <a:off x="6738574" y="1525160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</a:t>
            </a:r>
            <a:r>
              <a:rPr lang="fr-FR" baseline="30000" dirty="0"/>
              <a:t>2</a:t>
            </a:r>
            <a:r>
              <a:rPr lang="fr-FR" dirty="0"/>
              <a:t>=0.86, p&lt;0.0001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F8DA7D-05D5-7A4F-A3D7-4B12FE813E3E}"/>
              </a:ext>
            </a:extLst>
          </p:cNvPr>
          <p:cNvSpPr/>
          <p:nvPr/>
        </p:nvSpPr>
        <p:spPr>
          <a:xfrm>
            <a:off x="935057" y="5852084"/>
            <a:ext cx="9661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Supplementary Figure 1. SBF correlation with 1/CRT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. Pearson test.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815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301F3AF9-698A-2171-3068-6C2B6D4153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432460"/>
              </p:ext>
            </p:extLst>
          </p:nvPr>
        </p:nvGraphicFramePr>
        <p:xfrm>
          <a:off x="0" y="1731564"/>
          <a:ext cx="5708189" cy="388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Prism 9" r:id="rId4" imgW="4540823" imgH="3090270" progId="Prism9.Document">
                  <p:embed/>
                </p:oleObj>
              </mc:Choice>
              <mc:Fallback>
                <p:oleObj name="Prism 9" r:id="rId4" imgW="4540823" imgH="3090270" progId="Prism9.Document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301F3AF9-698A-2171-3068-6C2B6D4153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1731564"/>
                        <a:ext cx="5708189" cy="3885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02CF5C95-7D59-F497-21F9-4727CA0D605A}"/>
              </a:ext>
            </a:extLst>
          </p:cNvPr>
          <p:cNvSpPr txBox="1"/>
          <p:nvPr/>
        </p:nvSpPr>
        <p:spPr>
          <a:xfrm>
            <a:off x="4502908" y="1354893"/>
            <a:ext cx="1007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R² = 0.02</a:t>
            </a:r>
          </a:p>
          <a:p>
            <a:r>
              <a:rPr lang="fr-FR" dirty="0"/>
              <a:t>p = 0.30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89C4EFB-524F-DBC5-E6CD-833F3CE8067B}"/>
              </a:ext>
            </a:extLst>
          </p:cNvPr>
          <p:cNvSpPr txBox="1"/>
          <p:nvPr/>
        </p:nvSpPr>
        <p:spPr>
          <a:xfrm>
            <a:off x="10800952" y="1354893"/>
            <a:ext cx="1007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R² = 0.35</a:t>
            </a:r>
          </a:p>
          <a:p>
            <a:r>
              <a:rPr lang="fr-FR" dirty="0"/>
              <a:t>p = 0.02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CED955-75EF-4606-D559-C9B9AC602F91}"/>
              </a:ext>
            </a:extLst>
          </p:cNvPr>
          <p:cNvSpPr txBox="1"/>
          <p:nvPr/>
        </p:nvSpPr>
        <p:spPr>
          <a:xfrm>
            <a:off x="148092" y="788217"/>
            <a:ext cx="723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2E6CB1D-FA2B-AE7C-CCDE-77D777596346}"/>
              </a:ext>
            </a:extLst>
          </p:cNvPr>
          <p:cNvSpPr txBox="1"/>
          <p:nvPr/>
        </p:nvSpPr>
        <p:spPr>
          <a:xfrm>
            <a:off x="6630348" y="788217"/>
            <a:ext cx="723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B</a:t>
            </a:r>
          </a:p>
        </p:txBody>
      </p:sp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08DDF509-F1DE-31CE-2DC1-06BAD94323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16671"/>
              </p:ext>
            </p:extLst>
          </p:nvPr>
        </p:nvGraphicFramePr>
        <p:xfrm>
          <a:off x="6190169" y="1354892"/>
          <a:ext cx="5618253" cy="4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Prism 9" r:id="rId6" imgW="6209571" imgH="4497000" progId="Prism9.Document">
                  <p:embed/>
                </p:oleObj>
              </mc:Choice>
              <mc:Fallback>
                <p:oleObj name="Prism 9" r:id="rId6" imgW="6209571" imgH="4497000" progId="Prism9.Document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08DDF509-F1DE-31CE-2DC1-06BAD94323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90169" y="1354892"/>
                        <a:ext cx="5618253" cy="406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91D160A-7C0C-B867-7710-0367F5E509B9}"/>
              </a:ext>
            </a:extLst>
          </p:cNvPr>
          <p:cNvSpPr txBox="1"/>
          <p:nvPr/>
        </p:nvSpPr>
        <p:spPr>
          <a:xfrm>
            <a:off x="188338" y="5790287"/>
            <a:ext cx="12003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Supplementary Figure 2. SBF correlation with cardiac output and lactate levels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(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Correlation between Cardiac Output and index skin blood flow at T0. (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Correlation between arterial lactate level and index skin blood flow at T0.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438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C12D4BB3-F735-DBA6-E7A0-984F23191E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009084"/>
              </p:ext>
            </p:extLst>
          </p:nvPr>
        </p:nvGraphicFramePr>
        <p:xfrm>
          <a:off x="2617156" y="495245"/>
          <a:ext cx="6831276" cy="5160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rism 10" r:id="rId3" imgW="7392506" imgH="5584691" progId="Prism10.Document">
                  <p:embed/>
                </p:oleObj>
              </mc:Choice>
              <mc:Fallback>
                <p:oleObj name="Prism 10" r:id="rId3" imgW="7392506" imgH="5584691" progId="Prism10.Document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C12D4BB3-F735-DBA6-E7A0-984F23191E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7156" y="495245"/>
                        <a:ext cx="6831276" cy="5160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296378F-AF05-451E-BDA8-C3BCCBD422D7}"/>
              </a:ext>
            </a:extLst>
          </p:cNvPr>
          <p:cNvSpPr txBox="1"/>
          <p:nvPr/>
        </p:nvSpPr>
        <p:spPr>
          <a:xfrm>
            <a:off x="59789" y="5920633"/>
            <a:ext cx="9072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Supplementary Figure 3.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Index SBF correlation with knee CRT at T0.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Spearman test.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F904C48-55BD-6390-C140-52B4AC57CBA7}"/>
              </a:ext>
            </a:extLst>
          </p:cNvPr>
          <p:cNvSpPr txBox="1"/>
          <p:nvPr/>
        </p:nvSpPr>
        <p:spPr>
          <a:xfrm>
            <a:off x="6320523" y="2706161"/>
            <a:ext cx="215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R² = 0.64, p &lt; 0.0001</a:t>
            </a:r>
          </a:p>
        </p:txBody>
      </p:sp>
    </p:spTree>
    <p:extLst>
      <p:ext uri="{BB962C8B-B14F-4D97-AF65-F5344CB8AC3E}">
        <p14:creationId xmlns:p14="http://schemas.microsoft.com/office/powerpoint/2010/main" val="1137347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0875EBD2-98BA-1133-2552-DE3E74A8DD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911816"/>
              </p:ext>
            </p:extLst>
          </p:nvPr>
        </p:nvGraphicFramePr>
        <p:xfrm>
          <a:off x="-128724" y="1088899"/>
          <a:ext cx="6111068" cy="4605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Prism 9" r:id="rId3" imgW="5529978" imgH="4167636" progId="Prism9.Document">
                  <p:embed/>
                </p:oleObj>
              </mc:Choice>
              <mc:Fallback>
                <p:oleObj name="Prism 9" r:id="rId3" imgW="5529978" imgH="4167636" progId="Prism9.Document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0875EBD2-98BA-1133-2552-DE3E74A8DD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28724" y="1088899"/>
                        <a:ext cx="6111068" cy="4605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A262255B-FB23-AA55-0F74-ABF4BCA5F7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81305"/>
              </p:ext>
            </p:extLst>
          </p:nvPr>
        </p:nvGraphicFramePr>
        <p:xfrm>
          <a:off x="5879919" y="1065751"/>
          <a:ext cx="6111068" cy="4605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Prism 9" r:id="rId5" imgW="5529978" imgH="4167636" progId="Prism9.Document">
                  <p:embed/>
                </p:oleObj>
              </mc:Choice>
              <mc:Fallback>
                <p:oleObj name="Prism 9" r:id="rId5" imgW="5529978" imgH="4167636" progId="Prism9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A262255B-FB23-AA55-0F74-ABF4BCA5F7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79919" y="1065751"/>
                        <a:ext cx="6111068" cy="4605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543C6F8-9FF5-3261-FF5D-1B58792718F6}"/>
              </a:ext>
            </a:extLst>
          </p:cNvPr>
          <p:cNvSpPr txBox="1"/>
          <p:nvPr/>
        </p:nvSpPr>
        <p:spPr>
          <a:xfrm>
            <a:off x="279066" y="521999"/>
            <a:ext cx="723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A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357116-EA2F-B140-DFE8-48BD96651368}"/>
              </a:ext>
            </a:extLst>
          </p:cNvPr>
          <p:cNvSpPr txBox="1"/>
          <p:nvPr/>
        </p:nvSpPr>
        <p:spPr>
          <a:xfrm>
            <a:off x="6211587" y="479094"/>
            <a:ext cx="723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B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B34E76-869E-7764-D62E-B4B0AFC83BA6}"/>
              </a:ext>
            </a:extLst>
          </p:cNvPr>
          <p:cNvSpPr txBox="1"/>
          <p:nvPr/>
        </p:nvSpPr>
        <p:spPr>
          <a:xfrm>
            <a:off x="4872449" y="1065751"/>
            <a:ext cx="1007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R² 0.11 </a:t>
            </a:r>
          </a:p>
          <a:p>
            <a:r>
              <a:rPr lang="fr-FR" dirty="0"/>
              <a:t>p = 0.07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0E908C-3BE3-AA28-2BBB-02A0B5ED6D5D}"/>
              </a:ext>
            </a:extLst>
          </p:cNvPr>
          <p:cNvSpPr txBox="1"/>
          <p:nvPr/>
        </p:nvSpPr>
        <p:spPr>
          <a:xfrm>
            <a:off x="10851825" y="1065751"/>
            <a:ext cx="1007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R² 0.41 </a:t>
            </a:r>
          </a:p>
          <a:p>
            <a:r>
              <a:rPr lang="fr-FR" dirty="0"/>
              <a:t>p = 0.02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2DB70B1-07E7-217D-0725-DFB5E5FFAE04}"/>
              </a:ext>
            </a:extLst>
          </p:cNvPr>
          <p:cNvSpPr txBox="1"/>
          <p:nvPr/>
        </p:nvSpPr>
        <p:spPr>
          <a:xfrm>
            <a:off x="101792" y="6025838"/>
            <a:ext cx="120574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Supplementary Figure 4. Correlation of delta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SBF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with cardiac output variations (A),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orrelation of delta SBF  with lactate level variations (B). </a:t>
            </a:r>
            <a:r>
              <a:rPr lang="en-US" sz="180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Variations between T0 and T1. Pearson test. Delta was defined as T1-T0.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0814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ligne, capture d’écran&#10;&#10;Description générée automatiquement">
            <a:extLst>
              <a:ext uri="{FF2B5EF4-FFF2-40B4-BE49-F238E27FC236}">
                <a16:creationId xmlns:a16="http://schemas.microsoft.com/office/drawing/2014/main" id="{4732F22F-5C18-423D-41DC-598A25507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1" r="16674" b="6756"/>
          <a:stretch/>
        </p:blipFill>
        <p:spPr>
          <a:xfrm>
            <a:off x="3188986" y="241453"/>
            <a:ext cx="5071793" cy="550585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11F14C6-F3EE-F94F-A38A-63C748316D30}"/>
              </a:ext>
            </a:extLst>
          </p:cNvPr>
          <p:cNvSpPr txBox="1"/>
          <p:nvPr/>
        </p:nvSpPr>
        <p:spPr>
          <a:xfrm>
            <a:off x="148092" y="5759142"/>
            <a:ext cx="117738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1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fr-FR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Figure 5.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Receiver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operating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curve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T1 skin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blood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flow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ICU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survival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under the curve was 90% [78 - 100], P=0.0003.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recorded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4-6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inclusion.</a:t>
            </a:r>
          </a:p>
        </p:txBody>
      </p:sp>
    </p:spTree>
    <p:extLst>
      <p:ext uri="{BB962C8B-B14F-4D97-AF65-F5344CB8AC3E}">
        <p14:creationId xmlns:p14="http://schemas.microsoft.com/office/powerpoint/2010/main" val="37235502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198</Words>
  <Application>Microsoft Macintosh PowerPoint</Application>
  <PresentationFormat>Grand écran</PresentationFormat>
  <Paragraphs>22</Paragraphs>
  <Slides>5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Times New Roman</vt:lpstr>
      <vt:lpstr>Thème Office</vt:lpstr>
      <vt:lpstr>Prism 9</vt:lpstr>
      <vt:lpstr>Prism 10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Yohan Ducos</dc:creator>
  <cp:lastModifiedBy>Microsoft Office User</cp:lastModifiedBy>
  <cp:revision>20</cp:revision>
  <dcterms:created xsi:type="dcterms:W3CDTF">2024-11-04T18:34:59Z</dcterms:created>
  <dcterms:modified xsi:type="dcterms:W3CDTF">2025-01-15T17:07:56Z</dcterms:modified>
</cp:coreProperties>
</file>