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" ContentType="image/tiff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sldIdLst>
    <p:sldId id="302" r:id="rId2"/>
    <p:sldId id="332" r:id="rId3"/>
    <p:sldId id="304" r:id="rId4"/>
    <p:sldId id="330" r:id="rId5"/>
    <p:sldId id="333" r:id="rId6"/>
    <p:sldId id="334" r:id="rId7"/>
    <p:sldId id="335" r:id="rId8"/>
  </p:sldIdLst>
  <p:sldSz cx="7772400" cy="10972800"/>
  <p:notesSz cx="7010400" cy="9296400"/>
  <p:custDataLst>
    <p:tags r:id="rId10"/>
  </p:custDataLst>
  <p:defaultTextStyle>
    <a:defPPr>
      <a:defRPr lang="en-US"/>
    </a:defPPr>
    <a:lvl1pPr marL="0" algn="l" defTabSz="986790" rtl="0" eaLnBrk="1" latinLnBrk="0" hangingPunct="1">
      <a:defRPr sz="1940" kern="1200">
        <a:solidFill>
          <a:schemeClr val="tx1"/>
        </a:solidFill>
        <a:latin typeface="+mn-lt"/>
        <a:ea typeface="+mn-ea"/>
        <a:cs typeface="+mn-cs"/>
      </a:defRPr>
    </a:lvl1pPr>
    <a:lvl2pPr marL="493395" algn="l" defTabSz="986790" rtl="0" eaLnBrk="1" latinLnBrk="0" hangingPunct="1">
      <a:defRPr sz="1940" kern="1200">
        <a:solidFill>
          <a:schemeClr val="tx1"/>
        </a:solidFill>
        <a:latin typeface="+mn-lt"/>
        <a:ea typeface="+mn-ea"/>
        <a:cs typeface="+mn-cs"/>
      </a:defRPr>
    </a:lvl2pPr>
    <a:lvl3pPr marL="986790" algn="l" defTabSz="986790" rtl="0" eaLnBrk="1" latinLnBrk="0" hangingPunct="1">
      <a:defRPr sz="1940" kern="1200">
        <a:solidFill>
          <a:schemeClr val="tx1"/>
        </a:solidFill>
        <a:latin typeface="+mn-lt"/>
        <a:ea typeface="+mn-ea"/>
        <a:cs typeface="+mn-cs"/>
      </a:defRPr>
    </a:lvl3pPr>
    <a:lvl4pPr marL="1479550" algn="l" defTabSz="986790" rtl="0" eaLnBrk="1" latinLnBrk="0" hangingPunct="1">
      <a:defRPr sz="1940" kern="1200">
        <a:solidFill>
          <a:schemeClr val="tx1"/>
        </a:solidFill>
        <a:latin typeface="+mn-lt"/>
        <a:ea typeface="+mn-ea"/>
        <a:cs typeface="+mn-cs"/>
      </a:defRPr>
    </a:lvl4pPr>
    <a:lvl5pPr marL="1972945" algn="l" defTabSz="986790" rtl="0" eaLnBrk="1" latinLnBrk="0" hangingPunct="1">
      <a:defRPr sz="1940" kern="1200">
        <a:solidFill>
          <a:schemeClr val="tx1"/>
        </a:solidFill>
        <a:latin typeface="+mn-lt"/>
        <a:ea typeface="+mn-ea"/>
        <a:cs typeface="+mn-cs"/>
      </a:defRPr>
    </a:lvl5pPr>
    <a:lvl6pPr marL="2466340" algn="l" defTabSz="986790" rtl="0" eaLnBrk="1" latinLnBrk="0" hangingPunct="1">
      <a:defRPr sz="1940" kern="1200">
        <a:solidFill>
          <a:schemeClr val="tx1"/>
        </a:solidFill>
        <a:latin typeface="+mn-lt"/>
        <a:ea typeface="+mn-ea"/>
        <a:cs typeface="+mn-cs"/>
      </a:defRPr>
    </a:lvl6pPr>
    <a:lvl7pPr marL="2959735" algn="l" defTabSz="986790" rtl="0" eaLnBrk="1" latinLnBrk="0" hangingPunct="1">
      <a:defRPr sz="1940" kern="1200">
        <a:solidFill>
          <a:schemeClr val="tx1"/>
        </a:solidFill>
        <a:latin typeface="+mn-lt"/>
        <a:ea typeface="+mn-ea"/>
        <a:cs typeface="+mn-cs"/>
      </a:defRPr>
    </a:lvl7pPr>
    <a:lvl8pPr marL="3453130" algn="l" defTabSz="986790" rtl="0" eaLnBrk="1" latinLnBrk="0" hangingPunct="1">
      <a:defRPr sz="1940" kern="1200">
        <a:solidFill>
          <a:schemeClr val="tx1"/>
        </a:solidFill>
        <a:latin typeface="+mn-lt"/>
        <a:ea typeface="+mn-ea"/>
        <a:cs typeface="+mn-cs"/>
      </a:defRPr>
    </a:lvl8pPr>
    <a:lvl9pPr marL="3945890" algn="l" defTabSz="986790" rtl="0" eaLnBrk="1" latinLnBrk="0" hangingPunct="1">
      <a:defRPr sz="194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FF6DBCBE-63A5-4198-8E3C-EAEF01B67ABC}">
          <p14:sldIdLst/>
        </p14:section>
        <p14:section name="Untitled Section" id="{83411D0C-F0B6-4F28-88A5-915981A4AD0B}">
          <p14:sldIdLst>
            <p14:sldId id="302"/>
            <p14:sldId id="332"/>
            <p14:sldId id="304"/>
            <p14:sldId id="330"/>
            <p14:sldId id="333"/>
            <p14:sldId id="334"/>
            <p14:sldId id="33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3844" userDrawn="1">
          <p15:clr>
            <a:srgbClr val="A4A3A4"/>
          </p15:clr>
        </p15:guide>
        <p15:guide id="2" pos="2596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明亮 潘" initials="明潘" lastIdx="4" clrIdx="0">
    <p:extLst>
      <p:ext uri="{19B8F6BF-5375-455C-9EA6-DF929625EA0E}">
        <p15:presenceInfo xmlns:p15="http://schemas.microsoft.com/office/powerpoint/2012/main" userId="5a7972699f2a1ab4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AFFCA"/>
    <a:srgbClr val="0000FF"/>
    <a:srgbClr val="FF0000"/>
    <a:srgbClr val="FF3300"/>
    <a:srgbClr val="3366FF"/>
    <a:srgbClr val="FFFFE0"/>
    <a:srgbClr val="66FFFF"/>
    <a:srgbClr val="66FFCC"/>
    <a:srgbClr val="000000"/>
    <a:srgbClr val="ECE6C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493" autoAdjust="0"/>
    <p:restoredTop sz="96357" autoAdjust="0"/>
  </p:normalViewPr>
  <p:slideViewPr>
    <p:cSldViewPr snapToGrid="0" showGuides="1">
      <p:cViewPr>
        <p:scale>
          <a:sx n="106" d="100"/>
          <a:sy n="106" d="100"/>
        </p:scale>
        <p:origin x="1872" y="-1362"/>
      </p:cViewPr>
      <p:guideLst>
        <p:guide orient="horz" pos="3844"/>
        <p:guide pos="259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4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40" y="4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7A9E60-469C-41C0-9115-92E81F258C6A}" type="datetimeFigureOut">
              <a:rPr lang="en-US" smtClean="0"/>
              <a:t>9/11/2025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93950" y="1162050"/>
            <a:ext cx="22225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3579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8829679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40" y="8829679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C207F5-0124-40F1-BD81-6B3AF064036A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2930" y="1795781"/>
            <a:ext cx="6606540" cy="3820160"/>
          </a:xfrm>
        </p:spPr>
        <p:txBody>
          <a:bodyPr anchor="b"/>
          <a:lstStyle>
            <a:lvl1pPr algn="ctr"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550" y="5763261"/>
            <a:ext cx="5829300" cy="2649219"/>
          </a:xfrm>
        </p:spPr>
        <p:txBody>
          <a:bodyPr/>
          <a:lstStyle>
            <a:lvl1pPr marL="0" indent="0" algn="ctr">
              <a:buNone/>
              <a:defRPr sz="2040"/>
            </a:lvl1pPr>
            <a:lvl2pPr marL="388620" indent="0" algn="ctr">
              <a:buNone/>
              <a:defRPr sz="1700"/>
            </a:lvl2pPr>
            <a:lvl3pPr marL="777240" indent="0" algn="ctr">
              <a:buNone/>
              <a:defRPr sz="1530"/>
            </a:lvl3pPr>
            <a:lvl4pPr marL="1165860" indent="0" algn="ctr">
              <a:buNone/>
              <a:defRPr sz="1360"/>
            </a:lvl4pPr>
            <a:lvl5pPr marL="1554480" indent="0" algn="ctr">
              <a:buNone/>
              <a:defRPr sz="1360"/>
            </a:lvl5pPr>
            <a:lvl6pPr marL="1943100" indent="0" algn="ctr">
              <a:buNone/>
              <a:defRPr sz="1360"/>
            </a:lvl6pPr>
            <a:lvl7pPr marL="2331720" indent="0" algn="ctr">
              <a:buNone/>
              <a:defRPr sz="1360"/>
            </a:lvl7pPr>
            <a:lvl8pPr marL="2720340" indent="0" algn="ctr">
              <a:buNone/>
              <a:defRPr sz="1360"/>
            </a:lvl8pPr>
            <a:lvl9pPr marL="3108960" indent="0" algn="ctr">
              <a:buNone/>
              <a:defRPr sz="136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2E194-1994-446B-B2F0-2A9DCE5C891D}" type="datetimeFigureOut">
              <a:rPr lang="en-US" smtClean="0"/>
              <a:t>9/11/2025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A02B12-42AA-4C1B-B88B-E7FB12BCAE5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2E194-1994-446B-B2F0-2A9DCE5C891D}" type="datetimeFigureOut">
              <a:rPr lang="en-US" smtClean="0"/>
              <a:t>9/11/2025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A02B12-42AA-4C1B-B88B-E7FB12BCAE5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05" y="2735583"/>
            <a:ext cx="6703695" cy="4564379"/>
          </a:xfrm>
        </p:spPr>
        <p:txBody>
          <a:bodyPr anchor="b"/>
          <a:lstStyle>
            <a:lvl1pPr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05" y="7343143"/>
            <a:ext cx="6703695" cy="2400299"/>
          </a:xfrm>
        </p:spPr>
        <p:txBody>
          <a:bodyPr/>
          <a:lstStyle>
            <a:lvl1pPr marL="0" indent="0">
              <a:buNone/>
              <a:defRPr sz="2040">
                <a:solidFill>
                  <a:schemeClr val="tx1"/>
                </a:solidFill>
              </a:defRPr>
            </a:lvl1pPr>
            <a:lvl2pPr marL="38862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2E194-1994-446B-B2F0-2A9DCE5C891D}" type="datetimeFigureOut">
              <a:rPr lang="en-US" smtClean="0"/>
              <a:t>9/11/2025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A02B12-42AA-4C1B-B88B-E7FB12BCAE5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353" y="2921000"/>
            <a:ext cx="3303270" cy="69621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34778" y="2921000"/>
            <a:ext cx="3303270" cy="69621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2E194-1994-446B-B2F0-2A9DCE5C891D}" type="datetimeFigureOut">
              <a:rPr lang="en-US" smtClean="0"/>
              <a:t>9/11/2025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A02B12-42AA-4C1B-B88B-E7FB12BCAE5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584202"/>
            <a:ext cx="6703695" cy="212090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5366" y="2689861"/>
            <a:ext cx="3288089" cy="1318259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5366" y="4008120"/>
            <a:ext cx="3288089" cy="58953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34778" y="2689861"/>
            <a:ext cx="3304282" cy="1318259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34778" y="4008120"/>
            <a:ext cx="3304282" cy="58953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2E194-1994-446B-B2F0-2A9DCE5C891D}" type="datetimeFigureOut">
              <a:rPr lang="en-US" smtClean="0"/>
              <a:t>9/11/2025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A02B12-42AA-4C1B-B88B-E7FB12BCAE5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2E194-1994-446B-B2F0-2A9DCE5C891D}" type="datetimeFigureOut">
              <a:rPr lang="en-US" smtClean="0"/>
              <a:t>9/11/2025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A02B12-42AA-4C1B-B88B-E7FB12BCAE5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2E194-1994-446B-B2F0-2A9DCE5C891D}" type="datetimeFigureOut">
              <a:rPr lang="en-US" smtClean="0"/>
              <a:t>9/11/2025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A02B12-42AA-4C1B-B88B-E7FB12BCAE5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731520"/>
            <a:ext cx="2506801" cy="256032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4282" y="1579882"/>
            <a:ext cx="3934778" cy="7797800"/>
          </a:xfrm>
        </p:spPr>
        <p:txBody>
          <a:bodyPr/>
          <a:lstStyle>
            <a:lvl1pPr>
              <a:defRPr sz="2720"/>
            </a:lvl1pPr>
            <a:lvl2pPr>
              <a:defRPr sz="2380"/>
            </a:lvl2pPr>
            <a:lvl3pPr>
              <a:defRPr sz="204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291840"/>
            <a:ext cx="2506801" cy="6098541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2E194-1994-446B-B2F0-2A9DCE5C891D}" type="datetimeFigureOut">
              <a:rPr lang="en-US" smtClean="0"/>
              <a:t>9/11/2025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A02B12-42AA-4C1B-B88B-E7FB12BCAE5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731520"/>
            <a:ext cx="2506801" cy="256032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304282" y="1579882"/>
            <a:ext cx="3934778" cy="7797800"/>
          </a:xfrm>
        </p:spPr>
        <p:txBody>
          <a:bodyPr anchor="t"/>
          <a:lstStyle>
            <a:lvl1pPr marL="0" indent="0">
              <a:buNone/>
              <a:defRPr sz="2720"/>
            </a:lvl1pPr>
            <a:lvl2pPr marL="388620" indent="0">
              <a:buNone/>
              <a:defRPr sz="2380"/>
            </a:lvl2pPr>
            <a:lvl3pPr marL="777240" indent="0">
              <a:buNone/>
              <a:defRPr sz="2040"/>
            </a:lvl3pPr>
            <a:lvl4pPr marL="1165860" indent="0">
              <a:buNone/>
              <a:defRPr sz="1700"/>
            </a:lvl4pPr>
            <a:lvl5pPr marL="1554480" indent="0">
              <a:buNone/>
              <a:defRPr sz="1700"/>
            </a:lvl5pPr>
            <a:lvl6pPr marL="1943100" indent="0">
              <a:buNone/>
              <a:defRPr sz="1700"/>
            </a:lvl6pPr>
            <a:lvl7pPr marL="2331720" indent="0">
              <a:buNone/>
              <a:defRPr sz="1700"/>
            </a:lvl7pPr>
            <a:lvl8pPr marL="2720340" indent="0">
              <a:buNone/>
              <a:defRPr sz="1700"/>
            </a:lvl8pPr>
            <a:lvl9pPr marL="3108960" indent="0">
              <a:buNone/>
              <a:defRPr sz="17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291840"/>
            <a:ext cx="2506801" cy="6098541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2E194-1994-446B-B2F0-2A9DCE5C891D}" type="datetimeFigureOut">
              <a:rPr lang="en-US" smtClean="0"/>
              <a:t>9/11/2025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A02B12-42AA-4C1B-B88B-E7FB12BCAE5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2E194-1994-446B-B2F0-2A9DCE5C891D}" type="datetimeFigureOut">
              <a:rPr lang="en-US" smtClean="0"/>
              <a:t>9/11/2025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A02B12-42AA-4C1B-B88B-E7FB12BCAE5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62124" y="584200"/>
            <a:ext cx="1675924" cy="929894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353" y="584200"/>
            <a:ext cx="4930616" cy="929894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2E194-1994-446B-B2F0-2A9DCE5C891D}" type="datetimeFigureOut">
              <a:rPr lang="en-US" smtClean="0"/>
              <a:t>9/11/2025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A02B12-42AA-4C1B-B88B-E7FB12BCAE5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353" y="584202"/>
            <a:ext cx="6703695" cy="21209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353" y="2921000"/>
            <a:ext cx="6703695" cy="69621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353" y="10170162"/>
            <a:ext cx="1748790" cy="584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52E194-1994-446B-B2F0-2A9DCE5C891D}" type="datetimeFigureOut">
              <a:rPr lang="en-US" smtClean="0"/>
              <a:t>9/11/2025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4608" y="10170162"/>
            <a:ext cx="2623185" cy="584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89258" y="10170162"/>
            <a:ext cx="1748790" cy="584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A02B12-42AA-4C1B-B88B-E7FB12BCAE5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777240" rtl="0" eaLnBrk="1" latinLnBrk="0" hangingPunct="1">
        <a:lnSpc>
          <a:spcPct val="90000"/>
        </a:lnSpc>
        <a:spcBef>
          <a:spcPct val="0"/>
        </a:spcBef>
        <a:buNone/>
        <a:defRPr sz="37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4310" indent="-194310" algn="l" defTabSz="777240" rtl="0" eaLnBrk="1" latinLnBrk="0" hangingPunct="1">
        <a:lnSpc>
          <a:spcPct val="90000"/>
        </a:lnSpc>
        <a:spcBef>
          <a:spcPts val="850"/>
        </a:spcBef>
        <a:buFont typeface="Arial" panose="020B0604020202020204" pitchFamily="34" charset="0"/>
        <a:buChar char="•"/>
        <a:defRPr sz="2380" kern="1200">
          <a:solidFill>
            <a:schemeClr val="tx1"/>
          </a:solidFill>
          <a:latin typeface="+mn-lt"/>
          <a:ea typeface="+mn-ea"/>
          <a:cs typeface="+mn-cs"/>
        </a:defRPr>
      </a:lvl1pPr>
      <a:lvl2pPr marL="5829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2pPr>
      <a:lvl3pPr marL="9715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601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74879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213741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5260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9146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3032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58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10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17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03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7.png"/><Relationship Id="rId18" Type="http://schemas.microsoft.com/office/2007/relationships/hdphoto" Target="../media/hdphoto8.wdp"/><Relationship Id="rId3" Type="http://schemas.microsoft.com/office/2007/relationships/hdphoto" Target="../media/hdphoto1.wdp"/><Relationship Id="rId21" Type="http://schemas.openxmlformats.org/officeDocument/2006/relationships/image" Target="../media/image11.png"/><Relationship Id="rId7" Type="http://schemas.openxmlformats.org/officeDocument/2006/relationships/image" Target="../media/image4.png"/><Relationship Id="rId12" Type="http://schemas.microsoft.com/office/2007/relationships/hdphoto" Target="../media/hdphoto5.wdp"/><Relationship Id="rId17" Type="http://schemas.openxmlformats.org/officeDocument/2006/relationships/image" Target="../media/image9.png"/><Relationship Id="rId2" Type="http://schemas.openxmlformats.org/officeDocument/2006/relationships/image" Target="../media/image1.png"/><Relationship Id="rId16" Type="http://schemas.microsoft.com/office/2007/relationships/hdphoto" Target="../media/hdphoto7.wdp"/><Relationship Id="rId20" Type="http://schemas.microsoft.com/office/2007/relationships/hdphoto" Target="../media/hdphoto9.wdp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11" Type="http://schemas.openxmlformats.org/officeDocument/2006/relationships/image" Target="../media/image6.png"/><Relationship Id="rId5" Type="http://schemas.openxmlformats.org/officeDocument/2006/relationships/image" Target="../media/image3.png"/><Relationship Id="rId15" Type="http://schemas.openxmlformats.org/officeDocument/2006/relationships/image" Target="../media/image8.png"/><Relationship Id="rId10" Type="http://schemas.microsoft.com/office/2007/relationships/hdphoto" Target="../media/hdphoto4.wdp"/><Relationship Id="rId19" Type="http://schemas.openxmlformats.org/officeDocument/2006/relationships/image" Target="../media/image10.png"/><Relationship Id="rId4" Type="http://schemas.openxmlformats.org/officeDocument/2006/relationships/image" Target="../media/image2.png"/><Relationship Id="rId9" Type="http://schemas.openxmlformats.org/officeDocument/2006/relationships/image" Target="../media/image5.png"/><Relationship Id="rId14" Type="http://schemas.microsoft.com/office/2007/relationships/hdphoto" Target="../media/hdphoto6.wdp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singlecell.broadinstitute.org/single_cell/study/SCP1303/single-nuclei-profiling-of-human-dilated-and-hypertrophic-cardiomyopathy?genes=CPNE5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tif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13" Type="http://schemas.openxmlformats.org/officeDocument/2006/relationships/image" Target="../media/image19.emf"/><Relationship Id="rId18" Type="http://schemas.openxmlformats.org/officeDocument/2006/relationships/image" Target="../media/image22.png"/><Relationship Id="rId3" Type="http://schemas.openxmlformats.org/officeDocument/2006/relationships/image" Target="../media/image14.emf"/><Relationship Id="rId21" Type="http://schemas.openxmlformats.org/officeDocument/2006/relationships/image" Target="../media/image25.png"/><Relationship Id="rId7" Type="http://schemas.openxmlformats.org/officeDocument/2006/relationships/image" Target="../media/image16.emf"/><Relationship Id="rId12" Type="http://schemas.openxmlformats.org/officeDocument/2006/relationships/oleObject" Target="../embeddings/oleObject6.bin"/><Relationship Id="rId17" Type="http://schemas.openxmlformats.org/officeDocument/2006/relationships/image" Target="../media/image21.emf"/><Relationship Id="rId2" Type="http://schemas.openxmlformats.org/officeDocument/2006/relationships/oleObject" Target="../embeddings/oleObject1.bin"/><Relationship Id="rId16" Type="http://schemas.openxmlformats.org/officeDocument/2006/relationships/oleObject" Target="../embeddings/oleObject8.bin"/><Relationship Id="rId20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3.bin"/><Relationship Id="rId11" Type="http://schemas.openxmlformats.org/officeDocument/2006/relationships/image" Target="../media/image18.emf"/><Relationship Id="rId5" Type="http://schemas.openxmlformats.org/officeDocument/2006/relationships/image" Target="../media/image15.emf"/><Relationship Id="rId15" Type="http://schemas.openxmlformats.org/officeDocument/2006/relationships/image" Target="../media/image20.emf"/><Relationship Id="rId23" Type="http://schemas.openxmlformats.org/officeDocument/2006/relationships/image" Target="../media/image27.png"/><Relationship Id="rId10" Type="http://schemas.openxmlformats.org/officeDocument/2006/relationships/oleObject" Target="../embeddings/oleObject5.bin"/><Relationship Id="rId19" Type="http://schemas.openxmlformats.org/officeDocument/2006/relationships/image" Target="../media/image23.png"/><Relationship Id="rId4" Type="http://schemas.openxmlformats.org/officeDocument/2006/relationships/oleObject" Target="../embeddings/oleObject2.bin"/><Relationship Id="rId9" Type="http://schemas.openxmlformats.org/officeDocument/2006/relationships/image" Target="../media/image17.emf"/><Relationship Id="rId14" Type="http://schemas.openxmlformats.org/officeDocument/2006/relationships/oleObject" Target="../embeddings/oleObject7.bin"/><Relationship Id="rId22" Type="http://schemas.openxmlformats.org/officeDocument/2006/relationships/image" Target="../media/image2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oleObject" Target="../embeddings/oleObject9.bin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emf"/><Relationship Id="rId4" Type="http://schemas.openxmlformats.org/officeDocument/2006/relationships/oleObject" Target="../embeddings/oleObject10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tiff"/><Relationship Id="rId2" Type="http://schemas.openxmlformats.org/officeDocument/2006/relationships/image" Target="../media/image30.t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tiff"/><Relationship Id="rId4" Type="http://schemas.openxmlformats.org/officeDocument/2006/relationships/image" Target="../media/image3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TextBox 44">
            <a:extLst>
              <a:ext uri="{FF2B5EF4-FFF2-40B4-BE49-F238E27FC236}">
                <a16:creationId xmlns:a16="http://schemas.microsoft.com/office/drawing/2014/main" id="{A45038B4-E19F-3031-C701-E33799046E23}"/>
              </a:ext>
            </a:extLst>
          </p:cNvPr>
          <p:cNvSpPr txBox="1"/>
          <p:nvPr/>
        </p:nvSpPr>
        <p:spPr>
          <a:xfrm>
            <a:off x="609728" y="1281430"/>
            <a:ext cx="49434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A)                                                             B)                                                           C)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1BFE2AC-BBBD-5605-FB93-7EE3DE7158C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</a:extLst>
          </a:blip>
          <a:srcRect l="1793" t="-1" r="2326" b="4342"/>
          <a:stretch>
            <a:fillRect/>
          </a:stretch>
        </p:blipFill>
        <p:spPr>
          <a:xfrm>
            <a:off x="2989652" y="1494074"/>
            <a:ext cx="2080792" cy="1859763"/>
          </a:xfrm>
          <a:prstGeom prst="rect">
            <a:avLst/>
          </a:prstGeom>
          <a:ln w="3175">
            <a:solidFill>
              <a:srgbClr val="FF0000"/>
            </a:solidFill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F9F8316-873B-1533-C019-714BE61119BD}"/>
              </a:ext>
            </a:extLst>
          </p:cNvPr>
          <p:cNvSpPr txBox="1"/>
          <p:nvPr/>
        </p:nvSpPr>
        <p:spPr>
          <a:xfrm>
            <a:off x="813549" y="1296219"/>
            <a:ext cx="204414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human ascending/descending aorta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19BA60-0DF3-4525-573B-7478DDC43736}"/>
              </a:ext>
            </a:extLst>
          </p:cNvPr>
          <p:cNvSpPr txBox="1"/>
          <p:nvPr/>
        </p:nvSpPr>
        <p:spPr>
          <a:xfrm>
            <a:off x="3083682" y="1300914"/>
            <a:ext cx="595630" cy="2298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CPNE1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B742C3D-6B17-EDF2-06D2-72BAB4FC494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246" b="6165"/>
          <a:stretch>
            <a:fillRect/>
          </a:stretch>
        </p:blipFill>
        <p:spPr>
          <a:xfrm>
            <a:off x="738992" y="1495714"/>
            <a:ext cx="2098281" cy="1852881"/>
          </a:xfrm>
          <a:prstGeom prst="rect">
            <a:avLst/>
          </a:prstGeom>
          <a:ln w="3175">
            <a:solidFill>
              <a:srgbClr val="FF0000"/>
            </a:soli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E27AD34-AF57-665D-84FC-125297B41897}"/>
              </a:ext>
            </a:extLst>
          </p:cNvPr>
          <p:cNvSpPr txBox="1"/>
          <p:nvPr/>
        </p:nvSpPr>
        <p:spPr>
          <a:xfrm>
            <a:off x="1533058" y="2221975"/>
            <a:ext cx="554990" cy="2216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50" dirty="0">
                <a:latin typeface="Arial" panose="020B0604020202020204" pitchFamily="34" charset="0"/>
                <a:cs typeface="Arial" panose="020B0604020202020204" pitchFamily="34" charset="0"/>
              </a:rPr>
              <a:t>VSMC1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C09C196-4686-7604-90C3-4950D64BA87D}"/>
              </a:ext>
            </a:extLst>
          </p:cNvPr>
          <p:cNvSpPr txBox="1"/>
          <p:nvPr/>
        </p:nvSpPr>
        <p:spPr>
          <a:xfrm>
            <a:off x="1888605" y="2791546"/>
            <a:ext cx="554990" cy="2216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50" dirty="0">
                <a:latin typeface="Arial" panose="020B0604020202020204" pitchFamily="34" charset="0"/>
                <a:cs typeface="Arial" panose="020B0604020202020204" pitchFamily="34" charset="0"/>
              </a:rPr>
              <a:t>VSMC2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4F3A134-BAF7-1390-3C5D-DA33D791C9AB}"/>
              </a:ext>
            </a:extLst>
          </p:cNvPr>
          <p:cNvSpPr txBox="1"/>
          <p:nvPr/>
        </p:nvSpPr>
        <p:spPr>
          <a:xfrm>
            <a:off x="2013043" y="3084129"/>
            <a:ext cx="573405" cy="2216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50" dirty="0">
                <a:latin typeface="Arial" panose="020B0604020202020204" pitchFamily="34" charset="0"/>
                <a:cs typeface="Arial" panose="020B0604020202020204" pitchFamily="34" charset="0"/>
              </a:rPr>
              <a:t>Pericyte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940CA99-3C87-8244-F2CC-CCCAB10CF4B9}"/>
              </a:ext>
            </a:extLst>
          </p:cNvPr>
          <p:cNvSpPr txBox="1"/>
          <p:nvPr/>
        </p:nvSpPr>
        <p:spPr>
          <a:xfrm>
            <a:off x="2041244" y="1717444"/>
            <a:ext cx="785495" cy="2216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50" dirty="0">
                <a:latin typeface="Arial" panose="020B0604020202020204" pitchFamily="34" charset="0"/>
                <a:cs typeface="Arial" panose="020B0604020202020204" pitchFamily="34" charset="0"/>
              </a:rPr>
              <a:t>Macrophage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6D0AC57-2541-DCD9-91F3-280AD77E0810}"/>
              </a:ext>
            </a:extLst>
          </p:cNvPr>
          <p:cNvSpPr txBox="1"/>
          <p:nvPr/>
        </p:nvSpPr>
        <p:spPr>
          <a:xfrm>
            <a:off x="735917" y="1568871"/>
            <a:ext cx="766445" cy="2216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50" dirty="0">
                <a:latin typeface="Arial" panose="020B0604020202020204" pitchFamily="34" charset="0"/>
                <a:cs typeface="Arial" panose="020B0604020202020204" pitchFamily="34" charset="0"/>
              </a:rPr>
              <a:t>Lymphocyte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ED20882-19D9-629A-CDFD-8BD966A8549E}"/>
              </a:ext>
            </a:extLst>
          </p:cNvPr>
          <p:cNvSpPr txBox="1"/>
          <p:nvPr/>
        </p:nvSpPr>
        <p:spPr>
          <a:xfrm>
            <a:off x="2198322" y="2222894"/>
            <a:ext cx="658495" cy="2216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50" dirty="0">
                <a:latin typeface="Arial" panose="020B0604020202020204" pitchFamily="34" charset="0"/>
                <a:cs typeface="Arial" panose="020B0604020202020204" pitchFamily="34" charset="0"/>
              </a:rPr>
              <a:t>Fibroblast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27713AA-98F6-9C9C-9604-4757457E5324}"/>
              </a:ext>
            </a:extLst>
          </p:cNvPr>
          <p:cNvSpPr txBox="1"/>
          <p:nvPr/>
        </p:nvSpPr>
        <p:spPr>
          <a:xfrm>
            <a:off x="621680" y="2512574"/>
            <a:ext cx="718820" cy="2216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50" dirty="0">
                <a:latin typeface="Arial" panose="020B0604020202020204" pitchFamily="34" charset="0"/>
                <a:cs typeface="Arial" panose="020B0604020202020204" pitchFamily="34" charset="0"/>
              </a:rPr>
              <a:t>Endothelial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926AF0B-392E-EF4F-856B-24D9048570FF}"/>
              </a:ext>
            </a:extLst>
          </p:cNvPr>
          <p:cNvSpPr txBox="1"/>
          <p:nvPr/>
        </p:nvSpPr>
        <p:spPr>
          <a:xfrm>
            <a:off x="610329" y="1911098"/>
            <a:ext cx="781931" cy="352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50" dirty="0">
                <a:latin typeface="Arial" panose="020B0604020202020204" pitchFamily="34" charset="0"/>
                <a:cs typeface="Arial" panose="020B0604020202020204" pitchFamily="34" charset="0"/>
              </a:rPr>
              <a:t>Lymphatic</a:t>
            </a:r>
          </a:p>
          <a:p>
            <a:r>
              <a:rPr lang="en-US" sz="850" dirty="0">
                <a:latin typeface="Arial" panose="020B0604020202020204" pitchFamily="34" charset="0"/>
                <a:cs typeface="Arial" panose="020B0604020202020204" pitchFamily="34" charset="0"/>
              </a:rPr>
              <a:t>Endothelial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3B12B496-6843-3503-AB5E-93E6AB45E43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</a:extLst>
          </a:blip>
          <a:srcRect l="10844" r="5765" b="6436"/>
          <a:stretch>
            <a:fillRect/>
          </a:stretch>
        </p:blipFill>
        <p:spPr>
          <a:xfrm>
            <a:off x="5193409" y="1494725"/>
            <a:ext cx="2098280" cy="1862416"/>
          </a:xfrm>
          <a:prstGeom prst="rect">
            <a:avLst/>
          </a:prstGeom>
          <a:ln w="3175">
            <a:solidFill>
              <a:srgbClr val="FF0000"/>
            </a:solidFill>
          </a:ln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6BAE2460-4C6A-6768-BA57-A44CD4AC1FC4}"/>
              </a:ext>
            </a:extLst>
          </p:cNvPr>
          <p:cNvSpPr txBox="1"/>
          <p:nvPr/>
        </p:nvSpPr>
        <p:spPr>
          <a:xfrm>
            <a:off x="5322505" y="1300914"/>
            <a:ext cx="595630" cy="2298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CPNE2 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6964190F-3E14-4454-A464-CB087E12424F}"/>
              </a:ext>
            </a:extLst>
          </p:cNvPr>
          <p:cNvSpPr/>
          <p:nvPr/>
        </p:nvSpPr>
        <p:spPr>
          <a:xfrm rot="1677704">
            <a:off x="794490" y="2184847"/>
            <a:ext cx="97161" cy="238304"/>
          </a:xfrm>
          <a:prstGeom prst="ellipse">
            <a:avLst/>
          </a:prstGeom>
          <a:noFill/>
          <a:ln w="317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F273BE8B-B839-750A-F279-942DFDA39A31}"/>
              </a:ext>
            </a:extLst>
          </p:cNvPr>
          <p:cNvSpPr/>
          <p:nvPr/>
        </p:nvSpPr>
        <p:spPr>
          <a:xfrm>
            <a:off x="727203" y="2651126"/>
            <a:ext cx="347691" cy="346443"/>
          </a:xfrm>
          <a:prstGeom prst="ellipse">
            <a:avLst/>
          </a:prstGeom>
          <a:noFill/>
          <a:ln w="317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0DB84B03-9404-B16E-5134-658D3449A570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</a:extLst>
          </a:blip>
          <a:srcRect l="9395" t="1275" r="5513" b="5733"/>
          <a:stretch>
            <a:fillRect/>
          </a:stretch>
        </p:blipFill>
        <p:spPr>
          <a:xfrm>
            <a:off x="2983418" y="3696558"/>
            <a:ext cx="2080792" cy="1851514"/>
          </a:xfrm>
          <a:prstGeom prst="rect">
            <a:avLst/>
          </a:prstGeom>
          <a:ln w="3175">
            <a:solidFill>
              <a:srgbClr val="FF0000"/>
            </a:solidFill>
          </a:ln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F131A451-DE1E-5222-004E-587555F06920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5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</a:extLst>
          </a:blip>
          <a:srcRect l="5463" r="3940" b="3916"/>
          <a:stretch>
            <a:fillRect/>
          </a:stretch>
        </p:blipFill>
        <p:spPr>
          <a:xfrm>
            <a:off x="760556" y="3694135"/>
            <a:ext cx="2080792" cy="1852592"/>
          </a:xfrm>
          <a:prstGeom prst="rect">
            <a:avLst/>
          </a:prstGeom>
          <a:ln w="3175">
            <a:solidFill>
              <a:srgbClr val="FF0000"/>
            </a:solidFill>
          </a:ln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F49A9E5E-8631-AE5C-09B3-B9774BDDA522}"/>
              </a:ext>
            </a:extLst>
          </p:cNvPr>
          <p:cNvSpPr txBox="1"/>
          <p:nvPr/>
        </p:nvSpPr>
        <p:spPr>
          <a:xfrm>
            <a:off x="836223" y="3496619"/>
            <a:ext cx="583524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CPNE3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5A93948-0A06-BFFC-2893-E1CFEF3BD6D6}"/>
              </a:ext>
            </a:extLst>
          </p:cNvPr>
          <p:cNvSpPr txBox="1"/>
          <p:nvPr/>
        </p:nvSpPr>
        <p:spPr>
          <a:xfrm>
            <a:off x="3084077" y="3496619"/>
            <a:ext cx="595630" cy="2298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CPNE4 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3D6F0A9A-A4C2-68C5-906F-5290739EAD50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harpenSoften amount="5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</a:extLst>
          </a:blip>
          <a:srcRect l="9497" r="11319" b="8998"/>
          <a:stretch>
            <a:fillRect/>
          </a:stretch>
        </p:blipFill>
        <p:spPr>
          <a:xfrm>
            <a:off x="5193409" y="3694135"/>
            <a:ext cx="2098281" cy="1859885"/>
          </a:xfrm>
          <a:prstGeom prst="rect">
            <a:avLst/>
          </a:prstGeom>
          <a:ln w="3175">
            <a:solidFill>
              <a:srgbClr val="FF0000"/>
            </a:solidFill>
          </a:ln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BF146A4F-2A1A-F13C-1E6F-EA756A97D051}"/>
              </a:ext>
            </a:extLst>
          </p:cNvPr>
          <p:cNvSpPr txBox="1"/>
          <p:nvPr/>
        </p:nvSpPr>
        <p:spPr>
          <a:xfrm>
            <a:off x="5295021" y="3496619"/>
            <a:ext cx="595630" cy="2298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CPNE5 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4AF59929-3E41-9233-B1F2-90D8B9F1CCC2}"/>
              </a:ext>
            </a:extLst>
          </p:cNvPr>
          <p:cNvSpPr/>
          <p:nvPr/>
        </p:nvSpPr>
        <p:spPr>
          <a:xfrm rot="1677704">
            <a:off x="5256331" y="4380202"/>
            <a:ext cx="97161" cy="238304"/>
          </a:xfrm>
          <a:prstGeom prst="ellipse">
            <a:avLst/>
          </a:prstGeom>
          <a:noFill/>
          <a:ln w="317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6A0C9D0B-AAE8-F5E0-8C40-C8FE5FDAF2F3}"/>
              </a:ext>
            </a:extLst>
          </p:cNvPr>
          <p:cNvSpPr/>
          <p:nvPr/>
        </p:nvSpPr>
        <p:spPr>
          <a:xfrm>
            <a:off x="5206134" y="4855020"/>
            <a:ext cx="347691" cy="346443"/>
          </a:xfrm>
          <a:prstGeom prst="ellipse">
            <a:avLst/>
          </a:prstGeom>
          <a:noFill/>
          <a:ln w="317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F70B03A8-D2AB-9E84-D1EA-0C0F591AFB25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harpenSoften amount="5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</a:extLst>
          </a:blip>
          <a:srcRect l="9157" t="1763" r="9478" b="5802"/>
          <a:stretch>
            <a:fillRect/>
          </a:stretch>
        </p:blipFill>
        <p:spPr>
          <a:xfrm>
            <a:off x="771490" y="5871238"/>
            <a:ext cx="2076266" cy="1839698"/>
          </a:xfrm>
          <a:prstGeom prst="rect">
            <a:avLst/>
          </a:prstGeom>
          <a:ln w="3175">
            <a:solidFill>
              <a:srgbClr val="FF0000"/>
            </a:solidFill>
          </a:ln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79153D2E-744A-38CF-150B-A583A957D478}"/>
              </a:ext>
            </a:extLst>
          </p:cNvPr>
          <p:cNvSpPr txBox="1"/>
          <p:nvPr/>
        </p:nvSpPr>
        <p:spPr>
          <a:xfrm>
            <a:off x="885974" y="5653929"/>
            <a:ext cx="595630" cy="2298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CPNE6 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52ED751C-C51B-7875-C846-4387618A3B22}"/>
              </a:ext>
            </a:extLst>
          </p:cNvPr>
          <p:cNvPicPr>
            <a:picLocks noChangeAspect="1"/>
          </p:cNvPicPr>
          <p:nvPr/>
        </p:nvPicPr>
        <p:blipFill rotWithShape="1"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sharpenSoften amount="5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</a:extLst>
          </a:blip>
          <a:srcRect l="9052" t="1343" r="10935" b="5763"/>
          <a:stretch>
            <a:fillRect/>
          </a:stretch>
        </p:blipFill>
        <p:spPr>
          <a:xfrm>
            <a:off x="3005870" y="5871684"/>
            <a:ext cx="2069582" cy="1839698"/>
          </a:xfrm>
          <a:prstGeom prst="rect">
            <a:avLst/>
          </a:prstGeom>
          <a:ln w="3175">
            <a:solidFill>
              <a:srgbClr val="FF0000"/>
            </a:solidFill>
          </a:ln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C986CF5A-FD5A-F95B-4619-6BA663C7AF35}"/>
              </a:ext>
            </a:extLst>
          </p:cNvPr>
          <p:cNvSpPr txBox="1"/>
          <p:nvPr/>
        </p:nvSpPr>
        <p:spPr>
          <a:xfrm>
            <a:off x="3113262" y="5653929"/>
            <a:ext cx="595630" cy="2298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CPNE7 </a:t>
            </a: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B5F18A51-3778-DA2E-5A58-6CEA21A08079}"/>
              </a:ext>
            </a:extLst>
          </p:cNvPr>
          <p:cNvPicPr>
            <a:picLocks noChangeAspect="1"/>
          </p:cNvPicPr>
          <p:nvPr/>
        </p:nvPicPr>
        <p:blipFill rotWithShape="1"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sharpenSoften amount="5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</a:extLst>
          </a:blip>
          <a:srcRect l="9927" t="-350" b="2316"/>
          <a:stretch>
            <a:fillRect/>
          </a:stretch>
        </p:blipFill>
        <p:spPr>
          <a:xfrm>
            <a:off x="5248667" y="5871684"/>
            <a:ext cx="2049846" cy="1839698"/>
          </a:xfrm>
          <a:prstGeom prst="rect">
            <a:avLst/>
          </a:prstGeom>
          <a:ln w="3175">
            <a:solidFill>
              <a:srgbClr val="FF0000"/>
            </a:solidFill>
          </a:ln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9A3E3374-85A0-59C2-A4BE-1DE4BFE02E07}"/>
              </a:ext>
            </a:extLst>
          </p:cNvPr>
          <p:cNvSpPr txBox="1"/>
          <p:nvPr/>
        </p:nvSpPr>
        <p:spPr>
          <a:xfrm>
            <a:off x="5361613" y="5653929"/>
            <a:ext cx="595630" cy="2298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CPNE8 </a:t>
            </a:r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2BF7C0FE-6BE3-DA93-7BDA-8DD39C593E26}"/>
              </a:ext>
            </a:extLst>
          </p:cNvPr>
          <p:cNvPicPr>
            <a:picLocks noChangeAspect="1"/>
          </p:cNvPicPr>
          <p:nvPr/>
        </p:nvPicPr>
        <p:blipFill rotWithShape="1"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sharpenSoften amount="5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</a:extLst>
          </a:blip>
          <a:srcRect l="9291" r="13861" b="5705"/>
          <a:stretch>
            <a:fillRect/>
          </a:stretch>
        </p:blipFill>
        <p:spPr>
          <a:xfrm>
            <a:off x="796547" y="8031823"/>
            <a:ext cx="2067678" cy="1839698"/>
          </a:xfrm>
          <a:prstGeom prst="rect">
            <a:avLst/>
          </a:prstGeom>
          <a:ln w="3175">
            <a:solidFill>
              <a:srgbClr val="FF0000"/>
            </a:solidFill>
          </a:ln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0EE1DAF5-6FDA-DF88-A3A6-2A9047A7CD04}"/>
              </a:ext>
            </a:extLst>
          </p:cNvPr>
          <p:cNvSpPr txBox="1"/>
          <p:nvPr/>
        </p:nvSpPr>
        <p:spPr>
          <a:xfrm>
            <a:off x="939711" y="7833543"/>
            <a:ext cx="595630" cy="2298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CPNE9 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97E5A71B-D2A5-856B-A0B2-B697EBEF298A}"/>
              </a:ext>
            </a:extLst>
          </p:cNvPr>
          <p:cNvSpPr txBox="1"/>
          <p:nvPr/>
        </p:nvSpPr>
        <p:spPr>
          <a:xfrm>
            <a:off x="601176" y="3493907"/>
            <a:ext cx="4770239" cy="2551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D)                                                             E)                                                           F)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637F1D11-2BDD-F1D1-D53E-F14877A1C0D4}"/>
              </a:ext>
            </a:extLst>
          </p:cNvPr>
          <p:cNvSpPr txBox="1"/>
          <p:nvPr/>
        </p:nvSpPr>
        <p:spPr>
          <a:xfrm>
            <a:off x="627889" y="7822868"/>
            <a:ext cx="4470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J)                                                                                                                                                        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EED28787-AB70-7B14-406F-56A110745BB9}"/>
              </a:ext>
            </a:extLst>
          </p:cNvPr>
          <p:cNvGrpSpPr/>
          <p:nvPr/>
        </p:nvGrpSpPr>
        <p:grpSpPr>
          <a:xfrm>
            <a:off x="3067325" y="7903535"/>
            <a:ext cx="347054" cy="2065538"/>
            <a:chOff x="6087391" y="7677726"/>
            <a:chExt cx="347094" cy="2065777"/>
          </a:xfrm>
        </p:grpSpPr>
        <p:pic>
          <p:nvPicPr>
            <p:cNvPr id="39" name="Picture 38">
              <a:extLst>
                <a:ext uri="{FF2B5EF4-FFF2-40B4-BE49-F238E27FC236}">
                  <a16:creationId xmlns:a16="http://schemas.microsoft.com/office/drawing/2014/main" id="{5381C51A-746E-66F4-D2A0-66AF62C529E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1"/>
            <a:srcRect l="24412" t="1168" r="46823" b="1754"/>
            <a:stretch>
              <a:fillRect/>
            </a:stretch>
          </p:blipFill>
          <p:spPr>
            <a:xfrm flipV="1">
              <a:off x="6087391" y="7773738"/>
              <a:ext cx="130886" cy="1888403"/>
            </a:xfrm>
            <a:prstGeom prst="rect">
              <a:avLst/>
            </a:prstGeom>
            <a:ln w="3175">
              <a:solidFill>
                <a:schemeClr val="tx1"/>
              </a:solidFill>
            </a:ln>
          </p:spPr>
        </p:pic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9C22E248-91C0-A328-AACC-01AE03860A62}"/>
                </a:ext>
              </a:extLst>
            </p:cNvPr>
            <p:cNvSpPr txBox="1"/>
            <p:nvPr/>
          </p:nvSpPr>
          <p:spPr>
            <a:xfrm flipH="1">
              <a:off x="6181091" y="9038746"/>
              <a:ext cx="253394" cy="24513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746E758E-F0B7-F990-805B-FDFAAE367B80}"/>
                </a:ext>
              </a:extLst>
            </p:cNvPr>
            <p:cNvSpPr txBox="1"/>
            <p:nvPr/>
          </p:nvSpPr>
          <p:spPr>
            <a:xfrm flipH="1">
              <a:off x="6181091" y="8588046"/>
              <a:ext cx="253394" cy="24513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A4B49284-7F17-BE1D-B63A-A6E8D50902EF}"/>
                </a:ext>
              </a:extLst>
            </p:cNvPr>
            <p:cNvSpPr txBox="1"/>
            <p:nvPr/>
          </p:nvSpPr>
          <p:spPr>
            <a:xfrm flipH="1">
              <a:off x="6181091" y="8137346"/>
              <a:ext cx="253394" cy="24513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D031EC32-6C09-C806-2A59-36B8889DAF74}"/>
                </a:ext>
              </a:extLst>
            </p:cNvPr>
            <p:cNvSpPr txBox="1"/>
            <p:nvPr/>
          </p:nvSpPr>
          <p:spPr>
            <a:xfrm flipH="1">
              <a:off x="6181091" y="7677726"/>
              <a:ext cx="253394" cy="24513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09293522-D972-FEB0-BB53-4DA5667E1403}"/>
                </a:ext>
              </a:extLst>
            </p:cNvPr>
            <p:cNvSpPr txBox="1"/>
            <p:nvPr/>
          </p:nvSpPr>
          <p:spPr>
            <a:xfrm flipH="1">
              <a:off x="6181091" y="9498365"/>
              <a:ext cx="253394" cy="24513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</a:p>
          </p:txBody>
        </p:sp>
      </p:grpSp>
      <p:sp>
        <p:nvSpPr>
          <p:cNvPr id="47" name="TextBox 46">
            <a:extLst>
              <a:ext uri="{FF2B5EF4-FFF2-40B4-BE49-F238E27FC236}">
                <a16:creationId xmlns:a16="http://schemas.microsoft.com/office/drawing/2014/main" id="{91E23883-B944-28BA-5F6E-2C7BCA1A46D1}"/>
              </a:ext>
            </a:extLst>
          </p:cNvPr>
          <p:cNvSpPr txBox="1"/>
          <p:nvPr/>
        </p:nvSpPr>
        <p:spPr>
          <a:xfrm>
            <a:off x="610922" y="5657286"/>
            <a:ext cx="49429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G)                                                             H)                                                           I)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AA91EEA4-A1A5-57F2-0D9E-1858BCB1EC8A}"/>
              </a:ext>
            </a:extLst>
          </p:cNvPr>
          <p:cNvSpPr txBox="1"/>
          <p:nvPr/>
        </p:nvSpPr>
        <p:spPr>
          <a:xfrm>
            <a:off x="328531" y="814691"/>
            <a:ext cx="21824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Supplemental Figure S1:A-J</a:t>
            </a:r>
          </a:p>
        </p:txBody>
      </p:sp>
      <p:sp>
        <p:nvSpPr>
          <p:cNvPr id="3" name="文本框 10">
            <a:extLst>
              <a:ext uri="{FF2B5EF4-FFF2-40B4-BE49-F238E27FC236}">
                <a16:creationId xmlns:a16="http://schemas.microsoft.com/office/drawing/2014/main" id="{9B9606F4-8942-0896-352B-59A1A6C01890}"/>
              </a:ext>
            </a:extLst>
          </p:cNvPr>
          <p:cNvSpPr txBox="1"/>
          <p:nvPr/>
        </p:nvSpPr>
        <p:spPr>
          <a:xfrm>
            <a:off x="3708892" y="8398342"/>
            <a:ext cx="3473403" cy="16158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>
              <a:defRPr/>
            </a:pPr>
            <a:r>
              <a:rPr lang="en-US" altLang="zh-CN" sz="1100" b="1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Figure S1: Validation of CPNE gene family expression in human aortic single-cell datasets. (A–J) </a:t>
            </a:r>
            <a:r>
              <a:rPr lang="en-US" altLang="zh-CN" sz="110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t-SNE plot displaying the expression levels of CPNE1–CPNE9 across distinct vascular cell clusters in an independent paired ascending and descending aorta single-nuclei RNA-sequencing dataset. CPNE5 remains the only member specifically enriched in endothelial subpopulations, consistent with results shown in Figure 1.</a:t>
            </a:r>
            <a:endParaRPr lang="zh-CN" altLang="zh-CN" sz="1100" dirty="0">
              <a:solidFill>
                <a:prstClr val="black"/>
              </a:solidFill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66232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2">
            <a:extLst>
              <a:ext uri="{FF2B5EF4-FFF2-40B4-BE49-F238E27FC236}">
                <a16:creationId xmlns:a16="http://schemas.microsoft.com/office/drawing/2014/main" id="{8ADED329-7237-768F-4AD8-16C3030860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0028" y="1339930"/>
            <a:ext cx="2177712" cy="271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162" b="1" dirty="0">
                <a:cs typeface="Arial" panose="020B0604020202020204" pitchFamily="34" charset="0"/>
              </a:rPr>
              <a:t>Supplementary Figure S2 </a:t>
            </a:r>
            <a:endParaRPr lang="zh-CN" altLang="en-US" sz="1162" b="1" dirty="0">
              <a:cs typeface="Arial" panose="020B0604020202020204" pitchFamily="34" charset="0"/>
            </a:endParaRPr>
          </a:p>
        </p:txBody>
      </p:sp>
      <p:sp>
        <p:nvSpPr>
          <p:cNvPr id="29" name="流程图: 可选过程 3">
            <a:extLst>
              <a:ext uri="{FF2B5EF4-FFF2-40B4-BE49-F238E27FC236}">
                <a16:creationId xmlns:a16="http://schemas.microsoft.com/office/drawing/2014/main" id="{02CACB65-5CCA-B20D-0166-5BFE3B37FB37}"/>
              </a:ext>
            </a:extLst>
          </p:cNvPr>
          <p:cNvSpPr/>
          <p:nvPr/>
        </p:nvSpPr>
        <p:spPr>
          <a:xfrm>
            <a:off x="2512917" y="2298776"/>
            <a:ext cx="2076635" cy="285444"/>
          </a:xfrm>
          <a:prstGeom prst="flowChartAlternateProcess">
            <a:avLst/>
          </a:prstGeom>
          <a:noFill/>
          <a:ln w="9525" cap="flat" cmpd="sng" algn="ctr">
            <a:solidFill>
              <a:srgbClr val="4F81BD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Human Sample Collection</a:t>
            </a: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9EE206D-AC5D-15D3-00B2-AB2E1797C877}"/>
              </a:ext>
            </a:extLst>
          </p:cNvPr>
          <p:cNvSpPr txBox="1"/>
          <p:nvPr/>
        </p:nvSpPr>
        <p:spPr>
          <a:xfrm>
            <a:off x="1808933" y="3055501"/>
            <a:ext cx="179359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1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Patients with sepsis</a:t>
            </a:r>
          </a:p>
          <a:p>
            <a:pPr marL="0" marR="0" lvl="0" indent="0" defTabSz="914400" eaLnBrk="1" fontAlgn="auto" latinLnBrk="0" hangingPunct="1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1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83</a:t>
            </a:r>
            <a:r>
              <a:rPr kumimoji="0" lang="en-US" altLang="zh-CN" sz="1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patients enrolled between July 2023 and March 2025 (Sepsis 3.0)</a:t>
            </a:r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D2FF861D-198D-8301-2213-E91961DB7972}"/>
              </a:ext>
            </a:extLst>
          </p:cNvPr>
          <p:cNvSpPr/>
          <p:nvPr/>
        </p:nvSpPr>
        <p:spPr>
          <a:xfrm>
            <a:off x="1853262" y="3053826"/>
            <a:ext cx="1682937" cy="705544"/>
          </a:xfrm>
          <a:prstGeom prst="roundRect">
            <a:avLst>
              <a:gd name="adj" fmla="val 10329"/>
            </a:avLst>
          </a:prstGeom>
          <a:noFill/>
          <a:ln w="9525" cap="flat" cmpd="sng" algn="ctr">
            <a:solidFill>
              <a:srgbClr val="4F81BD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3" name="Rectangle: Rounded Corners 52">
            <a:extLst>
              <a:ext uri="{FF2B5EF4-FFF2-40B4-BE49-F238E27FC236}">
                <a16:creationId xmlns:a16="http://schemas.microsoft.com/office/drawing/2014/main" id="{C2370977-1227-6C10-2B13-A7C89670927F}"/>
              </a:ext>
            </a:extLst>
          </p:cNvPr>
          <p:cNvSpPr/>
          <p:nvPr/>
        </p:nvSpPr>
        <p:spPr>
          <a:xfrm>
            <a:off x="3747365" y="3062957"/>
            <a:ext cx="1250712" cy="709067"/>
          </a:xfrm>
          <a:prstGeom prst="roundRect">
            <a:avLst>
              <a:gd name="adj" fmla="val 10329"/>
            </a:avLst>
          </a:prstGeom>
          <a:noFill/>
          <a:ln w="9525" cap="flat" cmpd="sng" algn="ctr">
            <a:solidFill>
              <a:srgbClr val="4F81BD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2174641A-BAE1-3604-7CB9-AD1CF6B67529}"/>
              </a:ext>
            </a:extLst>
          </p:cNvPr>
          <p:cNvSpPr txBox="1"/>
          <p:nvPr/>
        </p:nvSpPr>
        <p:spPr>
          <a:xfrm>
            <a:off x="3756633" y="3087107"/>
            <a:ext cx="123217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1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Healthy donors</a:t>
            </a:r>
          </a:p>
          <a:p>
            <a:pPr marL="0" marR="0" lvl="0" indent="0" defTabSz="914400" eaLnBrk="1" fontAlgn="auto" latinLnBrk="0" hangingPunct="1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1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44</a:t>
            </a:r>
            <a:r>
              <a:rPr kumimoji="0" lang="en-US" altLang="zh-CN" sz="1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age- and sex-matched healthy donors</a:t>
            </a:r>
            <a:endParaRPr kumimoji="0" lang="zh-CN" altLang="en-US" sz="11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F48B5FCB-3944-BE14-4D74-69B8C3E16DD2}"/>
              </a:ext>
            </a:extLst>
          </p:cNvPr>
          <p:cNvGrpSpPr/>
          <p:nvPr/>
        </p:nvGrpSpPr>
        <p:grpSpPr>
          <a:xfrm>
            <a:off x="1942880" y="4767110"/>
            <a:ext cx="906272" cy="291936"/>
            <a:chOff x="-5133404" y="3487535"/>
            <a:chExt cx="906272" cy="291936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105AEA36-D951-2E34-42C8-42FD89B4BE0C}"/>
                </a:ext>
              </a:extLst>
            </p:cNvPr>
            <p:cNvSpPr txBox="1"/>
            <p:nvPr/>
          </p:nvSpPr>
          <p:spPr>
            <a:xfrm>
              <a:off x="-5133404" y="3508469"/>
              <a:ext cx="906272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1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77</a:t>
              </a:r>
              <a:r>
                <a:rPr kumimoji="0" lang="en-US" altLang="zh-CN" sz="11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 patients</a:t>
              </a:r>
              <a:endPara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2" name="Rectangle: Rounded Corners 51">
              <a:extLst>
                <a:ext uri="{FF2B5EF4-FFF2-40B4-BE49-F238E27FC236}">
                  <a16:creationId xmlns:a16="http://schemas.microsoft.com/office/drawing/2014/main" id="{68E47D9C-F5E9-ECD5-351A-2C30A2C6B864}"/>
                </a:ext>
              </a:extLst>
            </p:cNvPr>
            <p:cNvSpPr/>
            <p:nvPr/>
          </p:nvSpPr>
          <p:spPr>
            <a:xfrm>
              <a:off x="-5081944" y="3487535"/>
              <a:ext cx="774764" cy="291936"/>
            </a:xfrm>
            <a:prstGeom prst="roundRect">
              <a:avLst>
                <a:gd name="adj" fmla="val 10329"/>
              </a:avLst>
            </a:prstGeom>
            <a:noFill/>
            <a:ln w="9525" cap="flat" cmpd="sng" algn="ctr">
              <a:solidFill>
                <a:srgbClr val="4F81BD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41" name="TextBox 40">
            <a:extLst>
              <a:ext uri="{FF2B5EF4-FFF2-40B4-BE49-F238E27FC236}">
                <a16:creationId xmlns:a16="http://schemas.microsoft.com/office/drawing/2014/main" id="{BCE18FD3-8AC5-5CB9-BDC0-74E67AB06CAA}"/>
              </a:ext>
            </a:extLst>
          </p:cNvPr>
          <p:cNvSpPr txBox="1"/>
          <p:nvPr/>
        </p:nvSpPr>
        <p:spPr>
          <a:xfrm>
            <a:off x="2113935" y="5486400"/>
            <a:ext cx="2608712" cy="6848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1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Peripheral blood plasma analysis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Collected on ICU admission and stored for biomarker assays</a:t>
            </a:r>
            <a:endParaRPr kumimoji="0" lang="zh-CN" altLang="en-US" sz="11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id="{5EEA4B1A-DB22-9DDA-87C0-7D7A04EFFC07}"/>
              </a:ext>
            </a:extLst>
          </p:cNvPr>
          <p:cNvSpPr/>
          <p:nvPr/>
        </p:nvSpPr>
        <p:spPr>
          <a:xfrm>
            <a:off x="2115497" y="5531278"/>
            <a:ext cx="2608712" cy="589139"/>
          </a:xfrm>
          <a:prstGeom prst="roundRect">
            <a:avLst>
              <a:gd name="adj" fmla="val 10329"/>
            </a:avLst>
          </a:prstGeom>
          <a:noFill/>
          <a:ln w="9525" cap="flat" cmpd="sng" algn="ctr">
            <a:solidFill>
              <a:srgbClr val="4F81BD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3" name="Rectangle: Rounded Corners 20">
            <a:extLst>
              <a:ext uri="{FF2B5EF4-FFF2-40B4-BE49-F238E27FC236}">
                <a16:creationId xmlns:a16="http://schemas.microsoft.com/office/drawing/2014/main" id="{E11337F9-39E4-3DD9-771F-E4A2403DFAA5}"/>
              </a:ext>
            </a:extLst>
          </p:cNvPr>
          <p:cNvSpPr/>
          <p:nvPr/>
        </p:nvSpPr>
        <p:spPr>
          <a:xfrm>
            <a:off x="2844557" y="3984947"/>
            <a:ext cx="1112502" cy="527996"/>
          </a:xfrm>
          <a:prstGeom prst="roundRect">
            <a:avLst>
              <a:gd name="adj" fmla="val 10329"/>
            </a:avLst>
          </a:prstGeom>
          <a:noFill/>
          <a:ln w="9525" cap="flat" cmpd="sng" algn="ctr">
            <a:solidFill>
              <a:srgbClr val="4F81BD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4" name="TextBox 19">
            <a:extLst>
              <a:ext uri="{FF2B5EF4-FFF2-40B4-BE49-F238E27FC236}">
                <a16:creationId xmlns:a16="http://schemas.microsoft.com/office/drawing/2014/main" id="{71AD6B28-2837-57D8-38D7-41D285FD2052}"/>
              </a:ext>
            </a:extLst>
          </p:cNvPr>
          <p:cNvSpPr txBox="1"/>
          <p:nvPr/>
        </p:nvSpPr>
        <p:spPr>
          <a:xfrm>
            <a:off x="2804931" y="3987455"/>
            <a:ext cx="1232176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Excluded</a:t>
            </a:r>
          </a:p>
          <a:p>
            <a:pPr marL="0" marR="0" lvl="0" indent="0" defTabSz="914400" eaLnBrk="1" fontAlgn="auto" latinLnBrk="0" hangingPunct="1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-Over 80 y </a:t>
            </a:r>
            <a:r>
              <a:rPr kumimoji="0" lang="en-US" altLang="zh-CN" sz="1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(n=4)</a:t>
            </a:r>
          </a:p>
          <a:p>
            <a:pPr marL="0" marR="0" lvl="0" indent="0" defTabSz="914400" eaLnBrk="1" fontAlgn="auto" latinLnBrk="0" hangingPunct="1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-Malignancy </a:t>
            </a:r>
            <a:r>
              <a:rPr kumimoji="0" lang="en-US" altLang="zh-CN" sz="1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(n=2)</a:t>
            </a: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BB3AE46F-EF46-A2D6-0E06-EB7D0F8A6500}"/>
              </a:ext>
            </a:extLst>
          </p:cNvPr>
          <p:cNvGrpSpPr/>
          <p:nvPr/>
        </p:nvGrpSpPr>
        <p:grpSpPr>
          <a:xfrm>
            <a:off x="2553733" y="2618970"/>
            <a:ext cx="1934176" cy="384070"/>
            <a:chOff x="-4418102" y="2077966"/>
            <a:chExt cx="1934176" cy="292929"/>
          </a:xfrm>
          <a:solidFill>
            <a:sysClr val="windowText" lastClr="000000">
              <a:lumMod val="50000"/>
              <a:lumOff val="50000"/>
            </a:sysClr>
          </a:solidFill>
        </p:grpSpPr>
        <p:sp>
          <p:nvSpPr>
            <p:cNvPr id="49" name="Arrow: Right 48">
              <a:extLst>
                <a:ext uri="{FF2B5EF4-FFF2-40B4-BE49-F238E27FC236}">
                  <a16:creationId xmlns:a16="http://schemas.microsoft.com/office/drawing/2014/main" id="{328958DC-A013-8D80-5757-0E2154EDD295}"/>
                </a:ext>
              </a:extLst>
            </p:cNvPr>
            <p:cNvSpPr/>
            <p:nvPr/>
          </p:nvSpPr>
          <p:spPr>
            <a:xfrm rot="5400000">
              <a:off x="-4427301" y="2087165"/>
              <a:ext cx="292929" cy="274532"/>
            </a:xfrm>
            <a:prstGeom prst="rightArrow">
              <a:avLst>
                <a:gd name="adj1" fmla="val 22244"/>
                <a:gd name="adj2" fmla="val 45711"/>
              </a:avLst>
            </a:prstGeom>
            <a:grpFill/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0" name="Arrow: Right 49">
              <a:extLst>
                <a:ext uri="{FF2B5EF4-FFF2-40B4-BE49-F238E27FC236}">
                  <a16:creationId xmlns:a16="http://schemas.microsoft.com/office/drawing/2014/main" id="{17C22813-43F5-FCD0-A77B-DAC1D3B8A848}"/>
                </a:ext>
              </a:extLst>
            </p:cNvPr>
            <p:cNvSpPr/>
            <p:nvPr/>
          </p:nvSpPr>
          <p:spPr>
            <a:xfrm rot="5400000">
              <a:off x="-2767657" y="2087165"/>
              <a:ext cx="292929" cy="274532"/>
            </a:xfrm>
            <a:prstGeom prst="rightArrow">
              <a:avLst>
                <a:gd name="adj1" fmla="val 22244"/>
                <a:gd name="adj2" fmla="val 45711"/>
              </a:avLst>
            </a:prstGeom>
            <a:grpFill/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3" name="Arrow: Right 2">
            <a:extLst>
              <a:ext uri="{FF2B5EF4-FFF2-40B4-BE49-F238E27FC236}">
                <a16:creationId xmlns:a16="http://schemas.microsoft.com/office/drawing/2014/main" id="{D4E29BCD-921C-2C31-B3DB-3262AB9D556F}"/>
              </a:ext>
            </a:extLst>
          </p:cNvPr>
          <p:cNvSpPr/>
          <p:nvPr/>
        </p:nvSpPr>
        <p:spPr>
          <a:xfrm rot="5400000">
            <a:off x="1924837" y="4141000"/>
            <a:ext cx="948037" cy="274532"/>
          </a:xfrm>
          <a:prstGeom prst="rightArrow">
            <a:avLst>
              <a:gd name="adj1" fmla="val 22244"/>
              <a:gd name="adj2" fmla="val 45711"/>
            </a:avLst>
          </a:prstGeom>
          <a:solidFill>
            <a:sysClr val="windowText" lastClr="000000">
              <a:lumMod val="50000"/>
              <a:lumOff val="50000"/>
            </a:sysClr>
          </a:solidFill>
          <a:ln w="9525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22510BCE-F056-6CE5-B192-1985ADA36F85}"/>
              </a:ext>
            </a:extLst>
          </p:cNvPr>
          <p:cNvSpPr/>
          <p:nvPr/>
        </p:nvSpPr>
        <p:spPr>
          <a:xfrm rot="5400000">
            <a:off x="2200216" y="5153200"/>
            <a:ext cx="391868" cy="274532"/>
          </a:xfrm>
          <a:prstGeom prst="rightArrow">
            <a:avLst>
              <a:gd name="adj1" fmla="val 22244"/>
              <a:gd name="adj2" fmla="val 45711"/>
            </a:avLst>
          </a:prstGeom>
          <a:solidFill>
            <a:sysClr val="windowText" lastClr="000000">
              <a:lumMod val="50000"/>
              <a:lumOff val="50000"/>
            </a:sysClr>
          </a:solidFill>
          <a:ln w="9525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C775CDAB-4B88-7DFF-5D05-E109FDAC61FB}"/>
              </a:ext>
            </a:extLst>
          </p:cNvPr>
          <p:cNvSpPr/>
          <p:nvPr/>
        </p:nvSpPr>
        <p:spPr>
          <a:xfrm rot="10800000" flipH="1">
            <a:off x="2441003" y="4094576"/>
            <a:ext cx="384070" cy="274532"/>
          </a:xfrm>
          <a:prstGeom prst="rightArrow">
            <a:avLst>
              <a:gd name="adj1" fmla="val 22244"/>
              <a:gd name="adj2" fmla="val 45711"/>
            </a:avLst>
          </a:prstGeom>
          <a:solidFill>
            <a:sysClr val="windowText" lastClr="000000">
              <a:lumMod val="50000"/>
              <a:lumOff val="50000"/>
            </a:sysClr>
          </a:solidFill>
          <a:ln w="9525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86123053-FFF6-120E-C2F5-B7F71892B6F4}"/>
              </a:ext>
            </a:extLst>
          </p:cNvPr>
          <p:cNvSpPr/>
          <p:nvPr/>
        </p:nvSpPr>
        <p:spPr>
          <a:xfrm rot="5400000">
            <a:off x="3522277" y="4525871"/>
            <a:ext cx="1646530" cy="274532"/>
          </a:xfrm>
          <a:prstGeom prst="rightArrow">
            <a:avLst>
              <a:gd name="adj1" fmla="val 22244"/>
              <a:gd name="adj2" fmla="val 45711"/>
            </a:avLst>
          </a:prstGeom>
          <a:solidFill>
            <a:sysClr val="windowText" lastClr="000000">
              <a:lumMod val="50000"/>
              <a:lumOff val="50000"/>
            </a:sysClr>
          </a:solidFill>
          <a:ln w="9525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文本框 6">
            <a:extLst>
              <a:ext uri="{FF2B5EF4-FFF2-40B4-BE49-F238E27FC236}">
                <a16:creationId xmlns:a16="http://schemas.microsoft.com/office/drawing/2014/main" id="{C55C6B4E-68A4-D4E3-2DD9-ACCE2D208C14}"/>
              </a:ext>
            </a:extLst>
          </p:cNvPr>
          <p:cNvSpPr txBox="1"/>
          <p:nvPr/>
        </p:nvSpPr>
        <p:spPr>
          <a:xfrm>
            <a:off x="1126499" y="6705574"/>
            <a:ext cx="484946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altLang="zh-CN" sz="1200" b="1" kern="100" dirty="0">
                <a:effectLst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Figure S2:</a:t>
            </a:r>
            <a:r>
              <a:rPr lang="en-US" altLang="zh-CN" sz="1200" kern="100" dirty="0">
                <a:effectLst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 Flowchart of human sample collection and processing.</a:t>
            </a:r>
            <a:endParaRPr lang="zh-CN" altLang="zh-CN" sz="1200" kern="100" dirty="0">
              <a:effectLst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12067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B7B51CF-F4AD-4B5A-EAC9-E335EA96E895}"/>
              </a:ext>
            </a:extLst>
          </p:cNvPr>
          <p:cNvSpPr txBox="1"/>
          <p:nvPr/>
        </p:nvSpPr>
        <p:spPr>
          <a:xfrm>
            <a:off x="756238" y="1180100"/>
            <a:ext cx="2016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Supplemental Figure S3</a:t>
            </a:r>
          </a:p>
        </p:txBody>
      </p:sp>
      <p:pic>
        <p:nvPicPr>
          <p:cNvPr id="4" name="Picture 3" descr="A map of different colored spots&#10;&#10;AI-generated content may be incorrect.">
            <a:extLst>
              <a:ext uri="{FF2B5EF4-FFF2-40B4-BE49-F238E27FC236}">
                <a16:creationId xmlns:a16="http://schemas.microsoft.com/office/drawing/2014/main" id="{F0E11A0E-7D0E-8C25-CA4A-3EFD39B7F7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941" y="1918016"/>
            <a:ext cx="5818922" cy="465359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43C6659-ECAF-A5E2-D390-0D8B99531BB3}"/>
              </a:ext>
            </a:extLst>
          </p:cNvPr>
          <p:cNvSpPr txBox="1"/>
          <p:nvPr/>
        </p:nvSpPr>
        <p:spPr>
          <a:xfrm>
            <a:off x="1411299" y="3386653"/>
            <a:ext cx="795541" cy="3744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Cardiac </a:t>
            </a:r>
          </a:p>
          <a:p>
            <a:pPr marL="0" marR="0" lvl="0" indent="0" defTabSz="914400" eaLnBrk="1" fontAlgn="auto" latinLnBrk="0" hangingPunct="1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myocyte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E24F945-05EB-375A-6DCC-5A6A34A9AC28}"/>
              </a:ext>
            </a:extLst>
          </p:cNvPr>
          <p:cNvSpPr txBox="1"/>
          <p:nvPr/>
        </p:nvSpPr>
        <p:spPr>
          <a:xfrm>
            <a:off x="4644827" y="4693376"/>
            <a:ext cx="815264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Cardiac </a:t>
            </a:r>
          </a:p>
          <a:p>
            <a:pPr marL="0" marR="0" lvl="0" indent="0" defTabSz="914400" eaLnBrk="1" fontAlgn="auto" latinLnBrk="0" hangingPunct="1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endothelial</a:t>
            </a:r>
          </a:p>
          <a:p>
            <a:pPr marL="0" marR="0" lvl="0" indent="0" defTabSz="914400" eaLnBrk="1" fontAlgn="auto" latinLnBrk="0" hangingPunct="1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cell</a:t>
            </a: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A779D31-2DD9-18B9-F381-CCAF67C715B7}"/>
              </a:ext>
            </a:extLst>
          </p:cNvPr>
          <p:cNvSpPr txBox="1"/>
          <p:nvPr/>
        </p:nvSpPr>
        <p:spPr>
          <a:xfrm rot="2111169">
            <a:off x="3700386" y="5788904"/>
            <a:ext cx="969457" cy="22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Lymphocyte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0E05604-5A62-5471-DCF2-93096BB6F411}"/>
              </a:ext>
            </a:extLst>
          </p:cNvPr>
          <p:cNvSpPr txBox="1"/>
          <p:nvPr/>
        </p:nvSpPr>
        <p:spPr>
          <a:xfrm>
            <a:off x="2485655" y="5632700"/>
            <a:ext cx="957822" cy="22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Macrophage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CD48F0C-70EC-B500-F91C-23CFABFF234D}"/>
              </a:ext>
            </a:extLst>
          </p:cNvPr>
          <p:cNvSpPr txBox="1"/>
          <p:nvPr/>
        </p:nvSpPr>
        <p:spPr>
          <a:xfrm>
            <a:off x="3151779" y="4344563"/>
            <a:ext cx="919424" cy="3488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Endocardial</a:t>
            </a:r>
          </a:p>
          <a:p>
            <a:pPr marL="0" marR="0" lvl="0" indent="0" defTabSz="91440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cell</a:t>
            </a: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252C1BB-37C7-6C78-0D88-07F954F49399}"/>
              </a:ext>
            </a:extLst>
          </p:cNvPr>
          <p:cNvSpPr txBox="1"/>
          <p:nvPr/>
        </p:nvSpPr>
        <p:spPr>
          <a:xfrm>
            <a:off x="2336052" y="4518969"/>
            <a:ext cx="628514" cy="3488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Cardiac</a:t>
            </a:r>
          </a:p>
          <a:p>
            <a:pPr marL="0" marR="0" lvl="0" indent="0" defTabSz="91440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neuron</a:t>
            </a: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A205D6D-A871-F7D9-34DA-4FFF02B6FC46}"/>
              </a:ext>
            </a:extLst>
          </p:cNvPr>
          <p:cNvSpPr txBox="1"/>
          <p:nvPr/>
        </p:nvSpPr>
        <p:spPr>
          <a:xfrm>
            <a:off x="4120447" y="3751976"/>
            <a:ext cx="628514" cy="3488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Mast cell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2FBEBFB-D68B-311B-A998-00DA27335034}"/>
              </a:ext>
            </a:extLst>
          </p:cNvPr>
          <p:cNvSpPr txBox="1"/>
          <p:nvPr/>
        </p:nvSpPr>
        <p:spPr>
          <a:xfrm>
            <a:off x="5101033" y="3980315"/>
            <a:ext cx="815264" cy="3488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Endothelial</a:t>
            </a:r>
          </a:p>
          <a:p>
            <a:pPr marL="0" marR="0" lvl="0" indent="0" defTabSz="91440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cell</a:t>
            </a: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0EAB372-740A-6639-BE2D-3B1FCC59B1D9}"/>
              </a:ext>
            </a:extLst>
          </p:cNvPr>
          <p:cNvSpPr txBox="1"/>
          <p:nvPr/>
        </p:nvSpPr>
        <p:spPr>
          <a:xfrm>
            <a:off x="2628213" y="3159389"/>
            <a:ext cx="815264" cy="3744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Cardiac </a:t>
            </a:r>
          </a:p>
          <a:p>
            <a:pPr marL="0" marR="0" lvl="0" indent="0" defTabSz="914400" eaLnBrk="1" fontAlgn="auto" latinLnBrk="0" hangingPunct="1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fibroblast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A8771BF-4179-0BE5-4DD6-94001FA7A475}"/>
              </a:ext>
            </a:extLst>
          </p:cNvPr>
          <p:cNvSpPr txBox="1"/>
          <p:nvPr/>
        </p:nvSpPr>
        <p:spPr>
          <a:xfrm>
            <a:off x="2336052" y="2640734"/>
            <a:ext cx="495921" cy="3488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Fat cell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4EDA314-C16E-0157-1386-AC7C8B3B6190}"/>
              </a:ext>
            </a:extLst>
          </p:cNvPr>
          <p:cNvSpPr txBox="1"/>
          <p:nvPr/>
        </p:nvSpPr>
        <p:spPr>
          <a:xfrm>
            <a:off x="4185114" y="2421013"/>
            <a:ext cx="702933" cy="3488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Pericyte cell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CE028D4-BDC4-EFC5-FC12-952317BEBEED}"/>
              </a:ext>
            </a:extLst>
          </p:cNvPr>
          <p:cNvSpPr txBox="1"/>
          <p:nvPr/>
        </p:nvSpPr>
        <p:spPr>
          <a:xfrm>
            <a:off x="4700992" y="2921932"/>
            <a:ext cx="70293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Smooth muscle cell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E5CEF7E-B0AA-4C5F-528A-D265DF315F32}"/>
              </a:ext>
            </a:extLst>
          </p:cNvPr>
          <p:cNvSpPr txBox="1"/>
          <p:nvPr/>
        </p:nvSpPr>
        <p:spPr>
          <a:xfrm>
            <a:off x="889476" y="6755675"/>
            <a:ext cx="59434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Figure S3: </a:t>
            </a:r>
            <a:r>
              <a:rPr kumimoji="0" lang="en-US" sz="1200" i="0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Expression Profile </a:t>
            </a:r>
            <a:r>
              <a:rPr lang="en-US" sz="1200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</a:t>
            </a:r>
            <a:r>
              <a:rPr lang="en-US" sz="1200" i="1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CPNE</a:t>
            </a:r>
            <a:r>
              <a:rPr lang="en-US" sz="1200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 </a:t>
            </a:r>
            <a:r>
              <a:rPr kumimoji="0" lang="en-US" sz="1200" i="0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in different human cardiac cell clusters </a:t>
            </a:r>
          </a:p>
          <a:p>
            <a:pPr lvl="0" defTabSz="914400">
              <a:defRPr/>
            </a:pPr>
            <a:r>
              <a:rPr lang="en-US" sz="1200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https://singlecell.broadinstitute.org/single_cell/study/SCP1303/single-nuclei-profiling-of-human-dilated-and-hypertrophic-cardiomyopathy?genes=CPNE5</a:t>
            </a:r>
            <a:endParaRPr lang="en-US" sz="1200" kern="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914400">
              <a:defRPr/>
            </a:pPr>
            <a:endParaRPr kumimoji="0" lang="en-US" sz="1200" i="0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23037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TextBox 32">
            <a:extLst>
              <a:ext uri="{FF2B5EF4-FFF2-40B4-BE49-F238E27FC236}">
                <a16:creationId xmlns:a16="http://schemas.microsoft.com/office/drawing/2014/main" id="{4F84F039-0B0D-1C7A-FF7B-91F1AAAF9F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5219" y="419444"/>
            <a:ext cx="2588859" cy="271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162" b="1" dirty="0">
                <a:cs typeface="Arial" panose="020B0604020202020204" pitchFamily="34" charset="0"/>
              </a:rPr>
              <a:t>Supplementary Figure S4 A-P</a:t>
            </a:r>
            <a:endParaRPr lang="zh-CN" altLang="en-US" sz="1162" b="1" dirty="0">
              <a:cs typeface="Arial" panose="020B0604020202020204" pitchFamily="34" charset="0"/>
            </a:endParaRPr>
          </a:p>
        </p:txBody>
      </p:sp>
      <p:pic>
        <p:nvPicPr>
          <p:cNvPr id="4" name="图片 4">
            <a:extLst>
              <a:ext uri="{FF2B5EF4-FFF2-40B4-BE49-F238E27FC236}">
                <a16:creationId xmlns:a16="http://schemas.microsoft.com/office/drawing/2014/main" id="{08194C51-EBB6-0E6A-652F-DB68EFECF77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63" t="9278" r="5511" b="9932"/>
          <a:stretch>
            <a:fillRect/>
          </a:stretch>
        </p:blipFill>
        <p:spPr>
          <a:xfrm>
            <a:off x="625116" y="848312"/>
            <a:ext cx="6522167" cy="8217395"/>
          </a:xfrm>
          <a:prstGeom prst="rect">
            <a:avLst/>
          </a:prstGeom>
        </p:spPr>
      </p:pic>
      <p:sp>
        <p:nvSpPr>
          <p:cNvPr id="6" name="文本框 7">
            <a:extLst>
              <a:ext uri="{FF2B5EF4-FFF2-40B4-BE49-F238E27FC236}">
                <a16:creationId xmlns:a16="http://schemas.microsoft.com/office/drawing/2014/main" id="{60DA2FCA-96F4-41CE-C930-6EEDB9259771}"/>
              </a:ext>
            </a:extLst>
          </p:cNvPr>
          <p:cNvSpPr txBox="1"/>
          <p:nvPr/>
        </p:nvSpPr>
        <p:spPr>
          <a:xfrm>
            <a:off x="563509" y="9113835"/>
            <a:ext cx="6522167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457200"/>
            <a:r>
              <a:rPr lang="en-US" altLang="zh-CN" sz="900" b="1" kern="10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Figure S4: Assessment of vascular leakage in additional organs by Evans blue dye extravasation.  (A–C)</a:t>
            </a:r>
            <a:r>
              <a:rPr lang="en-US" altLang="zh-CN" sz="900" kern="10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Gross appearance of spleen </a:t>
            </a:r>
            <a:r>
              <a:rPr lang="en-US" altLang="zh-CN" sz="900" b="1" kern="10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(A)</a:t>
            </a:r>
            <a:r>
              <a:rPr lang="en-US" altLang="zh-CN" sz="900" kern="10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, liver</a:t>
            </a:r>
            <a:r>
              <a:rPr lang="en-US" altLang="zh-CN" sz="900" b="1" kern="10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(B)</a:t>
            </a:r>
            <a:r>
              <a:rPr lang="en-US" altLang="zh-CN" sz="900" kern="10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, and kidney</a:t>
            </a:r>
            <a:r>
              <a:rPr lang="en-US" altLang="zh-CN" sz="900" b="1" kern="10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(C)</a:t>
            </a:r>
            <a:r>
              <a:rPr lang="en-US" altLang="zh-CN" sz="900" kern="10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from WT and CPNE5-KO mice 24 h after CS induction and tail vein injection of Evans blue (EB).</a:t>
            </a:r>
            <a:r>
              <a:rPr lang="en-US" altLang="zh-CN" sz="900" b="1" kern="10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(D–F)</a:t>
            </a:r>
            <a:r>
              <a:rPr lang="en-US" altLang="zh-CN" sz="900" kern="10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Quantification of EB accumulation in the spleen </a:t>
            </a:r>
            <a:r>
              <a:rPr lang="en-US" altLang="zh-CN" sz="900" b="1" kern="10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(D)</a:t>
            </a:r>
            <a:r>
              <a:rPr lang="en-US" altLang="zh-CN" sz="900" kern="10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, liver </a:t>
            </a:r>
            <a:r>
              <a:rPr lang="en-US" altLang="zh-CN" sz="900" b="1" kern="10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(E)</a:t>
            </a:r>
            <a:r>
              <a:rPr lang="en-US" altLang="zh-CN" sz="900" kern="10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, and kidney </a:t>
            </a:r>
            <a:r>
              <a:rPr lang="en-US" altLang="zh-CN" sz="900" b="1" kern="10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(F)</a:t>
            </a:r>
            <a:r>
              <a:rPr lang="en-US" altLang="zh-CN" sz="900" kern="10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was performed by formamide extraction followed by absorbance measurement at 620 nm. No significant differences were observed between WT-CS and KO-CS groups. </a:t>
            </a:r>
            <a:r>
              <a:rPr lang="en-US" altLang="zh-CN" sz="900" b="1" kern="10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(G–K) </a:t>
            </a:r>
            <a:r>
              <a:rPr lang="en-US" altLang="zh-CN" sz="900" kern="10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Representative fluorescence images of frozen tissue sections from the aorta</a:t>
            </a:r>
            <a:r>
              <a:rPr lang="en-US" altLang="zh-CN" sz="900" b="1" kern="10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(G)</a:t>
            </a:r>
            <a:r>
              <a:rPr lang="en-US" altLang="zh-CN" sz="900" kern="10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, heart </a:t>
            </a:r>
            <a:r>
              <a:rPr lang="en-US" altLang="zh-CN" sz="900" b="1" kern="10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(H)</a:t>
            </a:r>
            <a:r>
              <a:rPr lang="en-US" altLang="zh-CN" sz="900" kern="10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, lung </a:t>
            </a:r>
            <a:r>
              <a:rPr lang="en-US" altLang="zh-CN" sz="900" b="1" kern="10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(I)</a:t>
            </a:r>
            <a:r>
              <a:rPr lang="en-US" altLang="zh-CN" sz="900" kern="10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, stomach </a:t>
            </a:r>
            <a:r>
              <a:rPr lang="en-US" altLang="zh-CN" sz="900" b="1" kern="10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(J)</a:t>
            </a:r>
            <a:r>
              <a:rPr lang="en-US" altLang="zh-CN" sz="900" kern="10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, and small intestine</a:t>
            </a:r>
            <a:r>
              <a:rPr lang="en-US" altLang="zh-CN" sz="900" b="1" kern="10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(K)</a:t>
            </a:r>
            <a:r>
              <a:rPr lang="en-US" altLang="zh-CN" sz="900" kern="10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. Red fluorescence indicates extravascular EB–albumin complexes. CPNE5-KO mice showed markedly enhanced red signal intensity, indicating more severe vascular leakage.</a:t>
            </a:r>
            <a:r>
              <a:rPr lang="en-US" altLang="zh-CN" sz="900" b="1" kern="10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(L–P) </a:t>
            </a:r>
            <a:r>
              <a:rPr lang="en-US" altLang="zh-CN" sz="900" kern="10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Quantitative analysis of red fluorescence intensity (mean gray value) in each organ using ImageJ. Compared to WT-CS mice, CPNE5-KO mice showed increased vascular leakage in the aorta </a:t>
            </a:r>
            <a:r>
              <a:rPr lang="en-US" altLang="zh-CN" sz="900" b="1" kern="10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(L)</a:t>
            </a:r>
            <a:r>
              <a:rPr lang="en-US" altLang="zh-CN" sz="900" kern="10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, heart </a:t>
            </a:r>
            <a:r>
              <a:rPr lang="en-US" altLang="zh-CN" sz="900" b="1" kern="10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(M)</a:t>
            </a:r>
            <a:r>
              <a:rPr lang="en-US" altLang="zh-CN" sz="900" kern="10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, lung</a:t>
            </a:r>
            <a:r>
              <a:rPr lang="en-US" altLang="zh-CN" sz="900" b="1" kern="10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(N)</a:t>
            </a:r>
            <a:r>
              <a:rPr lang="en-US" altLang="zh-CN" sz="900" kern="10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, stomach </a:t>
            </a:r>
            <a:r>
              <a:rPr lang="en-US" altLang="zh-CN" sz="900" b="1" kern="10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(O)</a:t>
            </a:r>
            <a:r>
              <a:rPr lang="en-US" altLang="zh-CN" sz="900" kern="10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, and small intestine </a:t>
            </a:r>
            <a:r>
              <a:rPr lang="en-US" altLang="zh-CN" sz="900" b="1" kern="10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(P)</a:t>
            </a:r>
            <a:r>
              <a:rPr lang="en-US" altLang="zh-CN" sz="900" kern="10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. Data are presented as mean ± SD. *</a:t>
            </a:r>
            <a:r>
              <a:rPr lang="en-US" altLang="zh-CN" sz="900" i="1" kern="10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p</a:t>
            </a:r>
            <a:r>
              <a:rPr lang="en-US" altLang="zh-CN" sz="900" kern="10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&lt; 0.05; ns, not significant.</a:t>
            </a:r>
            <a:endParaRPr lang="zh-CN" altLang="zh-CN" sz="900" kern="100" dirty="0">
              <a:solidFill>
                <a:prstClr val="black"/>
              </a:solidFill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5766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251B23-96E9-D98A-31B2-1F2AD3ADD8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0" name="对象 49">
            <a:extLst>
              <a:ext uri="{FF2B5EF4-FFF2-40B4-BE49-F238E27FC236}">
                <a16:creationId xmlns:a16="http://schemas.microsoft.com/office/drawing/2014/main" id="{0256380A-2AE9-0266-5A23-1249396A834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45826570"/>
              </p:ext>
            </p:extLst>
          </p:nvPr>
        </p:nvGraphicFramePr>
        <p:xfrm>
          <a:off x="1569043" y="990150"/>
          <a:ext cx="1381125" cy="1223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10" r:id="rId2" imgW="1425417" imgH="1263781" progId="Prism10.Document">
                  <p:embed/>
                </p:oleObj>
              </mc:Choice>
              <mc:Fallback>
                <p:oleObj name="Prism 10" r:id="rId2" imgW="1425417" imgH="1263781" progId="Prism10.Document">
                  <p:embed/>
                  <p:pic>
                    <p:nvPicPr>
                      <p:cNvPr id="50" name="对象 49">
                        <a:extLst>
                          <a:ext uri="{FF2B5EF4-FFF2-40B4-BE49-F238E27FC236}">
                            <a16:creationId xmlns:a16="http://schemas.microsoft.com/office/drawing/2014/main" id="{1D8A17BB-B0EC-C97C-F477-617E493635B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569043" y="990150"/>
                        <a:ext cx="1381125" cy="12239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" name="文本框 20">
            <a:extLst>
              <a:ext uri="{FF2B5EF4-FFF2-40B4-BE49-F238E27FC236}">
                <a16:creationId xmlns:a16="http://schemas.microsoft.com/office/drawing/2014/main" id="{5B6634E2-FA22-2B84-890D-B2EA93948BA5}"/>
              </a:ext>
            </a:extLst>
          </p:cNvPr>
          <p:cNvSpPr txBox="1"/>
          <p:nvPr/>
        </p:nvSpPr>
        <p:spPr>
          <a:xfrm rot="16200000">
            <a:off x="678366" y="1511629"/>
            <a:ext cx="12273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885779">
              <a:defRPr/>
            </a:pPr>
            <a:r>
              <a:rPr lang="en-US" altLang="zh-CN" sz="900" dirty="0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Ang-II mRNA  Levels (</a:t>
            </a:r>
            <a:r>
              <a:rPr lang="en-US" altLang="zh-CN" sz="900" i="1" dirty="0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vs</a:t>
            </a:r>
            <a:r>
              <a:rPr lang="en-US" altLang="zh-CN" sz="900" dirty="0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. GAPDH)</a:t>
            </a:r>
            <a:endParaRPr lang="zh-CN" altLang="en-US" sz="900" dirty="0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D2E0BA6D-C609-9E46-14DA-EA9108789327}"/>
              </a:ext>
            </a:extLst>
          </p:cNvPr>
          <p:cNvSpPr txBox="1">
            <a:spLocks noChangeAspect="1"/>
          </p:cNvSpPr>
          <p:nvPr/>
        </p:nvSpPr>
        <p:spPr>
          <a:xfrm>
            <a:off x="1312671" y="1122573"/>
            <a:ext cx="407168" cy="253431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1.5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BB938432-5090-47D8-901F-681E890E1D7B}"/>
              </a:ext>
            </a:extLst>
          </p:cNvPr>
          <p:cNvSpPr txBox="1">
            <a:spLocks noChangeAspect="1"/>
          </p:cNvSpPr>
          <p:nvPr/>
        </p:nvSpPr>
        <p:spPr>
          <a:xfrm>
            <a:off x="1312671" y="1689251"/>
            <a:ext cx="407168" cy="253431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0.5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文本框 53">
            <a:extLst>
              <a:ext uri="{FF2B5EF4-FFF2-40B4-BE49-F238E27FC236}">
                <a16:creationId xmlns:a16="http://schemas.microsoft.com/office/drawing/2014/main" id="{2173C2C9-B9F0-9E93-1EF0-C10DB6B03CB1}"/>
              </a:ext>
            </a:extLst>
          </p:cNvPr>
          <p:cNvSpPr txBox="1">
            <a:spLocks noChangeAspect="1"/>
          </p:cNvSpPr>
          <p:nvPr/>
        </p:nvSpPr>
        <p:spPr>
          <a:xfrm>
            <a:off x="1312671" y="1972589"/>
            <a:ext cx="407168" cy="253431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文本框 54">
            <a:extLst>
              <a:ext uri="{FF2B5EF4-FFF2-40B4-BE49-F238E27FC236}">
                <a16:creationId xmlns:a16="http://schemas.microsoft.com/office/drawing/2014/main" id="{FB693F70-62A6-1A4D-2FBE-5DFE0539AEC7}"/>
              </a:ext>
            </a:extLst>
          </p:cNvPr>
          <p:cNvSpPr txBox="1">
            <a:spLocks noChangeAspect="1"/>
          </p:cNvSpPr>
          <p:nvPr/>
        </p:nvSpPr>
        <p:spPr>
          <a:xfrm>
            <a:off x="1312671" y="1405912"/>
            <a:ext cx="407168" cy="253431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r"/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1.0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id="{43D630C6-B61C-B2B6-9CAE-2004EEA17E75}"/>
              </a:ext>
            </a:extLst>
          </p:cNvPr>
          <p:cNvSpPr txBox="1"/>
          <p:nvPr/>
        </p:nvSpPr>
        <p:spPr>
          <a:xfrm>
            <a:off x="1751647" y="2079985"/>
            <a:ext cx="96051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PBS    </a:t>
            </a:r>
            <a:r>
              <a:rPr lang="en-US" altLang="zh-CN" sz="900" dirty="0" err="1">
                <a:latin typeface="Arial" panose="020B0604020202020204" pitchFamily="34" charset="0"/>
                <a:cs typeface="Arial" panose="020B0604020202020204" pitchFamily="34" charset="0"/>
              </a:rPr>
              <a:t>Cytomix</a:t>
            </a:r>
            <a:endParaRPr lang="en-US" altLang="zh-CN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TextBox 32">
            <a:extLst>
              <a:ext uri="{FF2B5EF4-FFF2-40B4-BE49-F238E27FC236}">
                <a16:creationId xmlns:a16="http://schemas.microsoft.com/office/drawing/2014/main" id="{7DC4587A-464D-E094-FCCE-5C6617E5D0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5949" y="459514"/>
            <a:ext cx="2588859" cy="271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162" b="1" dirty="0">
                <a:cs typeface="Arial" panose="020B0604020202020204" pitchFamily="34" charset="0"/>
              </a:rPr>
              <a:t>Supplementary Figure S5 A-N</a:t>
            </a:r>
            <a:endParaRPr lang="zh-CN" altLang="en-US" sz="1162" b="1" dirty="0">
              <a:cs typeface="Arial" panose="020B0604020202020204" pitchFamily="34" charset="0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E44BE06A-79B4-1C5C-DD99-E7A7C218FF4E}"/>
              </a:ext>
            </a:extLst>
          </p:cNvPr>
          <p:cNvGrpSpPr/>
          <p:nvPr/>
        </p:nvGrpSpPr>
        <p:grpSpPr>
          <a:xfrm>
            <a:off x="1099266" y="2441720"/>
            <a:ext cx="1900768" cy="1370709"/>
            <a:chOff x="991657" y="3606800"/>
            <a:chExt cx="1900768" cy="1370709"/>
          </a:xfrm>
        </p:grpSpPr>
        <p:graphicFrame>
          <p:nvGraphicFramePr>
            <p:cNvPr id="29" name="对象 1">
              <a:extLst>
                <a:ext uri="{FF2B5EF4-FFF2-40B4-BE49-F238E27FC236}">
                  <a16:creationId xmlns:a16="http://schemas.microsoft.com/office/drawing/2014/main" id="{0307FC6B-253F-D3CC-747E-6BE49181B6E2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466850" y="3606800"/>
            <a:ext cx="1425575" cy="12636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Prism 9" r:id="rId4" imgW="1425417" imgH="1263781" progId="Prism9.Document">
                    <p:embed/>
                  </p:oleObj>
                </mc:Choice>
                <mc:Fallback>
                  <p:oleObj name="Prism 9" r:id="rId4" imgW="1425417" imgH="1263781" progId="Prism9.Document">
                    <p:embed/>
                    <p:pic>
                      <p:nvPicPr>
                        <p:cNvPr id="29" name="对象 1">
                          <a:extLst>
                            <a:ext uri="{FF2B5EF4-FFF2-40B4-BE49-F238E27FC236}">
                              <a16:creationId xmlns:a16="http://schemas.microsoft.com/office/drawing/2014/main" id="{FB27FF89-E130-E69D-81FC-47947550B096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1466850" y="3606800"/>
                          <a:ext cx="1425575" cy="126365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1" name="文本框 20">
              <a:extLst>
                <a:ext uri="{FF2B5EF4-FFF2-40B4-BE49-F238E27FC236}">
                  <a16:creationId xmlns:a16="http://schemas.microsoft.com/office/drawing/2014/main" id="{0A2160E8-81DA-3612-2F3E-82911A110FD0}"/>
                </a:ext>
              </a:extLst>
            </p:cNvPr>
            <p:cNvSpPr txBox="1"/>
            <p:nvPr/>
          </p:nvSpPr>
          <p:spPr>
            <a:xfrm rot="16200000">
              <a:off x="511718" y="4121918"/>
              <a:ext cx="13292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rPr>
                <a:t>VE-Cadherin mRNA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rPr>
                <a:t>Levels (</a:t>
              </a:r>
              <a:r>
                <a:rPr kumimoji="0" lang="en-US" altLang="zh-CN" sz="9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rPr>
                <a:t>vs</a:t>
              </a:r>
              <a:r>
                <a:rPr kumimoji="0" lang="en-US" altLang="zh-CN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rPr>
                <a:t>. GAPDH)</a:t>
              </a:r>
              <a:endParaRPr kumimoji="0" lang="zh-CN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32" name="文本框 3">
              <a:extLst>
                <a:ext uri="{FF2B5EF4-FFF2-40B4-BE49-F238E27FC236}">
                  <a16:creationId xmlns:a16="http://schemas.microsoft.com/office/drawing/2014/main" id="{27678D83-6806-EBA3-9F8D-FA61D76F14E9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1189841" y="3725197"/>
              <a:ext cx="420308" cy="261610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pPr algn="r"/>
              <a:r>
                <a:rPr lang="en-US" altLang="zh-CN" sz="1000" dirty="0">
                  <a:latin typeface="Arial" panose="020B0604020202020204" pitchFamily="34" charset="0"/>
                  <a:cs typeface="Arial" panose="020B0604020202020204" pitchFamily="34" charset="0"/>
                </a:rPr>
                <a:t>1.2</a:t>
              </a:r>
              <a:endParaRPr lang="zh-CN" altLang="en-US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" name="文本框 4">
              <a:extLst>
                <a:ext uri="{FF2B5EF4-FFF2-40B4-BE49-F238E27FC236}">
                  <a16:creationId xmlns:a16="http://schemas.microsoft.com/office/drawing/2014/main" id="{B535D983-7293-FFBA-0D69-F7D0D56AA80D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1189841" y="4329283"/>
              <a:ext cx="420308" cy="261610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pPr algn="r"/>
              <a:r>
                <a:rPr lang="en-US" altLang="zh-CN" sz="1000" dirty="0">
                  <a:latin typeface="Arial" panose="020B0604020202020204" pitchFamily="34" charset="0"/>
                  <a:cs typeface="Arial" panose="020B0604020202020204" pitchFamily="34" charset="0"/>
                </a:rPr>
                <a:t>0.4</a:t>
              </a:r>
              <a:endParaRPr lang="zh-CN" altLang="en-US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" name="文本框 6">
              <a:extLst>
                <a:ext uri="{FF2B5EF4-FFF2-40B4-BE49-F238E27FC236}">
                  <a16:creationId xmlns:a16="http://schemas.microsoft.com/office/drawing/2014/main" id="{F6120566-F65E-17E6-F4EA-80BB0C55DBBD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1189841" y="4631327"/>
              <a:ext cx="420308" cy="261610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pPr algn="r"/>
              <a:r>
                <a:rPr lang="en-US" altLang="zh-CN" sz="1000" dirty="0"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  <a:endParaRPr lang="zh-CN" altLang="en-US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" name="文本框 7">
              <a:extLst>
                <a:ext uri="{FF2B5EF4-FFF2-40B4-BE49-F238E27FC236}">
                  <a16:creationId xmlns:a16="http://schemas.microsoft.com/office/drawing/2014/main" id="{B94B92EB-3B49-325E-0F85-1822BE7E9A83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1189841" y="4027240"/>
              <a:ext cx="420308" cy="261610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pPr algn="r"/>
              <a:r>
                <a:rPr lang="en-US" altLang="zh-CN" sz="1000" dirty="0">
                  <a:latin typeface="Arial" panose="020B0604020202020204" pitchFamily="34" charset="0"/>
                  <a:cs typeface="Arial" panose="020B0604020202020204" pitchFamily="34" charset="0"/>
                </a:rPr>
                <a:t>0.8</a:t>
              </a:r>
              <a:endParaRPr lang="zh-CN" altLang="en-US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" name="文本框 8">
              <a:extLst>
                <a:ext uri="{FF2B5EF4-FFF2-40B4-BE49-F238E27FC236}">
                  <a16:creationId xmlns:a16="http://schemas.microsoft.com/office/drawing/2014/main" id="{7FE43732-EA00-92E2-2FAD-62EFEC80034A}"/>
                </a:ext>
              </a:extLst>
            </p:cNvPr>
            <p:cNvSpPr txBox="1"/>
            <p:nvPr/>
          </p:nvSpPr>
          <p:spPr>
            <a:xfrm>
              <a:off x="1667658" y="4746677"/>
              <a:ext cx="992579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900" dirty="0">
                  <a:latin typeface="Arial" panose="020B0604020202020204" pitchFamily="34" charset="0"/>
                  <a:cs typeface="Arial" panose="020B0604020202020204" pitchFamily="34" charset="0"/>
                </a:rPr>
                <a:t>PBS     </a:t>
              </a:r>
              <a:r>
                <a:rPr lang="en-US" altLang="zh-CN" sz="900" dirty="0" err="1">
                  <a:latin typeface="Arial" panose="020B0604020202020204" pitchFamily="34" charset="0"/>
                  <a:cs typeface="Arial" panose="020B0604020202020204" pitchFamily="34" charset="0"/>
                </a:rPr>
                <a:t>Cytomix</a:t>
              </a:r>
              <a:endParaRPr lang="en-US" altLang="zh-CN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6" name="文本框 119">
            <a:extLst>
              <a:ext uri="{FF2B5EF4-FFF2-40B4-BE49-F238E27FC236}">
                <a16:creationId xmlns:a16="http://schemas.microsoft.com/office/drawing/2014/main" id="{AD179AF0-E678-A173-0520-769B46540BF0}"/>
              </a:ext>
            </a:extLst>
          </p:cNvPr>
          <p:cNvSpPr txBox="1"/>
          <p:nvPr/>
        </p:nvSpPr>
        <p:spPr>
          <a:xfrm>
            <a:off x="1784501" y="1064767"/>
            <a:ext cx="38985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00" i="1" dirty="0" err="1">
                <a:latin typeface="Arial" panose="020B0604020202020204" pitchFamily="34" charset="0"/>
                <a:cs typeface="Arial" panose="020B0604020202020204" pitchFamily="34" charset="0"/>
              </a:rPr>
              <a:t>n.s</a:t>
            </a:r>
            <a:r>
              <a:rPr lang="en-US" altLang="zh-CN" sz="1000" i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zh-CN" altLang="en-US" sz="10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7" name="直接连接符 120">
            <a:extLst>
              <a:ext uri="{FF2B5EF4-FFF2-40B4-BE49-F238E27FC236}">
                <a16:creationId xmlns:a16="http://schemas.microsoft.com/office/drawing/2014/main" id="{65BB4550-59B3-20CF-AE63-780A4A680D71}"/>
              </a:ext>
            </a:extLst>
          </p:cNvPr>
          <p:cNvCxnSpPr>
            <a:cxnSpLocks/>
          </p:cNvCxnSpPr>
          <p:nvPr/>
        </p:nvCxnSpPr>
        <p:spPr>
          <a:xfrm>
            <a:off x="1774812" y="1281227"/>
            <a:ext cx="38803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9" name="对象 38">
            <a:extLst>
              <a:ext uri="{FF2B5EF4-FFF2-40B4-BE49-F238E27FC236}">
                <a16:creationId xmlns:a16="http://schemas.microsoft.com/office/drawing/2014/main" id="{3B505AE2-2D6F-3048-B267-21DFDF97747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66078045"/>
              </p:ext>
            </p:extLst>
          </p:nvPr>
        </p:nvGraphicFramePr>
        <p:xfrm>
          <a:off x="5126513" y="990150"/>
          <a:ext cx="1381125" cy="1223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10" r:id="rId6" imgW="1425417" imgH="1263781" progId="Prism10.Document">
                  <p:embed/>
                </p:oleObj>
              </mc:Choice>
              <mc:Fallback>
                <p:oleObj name="Prism 10" r:id="rId6" imgW="1425417" imgH="1263781" progId="Prism10.Document">
                  <p:embed/>
                  <p:pic>
                    <p:nvPicPr>
                      <p:cNvPr id="39" name="对象 38">
                        <a:extLst>
                          <a:ext uri="{FF2B5EF4-FFF2-40B4-BE49-F238E27FC236}">
                            <a16:creationId xmlns:a16="http://schemas.microsoft.com/office/drawing/2014/main" id="{85502FF9-B607-E013-723A-D251141ADC0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126513" y="990150"/>
                        <a:ext cx="1381125" cy="12239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" name="文本框 20">
            <a:extLst>
              <a:ext uri="{FF2B5EF4-FFF2-40B4-BE49-F238E27FC236}">
                <a16:creationId xmlns:a16="http://schemas.microsoft.com/office/drawing/2014/main" id="{28AD0461-7549-3A79-2C04-8E322E2DEC8C}"/>
              </a:ext>
            </a:extLst>
          </p:cNvPr>
          <p:cNvSpPr txBox="1"/>
          <p:nvPr/>
        </p:nvSpPr>
        <p:spPr>
          <a:xfrm rot="16200000">
            <a:off x="4203057" y="1493420"/>
            <a:ext cx="1287656" cy="3876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885779">
              <a:defRPr/>
            </a:pPr>
            <a:r>
              <a:rPr lang="en-US" altLang="zh-CN" sz="969" dirty="0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ICAM-1 mRNA</a:t>
            </a:r>
          </a:p>
          <a:p>
            <a:pPr algn="ctr" defTabSz="885779">
              <a:defRPr/>
            </a:pPr>
            <a:r>
              <a:rPr lang="en-US" altLang="zh-CN" sz="900" dirty="0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Levels</a:t>
            </a:r>
            <a:r>
              <a:rPr lang="en-US" altLang="zh-CN" sz="969" dirty="0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 (</a:t>
            </a:r>
            <a:r>
              <a:rPr lang="en-US" altLang="zh-CN" sz="969" i="1" dirty="0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vs</a:t>
            </a:r>
            <a:r>
              <a:rPr lang="en-US" altLang="zh-CN" sz="969" dirty="0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. GAPDH)</a:t>
            </a:r>
            <a:endParaRPr lang="zh-CN" altLang="en-US" sz="969" dirty="0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89D4716E-E80F-36FF-CCF3-B28B64E77825}"/>
              </a:ext>
            </a:extLst>
          </p:cNvPr>
          <p:cNvSpPr txBox="1">
            <a:spLocks noChangeAspect="1"/>
          </p:cNvSpPr>
          <p:nvPr/>
        </p:nvSpPr>
        <p:spPr>
          <a:xfrm>
            <a:off x="4855414" y="1599545"/>
            <a:ext cx="407168" cy="253431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r"/>
            <a:r>
              <a:rPr lang="en-US" altLang="zh-CN" sz="969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zh-CN" altLang="en-US" sz="969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DF63994B-0C26-A433-98E1-52D33C9F0DB9}"/>
              </a:ext>
            </a:extLst>
          </p:cNvPr>
          <p:cNvSpPr txBox="1">
            <a:spLocks noChangeAspect="1"/>
          </p:cNvSpPr>
          <p:nvPr/>
        </p:nvSpPr>
        <p:spPr>
          <a:xfrm>
            <a:off x="4855414" y="1789551"/>
            <a:ext cx="407168" cy="253431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r"/>
            <a:r>
              <a:rPr lang="en-US" altLang="zh-CN" sz="969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zh-CN" altLang="en-US" sz="969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9343D13F-E0DE-79CC-06BF-19C521ACEC2C}"/>
              </a:ext>
            </a:extLst>
          </p:cNvPr>
          <p:cNvSpPr txBox="1">
            <a:spLocks noChangeAspect="1"/>
          </p:cNvSpPr>
          <p:nvPr/>
        </p:nvSpPr>
        <p:spPr>
          <a:xfrm>
            <a:off x="4855414" y="1971658"/>
            <a:ext cx="407168" cy="253431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r"/>
            <a:r>
              <a:rPr lang="en-US" altLang="zh-CN" sz="969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zh-CN" altLang="en-US" sz="969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91F2402E-EE3B-1D71-A5F8-3803FFBDF50A}"/>
              </a:ext>
            </a:extLst>
          </p:cNvPr>
          <p:cNvSpPr txBox="1">
            <a:spLocks noChangeAspect="1"/>
          </p:cNvSpPr>
          <p:nvPr/>
        </p:nvSpPr>
        <p:spPr>
          <a:xfrm>
            <a:off x="4872523" y="1280020"/>
            <a:ext cx="407168" cy="253431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r"/>
            <a:r>
              <a:rPr lang="en-US" altLang="zh-CN" sz="969" dirty="0">
                <a:latin typeface="Arial" panose="020B0604020202020204" pitchFamily="34" charset="0"/>
                <a:cs typeface="Arial" panose="020B0604020202020204" pitchFamily="34" charset="0"/>
              </a:rPr>
              <a:t>40</a:t>
            </a:r>
            <a:endParaRPr lang="zh-CN" altLang="en-US" sz="969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921DA01F-0ED0-2C86-C3FB-9DAE8C02D261}"/>
              </a:ext>
            </a:extLst>
          </p:cNvPr>
          <p:cNvSpPr txBox="1">
            <a:spLocks noChangeAspect="1"/>
          </p:cNvSpPr>
          <p:nvPr/>
        </p:nvSpPr>
        <p:spPr>
          <a:xfrm>
            <a:off x="4872523" y="1100716"/>
            <a:ext cx="407168" cy="253431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r"/>
            <a:r>
              <a:rPr lang="en-US" altLang="zh-CN" sz="969" dirty="0">
                <a:latin typeface="Arial" panose="020B0604020202020204" pitchFamily="34" charset="0"/>
                <a:cs typeface="Arial" panose="020B0604020202020204" pitchFamily="34" charset="0"/>
              </a:rPr>
              <a:t>60</a:t>
            </a:r>
            <a:endParaRPr lang="zh-CN" altLang="en-US" sz="969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8E33A2EC-1BB7-5E50-6350-54C18BE2FFBA}"/>
              </a:ext>
            </a:extLst>
          </p:cNvPr>
          <p:cNvSpPr txBox="1">
            <a:spLocks noChangeAspect="1"/>
          </p:cNvSpPr>
          <p:nvPr/>
        </p:nvSpPr>
        <p:spPr>
          <a:xfrm>
            <a:off x="4872523" y="1447575"/>
            <a:ext cx="407168" cy="253431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r"/>
            <a:r>
              <a:rPr lang="en-US" altLang="zh-CN" sz="969" dirty="0"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  <a:endParaRPr lang="zh-CN" altLang="en-US" sz="969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文本框 55">
            <a:extLst>
              <a:ext uri="{FF2B5EF4-FFF2-40B4-BE49-F238E27FC236}">
                <a16:creationId xmlns:a16="http://schemas.microsoft.com/office/drawing/2014/main" id="{9BC80FFC-C05A-D83E-75B2-282DFCA78219}"/>
              </a:ext>
            </a:extLst>
          </p:cNvPr>
          <p:cNvSpPr txBox="1"/>
          <p:nvPr/>
        </p:nvSpPr>
        <p:spPr>
          <a:xfrm>
            <a:off x="5337677" y="2079985"/>
            <a:ext cx="96051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PBS    </a:t>
            </a:r>
            <a:r>
              <a:rPr lang="en-US" altLang="zh-CN" sz="900" dirty="0" err="1">
                <a:latin typeface="Arial" panose="020B0604020202020204" pitchFamily="34" charset="0"/>
                <a:cs typeface="Arial" panose="020B0604020202020204" pitchFamily="34" charset="0"/>
              </a:rPr>
              <a:t>Cytomix</a:t>
            </a:r>
            <a:endParaRPr lang="en-US" altLang="zh-CN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文本框 119">
            <a:extLst>
              <a:ext uri="{FF2B5EF4-FFF2-40B4-BE49-F238E27FC236}">
                <a16:creationId xmlns:a16="http://schemas.microsoft.com/office/drawing/2014/main" id="{CA430A33-5D08-C6CC-8903-3E7A02C744A3}"/>
              </a:ext>
            </a:extLst>
          </p:cNvPr>
          <p:cNvSpPr txBox="1"/>
          <p:nvPr/>
        </p:nvSpPr>
        <p:spPr>
          <a:xfrm>
            <a:off x="5336194" y="1533451"/>
            <a:ext cx="38985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00" i="1" dirty="0">
                <a:latin typeface="Arial" panose="020B0604020202020204" pitchFamily="34" charset="0"/>
                <a:cs typeface="Arial" panose="020B0604020202020204" pitchFamily="34" charset="0"/>
              </a:rPr>
              <a:t>n.s.</a:t>
            </a:r>
            <a:endParaRPr lang="zh-CN" altLang="en-US" sz="10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" name="直接连接符 120">
            <a:extLst>
              <a:ext uri="{FF2B5EF4-FFF2-40B4-BE49-F238E27FC236}">
                <a16:creationId xmlns:a16="http://schemas.microsoft.com/office/drawing/2014/main" id="{AFB62833-34F6-EFF4-ECF4-E4F5A54D0C0E}"/>
              </a:ext>
            </a:extLst>
          </p:cNvPr>
          <p:cNvCxnSpPr>
            <a:cxnSpLocks/>
          </p:cNvCxnSpPr>
          <p:nvPr/>
        </p:nvCxnSpPr>
        <p:spPr>
          <a:xfrm>
            <a:off x="5326505" y="1749911"/>
            <a:ext cx="38803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2EDE4E9F-0306-4214-4125-4B9F64FC4589}"/>
              </a:ext>
            </a:extLst>
          </p:cNvPr>
          <p:cNvGrpSpPr/>
          <p:nvPr/>
        </p:nvGrpSpPr>
        <p:grpSpPr>
          <a:xfrm>
            <a:off x="5797994" y="930341"/>
            <a:ext cx="399539" cy="246221"/>
            <a:chOff x="5675164" y="1324491"/>
            <a:chExt cx="399539" cy="246221"/>
          </a:xfrm>
        </p:grpSpPr>
        <p:sp>
          <p:nvSpPr>
            <p:cNvPr id="10" name="文本框 119">
              <a:extLst>
                <a:ext uri="{FF2B5EF4-FFF2-40B4-BE49-F238E27FC236}">
                  <a16:creationId xmlns:a16="http://schemas.microsoft.com/office/drawing/2014/main" id="{E2A3BBC4-A3AF-9A30-D687-1824A957B4DC}"/>
                </a:ext>
              </a:extLst>
            </p:cNvPr>
            <p:cNvSpPr txBox="1"/>
            <p:nvPr/>
          </p:nvSpPr>
          <p:spPr>
            <a:xfrm>
              <a:off x="5684853" y="1324491"/>
              <a:ext cx="38985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000" i="1" dirty="0">
                  <a:latin typeface="Arial" panose="020B0604020202020204" pitchFamily="34" charset="0"/>
                  <a:cs typeface="Arial" panose="020B0604020202020204" pitchFamily="34" charset="0"/>
                </a:rPr>
                <a:t>n.s.</a:t>
              </a:r>
              <a:endParaRPr lang="zh-CN" altLang="en-US" sz="1000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1" name="直接连接符 120">
              <a:extLst>
                <a:ext uri="{FF2B5EF4-FFF2-40B4-BE49-F238E27FC236}">
                  <a16:creationId xmlns:a16="http://schemas.microsoft.com/office/drawing/2014/main" id="{340CB735-3FC0-4B66-7F95-340EB505753D}"/>
                </a:ext>
              </a:extLst>
            </p:cNvPr>
            <p:cNvCxnSpPr>
              <a:cxnSpLocks/>
            </p:cNvCxnSpPr>
            <p:nvPr/>
          </p:nvCxnSpPr>
          <p:spPr>
            <a:xfrm>
              <a:off x="5675164" y="1540951"/>
              <a:ext cx="388038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文本框 119">
            <a:extLst>
              <a:ext uri="{FF2B5EF4-FFF2-40B4-BE49-F238E27FC236}">
                <a16:creationId xmlns:a16="http://schemas.microsoft.com/office/drawing/2014/main" id="{06ED1EAA-012B-7955-D2B7-62986D19ECC3}"/>
              </a:ext>
            </a:extLst>
          </p:cNvPr>
          <p:cNvSpPr txBox="1"/>
          <p:nvPr/>
        </p:nvSpPr>
        <p:spPr>
          <a:xfrm>
            <a:off x="2242460" y="893446"/>
            <a:ext cx="38985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00" i="1" dirty="0" err="1">
                <a:latin typeface="Arial" panose="020B0604020202020204" pitchFamily="34" charset="0"/>
                <a:cs typeface="Arial" panose="020B0604020202020204" pitchFamily="34" charset="0"/>
              </a:rPr>
              <a:t>n.s</a:t>
            </a:r>
            <a:r>
              <a:rPr lang="en-US" altLang="zh-CN" sz="1000" i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zh-CN" altLang="en-US" sz="10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直接连接符 120">
            <a:extLst>
              <a:ext uri="{FF2B5EF4-FFF2-40B4-BE49-F238E27FC236}">
                <a16:creationId xmlns:a16="http://schemas.microsoft.com/office/drawing/2014/main" id="{10B630B7-9403-4791-0F1B-803F7CA73CA9}"/>
              </a:ext>
            </a:extLst>
          </p:cNvPr>
          <p:cNvCxnSpPr>
            <a:cxnSpLocks/>
          </p:cNvCxnSpPr>
          <p:nvPr/>
        </p:nvCxnSpPr>
        <p:spPr>
          <a:xfrm>
            <a:off x="2232771" y="1109906"/>
            <a:ext cx="38803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8" name="Group 97">
            <a:extLst>
              <a:ext uri="{FF2B5EF4-FFF2-40B4-BE49-F238E27FC236}">
                <a16:creationId xmlns:a16="http://schemas.microsoft.com/office/drawing/2014/main" id="{8255D6EE-83A5-3BE5-E485-EFEC5FC84D22}"/>
              </a:ext>
            </a:extLst>
          </p:cNvPr>
          <p:cNvGrpSpPr/>
          <p:nvPr/>
        </p:nvGrpSpPr>
        <p:grpSpPr>
          <a:xfrm>
            <a:off x="2870819" y="898306"/>
            <a:ext cx="1857174" cy="1410867"/>
            <a:chOff x="2804633" y="1292456"/>
            <a:chExt cx="1857174" cy="1410867"/>
          </a:xfrm>
        </p:grpSpPr>
        <p:graphicFrame>
          <p:nvGraphicFramePr>
            <p:cNvPr id="59" name="对象 58">
              <a:extLst>
                <a:ext uri="{FF2B5EF4-FFF2-40B4-BE49-F238E27FC236}">
                  <a16:creationId xmlns:a16="http://schemas.microsoft.com/office/drawing/2014/main" id="{CC23CB5F-9E6B-2780-3A15-2DE4C32457F1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3280682" y="1384300"/>
            <a:ext cx="1381125" cy="12239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Prism 10" r:id="rId8" imgW="1425417" imgH="1263781" progId="Prism10.Document">
                    <p:embed/>
                  </p:oleObj>
                </mc:Choice>
                <mc:Fallback>
                  <p:oleObj name="Prism 10" r:id="rId8" imgW="1425417" imgH="1263781" progId="Prism10.Document">
                    <p:embed/>
                    <p:pic>
                      <p:nvPicPr>
                        <p:cNvPr id="59" name="对象 58">
                          <a:extLst>
                            <a:ext uri="{FF2B5EF4-FFF2-40B4-BE49-F238E27FC236}">
                              <a16:creationId xmlns:a16="http://schemas.microsoft.com/office/drawing/2014/main" id="{8A9C204F-59E8-5A7E-3E2B-9AD37BF3C071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9"/>
                        <a:stretch>
                          <a:fillRect/>
                        </a:stretch>
                      </p:blipFill>
                      <p:spPr>
                        <a:xfrm>
                          <a:off x="3280682" y="1384300"/>
                          <a:ext cx="1381125" cy="1223963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0" name="文本框 20">
              <a:extLst>
                <a:ext uri="{FF2B5EF4-FFF2-40B4-BE49-F238E27FC236}">
                  <a16:creationId xmlns:a16="http://schemas.microsoft.com/office/drawing/2014/main" id="{CB275417-7322-72A4-4814-6C2A37B0BD05}"/>
                </a:ext>
              </a:extLst>
            </p:cNvPr>
            <p:cNvSpPr txBox="1"/>
            <p:nvPr/>
          </p:nvSpPr>
          <p:spPr>
            <a:xfrm rot="16200000">
              <a:off x="2375135" y="1897320"/>
              <a:ext cx="12283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885779">
                <a:defRPr/>
              </a:pPr>
              <a:r>
                <a:rPr lang="en-US" altLang="zh-CN" sz="900" dirty="0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rPr>
                <a:t>SDC-1 mRNA</a:t>
              </a:r>
            </a:p>
            <a:p>
              <a:pPr algn="ctr" defTabSz="885779">
                <a:defRPr/>
              </a:pPr>
              <a:r>
                <a:rPr lang="en-US" altLang="zh-CN" sz="900" dirty="0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rPr>
                <a:t>Levels (</a:t>
              </a:r>
              <a:r>
                <a:rPr lang="en-US" altLang="zh-CN" sz="900" i="1" dirty="0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rPr>
                <a:t>vs</a:t>
              </a:r>
              <a:r>
                <a:rPr lang="en-US" altLang="zh-CN" sz="900" dirty="0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rPr>
                <a:t>. GAPDH)</a:t>
              </a:r>
              <a:endParaRPr lang="zh-CN" altLang="en-US" sz="900" dirty="0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61" name="文本框 60">
              <a:extLst>
                <a:ext uri="{FF2B5EF4-FFF2-40B4-BE49-F238E27FC236}">
                  <a16:creationId xmlns:a16="http://schemas.microsoft.com/office/drawing/2014/main" id="{CD291A34-2751-0BC8-5481-D4CE16845CFF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3026534" y="1985402"/>
              <a:ext cx="407168" cy="253431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pPr algn="r"/>
              <a:r>
                <a:rPr lang="en-US" altLang="zh-CN" sz="969" dirty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zh-CN" altLang="en-US" sz="969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2" name="文本框 61">
              <a:extLst>
                <a:ext uri="{FF2B5EF4-FFF2-40B4-BE49-F238E27FC236}">
                  <a16:creationId xmlns:a16="http://schemas.microsoft.com/office/drawing/2014/main" id="{D82E2FB8-E99B-6C86-3073-32E1FCF450B9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3026534" y="2178969"/>
              <a:ext cx="407168" cy="253431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pPr algn="r"/>
              <a:r>
                <a:rPr lang="en-US" altLang="zh-CN" sz="969" dirty="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zh-CN" altLang="en-US" sz="969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3" name="文本框 62">
              <a:extLst>
                <a:ext uri="{FF2B5EF4-FFF2-40B4-BE49-F238E27FC236}">
                  <a16:creationId xmlns:a16="http://schemas.microsoft.com/office/drawing/2014/main" id="{1DB86CB0-F237-9834-86BC-A8899CD28B13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3026534" y="2372536"/>
              <a:ext cx="407168" cy="253431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pPr algn="r"/>
              <a:r>
                <a:rPr lang="en-US" altLang="zh-CN" sz="969" dirty="0"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  <a:endParaRPr lang="zh-CN" altLang="en-US" sz="969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5" name="文本框 64">
              <a:extLst>
                <a:ext uri="{FF2B5EF4-FFF2-40B4-BE49-F238E27FC236}">
                  <a16:creationId xmlns:a16="http://schemas.microsoft.com/office/drawing/2014/main" id="{A81454F3-0A2D-9DBE-86A2-5AC35FC47CB9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3035785" y="1508528"/>
              <a:ext cx="407168" cy="253431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pPr algn="r"/>
              <a:r>
                <a:rPr lang="en-US" altLang="zh-CN" sz="969" dirty="0">
                  <a:latin typeface="Arial" panose="020B0604020202020204" pitchFamily="34" charset="0"/>
                  <a:cs typeface="Arial" panose="020B0604020202020204" pitchFamily="34" charset="0"/>
                </a:rPr>
                <a:t>150</a:t>
              </a:r>
              <a:endParaRPr lang="zh-CN" altLang="en-US" sz="969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6" name="文本框 65">
              <a:extLst>
                <a:ext uri="{FF2B5EF4-FFF2-40B4-BE49-F238E27FC236}">
                  <a16:creationId xmlns:a16="http://schemas.microsoft.com/office/drawing/2014/main" id="{0B359F56-FDF9-C07C-DBA1-A7259F15F88D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3035785" y="1836836"/>
              <a:ext cx="407168" cy="253431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pPr algn="r"/>
              <a:r>
                <a:rPr lang="en-US" altLang="zh-CN" sz="969" dirty="0">
                  <a:latin typeface="Arial" panose="020B0604020202020204" pitchFamily="34" charset="0"/>
                  <a:cs typeface="Arial" panose="020B0604020202020204" pitchFamily="34" charset="0"/>
                </a:rPr>
                <a:t>30</a:t>
              </a:r>
              <a:endParaRPr lang="zh-CN" altLang="en-US" sz="969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" name="文本框 65">
              <a:extLst>
                <a:ext uri="{FF2B5EF4-FFF2-40B4-BE49-F238E27FC236}">
                  <a16:creationId xmlns:a16="http://schemas.microsoft.com/office/drawing/2014/main" id="{FE5C209D-A7CF-1B87-55DF-405EB06BDFBD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3035785" y="1678817"/>
              <a:ext cx="407168" cy="253431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pPr algn="r"/>
              <a:r>
                <a:rPr lang="en-US" altLang="zh-CN" sz="969" dirty="0">
                  <a:latin typeface="Arial" panose="020B0604020202020204" pitchFamily="34" charset="0"/>
                  <a:cs typeface="Arial" panose="020B0604020202020204" pitchFamily="34" charset="0"/>
                </a:rPr>
                <a:t>90</a:t>
              </a:r>
              <a:endParaRPr lang="zh-CN" altLang="en-US" sz="969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" name="文本框 55">
              <a:extLst>
                <a:ext uri="{FF2B5EF4-FFF2-40B4-BE49-F238E27FC236}">
                  <a16:creationId xmlns:a16="http://schemas.microsoft.com/office/drawing/2014/main" id="{B147562D-8244-150C-C77D-25C5E8C961A8}"/>
                </a:ext>
              </a:extLst>
            </p:cNvPr>
            <p:cNvSpPr txBox="1"/>
            <p:nvPr/>
          </p:nvSpPr>
          <p:spPr>
            <a:xfrm>
              <a:off x="3488778" y="2472491"/>
              <a:ext cx="960519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900" dirty="0">
                  <a:latin typeface="Arial" panose="020B0604020202020204" pitchFamily="34" charset="0"/>
                  <a:cs typeface="Arial" panose="020B0604020202020204" pitchFamily="34" charset="0"/>
                </a:rPr>
                <a:t>PBS    </a:t>
              </a:r>
              <a:r>
                <a:rPr lang="en-US" altLang="zh-CN" sz="900" dirty="0" err="1">
                  <a:latin typeface="Arial" panose="020B0604020202020204" pitchFamily="34" charset="0"/>
                  <a:cs typeface="Arial" panose="020B0604020202020204" pitchFamily="34" charset="0"/>
                </a:rPr>
                <a:t>Cytomix</a:t>
              </a:r>
              <a:endParaRPr lang="en-US" altLang="zh-CN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文本框 119">
              <a:extLst>
                <a:ext uri="{FF2B5EF4-FFF2-40B4-BE49-F238E27FC236}">
                  <a16:creationId xmlns:a16="http://schemas.microsoft.com/office/drawing/2014/main" id="{C0AC03A3-306B-E636-E9B0-C92D5C327239}"/>
                </a:ext>
              </a:extLst>
            </p:cNvPr>
            <p:cNvSpPr txBox="1"/>
            <p:nvPr/>
          </p:nvSpPr>
          <p:spPr>
            <a:xfrm>
              <a:off x="3480706" y="1900751"/>
              <a:ext cx="38985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000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n.s</a:t>
              </a:r>
              <a:r>
                <a:rPr lang="en-US" altLang="zh-CN" sz="1000" i="1" dirty="0"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  <a:endParaRPr lang="zh-CN" altLang="en-US" sz="1000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5" name="直接连接符 120">
              <a:extLst>
                <a:ext uri="{FF2B5EF4-FFF2-40B4-BE49-F238E27FC236}">
                  <a16:creationId xmlns:a16="http://schemas.microsoft.com/office/drawing/2014/main" id="{D786F2DB-1E6D-E2AD-0B68-10AF9F000FAE}"/>
                </a:ext>
              </a:extLst>
            </p:cNvPr>
            <p:cNvCxnSpPr>
              <a:cxnSpLocks/>
            </p:cNvCxnSpPr>
            <p:nvPr/>
          </p:nvCxnSpPr>
          <p:spPr>
            <a:xfrm>
              <a:off x="3471017" y="2117211"/>
              <a:ext cx="388038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文本框 119">
              <a:extLst>
                <a:ext uri="{FF2B5EF4-FFF2-40B4-BE49-F238E27FC236}">
                  <a16:creationId xmlns:a16="http://schemas.microsoft.com/office/drawing/2014/main" id="{49F8713A-27FC-DE5E-F29D-C3BCB8BDAB84}"/>
                </a:ext>
              </a:extLst>
            </p:cNvPr>
            <p:cNvSpPr txBox="1"/>
            <p:nvPr/>
          </p:nvSpPr>
          <p:spPr>
            <a:xfrm>
              <a:off x="3980819" y="1292456"/>
              <a:ext cx="38985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000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n.s</a:t>
              </a:r>
              <a:r>
                <a:rPr lang="en-US" altLang="zh-CN" sz="1000" i="1" dirty="0"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  <a:endParaRPr lang="zh-CN" altLang="en-US" sz="1000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7" name="直接连接符 120">
              <a:extLst>
                <a:ext uri="{FF2B5EF4-FFF2-40B4-BE49-F238E27FC236}">
                  <a16:creationId xmlns:a16="http://schemas.microsoft.com/office/drawing/2014/main" id="{90A796D3-500F-CB05-25E4-289BD646B238}"/>
                </a:ext>
              </a:extLst>
            </p:cNvPr>
            <p:cNvCxnSpPr>
              <a:cxnSpLocks/>
            </p:cNvCxnSpPr>
            <p:nvPr/>
          </p:nvCxnSpPr>
          <p:spPr>
            <a:xfrm>
              <a:off x="3971130" y="1508916"/>
              <a:ext cx="388038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FF4CBE58-DF72-5C8B-41AB-8D81B8684322}"/>
              </a:ext>
            </a:extLst>
          </p:cNvPr>
          <p:cNvGrpSpPr/>
          <p:nvPr/>
        </p:nvGrpSpPr>
        <p:grpSpPr>
          <a:xfrm>
            <a:off x="2870541" y="2440564"/>
            <a:ext cx="1897386" cy="1367103"/>
            <a:chOff x="3044502" y="3606800"/>
            <a:chExt cx="1897386" cy="1367103"/>
          </a:xfrm>
        </p:grpSpPr>
        <p:graphicFrame>
          <p:nvGraphicFramePr>
            <p:cNvPr id="38" name="对象 9">
              <a:extLst>
                <a:ext uri="{FF2B5EF4-FFF2-40B4-BE49-F238E27FC236}">
                  <a16:creationId xmlns:a16="http://schemas.microsoft.com/office/drawing/2014/main" id="{75534E2B-74E6-B1D6-E1BD-B4228B674CDD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3516313" y="3606800"/>
            <a:ext cx="1425575" cy="12636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Prism 9" r:id="rId10" imgW="1425417" imgH="1263781" progId="Prism9.Document">
                    <p:embed/>
                  </p:oleObj>
                </mc:Choice>
                <mc:Fallback>
                  <p:oleObj name="Prism 9" r:id="rId10" imgW="1425417" imgH="1263781" progId="Prism9.Document">
                    <p:embed/>
                    <p:pic>
                      <p:nvPicPr>
                        <p:cNvPr id="38" name="对象 9">
                          <a:extLst>
                            <a:ext uri="{FF2B5EF4-FFF2-40B4-BE49-F238E27FC236}">
                              <a16:creationId xmlns:a16="http://schemas.microsoft.com/office/drawing/2014/main" id="{D2709C47-56D3-7797-D59B-2A806CDEF0C5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11"/>
                        <a:stretch>
                          <a:fillRect/>
                        </a:stretch>
                      </p:blipFill>
                      <p:spPr>
                        <a:xfrm>
                          <a:off x="3516313" y="3606800"/>
                          <a:ext cx="1425575" cy="126365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5" name="文本框 20">
              <a:extLst>
                <a:ext uri="{FF2B5EF4-FFF2-40B4-BE49-F238E27FC236}">
                  <a16:creationId xmlns:a16="http://schemas.microsoft.com/office/drawing/2014/main" id="{B76F04A3-084E-32B7-43AF-98807A9EF532}"/>
                </a:ext>
              </a:extLst>
            </p:cNvPr>
            <p:cNvSpPr txBox="1"/>
            <p:nvPr/>
          </p:nvSpPr>
          <p:spPr>
            <a:xfrm rot="16200000">
              <a:off x="2615003" y="4123177"/>
              <a:ext cx="122832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rPr>
                <a:t>Occludin</a:t>
              </a:r>
              <a:r>
                <a:rPr kumimoji="0" lang="en-US" altLang="zh-CN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rPr>
                <a:t> mRNA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rPr>
                <a:t>Levels (</a:t>
              </a:r>
              <a:r>
                <a:rPr kumimoji="0" lang="en-US" altLang="zh-CN" sz="9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rPr>
                <a:t>vs</a:t>
              </a:r>
              <a:r>
                <a:rPr kumimoji="0" lang="en-US" altLang="zh-CN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rPr>
                <a:t>. GAPDH)</a:t>
              </a:r>
              <a:endParaRPr kumimoji="0" lang="zh-CN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72" name="文本框 11">
              <a:extLst>
                <a:ext uri="{FF2B5EF4-FFF2-40B4-BE49-F238E27FC236}">
                  <a16:creationId xmlns:a16="http://schemas.microsoft.com/office/drawing/2014/main" id="{028C2DB4-2297-7A2B-5BE9-EF0BB48DAF1A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3239369" y="3732227"/>
              <a:ext cx="420308" cy="261610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pPr algn="r"/>
              <a:r>
                <a:rPr lang="en-US" altLang="zh-CN" sz="1000" dirty="0">
                  <a:latin typeface="Arial" panose="020B0604020202020204" pitchFamily="34" charset="0"/>
                  <a:cs typeface="Arial" panose="020B0604020202020204" pitchFamily="34" charset="0"/>
                </a:rPr>
                <a:t>1.5</a:t>
              </a:r>
              <a:endParaRPr lang="zh-CN" altLang="en-US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3" name="文本框 12">
              <a:extLst>
                <a:ext uri="{FF2B5EF4-FFF2-40B4-BE49-F238E27FC236}">
                  <a16:creationId xmlns:a16="http://schemas.microsoft.com/office/drawing/2014/main" id="{51370185-78DD-1BC1-77C0-679722D1ECCD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3239369" y="4331627"/>
              <a:ext cx="420308" cy="261610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pPr algn="r"/>
              <a:r>
                <a:rPr lang="en-US" altLang="zh-CN" sz="1000" dirty="0">
                  <a:latin typeface="Arial" panose="020B0604020202020204" pitchFamily="34" charset="0"/>
                  <a:cs typeface="Arial" panose="020B0604020202020204" pitchFamily="34" charset="0"/>
                </a:rPr>
                <a:t>0.5</a:t>
              </a:r>
              <a:endParaRPr lang="zh-CN" altLang="en-US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4" name="文本框 13">
              <a:extLst>
                <a:ext uri="{FF2B5EF4-FFF2-40B4-BE49-F238E27FC236}">
                  <a16:creationId xmlns:a16="http://schemas.microsoft.com/office/drawing/2014/main" id="{44091D25-B891-13E0-0F74-0DE93697C24E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3239369" y="4631327"/>
              <a:ext cx="420308" cy="261610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pPr algn="r"/>
              <a:r>
                <a:rPr lang="en-US" altLang="zh-CN" sz="1000" dirty="0"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  <a:endParaRPr lang="zh-CN" altLang="en-US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5" name="文本框 14">
              <a:extLst>
                <a:ext uri="{FF2B5EF4-FFF2-40B4-BE49-F238E27FC236}">
                  <a16:creationId xmlns:a16="http://schemas.microsoft.com/office/drawing/2014/main" id="{CE88CF55-8AC7-5433-7281-B9A5E1DF7D89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3239369" y="4031927"/>
              <a:ext cx="420308" cy="261610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pPr algn="r"/>
              <a:r>
                <a:rPr lang="en-US" altLang="zh-CN" sz="1000" dirty="0">
                  <a:latin typeface="Arial" panose="020B0604020202020204" pitchFamily="34" charset="0"/>
                  <a:cs typeface="Arial" panose="020B0604020202020204" pitchFamily="34" charset="0"/>
                </a:rPr>
                <a:t>1.0</a:t>
              </a:r>
              <a:endParaRPr lang="zh-CN" altLang="en-US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文本框 8">
              <a:extLst>
                <a:ext uri="{FF2B5EF4-FFF2-40B4-BE49-F238E27FC236}">
                  <a16:creationId xmlns:a16="http://schemas.microsoft.com/office/drawing/2014/main" id="{701CEAB0-820B-FEB5-F6DF-9D737B0CDF08}"/>
                </a:ext>
              </a:extLst>
            </p:cNvPr>
            <p:cNvSpPr txBox="1"/>
            <p:nvPr/>
          </p:nvSpPr>
          <p:spPr>
            <a:xfrm>
              <a:off x="3723791" y="4743071"/>
              <a:ext cx="992579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900" dirty="0">
                  <a:latin typeface="Arial" panose="020B0604020202020204" pitchFamily="34" charset="0"/>
                  <a:cs typeface="Arial" panose="020B0604020202020204" pitchFamily="34" charset="0"/>
                </a:rPr>
                <a:t>PBS     </a:t>
              </a:r>
              <a:r>
                <a:rPr lang="en-US" altLang="zh-CN" sz="900" dirty="0" err="1">
                  <a:latin typeface="Arial" panose="020B0604020202020204" pitchFamily="34" charset="0"/>
                  <a:cs typeface="Arial" panose="020B0604020202020204" pitchFamily="34" charset="0"/>
                </a:rPr>
                <a:t>Cytomix</a:t>
              </a:r>
              <a:endParaRPr lang="en-US" altLang="zh-CN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34CA742D-2BCC-10A0-D573-EA3B73C2A8CD}"/>
              </a:ext>
            </a:extLst>
          </p:cNvPr>
          <p:cNvGrpSpPr/>
          <p:nvPr/>
        </p:nvGrpSpPr>
        <p:grpSpPr>
          <a:xfrm>
            <a:off x="4647701" y="2746959"/>
            <a:ext cx="792088" cy="420774"/>
            <a:chOff x="5828872" y="1305949"/>
            <a:chExt cx="792088" cy="420774"/>
          </a:xfrm>
        </p:grpSpPr>
        <p:sp>
          <p:nvSpPr>
            <p:cNvPr id="25" name="文本框 139">
              <a:extLst>
                <a:ext uri="{FF2B5EF4-FFF2-40B4-BE49-F238E27FC236}">
                  <a16:creationId xmlns:a16="http://schemas.microsoft.com/office/drawing/2014/main" id="{406BF0CF-A753-2EAA-A5BB-CD67B04910D8}"/>
                </a:ext>
              </a:extLst>
            </p:cNvPr>
            <p:cNvSpPr txBox="1"/>
            <p:nvPr/>
          </p:nvSpPr>
          <p:spPr>
            <a:xfrm>
              <a:off x="5955828" y="1305949"/>
              <a:ext cx="47961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900" dirty="0">
                  <a:latin typeface="Arial" panose="020B0604020202020204" pitchFamily="34" charset="0"/>
                  <a:cs typeface="Arial" panose="020B0604020202020204" pitchFamily="34" charset="0"/>
                </a:rPr>
                <a:t>siCtrl </a:t>
              </a:r>
              <a:endParaRPr lang="zh-CN" altLang="en-US" sz="900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" name="文本框 139">
              <a:extLst>
                <a:ext uri="{FF2B5EF4-FFF2-40B4-BE49-F238E27FC236}">
                  <a16:creationId xmlns:a16="http://schemas.microsoft.com/office/drawing/2014/main" id="{A803C195-24E4-3776-6145-80BC37CB3BBF}"/>
                </a:ext>
              </a:extLst>
            </p:cNvPr>
            <p:cNvSpPr txBox="1"/>
            <p:nvPr/>
          </p:nvSpPr>
          <p:spPr>
            <a:xfrm>
              <a:off x="5963314" y="1495891"/>
              <a:ext cx="652743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900" dirty="0">
                  <a:latin typeface="Arial" panose="020B0604020202020204" pitchFamily="34" charset="0"/>
                  <a:cs typeface="Arial" panose="020B0604020202020204" pitchFamily="34" charset="0"/>
                </a:rPr>
                <a:t>si</a:t>
              </a:r>
              <a:r>
                <a:rPr lang="en-US" altLang="zh-CN" sz="900" i="1" dirty="0">
                  <a:latin typeface="Arial" panose="020B0604020202020204" pitchFamily="34" charset="0"/>
                  <a:cs typeface="Arial" panose="020B0604020202020204" pitchFamily="34" charset="0"/>
                </a:rPr>
                <a:t>CPNE5</a:t>
              </a:r>
              <a:endParaRPr lang="zh-CN" altLang="en-US" sz="900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4" name="Rectangle 24">
              <a:extLst>
                <a:ext uri="{FF2B5EF4-FFF2-40B4-BE49-F238E27FC236}">
                  <a16:creationId xmlns:a16="http://schemas.microsoft.com/office/drawing/2014/main" id="{4B9CED37-DC63-C92A-B5B9-E4B16157FF77}"/>
                </a:ext>
              </a:extLst>
            </p:cNvPr>
            <p:cNvSpPr/>
            <p:nvPr/>
          </p:nvSpPr>
          <p:spPr>
            <a:xfrm>
              <a:off x="5874294" y="1398640"/>
              <a:ext cx="144016" cy="94584"/>
            </a:xfrm>
            <a:prstGeom prst="rect">
              <a:avLst/>
            </a:prstGeom>
            <a:solidFill>
              <a:srgbClr val="CCCCCC"/>
            </a:solidFill>
            <a:ln w="63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/>
            </a:p>
          </p:txBody>
        </p:sp>
        <p:sp>
          <p:nvSpPr>
            <p:cNvPr id="85" name="Rectangle 24">
              <a:extLst>
                <a:ext uri="{FF2B5EF4-FFF2-40B4-BE49-F238E27FC236}">
                  <a16:creationId xmlns:a16="http://schemas.microsoft.com/office/drawing/2014/main" id="{86907670-61F5-4A9E-2656-442128AE14C9}"/>
                </a:ext>
              </a:extLst>
            </p:cNvPr>
            <p:cNvSpPr/>
            <p:nvPr/>
          </p:nvSpPr>
          <p:spPr>
            <a:xfrm>
              <a:off x="5874294" y="1562564"/>
              <a:ext cx="144016" cy="94584"/>
            </a:xfrm>
            <a:prstGeom prst="rect">
              <a:avLst/>
            </a:prstGeom>
            <a:solidFill>
              <a:srgbClr val="00FF00"/>
            </a:solidFill>
            <a:ln w="63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/>
            </a:p>
          </p:txBody>
        </p:sp>
        <p:sp>
          <p:nvSpPr>
            <p:cNvPr id="90" name="Rectangle: Rounded Corners 89">
              <a:extLst>
                <a:ext uri="{FF2B5EF4-FFF2-40B4-BE49-F238E27FC236}">
                  <a16:creationId xmlns:a16="http://schemas.microsoft.com/office/drawing/2014/main" id="{0F00F70A-4654-EF26-D11F-C27A37301B39}"/>
                </a:ext>
              </a:extLst>
            </p:cNvPr>
            <p:cNvSpPr/>
            <p:nvPr/>
          </p:nvSpPr>
          <p:spPr>
            <a:xfrm>
              <a:off x="5828872" y="1319323"/>
              <a:ext cx="792088" cy="405694"/>
            </a:xfrm>
            <a:prstGeom prst="roundRect">
              <a:avLst>
                <a:gd name="adj" fmla="val 12462"/>
              </a:avLst>
            </a:prstGeom>
            <a:no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CA0AACF9-76B4-6B34-3C7F-F32D91CC8581}"/>
              </a:ext>
            </a:extLst>
          </p:cNvPr>
          <p:cNvGrpSpPr/>
          <p:nvPr/>
        </p:nvGrpSpPr>
        <p:grpSpPr>
          <a:xfrm>
            <a:off x="1799999" y="2465676"/>
            <a:ext cx="399539" cy="246221"/>
            <a:chOff x="5675164" y="1324491"/>
            <a:chExt cx="399539" cy="246221"/>
          </a:xfrm>
        </p:grpSpPr>
        <p:sp>
          <p:nvSpPr>
            <p:cNvPr id="103" name="文本框 119">
              <a:extLst>
                <a:ext uri="{FF2B5EF4-FFF2-40B4-BE49-F238E27FC236}">
                  <a16:creationId xmlns:a16="http://schemas.microsoft.com/office/drawing/2014/main" id="{5EC95308-78E5-BE44-37EE-2567386C70DB}"/>
                </a:ext>
              </a:extLst>
            </p:cNvPr>
            <p:cNvSpPr txBox="1"/>
            <p:nvPr/>
          </p:nvSpPr>
          <p:spPr>
            <a:xfrm>
              <a:off x="5684853" y="1324491"/>
              <a:ext cx="38985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000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n.s</a:t>
              </a:r>
              <a:r>
                <a:rPr lang="en-US" altLang="zh-CN" sz="1000" i="1" dirty="0"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  <a:endParaRPr lang="zh-CN" altLang="en-US" sz="1000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04" name="直接连接符 120">
              <a:extLst>
                <a:ext uri="{FF2B5EF4-FFF2-40B4-BE49-F238E27FC236}">
                  <a16:creationId xmlns:a16="http://schemas.microsoft.com/office/drawing/2014/main" id="{AEA7E7C8-7CAA-A297-6415-064DC718C03C}"/>
                </a:ext>
              </a:extLst>
            </p:cNvPr>
            <p:cNvCxnSpPr>
              <a:cxnSpLocks/>
            </p:cNvCxnSpPr>
            <p:nvPr/>
          </p:nvCxnSpPr>
          <p:spPr>
            <a:xfrm>
              <a:off x="5675164" y="1540951"/>
              <a:ext cx="388038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47CB8EF8-6031-C7ED-20B1-FF3AF1108AB5}"/>
              </a:ext>
            </a:extLst>
          </p:cNvPr>
          <p:cNvGrpSpPr/>
          <p:nvPr/>
        </p:nvGrpSpPr>
        <p:grpSpPr>
          <a:xfrm>
            <a:off x="2280259" y="2905189"/>
            <a:ext cx="399539" cy="246221"/>
            <a:chOff x="5675164" y="1324491"/>
            <a:chExt cx="399539" cy="246221"/>
          </a:xfrm>
        </p:grpSpPr>
        <p:sp>
          <p:nvSpPr>
            <p:cNvPr id="106" name="文本框 119">
              <a:extLst>
                <a:ext uri="{FF2B5EF4-FFF2-40B4-BE49-F238E27FC236}">
                  <a16:creationId xmlns:a16="http://schemas.microsoft.com/office/drawing/2014/main" id="{3D98B268-13C0-5122-CB8D-6C0B37F6A6D0}"/>
                </a:ext>
              </a:extLst>
            </p:cNvPr>
            <p:cNvSpPr txBox="1"/>
            <p:nvPr/>
          </p:nvSpPr>
          <p:spPr>
            <a:xfrm>
              <a:off x="5684853" y="1324491"/>
              <a:ext cx="38985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000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n.s</a:t>
              </a:r>
              <a:r>
                <a:rPr lang="en-US" altLang="zh-CN" sz="1000" i="1" dirty="0"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  <a:endParaRPr lang="zh-CN" altLang="en-US" sz="1000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07" name="直接连接符 120">
              <a:extLst>
                <a:ext uri="{FF2B5EF4-FFF2-40B4-BE49-F238E27FC236}">
                  <a16:creationId xmlns:a16="http://schemas.microsoft.com/office/drawing/2014/main" id="{B9C6C07D-2656-CFA9-256F-F6960D22D862}"/>
                </a:ext>
              </a:extLst>
            </p:cNvPr>
            <p:cNvCxnSpPr>
              <a:cxnSpLocks/>
            </p:cNvCxnSpPr>
            <p:nvPr/>
          </p:nvCxnSpPr>
          <p:spPr>
            <a:xfrm>
              <a:off x="5675164" y="1540951"/>
              <a:ext cx="388038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28BC8703-93AC-D192-19B4-2DC1CD3556D3}"/>
              </a:ext>
            </a:extLst>
          </p:cNvPr>
          <p:cNvGrpSpPr/>
          <p:nvPr/>
        </p:nvGrpSpPr>
        <p:grpSpPr>
          <a:xfrm>
            <a:off x="3542187" y="2426410"/>
            <a:ext cx="399539" cy="246221"/>
            <a:chOff x="5675164" y="1324491"/>
            <a:chExt cx="399539" cy="246221"/>
          </a:xfrm>
        </p:grpSpPr>
        <p:sp>
          <p:nvSpPr>
            <p:cNvPr id="109" name="文本框 119">
              <a:extLst>
                <a:ext uri="{FF2B5EF4-FFF2-40B4-BE49-F238E27FC236}">
                  <a16:creationId xmlns:a16="http://schemas.microsoft.com/office/drawing/2014/main" id="{BB37450C-4760-301A-1D54-ABF99D5ABF4D}"/>
                </a:ext>
              </a:extLst>
            </p:cNvPr>
            <p:cNvSpPr txBox="1"/>
            <p:nvPr/>
          </p:nvSpPr>
          <p:spPr>
            <a:xfrm>
              <a:off x="5684853" y="1324491"/>
              <a:ext cx="38985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000" i="1" dirty="0">
                  <a:latin typeface="Arial" panose="020B0604020202020204" pitchFamily="34" charset="0"/>
                  <a:cs typeface="Arial" panose="020B0604020202020204" pitchFamily="34" charset="0"/>
                </a:rPr>
                <a:t>n.s.</a:t>
              </a:r>
              <a:endParaRPr lang="zh-CN" altLang="en-US" sz="1000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10" name="直接连接符 120">
              <a:extLst>
                <a:ext uri="{FF2B5EF4-FFF2-40B4-BE49-F238E27FC236}">
                  <a16:creationId xmlns:a16="http://schemas.microsoft.com/office/drawing/2014/main" id="{4E993784-D597-F4C2-88DF-4F784F6A2816}"/>
                </a:ext>
              </a:extLst>
            </p:cNvPr>
            <p:cNvCxnSpPr>
              <a:cxnSpLocks/>
            </p:cNvCxnSpPr>
            <p:nvPr/>
          </p:nvCxnSpPr>
          <p:spPr>
            <a:xfrm>
              <a:off x="5675164" y="1540951"/>
              <a:ext cx="388038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3E94E678-DD7B-5484-C919-0EA80F26C0CA}"/>
              </a:ext>
            </a:extLst>
          </p:cNvPr>
          <p:cNvGrpSpPr/>
          <p:nvPr/>
        </p:nvGrpSpPr>
        <p:grpSpPr>
          <a:xfrm>
            <a:off x="4039369" y="2977096"/>
            <a:ext cx="399539" cy="246221"/>
            <a:chOff x="5675164" y="1324491"/>
            <a:chExt cx="399539" cy="246221"/>
          </a:xfrm>
        </p:grpSpPr>
        <p:sp>
          <p:nvSpPr>
            <p:cNvPr id="112" name="文本框 119">
              <a:extLst>
                <a:ext uri="{FF2B5EF4-FFF2-40B4-BE49-F238E27FC236}">
                  <a16:creationId xmlns:a16="http://schemas.microsoft.com/office/drawing/2014/main" id="{49FD0800-C8BE-9C27-6925-B52725AE4AE5}"/>
                </a:ext>
              </a:extLst>
            </p:cNvPr>
            <p:cNvSpPr txBox="1"/>
            <p:nvPr/>
          </p:nvSpPr>
          <p:spPr>
            <a:xfrm>
              <a:off x="5684853" y="1324491"/>
              <a:ext cx="38985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000" i="1" dirty="0">
                  <a:latin typeface="Arial" panose="020B0604020202020204" pitchFamily="34" charset="0"/>
                  <a:cs typeface="Arial" panose="020B0604020202020204" pitchFamily="34" charset="0"/>
                </a:rPr>
                <a:t>n.s.</a:t>
              </a:r>
              <a:endParaRPr lang="zh-CN" altLang="en-US" sz="1000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13" name="直接连接符 120">
              <a:extLst>
                <a:ext uri="{FF2B5EF4-FFF2-40B4-BE49-F238E27FC236}">
                  <a16:creationId xmlns:a16="http://schemas.microsoft.com/office/drawing/2014/main" id="{55B76B1D-33F3-A113-F01C-4025AC829E74}"/>
                </a:ext>
              </a:extLst>
            </p:cNvPr>
            <p:cNvCxnSpPr>
              <a:cxnSpLocks/>
            </p:cNvCxnSpPr>
            <p:nvPr/>
          </p:nvCxnSpPr>
          <p:spPr>
            <a:xfrm>
              <a:off x="5675164" y="1540951"/>
              <a:ext cx="388038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文本框 67">
            <a:extLst>
              <a:ext uri="{FF2B5EF4-FFF2-40B4-BE49-F238E27FC236}">
                <a16:creationId xmlns:a16="http://schemas.microsoft.com/office/drawing/2014/main" id="{16D146F6-7A60-1F0C-1201-8F9282A08188}"/>
              </a:ext>
            </a:extLst>
          </p:cNvPr>
          <p:cNvSpPr txBox="1"/>
          <p:nvPr/>
        </p:nvSpPr>
        <p:spPr>
          <a:xfrm>
            <a:off x="954791" y="987953"/>
            <a:ext cx="4761807" cy="2414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69" b="1" dirty="0">
                <a:latin typeface="Arial" panose="020B0604020202020204" pitchFamily="34" charset="0"/>
                <a:cs typeface="Arial" panose="020B0604020202020204" pitchFamily="34" charset="0"/>
              </a:rPr>
              <a:t>A)                                                  B)                                               C)</a:t>
            </a:r>
          </a:p>
        </p:txBody>
      </p:sp>
      <p:sp>
        <p:nvSpPr>
          <p:cNvPr id="18" name="文本框 67">
            <a:extLst>
              <a:ext uri="{FF2B5EF4-FFF2-40B4-BE49-F238E27FC236}">
                <a16:creationId xmlns:a16="http://schemas.microsoft.com/office/drawing/2014/main" id="{83446DF7-02B7-21B6-96E6-7E35B31F8891}"/>
              </a:ext>
            </a:extLst>
          </p:cNvPr>
          <p:cNvSpPr txBox="1"/>
          <p:nvPr/>
        </p:nvSpPr>
        <p:spPr>
          <a:xfrm>
            <a:off x="954791" y="2435977"/>
            <a:ext cx="2259579" cy="2414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69" b="1" dirty="0">
                <a:latin typeface="Arial" panose="020B0604020202020204" pitchFamily="34" charset="0"/>
                <a:cs typeface="Arial" panose="020B0604020202020204" pitchFamily="34" charset="0"/>
              </a:rPr>
              <a:t>D)                                                   E)</a:t>
            </a:r>
          </a:p>
        </p:txBody>
      </p:sp>
      <p:graphicFrame>
        <p:nvGraphicFramePr>
          <p:cNvPr id="546" name="对象 90">
            <a:extLst>
              <a:ext uri="{FF2B5EF4-FFF2-40B4-BE49-F238E27FC236}">
                <a16:creationId xmlns:a16="http://schemas.microsoft.com/office/drawing/2014/main" id="{A3A8F39D-A665-93B5-CF5A-E2E18AAABA2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9652517"/>
              </p:ext>
            </p:extLst>
          </p:nvPr>
        </p:nvGraphicFramePr>
        <p:xfrm>
          <a:off x="5319546" y="7014197"/>
          <a:ext cx="1541216" cy="1354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10" r:id="rId12" imgW="1440903" imgH="1353819" progId="Prism10.Document">
                  <p:embed/>
                </p:oleObj>
              </mc:Choice>
              <mc:Fallback>
                <p:oleObj name="Prism 10" r:id="rId12" imgW="1440903" imgH="1353819" progId="Prism10.Document">
                  <p:embed/>
                  <p:pic>
                    <p:nvPicPr>
                      <p:cNvPr id="143" name="对象 90">
                        <a:extLst>
                          <a:ext uri="{FF2B5EF4-FFF2-40B4-BE49-F238E27FC236}">
                            <a16:creationId xmlns:a16="http://schemas.microsoft.com/office/drawing/2014/main" id="{AFE36C5A-9AB1-B51B-C8AE-E552B8018D9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5319546" y="7014197"/>
                        <a:ext cx="1541216" cy="13541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7" name="对象 90">
            <a:extLst>
              <a:ext uri="{FF2B5EF4-FFF2-40B4-BE49-F238E27FC236}">
                <a16:creationId xmlns:a16="http://schemas.microsoft.com/office/drawing/2014/main" id="{B2DA4D49-5CD3-49EE-7BF0-F181B0F38FB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41121706"/>
              </p:ext>
            </p:extLst>
          </p:nvPr>
        </p:nvGraphicFramePr>
        <p:xfrm>
          <a:off x="5318999" y="5419417"/>
          <a:ext cx="1377950" cy="1354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10" r:id="rId14" imgW="1289646" imgH="1353819" progId="Prism10.Document">
                  <p:embed/>
                </p:oleObj>
              </mc:Choice>
              <mc:Fallback>
                <p:oleObj name="Prism 10" r:id="rId14" imgW="1289646" imgH="1353819" progId="Prism10.Document">
                  <p:embed/>
                  <p:pic>
                    <p:nvPicPr>
                      <p:cNvPr id="85" name="对象 90">
                        <a:extLst>
                          <a:ext uri="{FF2B5EF4-FFF2-40B4-BE49-F238E27FC236}">
                            <a16:creationId xmlns:a16="http://schemas.microsoft.com/office/drawing/2014/main" id="{E7D8C8E3-9C29-EC0A-134C-EFE7E0C520B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5318999" y="5419417"/>
                        <a:ext cx="1377950" cy="13541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8" name="对象 90">
            <a:extLst>
              <a:ext uri="{FF2B5EF4-FFF2-40B4-BE49-F238E27FC236}">
                <a16:creationId xmlns:a16="http://schemas.microsoft.com/office/drawing/2014/main" id="{289B9C31-58DF-D340-D7B6-ED6EDFAC61B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73096530"/>
              </p:ext>
            </p:extLst>
          </p:nvPr>
        </p:nvGraphicFramePr>
        <p:xfrm>
          <a:off x="5319546" y="3847903"/>
          <a:ext cx="1541216" cy="1354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10" r:id="rId16" imgW="1440903" imgH="1353417" progId="Prism10.Document">
                  <p:embed/>
                </p:oleObj>
              </mc:Choice>
              <mc:Fallback>
                <p:oleObj name="Prism 10" r:id="rId16" imgW="1440903" imgH="1353417" progId="Prism10.Document">
                  <p:embed/>
                  <p:pic>
                    <p:nvPicPr>
                      <p:cNvPr id="27" name="对象 90">
                        <a:extLst>
                          <a:ext uri="{FF2B5EF4-FFF2-40B4-BE49-F238E27FC236}">
                            <a16:creationId xmlns:a16="http://schemas.microsoft.com/office/drawing/2014/main" id="{C0009103-0909-E6B2-5C86-3E108B1DAC1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5319546" y="3847903"/>
                        <a:ext cx="1541216" cy="13541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49" name="Picture 548" descr="A graph of a mountain range&#10;&#10;AI-generated content may be incorrect.">
            <a:extLst>
              <a:ext uri="{FF2B5EF4-FFF2-40B4-BE49-F238E27FC236}">
                <a16:creationId xmlns:a16="http://schemas.microsoft.com/office/drawing/2014/main" id="{A21D574A-E42F-C9F2-3F6B-F02632C2C934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58" r="18919"/>
          <a:stretch>
            <a:fillRect/>
          </a:stretch>
        </p:blipFill>
        <p:spPr>
          <a:xfrm>
            <a:off x="1349956" y="7275191"/>
            <a:ext cx="1656906" cy="1075887"/>
          </a:xfrm>
          <a:prstGeom prst="rect">
            <a:avLst/>
          </a:prstGeom>
        </p:spPr>
      </p:pic>
      <p:pic>
        <p:nvPicPr>
          <p:cNvPr id="550" name="Picture 549" descr="A graph of a blue and purple line&#10;&#10;AI-generated content may be incorrect.">
            <a:extLst>
              <a:ext uri="{FF2B5EF4-FFF2-40B4-BE49-F238E27FC236}">
                <a16:creationId xmlns:a16="http://schemas.microsoft.com/office/drawing/2014/main" id="{F88BF7E2-4B20-EFCB-D418-E22675EBC171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99" r="20067"/>
          <a:stretch>
            <a:fillRect/>
          </a:stretch>
        </p:blipFill>
        <p:spPr>
          <a:xfrm>
            <a:off x="3380095" y="7288815"/>
            <a:ext cx="1624684" cy="1064050"/>
          </a:xfrm>
          <a:prstGeom prst="rect">
            <a:avLst/>
          </a:prstGeom>
        </p:spPr>
      </p:pic>
      <p:pic>
        <p:nvPicPr>
          <p:cNvPr id="551" name="Picture 550" descr="A graph of a mountain&#10;&#10;AI-generated content may be incorrect.">
            <a:extLst>
              <a:ext uri="{FF2B5EF4-FFF2-40B4-BE49-F238E27FC236}">
                <a16:creationId xmlns:a16="http://schemas.microsoft.com/office/drawing/2014/main" id="{472299AC-AB42-B5CB-A257-930477D16E78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66" r="7394" b="-1"/>
          <a:stretch>
            <a:fillRect/>
          </a:stretch>
        </p:blipFill>
        <p:spPr>
          <a:xfrm>
            <a:off x="1372749" y="5689536"/>
            <a:ext cx="1677598" cy="1103169"/>
          </a:xfrm>
          <a:prstGeom prst="rect">
            <a:avLst/>
          </a:prstGeom>
        </p:spPr>
      </p:pic>
      <p:pic>
        <p:nvPicPr>
          <p:cNvPr id="552" name="Picture 551" descr="A blue and orange graph&#10;&#10;AI-generated content may be incorrect.">
            <a:extLst>
              <a:ext uri="{FF2B5EF4-FFF2-40B4-BE49-F238E27FC236}">
                <a16:creationId xmlns:a16="http://schemas.microsoft.com/office/drawing/2014/main" id="{CBC0A41D-B1B6-574C-A336-DFD2419C1485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9" t="10939" r="17107"/>
          <a:stretch>
            <a:fillRect/>
          </a:stretch>
        </p:blipFill>
        <p:spPr>
          <a:xfrm>
            <a:off x="3411340" y="5692778"/>
            <a:ext cx="1636227" cy="1088919"/>
          </a:xfrm>
          <a:prstGeom prst="rect">
            <a:avLst/>
          </a:prstGeom>
        </p:spPr>
      </p:pic>
      <p:pic>
        <p:nvPicPr>
          <p:cNvPr id="553" name="Picture 552" descr="A graph of a tower&#10;&#10;AI-generated content may be incorrect.">
            <a:extLst>
              <a:ext uri="{FF2B5EF4-FFF2-40B4-BE49-F238E27FC236}">
                <a16:creationId xmlns:a16="http://schemas.microsoft.com/office/drawing/2014/main" id="{E687973F-677B-54F3-024B-6CD03B881693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55" t="9998" r="37602"/>
          <a:stretch>
            <a:fillRect/>
          </a:stretch>
        </p:blipFill>
        <p:spPr>
          <a:xfrm>
            <a:off x="1496407" y="4108808"/>
            <a:ext cx="1596642" cy="1121062"/>
          </a:xfrm>
          <a:prstGeom prst="rect">
            <a:avLst/>
          </a:prstGeom>
        </p:spPr>
      </p:pic>
      <p:pic>
        <p:nvPicPr>
          <p:cNvPr id="554" name="Picture 553" descr="A graph of a tower&#10;&#10;AI-generated content may be incorrect.">
            <a:extLst>
              <a:ext uri="{FF2B5EF4-FFF2-40B4-BE49-F238E27FC236}">
                <a16:creationId xmlns:a16="http://schemas.microsoft.com/office/drawing/2014/main" id="{EB0C2149-C1EC-8236-640A-CF532C284105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98" r="93743"/>
          <a:stretch>
            <a:fillRect/>
          </a:stretch>
        </p:blipFill>
        <p:spPr>
          <a:xfrm>
            <a:off x="1310585" y="4108477"/>
            <a:ext cx="191620" cy="1121062"/>
          </a:xfrm>
          <a:prstGeom prst="rect">
            <a:avLst/>
          </a:prstGeom>
        </p:spPr>
      </p:pic>
      <p:pic>
        <p:nvPicPr>
          <p:cNvPr id="555" name="Picture 554" descr="A graph of a mountain range&#10;&#10;AI-generated content may be incorrect.">
            <a:extLst>
              <a:ext uri="{FF2B5EF4-FFF2-40B4-BE49-F238E27FC236}">
                <a16:creationId xmlns:a16="http://schemas.microsoft.com/office/drawing/2014/main" id="{4154AED7-00D9-CE28-AAAA-E4FC450E93A3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74" t="11097" r="31133"/>
          <a:stretch>
            <a:fillRect/>
          </a:stretch>
        </p:blipFill>
        <p:spPr>
          <a:xfrm>
            <a:off x="3525024" y="4125700"/>
            <a:ext cx="1562623" cy="1108033"/>
          </a:xfrm>
          <a:prstGeom prst="rect">
            <a:avLst/>
          </a:prstGeom>
        </p:spPr>
      </p:pic>
      <p:pic>
        <p:nvPicPr>
          <p:cNvPr id="556" name="Picture 555" descr="A graph of a mountain range&#10;&#10;AI-generated content may be incorrect.">
            <a:extLst>
              <a:ext uri="{FF2B5EF4-FFF2-40B4-BE49-F238E27FC236}">
                <a16:creationId xmlns:a16="http://schemas.microsoft.com/office/drawing/2014/main" id="{3D9DBDA9-005A-5C36-27CD-4962E4D87AAB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97" r="94352"/>
          <a:stretch>
            <a:fillRect/>
          </a:stretch>
        </p:blipFill>
        <p:spPr>
          <a:xfrm>
            <a:off x="3349702" y="4123306"/>
            <a:ext cx="173093" cy="1108033"/>
          </a:xfrm>
          <a:prstGeom prst="rect">
            <a:avLst/>
          </a:prstGeom>
        </p:spPr>
      </p:pic>
      <p:grpSp>
        <p:nvGrpSpPr>
          <p:cNvPr id="557" name="Group 556">
            <a:extLst>
              <a:ext uri="{FF2B5EF4-FFF2-40B4-BE49-F238E27FC236}">
                <a16:creationId xmlns:a16="http://schemas.microsoft.com/office/drawing/2014/main" id="{C95FBF57-CC74-4314-0D44-0C22B7F54F2E}"/>
              </a:ext>
            </a:extLst>
          </p:cNvPr>
          <p:cNvGrpSpPr/>
          <p:nvPr/>
        </p:nvGrpSpPr>
        <p:grpSpPr>
          <a:xfrm>
            <a:off x="1167653" y="4026335"/>
            <a:ext cx="343037" cy="1131792"/>
            <a:chOff x="1592074" y="4117737"/>
            <a:chExt cx="320832" cy="1131792"/>
          </a:xfrm>
        </p:grpSpPr>
        <p:sp>
          <p:nvSpPr>
            <p:cNvPr id="702" name="文本框 108">
              <a:extLst>
                <a:ext uri="{FF2B5EF4-FFF2-40B4-BE49-F238E27FC236}">
                  <a16:creationId xmlns:a16="http://schemas.microsoft.com/office/drawing/2014/main" id="{91F4EC79-9849-DB04-8549-C034D5213503}"/>
                </a:ext>
              </a:extLst>
            </p:cNvPr>
            <p:cNvSpPr txBox="1"/>
            <p:nvPr/>
          </p:nvSpPr>
          <p:spPr>
            <a:xfrm>
              <a:off x="1592074" y="4117737"/>
              <a:ext cx="320832" cy="222312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pPr algn="r" defTabSz="914400"/>
              <a:r>
                <a:rPr lang="en-US" altLang="zh-CN" sz="10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100</a:t>
              </a:r>
              <a:endParaRPr lang="zh-CN" altLang="en-US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03" name="文本框 108">
              <a:extLst>
                <a:ext uri="{FF2B5EF4-FFF2-40B4-BE49-F238E27FC236}">
                  <a16:creationId xmlns:a16="http://schemas.microsoft.com/office/drawing/2014/main" id="{923A63D5-7899-83A5-A558-114DF052CB29}"/>
                </a:ext>
              </a:extLst>
            </p:cNvPr>
            <p:cNvSpPr txBox="1"/>
            <p:nvPr/>
          </p:nvSpPr>
          <p:spPr>
            <a:xfrm>
              <a:off x="1592074" y="4299633"/>
              <a:ext cx="320832" cy="222312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pPr algn="r" defTabSz="914400"/>
              <a:r>
                <a:rPr lang="en-US" altLang="zh-CN" sz="10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80</a:t>
              </a:r>
              <a:endParaRPr lang="zh-CN" altLang="en-US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04" name="文本框 108">
              <a:extLst>
                <a:ext uri="{FF2B5EF4-FFF2-40B4-BE49-F238E27FC236}">
                  <a16:creationId xmlns:a16="http://schemas.microsoft.com/office/drawing/2014/main" id="{7AA2FD24-7A64-0030-E2F4-C9616660D0D0}"/>
                </a:ext>
              </a:extLst>
            </p:cNvPr>
            <p:cNvSpPr txBox="1"/>
            <p:nvPr/>
          </p:nvSpPr>
          <p:spPr>
            <a:xfrm>
              <a:off x="1592074" y="4481529"/>
              <a:ext cx="320832" cy="222312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pPr algn="r" defTabSz="914400"/>
              <a:r>
                <a:rPr lang="en-US" altLang="zh-CN" sz="10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60</a:t>
              </a:r>
              <a:endParaRPr lang="zh-CN" altLang="en-US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05" name="文本框 108">
              <a:extLst>
                <a:ext uri="{FF2B5EF4-FFF2-40B4-BE49-F238E27FC236}">
                  <a16:creationId xmlns:a16="http://schemas.microsoft.com/office/drawing/2014/main" id="{771FDE2A-BD73-501E-7782-D3D5D6F247B7}"/>
                </a:ext>
              </a:extLst>
            </p:cNvPr>
            <p:cNvSpPr txBox="1"/>
            <p:nvPr/>
          </p:nvSpPr>
          <p:spPr>
            <a:xfrm>
              <a:off x="1592074" y="4663425"/>
              <a:ext cx="320832" cy="222312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pPr algn="r" defTabSz="914400"/>
              <a:r>
                <a:rPr lang="en-US" altLang="zh-CN" sz="10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40</a:t>
              </a:r>
              <a:endParaRPr lang="zh-CN" altLang="en-US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06" name="文本框 108">
              <a:extLst>
                <a:ext uri="{FF2B5EF4-FFF2-40B4-BE49-F238E27FC236}">
                  <a16:creationId xmlns:a16="http://schemas.microsoft.com/office/drawing/2014/main" id="{3D19A328-CF95-4ACF-F3D1-D4E2A2459EEA}"/>
                </a:ext>
              </a:extLst>
            </p:cNvPr>
            <p:cNvSpPr txBox="1"/>
            <p:nvPr/>
          </p:nvSpPr>
          <p:spPr>
            <a:xfrm>
              <a:off x="1592074" y="4845321"/>
              <a:ext cx="320832" cy="222312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pPr algn="r" defTabSz="914400"/>
              <a:r>
                <a:rPr lang="en-US" altLang="zh-CN" sz="10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20</a:t>
              </a:r>
              <a:endParaRPr lang="zh-CN" altLang="en-US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07" name="文本框 108">
              <a:extLst>
                <a:ext uri="{FF2B5EF4-FFF2-40B4-BE49-F238E27FC236}">
                  <a16:creationId xmlns:a16="http://schemas.microsoft.com/office/drawing/2014/main" id="{D8000648-4577-9743-37C7-8BB762DDB25C}"/>
                </a:ext>
              </a:extLst>
            </p:cNvPr>
            <p:cNvSpPr txBox="1"/>
            <p:nvPr/>
          </p:nvSpPr>
          <p:spPr>
            <a:xfrm>
              <a:off x="1592074" y="5027217"/>
              <a:ext cx="320832" cy="222312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pPr algn="r" defTabSz="914400"/>
              <a:r>
                <a:rPr lang="en-US" altLang="zh-CN" sz="10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  <a:endParaRPr lang="zh-CN" altLang="en-US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58" name="Group 557">
            <a:extLst>
              <a:ext uri="{FF2B5EF4-FFF2-40B4-BE49-F238E27FC236}">
                <a16:creationId xmlns:a16="http://schemas.microsoft.com/office/drawing/2014/main" id="{E760FD89-D2FD-FB49-F702-7CD54DB1C97C}"/>
              </a:ext>
            </a:extLst>
          </p:cNvPr>
          <p:cNvGrpSpPr/>
          <p:nvPr/>
        </p:nvGrpSpPr>
        <p:grpSpPr>
          <a:xfrm>
            <a:off x="1499170" y="3973544"/>
            <a:ext cx="783854" cy="446647"/>
            <a:chOff x="2139405" y="5551258"/>
            <a:chExt cx="733114" cy="446647"/>
          </a:xfrm>
        </p:grpSpPr>
        <p:cxnSp>
          <p:nvCxnSpPr>
            <p:cNvPr id="695" name="Straight Connector 694">
              <a:extLst>
                <a:ext uri="{FF2B5EF4-FFF2-40B4-BE49-F238E27FC236}">
                  <a16:creationId xmlns:a16="http://schemas.microsoft.com/office/drawing/2014/main" id="{4EBC2878-48E2-A9E9-54E0-19162BAB2B09}"/>
                </a:ext>
              </a:extLst>
            </p:cNvPr>
            <p:cNvCxnSpPr>
              <a:cxnSpLocks/>
            </p:cNvCxnSpPr>
            <p:nvPr/>
          </p:nvCxnSpPr>
          <p:spPr>
            <a:xfrm>
              <a:off x="2171569" y="5654366"/>
              <a:ext cx="138149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cxnSp>
          <p:nvCxnSpPr>
            <p:cNvPr id="696" name="Straight Connector 695">
              <a:extLst>
                <a:ext uri="{FF2B5EF4-FFF2-40B4-BE49-F238E27FC236}">
                  <a16:creationId xmlns:a16="http://schemas.microsoft.com/office/drawing/2014/main" id="{A8E7244C-2731-2227-AD54-F7A14F1D7E73}"/>
                </a:ext>
              </a:extLst>
            </p:cNvPr>
            <p:cNvCxnSpPr>
              <a:cxnSpLocks/>
            </p:cNvCxnSpPr>
            <p:nvPr/>
          </p:nvCxnSpPr>
          <p:spPr>
            <a:xfrm>
              <a:off x="2171569" y="5779196"/>
              <a:ext cx="138149" cy="0"/>
            </a:xfrm>
            <a:prstGeom prst="line">
              <a:avLst/>
            </a:prstGeom>
            <a:noFill/>
            <a:ln w="19050" cap="flat" cmpd="sng" algn="ctr">
              <a:solidFill>
                <a:srgbClr val="FF4040"/>
              </a:solidFill>
              <a:prstDash val="solid"/>
            </a:ln>
            <a:effectLst/>
          </p:spPr>
        </p:cxnSp>
        <p:cxnSp>
          <p:nvCxnSpPr>
            <p:cNvPr id="697" name="Straight Connector 696">
              <a:extLst>
                <a:ext uri="{FF2B5EF4-FFF2-40B4-BE49-F238E27FC236}">
                  <a16:creationId xmlns:a16="http://schemas.microsoft.com/office/drawing/2014/main" id="{158AAE5D-D38D-05C5-AC3D-F2DE200C6125}"/>
                </a:ext>
              </a:extLst>
            </p:cNvPr>
            <p:cNvCxnSpPr>
              <a:cxnSpLocks/>
            </p:cNvCxnSpPr>
            <p:nvPr/>
          </p:nvCxnSpPr>
          <p:spPr>
            <a:xfrm>
              <a:off x="2171569" y="5904026"/>
              <a:ext cx="138149" cy="0"/>
            </a:xfrm>
            <a:prstGeom prst="line">
              <a:avLst/>
            </a:prstGeom>
            <a:noFill/>
            <a:ln w="19050" cap="flat" cmpd="sng" algn="ctr">
              <a:solidFill>
                <a:srgbClr val="008000"/>
              </a:solidFill>
              <a:prstDash val="solid"/>
            </a:ln>
            <a:effectLst/>
          </p:spPr>
        </p:cxnSp>
        <p:sp>
          <p:nvSpPr>
            <p:cNvPr id="698" name="TextBox 25">
              <a:extLst>
                <a:ext uri="{FF2B5EF4-FFF2-40B4-BE49-F238E27FC236}">
                  <a16:creationId xmlns:a16="http://schemas.microsoft.com/office/drawing/2014/main" id="{37ECABCD-B3F2-CD40-724F-7517F86F52EB}"/>
                </a:ext>
              </a:extLst>
            </p:cNvPr>
            <p:cNvSpPr txBox="1"/>
            <p:nvPr/>
          </p:nvSpPr>
          <p:spPr>
            <a:xfrm>
              <a:off x="2267478" y="5551258"/>
              <a:ext cx="385042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FMO</a:t>
              </a:r>
            </a:p>
          </p:txBody>
        </p:sp>
        <p:sp>
          <p:nvSpPr>
            <p:cNvPr id="699" name="TextBox 25">
              <a:extLst>
                <a:ext uri="{FF2B5EF4-FFF2-40B4-BE49-F238E27FC236}">
                  <a16:creationId xmlns:a16="http://schemas.microsoft.com/office/drawing/2014/main" id="{1A1BD4E6-BEEC-E729-A61F-D97A6992B28F}"/>
                </a:ext>
              </a:extLst>
            </p:cNvPr>
            <p:cNvSpPr txBox="1"/>
            <p:nvPr/>
          </p:nvSpPr>
          <p:spPr>
            <a:xfrm>
              <a:off x="2262844" y="5674554"/>
              <a:ext cx="609675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Si</a:t>
              </a:r>
              <a:r>
                <a:rPr kumimoji="0" lang="en-US" sz="700" b="0" i="1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CPNE5</a:t>
              </a:r>
              <a:endParaRPr kumimoji="0" lang="en-US" sz="7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00" name="TextBox 25">
              <a:extLst>
                <a:ext uri="{FF2B5EF4-FFF2-40B4-BE49-F238E27FC236}">
                  <a16:creationId xmlns:a16="http://schemas.microsoft.com/office/drawing/2014/main" id="{20413675-986A-2DE1-DF47-A917F48B2D06}"/>
                </a:ext>
              </a:extLst>
            </p:cNvPr>
            <p:cNvSpPr txBox="1"/>
            <p:nvPr/>
          </p:nvSpPr>
          <p:spPr>
            <a:xfrm>
              <a:off x="2271675" y="5797850"/>
              <a:ext cx="402674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Si</a:t>
              </a:r>
              <a:r>
                <a:rPr kumimoji="0" lang="en-US" sz="700" b="0" i="1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Ctrl</a:t>
              </a:r>
              <a:endParaRPr kumimoji="0" lang="en-US" sz="7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01" name="Rectangle: Rounded Corners 700">
              <a:extLst>
                <a:ext uri="{FF2B5EF4-FFF2-40B4-BE49-F238E27FC236}">
                  <a16:creationId xmlns:a16="http://schemas.microsoft.com/office/drawing/2014/main" id="{2F2B4C45-AAC2-403B-DDBC-5F344C236422}"/>
                </a:ext>
              </a:extLst>
            </p:cNvPr>
            <p:cNvSpPr/>
            <p:nvPr/>
          </p:nvSpPr>
          <p:spPr>
            <a:xfrm>
              <a:off x="2139405" y="5573168"/>
              <a:ext cx="614494" cy="413117"/>
            </a:xfrm>
            <a:prstGeom prst="roundRect">
              <a:avLst>
                <a:gd name="adj" fmla="val 15453"/>
              </a:avLst>
            </a:prstGeom>
            <a:noFill/>
            <a:ln w="3175" cap="flat" cmpd="sng" algn="ctr">
              <a:solidFill>
                <a:srgbClr val="4F81BD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559" name="Text Box 17">
            <a:extLst>
              <a:ext uri="{FF2B5EF4-FFF2-40B4-BE49-F238E27FC236}">
                <a16:creationId xmlns:a16="http://schemas.microsoft.com/office/drawing/2014/main" id="{9220E76E-5924-8850-547C-C08F5C3A440B}"/>
              </a:ext>
            </a:extLst>
          </p:cNvPr>
          <p:cNvSpPr txBox="1"/>
          <p:nvPr/>
        </p:nvSpPr>
        <p:spPr>
          <a:xfrm>
            <a:off x="1273383" y="5090564"/>
            <a:ext cx="131211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VE-Cadherin-APC</a:t>
            </a:r>
          </a:p>
        </p:txBody>
      </p:sp>
      <p:cxnSp>
        <p:nvCxnSpPr>
          <p:cNvPr id="560" name="Straight Arrow Connector 559">
            <a:extLst>
              <a:ext uri="{FF2B5EF4-FFF2-40B4-BE49-F238E27FC236}">
                <a16:creationId xmlns:a16="http://schemas.microsoft.com/office/drawing/2014/main" id="{BA30F30C-4A8A-321C-18A2-73B6CAB6E850}"/>
              </a:ext>
            </a:extLst>
          </p:cNvPr>
          <p:cNvCxnSpPr>
            <a:cxnSpLocks/>
          </p:cNvCxnSpPr>
          <p:nvPr/>
        </p:nvCxnSpPr>
        <p:spPr>
          <a:xfrm>
            <a:off x="2506044" y="5210309"/>
            <a:ext cx="306173" cy="0"/>
          </a:xfrm>
          <a:prstGeom prst="straightConnector1">
            <a:avLst/>
          </a:prstGeom>
          <a:noFill/>
          <a:ln w="9525" cap="flat" cmpd="sng" algn="ctr">
            <a:solidFill>
              <a:sysClr val="windowText" lastClr="000000"/>
            </a:solidFill>
            <a:prstDash val="solid"/>
            <a:tailEnd type="triangle"/>
          </a:ln>
          <a:effectLst/>
        </p:spPr>
      </p:cxnSp>
      <p:sp>
        <p:nvSpPr>
          <p:cNvPr id="561" name="TextBox 560">
            <a:extLst>
              <a:ext uri="{FF2B5EF4-FFF2-40B4-BE49-F238E27FC236}">
                <a16:creationId xmlns:a16="http://schemas.microsoft.com/office/drawing/2014/main" id="{D90C2C72-4628-154D-03B5-987D4A2AA5FD}"/>
              </a:ext>
            </a:extLst>
          </p:cNvPr>
          <p:cNvSpPr txBox="1"/>
          <p:nvPr/>
        </p:nvSpPr>
        <p:spPr>
          <a:xfrm rot="16200000">
            <a:off x="827887" y="4798114"/>
            <a:ext cx="544832" cy="2632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Count</a:t>
            </a:r>
          </a:p>
        </p:txBody>
      </p:sp>
      <p:cxnSp>
        <p:nvCxnSpPr>
          <p:cNvPr id="562" name="Straight Arrow Connector 561">
            <a:extLst>
              <a:ext uri="{FF2B5EF4-FFF2-40B4-BE49-F238E27FC236}">
                <a16:creationId xmlns:a16="http://schemas.microsoft.com/office/drawing/2014/main" id="{6AADE71E-066E-5938-00DB-5510DCC73E84}"/>
              </a:ext>
            </a:extLst>
          </p:cNvPr>
          <p:cNvCxnSpPr>
            <a:cxnSpLocks/>
          </p:cNvCxnSpPr>
          <p:nvPr/>
        </p:nvCxnSpPr>
        <p:spPr>
          <a:xfrm flipV="1">
            <a:off x="1107404" y="4087409"/>
            <a:ext cx="0" cy="661908"/>
          </a:xfrm>
          <a:prstGeom prst="straightConnector1">
            <a:avLst/>
          </a:prstGeom>
          <a:noFill/>
          <a:ln w="9525" cap="flat" cmpd="sng" algn="ctr">
            <a:solidFill>
              <a:sysClr val="windowText" lastClr="000000"/>
            </a:solidFill>
            <a:prstDash val="solid"/>
            <a:tailEnd type="triangle"/>
          </a:ln>
          <a:effectLst/>
        </p:spPr>
      </p:cxnSp>
      <p:sp>
        <p:nvSpPr>
          <p:cNvPr id="563" name="文本框 108">
            <a:extLst>
              <a:ext uri="{FF2B5EF4-FFF2-40B4-BE49-F238E27FC236}">
                <a16:creationId xmlns:a16="http://schemas.microsoft.com/office/drawing/2014/main" id="{F2991F5A-78D9-25ED-A1F0-DF87DCEAA0A4}"/>
              </a:ext>
            </a:extLst>
          </p:cNvPr>
          <p:cNvSpPr txBox="1"/>
          <p:nvPr/>
        </p:nvSpPr>
        <p:spPr>
          <a:xfrm>
            <a:off x="3202602" y="4024047"/>
            <a:ext cx="343037" cy="222312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r" defTabSz="914400"/>
            <a:r>
              <a:rPr lang="en-US" altLang="zh-CN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</a:t>
            </a:r>
            <a:endParaRPr lang="zh-CN" altLang="en-US" sz="1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4" name="文本框 108">
            <a:extLst>
              <a:ext uri="{FF2B5EF4-FFF2-40B4-BE49-F238E27FC236}">
                <a16:creationId xmlns:a16="http://schemas.microsoft.com/office/drawing/2014/main" id="{D861465C-1704-3AC8-F448-2EE767A6A6A4}"/>
              </a:ext>
            </a:extLst>
          </p:cNvPr>
          <p:cNvSpPr txBox="1"/>
          <p:nvPr/>
        </p:nvSpPr>
        <p:spPr>
          <a:xfrm>
            <a:off x="3202602" y="4205943"/>
            <a:ext cx="343037" cy="222312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r" defTabSz="914400"/>
            <a:r>
              <a:rPr lang="en-US" altLang="zh-CN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80</a:t>
            </a:r>
            <a:endParaRPr lang="zh-CN" altLang="en-US" sz="1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5" name="文本框 108">
            <a:extLst>
              <a:ext uri="{FF2B5EF4-FFF2-40B4-BE49-F238E27FC236}">
                <a16:creationId xmlns:a16="http://schemas.microsoft.com/office/drawing/2014/main" id="{A64DBE43-D76B-E8AC-D490-033FF6AA0D08}"/>
              </a:ext>
            </a:extLst>
          </p:cNvPr>
          <p:cNvSpPr txBox="1"/>
          <p:nvPr/>
        </p:nvSpPr>
        <p:spPr>
          <a:xfrm>
            <a:off x="3202602" y="4387839"/>
            <a:ext cx="343037" cy="222312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r" defTabSz="914400"/>
            <a:r>
              <a:rPr lang="en-US" altLang="zh-CN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60</a:t>
            </a:r>
            <a:endParaRPr lang="zh-CN" altLang="en-US" sz="1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6" name="文本框 108">
            <a:extLst>
              <a:ext uri="{FF2B5EF4-FFF2-40B4-BE49-F238E27FC236}">
                <a16:creationId xmlns:a16="http://schemas.microsoft.com/office/drawing/2014/main" id="{D2B73978-D11E-914E-DA1A-CD9D1FFD8F71}"/>
              </a:ext>
            </a:extLst>
          </p:cNvPr>
          <p:cNvSpPr txBox="1"/>
          <p:nvPr/>
        </p:nvSpPr>
        <p:spPr>
          <a:xfrm>
            <a:off x="3202602" y="4569735"/>
            <a:ext cx="343037" cy="222312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r" defTabSz="914400"/>
            <a:r>
              <a:rPr lang="en-US" altLang="zh-CN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40</a:t>
            </a:r>
            <a:endParaRPr lang="zh-CN" altLang="en-US" sz="1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7" name="文本框 108">
            <a:extLst>
              <a:ext uri="{FF2B5EF4-FFF2-40B4-BE49-F238E27FC236}">
                <a16:creationId xmlns:a16="http://schemas.microsoft.com/office/drawing/2014/main" id="{8DA7845B-EE06-EFDF-33A6-1230A0F68AB4}"/>
              </a:ext>
            </a:extLst>
          </p:cNvPr>
          <p:cNvSpPr txBox="1"/>
          <p:nvPr/>
        </p:nvSpPr>
        <p:spPr>
          <a:xfrm>
            <a:off x="3202602" y="4751631"/>
            <a:ext cx="343037" cy="222312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r" defTabSz="914400"/>
            <a:r>
              <a:rPr lang="en-US" altLang="zh-CN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  <a:endParaRPr lang="zh-CN" altLang="en-US" sz="1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8" name="文本框 108">
            <a:extLst>
              <a:ext uri="{FF2B5EF4-FFF2-40B4-BE49-F238E27FC236}">
                <a16:creationId xmlns:a16="http://schemas.microsoft.com/office/drawing/2014/main" id="{685CDA44-BBA0-3ADF-5AC3-86C47E5F9A5D}"/>
              </a:ext>
            </a:extLst>
          </p:cNvPr>
          <p:cNvSpPr txBox="1"/>
          <p:nvPr/>
        </p:nvSpPr>
        <p:spPr>
          <a:xfrm>
            <a:off x="3202602" y="4933527"/>
            <a:ext cx="343037" cy="222312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r" defTabSz="914400"/>
            <a:r>
              <a:rPr lang="en-US" altLang="zh-CN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zh-CN" altLang="en-US" sz="1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9" name="TextBox 568">
            <a:extLst>
              <a:ext uri="{FF2B5EF4-FFF2-40B4-BE49-F238E27FC236}">
                <a16:creationId xmlns:a16="http://schemas.microsoft.com/office/drawing/2014/main" id="{66F2109B-9585-904B-20BB-479A24B8C80B}"/>
              </a:ext>
            </a:extLst>
          </p:cNvPr>
          <p:cNvSpPr txBox="1"/>
          <p:nvPr/>
        </p:nvSpPr>
        <p:spPr>
          <a:xfrm rot="16200000">
            <a:off x="2912816" y="4816130"/>
            <a:ext cx="544832" cy="2632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Count</a:t>
            </a:r>
          </a:p>
        </p:txBody>
      </p:sp>
      <p:cxnSp>
        <p:nvCxnSpPr>
          <p:cNvPr id="570" name="Straight Arrow Connector 569">
            <a:extLst>
              <a:ext uri="{FF2B5EF4-FFF2-40B4-BE49-F238E27FC236}">
                <a16:creationId xmlns:a16="http://schemas.microsoft.com/office/drawing/2014/main" id="{BF8A3C1E-B7C5-091E-90AD-A1754501B6DE}"/>
              </a:ext>
            </a:extLst>
          </p:cNvPr>
          <p:cNvCxnSpPr>
            <a:cxnSpLocks/>
          </p:cNvCxnSpPr>
          <p:nvPr/>
        </p:nvCxnSpPr>
        <p:spPr>
          <a:xfrm flipV="1">
            <a:off x="3186183" y="4095556"/>
            <a:ext cx="0" cy="661908"/>
          </a:xfrm>
          <a:prstGeom prst="straightConnector1">
            <a:avLst/>
          </a:prstGeom>
          <a:noFill/>
          <a:ln w="9525" cap="flat" cmpd="sng" algn="ctr">
            <a:solidFill>
              <a:sysClr val="windowText" lastClr="000000"/>
            </a:solidFill>
            <a:prstDash val="solid"/>
            <a:tailEnd type="triangle"/>
          </a:ln>
          <a:effectLst/>
        </p:spPr>
      </p:cxnSp>
      <p:sp>
        <p:nvSpPr>
          <p:cNvPr id="571" name="Text Box 17">
            <a:extLst>
              <a:ext uri="{FF2B5EF4-FFF2-40B4-BE49-F238E27FC236}">
                <a16:creationId xmlns:a16="http://schemas.microsoft.com/office/drawing/2014/main" id="{51939175-E1C6-CB03-4798-23E4D4F04973}"/>
              </a:ext>
            </a:extLst>
          </p:cNvPr>
          <p:cNvSpPr txBox="1"/>
          <p:nvPr/>
        </p:nvSpPr>
        <p:spPr>
          <a:xfrm>
            <a:off x="3346450" y="5085882"/>
            <a:ext cx="131211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Occludin-AF488</a:t>
            </a:r>
          </a:p>
        </p:txBody>
      </p:sp>
      <p:grpSp>
        <p:nvGrpSpPr>
          <p:cNvPr id="572" name="Group 571">
            <a:extLst>
              <a:ext uri="{FF2B5EF4-FFF2-40B4-BE49-F238E27FC236}">
                <a16:creationId xmlns:a16="http://schemas.microsoft.com/office/drawing/2014/main" id="{BA4E81C5-C5FC-2BE8-0FDC-57B17D26D5C0}"/>
              </a:ext>
            </a:extLst>
          </p:cNvPr>
          <p:cNvGrpSpPr/>
          <p:nvPr/>
        </p:nvGrpSpPr>
        <p:grpSpPr>
          <a:xfrm>
            <a:off x="3535584" y="3956232"/>
            <a:ext cx="731283" cy="446647"/>
            <a:chOff x="2139404" y="5551258"/>
            <a:chExt cx="683946" cy="446647"/>
          </a:xfrm>
        </p:grpSpPr>
        <p:cxnSp>
          <p:nvCxnSpPr>
            <p:cNvPr id="688" name="Straight Connector 687">
              <a:extLst>
                <a:ext uri="{FF2B5EF4-FFF2-40B4-BE49-F238E27FC236}">
                  <a16:creationId xmlns:a16="http://schemas.microsoft.com/office/drawing/2014/main" id="{36E8B3AE-C4C1-1C8A-4732-EC5D3D36D84E}"/>
                </a:ext>
              </a:extLst>
            </p:cNvPr>
            <p:cNvCxnSpPr>
              <a:cxnSpLocks/>
            </p:cNvCxnSpPr>
            <p:nvPr/>
          </p:nvCxnSpPr>
          <p:spPr>
            <a:xfrm>
              <a:off x="2171569" y="5654366"/>
              <a:ext cx="138149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cxnSp>
          <p:nvCxnSpPr>
            <p:cNvPr id="689" name="Straight Connector 688">
              <a:extLst>
                <a:ext uri="{FF2B5EF4-FFF2-40B4-BE49-F238E27FC236}">
                  <a16:creationId xmlns:a16="http://schemas.microsoft.com/office/drawing/2014/main" id="{809E77F0-551B-F158-0D48-70AF7B375FBC}"/>
                </a:ext>
              </a:extLst>
            </p:cNvPr>
            <p:cNvCxnSpPr>
              <a:cxnSpLocks/>
            </p:cNvCxnSpPr>
            <p:nvPr/>
          </p:nvCxnSpPr>
          <p:spPr>
            <a:xfrm>
              <a:off x="2171569" y="5779196"/>
              <a:ext cx="138149" cy="0"/>
            </a:xfrm>
            <a:prstGeom prst="line">
              <a:avLst/>
            </a:prstGeom>
            <a:noFill/>
            <a:ln w="19050" cap="flat" cmpd="sng" algn="ctr">
              <a:solidFill>
                <a:srgbClr val="FF8409"/>
              </a:solidFill>
              <a:prstDash val="solid"/>
            </a:ln>
            <a:effectLst/>
          </p:spPr>
        </p:cxnSp>
        <p:cxnSp>
          <p:nvCxnSpPr>
            <p:cNvPr id="690" name="Straight Connector 689">
              <a:extLst>
                <a:ext uri="{FF2B5EF4-FFF2-40B4-BE49-F238E27FC236}">
                  <a16:creationId xmlns:a16="http://schemas.microsoft.com/office/drawing/2014/main" id="{36D46E62-790B-6242-D41E-9163DE15043C}"/>
                </a:ext>
              </a:extLst>
            </p:cNvPr>
            <p:cNvCxnSpPr>
              <a:cxnSpLocks/>
            </p:cNvCxnSpPr>
            <p:nvPr/>
          </p:nvCxnSpPr>
          <p:spPr>
            <a:xfrm>
              <a:off x="2171569" y="5904026"/>
              <a:ext cx="138149" cy="0"/>
            </a:xfrm>
            <a:prstGeom prst="line">
              <a:avLst/>
            </a:prstGeom>
            <a:noFill/>
            <a:ln w="19050" cap="flat" cmpd="sng" algn="ctr">
              <a:solidFill>
                <a:srgbClr val="0068D5"/>
              </a:solidFill>
              <a:prstDash val="solid"/>
            </a:ln>
            <a:effectLst/>
          </p:spPr>
        </p:cxnSp>
        <p:sp>
          <p:nvSpPr>
            <p:cNvPr id="691" name="TextBox 25">
              <a:extLst>
                <a:ext uri="{FF2B5EF4-FFF2-40B4-BE49-F238E27FC236}">
                  <a16:creationId xmlns:a16="http://schemas.microsoft.com/office/drawing/2014/main" id="{B4293B76-E7E6-33AA-D0A5-513C5B9CD483}"/>
                </a:ext>
              </a:extLst>
            </p:cNvPr>
            <p:cNvSpPr txBox="1"/>
            <p:nvPr/>
          </p:nvSpPr>
          <p:spPr>
            <a:xfrm>
              <a:off x="2267478" y="5551258"/>
              <a:ext cx="385042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FMO</a:t>
              </a:r>
            </a:p>
          </p:txBody>
        </p:sp>
        <p:sp>
          <p:nvSpPr>
            <p:cNvPr id="692" name="TextBox 25">
              <a:extLst>
                <a:ext uri="{FF2B5EF4-FFF2-40B4-BE49-F238E27FC236}">
                  <a16:creationId xmlns:a16="http://schemas.microsoft.com/office/drawing/2014/main" id="{64BCF336-3B84-1BE7-855B-7A77080862DB}"/>
                </a:ext>
              </a:extLst>
            </p:cNvPr>
            <p:cNvSpPr txBox="1"/>
            <p:nvPr/>
          </p:nvSpPr>
          <p:spPr>
            <a:xfrm>
              <a:off x="2262844" y="5680305"/>
              <a:ext cx="560506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Si</a:t>
              </a:r>
              <a:r>
                <a:rPr kumimoji="0" lang="en-US" sz="700" b="0" i="1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CPNE5</a:t>
              </a:r>
              <a:endParaRPr kumimoji="0" lang="en-US" sz="7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93" name="TextBox 25">
              <a:extLst>
                <a:ext uri="{FF2B5EF4-FFF2-40B4-BE49-F238E27FC236}">
                  <a16:creationId xmlns:a16="http://schemas.microsoft.com/office/drawing/2014/main" id="{7F6FF2FF-1E58-6DB3-B014-9C41C07CBD88}"/>
                </a:ext>
              </a:extLst>
            </p:cNvPr>
            <p:cNvSpPr txBox="1"/>
            <p:nvPr/>
          </p:nvSpPr>
          <p:spPr>
            <a:xfrm>
              <a:off x="2271675" y="5797850"/>
              <a:ext cx="402674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Si</a:t>
              </a:r>
              <a:r>
                <a:rPr kumimoji="0" lang="en-US" sz="700" b="0" i="1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Ctrl</a:t>
              </a:r>
              <a:endParaRPr kumimoji="0" lang="en-US" sz="7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94" name="Rectangle: Rounded Corners 693">
              <a:extLst>
                <a:ext uri="{FF2B5EF4-FFF2-40B4-BE49-F238E27FC236}">
                  <a16:creationId xmlns:a16="http://schemas.microsoft.com/office/drawing/2014/main" id="{6CEC8FAB-946C-2311-7F77-25EFBA438A6F}"/>
                </a:ext>
              </a:extLst>
            </p:cNvPr>
            <p:cNvSpPr/>
            <p:nvPr/>
          </p:nvSpPr>
          <p:spPr>
            <a:xfrm>
              <a:off x="2139404" y="5573168"/>
              <a:ext cx="611937" cy="413117"/>
            </a:xfrm>
            <a:prstGeom prst="roundRect">
              <a:avLst>
                <a:gd name="adj" fmla="val 15453"/>
              </a:avLst>
            </a:prstGeom>
            <a:noFill/>
            <a:ln w="3175" cap="flat" cmpd="sng" algn="ctr">
              <a:solidFill>
                <a:srgbClr val="4F81BD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573" name="TextBox 36">
            <a:extLst>
              <a:ext uri="{FF2B5EF4-FFF2-40B4-BE49-F238E27FC236}">
                <a16:creationId xmlns:a16="http://schemas.microsoft.com/office/drawing/2014/main" id="{C189438E-87B8-B780-B1D6-175E0A0EA4C1}"/>
              </a:ext>
            </a:extLst>
          </p:cNvPr>
          <p:cNvSpPr txBox="1"/>
          <p:nvPr/>
        </p:nvSpPr>
        <p:spPr>
          <a:xfrm rot="16200000">
            <a:off x="4515051" y="4449065"/>
            <a:ext cx="1328298" cy="2632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altLang="zh-CN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Intensity </a:t>
            </a:r>
            <a:r>
              <a:rPr lang="en-US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(MFI X10</a:t>
            </a:r>
            <a:r>
              <a:rPr lang="en-US" sz="1000" baseline="30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574" name="文本框 67">
            <a:extLst>
              <a:ext uri="{FF2B5EF4-FFF2-40B4-BE49-F238E27FC236}">
                <a16:creationId xmlns:a16="http://schemas.microsoft.com/office/drawing/2014/main" id="{139A4AF1-11E8-2002-9DA5-8052ABB9E9B7}"/>
              </a:ext>
            </a:extLst>
          </p:cNvPr>
          <p:cNvSpPr txBox="1"/>
          <p:nvPr/>
        </p:nvSpPr>
        <p:spPr>
          <a:xfrm>
            <a:off x="954791" y="3826359"/>
            <a:ext cx="44445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altLang="zh-CN" sz="10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F)                                                        G)                                                   H)</a:t>
            </a:r>
          </a:p>
        </p:txBody>
      </p:sp>
      <p:cxnSp>
        <p:nvCxnSpPr>
          <p:cNvPr id="575" name="Straight Arrow Connector 574">
            <a:extLst>
              <a:ext uri="{FF2B5EF4-FFF2-40B4-BE49-F238E27FC236}">
                <a16:creationId xmlns:a16="http://schemas.microsoft.com/office/drawing/2014/main" id="{CAEB2926-0C56-7F66-A671-CB59F456CCD7}"/>
              </a:ext>
            </a:extLst>
          </p:cNvPr>
          <p:cNvCxnSpPr>
            <a:cxnSpLocks/>
          </p:cNvCxnSpPr>
          <p:nvPr/>
        </p:nvCxnSpPr>
        <p:spPr>
          <a:xfrm>
            <a:off x="4471126" y="5200195"/>
            <a:ext cx="306173" cy="0"/>
          </a:xfrm>
          <a:prstGeom prst="straightConnector1">
            <a:avLst/>
          </a:prstGeom>
          <a:noFill/>
          <a:ln w="9525" cap="flat" cmpd="sng" algn="ctr">
            <a:solidFill>
              <a:sysClr val="windowText" lastClr="000000"/>
            </a:solidFill>
            <a:prstDash val="solid"/>
            <a:tailEnd type="triangle"/>
          </a:ln>
          <a:effectLst/>
        </p:spPr>
      </p:cxnSp>
      <p:sp>
        <p:nvSpPr>
          <p:cNvPr id="576" name="文本框 94">
            <a:extLst>
              <a:ext uri="{FF2B5EF4-FFF2-40B4-BE49-F238E27FC236}">
                <a16:creationId xmlns:a16="http://schemas.microsoft.com/office/drawing/2014/main" id="{C7B577EA-7CDF-01B4-21D1-DDDDB0A36706}"/>
              </a:ext>
            </a:extLst>
          </p:cNvPr>
          <p:cNvSpPr txBox="1">
            <a:spLocks noChangeAspect="1"/>
          </p:cNvSpPr>
          <p:nvPr/>
        </p:nvSpPr>
        <p:spPr>
          <a:xfrm>
            <a:off x="5142046" y="4954053"/>
            <a:ext cx="344392" cy="26161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r" defTabSz="914400"/>
            <a:r>
              <a:rPr lang="en-US" altLang="zh-CN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zh-CN" altLang="en-US" sz="1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7" name="文本框 94">
            <a:extLst>
              <a:ext uri="{FF2B5EF4-FFF2-40B4-BE49-F238E27FC236}">
                <a16:creationId xmlns:a16="http://schemas.microsoft.com/office/drawing/2014/main" id="{76061A76-4748-C2FB-800A-4CD0F8A5C6BC}"/>
              </a:ext>
            </a:extLst>
          </p:cNvPr>
          <p:cNvSpPr txBox="1">
            <a:spLocks noChangeAspect="1"/>
          </p:cNvSpPr>
          <p:nvPr/>
        </p:nvSpPr>
        <p:spPr>
          <a:xfrm>
            <a:off x="5142046" y="4632669"/>
            <a:ext cx="344392" cy="26161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r" defTabSz="914400"/>
            <a:r>
              <a:rPr lang="en-US" altLang="zh-CN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zh-CN" altLang="en-US" sz="1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8" name="文本框 94">
            <a:extLst>
              <a:ext uri="{FF2B5EF4-FFF2-40B4-BE49-F238E27FC236}">
                <a16:creationId xmlns:a16="http://schemas.microsoft.com/office/drawing/2014/main" id="{5EDC8022-FC18-9AD1-D023-E63CF6E1BDF7}"/>
              </a:ext>
            </a:extLst>
          </p:cNvPr>
          <p:cNvSpPr txBox="1">
            <a:spLocks noChangeAspect="1"/>
          </p:cNvSpPr>
          <p:nvPr/>
        </p:nvSpPr>
        <p:spPr>
          <a:xfrm>
            <a:off x="5142046" y="4307951"/>
            <a:ext cx="344392" cy="26161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r" defTabSz="914400"/>
            <a:r>
              <a:rPr lang="en-US" altLang="zh-CN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zh-CN" altLang="en-US" sz="1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9" name="文本框 94">
            <a:extLst>
              <a:ext uri="{FF2B5EF4-FFF2-40B4-BE49-F238E27FC236}">
                <a16:creationId xmlns:a16="http://schemas.microsoft.com/office/drawing/2014/main" id="{BE6FBC4F-8B47-A735-4F37-FF3AF107BFF5}"/>
              </a:ext>
            </a:extLst>
          </p:cNvPr>
          <p:cNvSpPr txBox="1">
            <a:spLocks noChangeAspect="1"/>
          </p:cNvSpPr>
          <p:nvPr/>
        </p:nvSpPr>
        <p:spPr>
          <a:xfrm>
            <a:off x="5142046" y="3976607"/>
            <a:ext cx="344392" cy="26161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r" defTabSz="914400"/>
            <a:r>
              <a:rPr lang="en-US" altLang="zh-CN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zh-CN" altLang="en-US" sz="1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0" name="文本框 92">
            <a:extLst>
              <a:ext uri="{FF2B5EF4-FFF2-40B4-BE49-F238E27FC236}">
                <a16:creationId xmlns:a16="http://schemas.microsoft.com/office/drawing/2014/main" id="{983E9364-6B9A-BA7E-441D-BDEF4055F8BF}"/>
              </a:ext>
            </a:extLst>
          </p:cNvPr>
          <p:cNvSpPr txBox="1"/>
          <p:nvPr/>
        </p:nvSpPr>
        <p:spPr>
          <a:xfrm>
            <a:off x="5389481" y="5070899"/>
            <a:ext cx="132008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en-US" altLang="zh-CN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VE-Cad   </a:t>
            </a:r>
            <a:r>
              <a:rPr lang="en-US" altLang="zh-CN" sz="1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Occludin</a:t>
            </a:r>
            <a:endParaRPr lang="en-US" altLang="zh-CN" sz="1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81" name="Group 580">
            <a:extLst>
              <a:ext uri="{FF2B5EF4-FFF2-40B4-BE49-F238E27FC236}">
                <a16:creationId xmlns:a16="http://schemas.microsoft.com/office/drawing/2014/main" id="{DCCB815A-A6E9-33BD-4B09-CD5373AE2003}"/>
              </a:ext>
            </a:extLst>
          </p:cNvPr>
          <p:cNvGrpSpPr/>
          <p:nvPr/>
        </p:nvGrpSpPr>
        <p:grpSpPr>
          <a:xfrm>
            <a:off x="5467638" y="3994691"/>
            <a:ext cx="695521" cy="356101"/>
            <a:chOff x="7081365" y="3453505"/>
            <a:chExt cx="650499" cy="356101"/>
          </a:xfrm>
        </p:grpSpPr>
        <p:sp>
          <p:nvSpPr>
            <p:cNvPr id="683" name="文本框 139">
              <a:extLst>
                <a:ext uri="{FF2B5EF4-FFF2-40B4-BE49-F238E27FC236}">
                  <a16:creationId xmlns:a16="http://schemas.microsoft.com/office/drawing/2014/main" id="{8FB00D29-5494-CB46-B5E1-017585770CDD}"/>
                </a:ext>
              </a:extLst>
            </p:cNvPr>
            <p:cNvSpPr txBox="1"/>
            <p:nvPr/>
          </p:nvSpPr>
          <p:spPr>
            <a:xfrm>
              <a:off x="7164883" y="3453505"/>
              <a:ext cx="445956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75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si</a:t>
              </a:r>
              <a:r>
                <a:rPr kumimoji="0" lang="en-US" altLang="zh-CN" sz="750" b="0" i="1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Ctrl</a:t>
              </a:r>
              <a:r>
                <a:rPr kumimoji="0" lang="en-US" altLang="zh-CN" sz="75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kumimoji="0" lang="zh-CN" altLang="en-US" sz="750" b="0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84" name="文本框 139">
              <a:extLst>
                <a:ext uri="{FF2B5EF4-FFF2-40B4-BE49-F238E27FC236}">
                  <a16:creationId xmlns:a16="http://schemas.microsoft.com/office/drawing/2014/main" id="{D56C00A4-2960-0B0E-5EED-876C1B39BF87}"/>
                </a:ext>
              </a:extLst>
            </p:cNvPr>
            <p:cNvSpPr txBox="1"/>
            <p:nvPr/>
          </p:nvSpPr>
          <p:spPr>
            <a:xfrm>
              <a:off x="7159271" y="3601857"/>
              <a:ext cx="572593" cy="2077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75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si</a:t>
              </a:r>
              <a:r>
                <a:rPr kumimoji="0" lang="en-US" altLang="zh-CN" sz="750" b="0" i="1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CPNE5</a:t>
              </a:r>
              <a:endParaRPr kumimoji="0" lang="zh-CN" altLang="en-US" sz="750" b="0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85" name="Rectangle 24">
              <a:extLst>
                <a:ext uri="{FF2B5EF4-FFF2-40B4-BE49-F238E27FC236}">
                  <a16:creationId xmlns:a16="http://schemas.microsoft.com/office/drawing/2014/main" id="{C8FEF714-3F8E-22D5-9D6F-35FD846BC491}"/>
                </a:ext>
              </a:extLst>
            </p:cNvPr>
            <p:cNvSpPr/>
            <p:nvPr/>
          </p:nvSpPr>
          <p:spPr>
            <a:xfrm>
              <a:off x="7102535" y="3530068"/>
              <a:ext cx="116465" cy="65703"/>
            </a:xfrm>
            <a:prstGeom prst="rect">
              <a:avLst/>
            </a:prstGeom>
            <a:solidFill>
              <a:srgbClr val="CCCCCC"/>
            </a:solidFill>
            <a:ln w="635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86" name="Rectangle: Rounded Corners 685">
              <a:extLst>
                <a:ext uri="{FF2B5EF4-FFF2-40B4-BE49-F238E27FC236}">
                  <a16:creationId xmlns:a16="http://schemas.microsoft.com/office/drawing/2014/main" id="{AC83F0ED-085C-02D0-72B9-862EE0878808}"/>
                </a:ext>
              </a:extLst>
            </p:cNvPr>
            <p:cNvSpPr/>
            <p:nvPr/>
          </p:nvSpPr>
          <p:spPr>
            <a:xfrm>
              <a:off x="7081365" y="3471917"/>
              <a:ext cx="566195" cy="307456"/>
            </a:xfrm>
            <a:prstGeom prst="roundRect">
              <a:avLst>
                <a:gd name="adj" fmla="val 12462"/>
              </a:avLst>
            </a:prstGeom>
            <a:noFill/>
            <a:ln w="3175" cap="flat" cmpd="sng" algn="ctr">
              <a:solidFill>
                <a:srgbClr val="4F81BD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87" name="Rectangle 24">
              <a:extLst>
                <a:ext uri="{FF2B5EF4-FFF2-40B4-BE49-F238E27FC236}">
                  <a16:creationId xmlns:a16="http://schemas.microsoft.com/office/drawing/2014/main" id="{8437DD66-96B2-DC23-9E3A-6CDB889A9C48}"/>
                </a:ext>
              </a:extLst>
            </p:cNvPr>
            <p:cNvSpPr/>
            <p:nvPr/>
          </p:nvSpPr>
          <p:spPr>
            <a:xfrm>
              <a:off x="7104737" y="3671439"/>
              <a:ext cx="116465" cy="65703"/>
            </a:xfrm>
            <a:prstGeom prst="rect">
              <a:avLst/>
            </a:prstGeom>
            <a:solidFill>
              <a:srgbClr val="FFC080"/>
            </a:solidFill>
            <a:ln w="6350" cap="flat" cmpd="sng" algn="ctr">
              <a:solidFill>
                <a:srgbClr val="4F81BD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582" name="Group 581">
            <a:extLst>
              <a:ext uri="{FF2B5EF4-FFF2-40B4-BE49-F238E27FC236}">
                <a16:creationId xmlns:a16="http://schemas.microsoft.com/office/drawing/2014/main" id="{D604C7CD-8D0C-2490-B7E7-0B01E599D288}"/>
              </a:ext>
            </a:extLst>
          </p:cNvPr>
          <p:cNvGrpSpPr/>
          <p:nvPr/>
        </p:nvGrpSpPr>
        <p:grpSpPr>
          <a:xfrm>
            <a:off x="1167653" y="5594573"/>
            <a:ext cx="343037" cy="1131792"/>
            <a:chOff x="1592074" y="4117737"/>
            <a:chExt cx="320832" cy="1131792"/>
          </a:xfrm>
        </p:grpSpPr>
        <p:sp>
          <p:nvSpPr>
            <p:cNvPr id="677" name="文本框 108">
              <a:extLst>
                <a:ext uri="{FF2B5EF4-FFF2-40B4-BE49-F238E27FC236}">
                  <a16:creationId xmlns:a16="http://schemas.microsoft.com/office/drawing/2014/main" id="{358EE384-6D56-1702-F06B-65DA5F94803B}"/>
                </a:ext>
              </a:extLst>
            </p:cNvPr>
            <p:cNvSpPr txBox="1"/>
            <p:nvPr/>
          </p:nvSpPr>
          <p:spPr>
            <a:xfrm>
              <a:off x="1592074" y="4117737"/>
              <a:ext cx="320832" cy="222312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pPr algn="r" defTabSz="914400"/>
              <a:r>
                <a:rPr lang="en-US" altLang="zh-CN" sz="10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100</a:t>
              </a:r>
              <a:endParaRPr lang="zh-CN" altLang="en-US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78" name="文本框 108">
              <a:extLst>
                <a:ext uri="{FF2B5EF4-FFF2-40B4-BE49-F238E27FC236}">
                  <a16:creationId xmlns:a16="http://schemas.microsoft.com/office/drawing/2014/main" id="{E0768E2D-5B70-EE81-1283-1CEE0E8434C0}"/>
                </a:ext>
              </a:extLst>
            </p:cNvPr>
            <p:cNvSpPr txBox="1"/>
            <p:nvPr/>
          </p:nvSpPr>
          <p:spPr>
            <a:xfrm>
              <a:off x="1592074" y="4299633"/>
              <a:ext cx="320832" cy="222312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pPr algn="r" defTabSz="914400"/>
              <a:r>
                <a:rPr lang="en-US" altLang="zh-CN" sz="10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80</a:t>
              </a:r>
              <a:endParaRPr lang="zh-CN" altLang="en-US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79" name="文本框 108">
              <a:extLst>
                <a:ext uri="{FF2B5EF4-FFF2-40B4-BE49-F238E27FC236}">
                  <a16:creationId xmlns:a16="http://schemas.microsoft.com/office/drawing/2014/main" id="{DAAC90D4-D73B-0E27-DD67-FFB7665389E8}"/>
                </a:ext>
              </a:extLst>
            </p:cNvPr>
            <p:cNvSpPr txBox="1"/>
            <p:nvPr/>
          </p:nvSpPr>
          <p:spPr>
            <a:xfrm>
              <a:off x="1592074" y="4481529"/>
              <a:ext cx="320832" cy="222312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pPr algn="r" defTabSz="914400"/>
              <a:r>
                <a:rPr lang="en-US" altLang="zh-CN" sz="10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60</a:t>
              </a:r>
              <a:endParaRPr lang="zh-CN" altLang="en-US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80" name="文本框 108">
              <a:extLst>
                <a:ext uri="{FF2B5EF4-FFF2-40B4-BE49-F238E27FC236}">
                  <a16:creationId xmlns:a16="http://schemas.microsoft.com/office/drawing/2014/main" id="{61211C90-10A8-CDC5-997E-772CD2129A02}"/>
                </a:ext>
              </a:extLst>
            </p:cNvPr>
            <p:cNvSpPr txBox="1"/>
            <p:nvPr/>
          </p:nvSpPr>
          <p:spPr>
            <a:xfrm>
              <a:off x="1592074" y="4663425"/>
              <a:ext cx="320832" cy="222312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pPr algn="r" defTabSz="914400"/>
              <a:r>
                <a:rPr lang="en-US" altLang="zh-CN" sz="10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40</a:t>
              </a:r>
              <a:endParaRPr lang="zh-CN" altLang="en-US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81" name="文本框 108">
              <a:extLst>
                <a:ext uri="{FF2B5EF4-FFF2-40B4-BE49-F238E27FC236}">
                  <a16:creationId xmlns:a16="http://schemas.microsoft.com/office/drawing/2014/main" id="{23410DBF-21DF-C275-D904-FE1F32D0BF75}"/>
                </a:ext>
              </a:extLst>
            </p:cNvPr>
            <p:cNvSpPr txBox="1"/>
            <p:nvPr/>
          </p:nvSpPr>
          <p:spPr>
            <a:xfrm>
              <a:off x="1592074" y="4845321"/>
              <a:ext cx="320832" cy="222312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pPr algn="r" defTabSz="914400"/>
              <a:r>
                <a:rPr lang="en-US" altLang="zh-CN" sz="10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20</a:t>
              </a:r>
              <a:endParaRPr lang="zh-CN" altLang="en-US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82" name="文本框 108">
              <a:extLst>
                <a:ext uri="{FF2B5EF4-FFF2-40B4-BE49-F238E27FC236}">
                  <a16:creationId xmlns:a16="http://schemas.microsoft.com/office/drawing/2014/main" id="{B82B03D6-1DF9-555B-31AA-EC32FFAA44D3}"/>
                </a:ext>
              </a:extLst>
            </p:cNvPr>
            <p:cNvSpPr txBox="1"/>
            <p:nvPr/>
          </p:nvSpPr>
          <p:spPr>
            <a:xfrm>
              <a:off x="1592074" y="5027217"/>
              <a:ext cx="320832" cy="222312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pPr algn="r" defTabSz="914400"/>
              <a:r>
                <a:rPr lang="en-US" altLang="zh-CN" sz="10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  <a:endParaRPr lang="zh-CN" altLang="en-US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83" name="Group 582">
            <a:extLst>
              <a:ext uri="{FF2B5EF4-FFF2-40B4-BE49-F238E27FC236}">
                <a16:creationId xmlns:a16="http://schemas.microsoft.com/office/drawing/2014/main" id="{2868A73D-6DA8-B9F2-BF62-0A6A6503BCA3}"/>
              </a:ext>
            </a:extLst>
          </p:cNvPr>
          <p:cNvGrpSpPr/>
          <p:nvPr/>
        </p:nvGrpSpPr>
        <p:grpSpPr>
          <a:xfrm>
            <a:off x="2521281" y="5602562"/>
            <a:ext cx="548629" cy="446647"/>
            <a:chOff x="2139405" y="5551258"/>
            <a:chExt cx="513115" cy="446647"/>
          </a:xfrm>
        </p:grpSpPr>
        <p:cxnSp>
          <p:nvCxnSpPr>
            <p:cNvPr id="670" name="Straight Connector 669">
              <a:extLst>
                <a:ext uri="{FF2B5EF4-FFF2-40B4-BE49-F238E27FC236}">
                  <a16:creationId xmlns:a16="http://schemas.microsoft.com/office/drawing/2014/main" id="{0A41BE8D-0E8B-D276-270C-37AF320C12AE}"/>
                </a:ext>
              </a:extLst>
            </p:cNvPr>
            <p:cNvCxnSpPr>
              <a:cxnSpLocks/>
            </p:cNvCxnSpPr>
            <p:nvPr/>
          </p:nvCxnSpPr>
          <p:spPr>
            <a:xfrm>
              <a:off x="2171569" y="5654366"/>
              <a:ext cx="138149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cxnSp>
          <p:nvCxnSpPr>
            <p:cNvPr id="671" name="Straight Connector 670">
              <a:extLst>
                <a:ext uri="{FF2B5EF4-FFF2-40B4-BE49-F238E27FC236}">
                  <a16:creationId xmlns:a16="http://schemas.microsoft.com/office/drawing/2014/main" id="{C7FA373C-D147-2A70-446D-055AE78E0584}"/>
                </a:ext>
              </a:extLst>
            </p:cNvPr>
            <p:cNvCxnSpPr>
              <a:cxnSpLocks/>
            </p:cNvCxnSpPr>
            <p:nvPr/>
          </p:nvCxnSpPr>
          <p:spPr>
            <a:xfrm>
              <a:off x="2171569" y="5779196"/>
              <a:ext cx="138149" cy="0"/>
            </a:xfrm>
            <a:prstGeom prst="line">
              <a:avLst/>
            </a:prstGeom>
            <a:noFill/>
            <a:ln w="19050" cap="flat" cmpd="sng" algn="ctr">
              <a:solidFill>
                <a:srgbClr val="FF4040"/>
              </a:solidFill>
              <a:prstDash val="solid"/>
            </a:ln>
            <a:effectLst/>
          </p:spPr>
        </p:cxnSp>
        <p:cxnSp>
          <p:nvCxnSpPr>
            <p:cNvPr id="672" name="Straight Connector 671">
              <a:extLst>
                <a:ext uri="{FF2B5EF4-FFF2-40B4-BE49-F238E27FC236}">
                  <a16:creationId xmlns:a16="http://schemas.microsoft.com/office/drawing/2014/main" id="{7CEED253-0FD2-7029-D602-721FEB4A1271}"/>
                </a:ext>
              </a:extLst>
            </p:cNvPr>
            <p:cNvCxnSpPr>
              <a:cxnSpLocks/>
            </p:cNvCxnSpPr>
            <p:nvPr/>
          </p:nvCxnSpPr>
          <p:spPr>
            <a:xfrm>
              <a:off x="2171569" y="5904026"/>
              <a:ext cx="138149" cy="0"/>
            </a:xfrm>
            <a:prstGeom prst="line">
              <a:avLst/>
            </a:prstGeom>
            <a:noFill/>
            <a:ln w="19050" cap="flat" cmpd="sng" algn="ctr">
              <a:solidFill>
                <a:srgbClr val="008000"/>
              </a:solidFill>
              <a:prstDash val="solid"/>
            </a:ln>
            <a:effectLst/>
          </p:spPr>
        </p:cxnSp>
        <p:sp>
          <p:nvSpPr>
            <p:cNvPr id="673" name="TextBox 25">
              <a:extLst>
                <a:ext uri="{FF2B5EF4-FFF2-40B4-BE49-F238E27FC236}">
                  <a16:creationId xmlns:a16="http://schemas.microsoft.com/office/drawing/2014/main" id="{C9B1B505-AEBB-B7C2-1234-83651C42B819}"/>
                </a:ext>
              </a:extLst>
            </p:cNvPr>
            <p:cNvSpPr txBox="1"/>
            <p:nvPr/>
          </p:nvSpPr>
          <p:spPr>
            <a:xfrm>
              <a:off x="2267478" y="5551258"/>
              <a:ext cx="385042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FMO</a:t>
              </a:r>
            </a:p>
          </p:txBody>
        </p:sp>
        <p:sp>
          <p:nvSpPr>
            <p:cNvPr id="674" name="TextBox 25">
              <a:extLst>
                <a:ext uri="{FF2B5EF4-FFF2-40B4-BE49-F238E27FC236}">
                  <a16:creationId xmlns:a16="http://schemas.microsoft.com/office/drawing/2014/main" id="{E0FFBAD0-9E42-91E1-734C-EF0B9BAF4A40}"/>
                </a:ext>
              </a:extLst>
            </p:cNvPr>
            <p:cNvSpPr txBox="1"/>
            <p:nvPr/>
          </p:nvSpPr>
          <p:spPr>
            <a:xfrm>
              <a:off x="2279622" y="5682943"/>
              <a:ext cx="313931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700" b="0" i="1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KO</a:t>
              </a:r>
              <a:endParaRPr kumimoji="0" lang="en-US" sz="700" b="0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75" name="TextBox 25">
              <a:extLst>
                <a:ext uri="{FF2B5EF4-FFF2-40B4-BE49-F238E27FC236}">
                  <a16:creationId xmlns:a16="http://schemas.microsoft.com/office/drawing/2014/main" id="{E58E7027-F145-264A-276B-12D0FE6ED5D7}"/>
                </a:ext>
              </a:extLst>
            </p:cNvPr>
            <p:cNvSpPr txBox="1"/>
            <p:nvPr/>
          </p:nvSpPr>
          <p:spPr>
            <a:xfrm>
              <a:off x="2271675" y="5797850"/>
              <a:ext cx="324128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00" b="0" i="1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WT</a:t>
              </a:r>
            </a:p>
          </p:txBody>
        </p:sp>
        <p:sp>
          <p:nvSpPr>
            <p:cNvPr id="676" name="Rectangle: Rounded Corners 675">
              <a:extLst>
                <a:ext uri="{FF2B5EF4-FFF2-40B4-BE49-F238E27FC236}">
                  <a16:creationId xmlns:a16="http://schemas.microsoft.com/office/drawing/2014/main" id="{C1D5C2D3-DD07-020E-70FC-B844B40B803C}"/>
                </a:ext>
              </a:extLst>
            </p:cNvPr>
            <p:cNvSpPr/>
            <p:nvPr/>
          </p:nvSpPr>
          <p:spPr>
            <a:xfrm>
              <a:off x="2139405" y="5573168"/>
              <a:ext cx="454149" cy="413117"/>
            </a:xfrm>
            <a:prstGeom prst="roundRect">
              <a:avLst>
                <a:gd name="adj" fmla="val 8997"/>
              </a:avLst>
            </a:prstGeom>
            <a:noFill/>
            <a:ln w="3175" cap="flat" cmpd="sng" algn="ctr">
              <a:solidFill>
                <a:srgbClr val="4F81BD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584" name="Text Box 17">
            <a:extLst>
              <a:ext uri="{FF2B5EF4-FFF2-40B4-BE49-F238E27FC236}">
                <a16:creationId xmlns:a16="http://schemas.microsoft.com/office/drawing/2014/main" id="{69329CA1-142D-2416-1228-71A114EB3FEF}"/>
              </a:ext>
            </a:extLst>
          </p:cNvPr>
          <p:cNvSpPr txBox="1"/>
          <p:nvPr/>
        </p:nvSpPr>
        <p:spPr>
          <a:xfrm>
            <a:off x="1273383" y="6658802"/>
            <a:ext cx="131211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VE-Cadherin-APC</a:t>
            </a:r>
          </a:p>
        </p:txBody>
      </p:sp>
      <p:cxnSp>
        <p:nvCxnSpPr>
          <p:cNvPr id="585" name="Straight Arrow Connector 584">
            <a:extLst>
              <a:ext uri="{FF2B5EF4-FFF2-40B4-BE49-F238E27FC236}">
                <a16:creationId xmlns:a16="http://schemas.microsoft.com/office/drawing/2014/main" id="{F50E3E06-DB9F-84A6-AD08-DBD35C62878D}"/>
              </a:ext>
            </a:extLst>
          </p:cNvPr>
          <p:cNvCxnSpPr>
            <a:cxnSpLocks/>
          </p:cNvCxnSpPr>
          <p:nvPr/>
        </p:nvCxnSpPr>
        <p:spPr>
          <a:xfrm>
            <a:off x="2506044" y="6778547"/>
            <a:ext cx="306173" cy="0"/>
          </a:xfrm>
          <a:prstGeom prst="straightConnector1">
            <a:avLst/>
          </a:prstGeom>
          <a:noFill/>
          <a:ln w="9525" cap="flat" cmpd="sng" algn="ctr">
            <a:solidFill>
              <a:sysClr val="windowText" lastClr="000000"/>
            </a:solidFill>
            <a:prstDash val="solid"/>
            <a:tailEnd type="triangle"/>
          </a:ln>
          <a:effectLst/>
        </p:spPr>
      </p:cxnSp>
      <p:sp>
        <p:nvSpPr>
          <p:cNvPr id="586" name="TextBox 585">
            <a:extLst>
              <a:ext uri="{FF2B5EF4-FFF2-40B4-BE49-F238E27FC236}">
                <a16:creationId xmlns:a16="http://schemas.microsoft.com/office/drawing/2014/main" id="{87E70799-ACF2-917B-B82C-CCD36CF5F9AC}"/>
              </a:ext>
            </a:extLst>
          </p:cNvPr>
          <p:cNvSpPr txBox="1"/>
          <p:nvPr/>
        </p:nvSpPr>
        <p:spPr>
          <a:xfrm rot="16200000">
            <a:off x="827887" y="6366352"/>
            <a:ext cx="544832" cy="2632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Count</a:t>
            </a:r>
          </a:p>
        </p:txBody>
      </p:sp>
      <p:cxnSp>
        <p:nvCxnSpPr>
          <p:cNvPr id="587" name="Straight Arrow Connector 586">
            <a:extLst>
              <a:ext uri="{FF2B5EF4-FFF2-40B4-BE49-F238E27FC236}">
                <a16:creationId xmlns:a16="http://schemas.microsoft.com/office/drawing/2014/main" id="{0E13E858-FFB9-8896-EEFC-8DB20C90FC8B}"/>
              </a:ext>
            </a:extLst>
          </p:cNvPr>
          <p:cNvCxnSpPr>
            <a:cxnSpLocks/>
          </p:cNvCxnSpPr>
          <p:nvPr/>
        </p:nvCxnSpPr>
        <p:spPr>
          <a:xfrm flipV="1">
            <a:off x="1107404" y="5655647"/>
            <a:ext cx="0" cy="661908"/>
          </a:xfrm>
          <a:prstGeom prst="straightConnector1">
            <a:avLst/>
          </a:prstGeom>
          <a:noFill/>
          <a:ln w="9525" cap="flat" cmpd="sng" algn="ctr">
            <a:solidFill>
              <a:sysClr val="windowText" lastClr="000000"/>
            </a:solidFill>
            <a:prstDash val="solid"/>
            <a:tailEnd type="triangle"/>
          </a:ln>
          <a:effectLst/>
        </p:spPr>
      </p:cxnSp>
      <p:sp>
        <p:nvSpPr>
          <p:cNvPr id="588" name="文本框 108">
            <a:extLst>
              <a:ext uri="{FF2B5EF4-FFF2-40B4-BE49-F238E27FC236}">
                <a16:creationId xmlns:a16="http://schemas.microsoft.com/office/drawing/2014/main" id="{2A7FC801-6EEF-78F3-B63C-4463CC95D270}"/>
              </a:ext>
            </a:extLst>
          </p:cNvPr>
          <p:cNvSpPr txBox="1"/>
          <p:nvPr/>
        </p:nvSpPr>
        <p:spPr>
          <a:xfrm>
            <a:off x="3202602" y="5592285"/>
            <a:ext cx="343037" cy="222312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r" defTabSz="914400"/>
            <a:r>
              <a:rPr lang="en-US" altLang="zh-CN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</a:t>
            </a:r>
            <a:endParaRPr lang="zh-CN" altLang="en-US" sz="1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9" name="文本框 108">
            <a:extLst>
              <a:ext uri="{FF2B5EF4-FFF2-40B4-BE49-F238E27FC236}">
                <a16:creationId xmlns:a16="http://schemas.microsoft.com/office/drawing/2014/main" id="{AF8F4C14-B88F-BEB5-0AF5-C13DE6F6A52F}"/>
              </a:ext>
            </a:extLst>
          </p:cNvPr>
          <p:cNvSpPr txBox="1"/>
          <p:nvPr/>
        </p:nvSpPr>
        <p:spPr>
          <a:xfrm>
            <a:off x="3202602" y="5774181"/>
            <a:ext cx="343037" cy="222312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r" defTabSz="914400"/>
            <a:r>
              <a:rPr lang="en-US" altLang="zh-CN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80</a:t>
            </a:r>
            <a:endParaRPr lang="zh-CN" altLang="en-US" sz="1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0" name="文本框 108">
            <a:extLst>
              <a:ext uri="{FF2B5EF4-FFF2-40B4-BE49-F238E27FC236}">
                <a16:creationId xmlns:a16="http://schemas.microsoft.com/office/drawing/2014/main" id="{1DD159A1-B9AF-3E2F-E170-546BD913A0ED}"/>
              </a:ext>
            </a:extLst>
          </p:cNvPr>
          <p:cNvSpPr txBox="1"/>
          <p:nvPr/>
        </p:nvSpPr>
        <p:spPr>
          <a:xfrm>
            <a:off x="3202602" y="5956077"/>
            <a:ext cx="343037" cy="222312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r" defTabSz="914400"/>
            <a:r>
              <a:rPr lang="en-US" altLang="zh-CN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60</a:t>
            </a:r>
            <a:endParaRPr lang="zh-CN" altLang="en-US" sz="1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1" name="文本框 108">
            <a:extLst>
              <a:ext uri="{FF2B5EF4-FFF2-40B4-BE49-F238E27FC236}">
                <a16:creationId xmlns:a16="http://schemas.microsoft.com/office/drawing/2014/main" id="{752618F2-7A47-4417-9B7F-69DB4D513D1E}"/>
              </a:ext>
            </a:extLst>
          </p:cNvPr>
          <p:cNvSpPr txBox="1"/>
          <p:nvPr/>
        </p:nvSpPr>
        <p:spPr>
          <a:xfrm>
            <a:off x="3202602" y="6137973"/>
            <a:ext cx="343037" cy="222312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r" defTabSz="914400"/>
            <a:r>
              <a:rPr lang="en-US" altLang="zh-CN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40</a:t>
            </a:r>
            <a:endParaRPr lang="zh-CN" altLang="en-US" sz="1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2" name="文本框 108">
            <a:extLst>
              <a:ext uri="{FF2B5EF4-FFF2-40B4-BE49-F238E27FC236}">
                <a16:creationId xmlns:a16="http://schemas.microsoft.com/office/drawing/2014/main" id="{70D13057-F75D-C099-9958-E1C4872525AF}"/>
              </a:ext>
            </a:extLst>
          </p:cNvPr>
          <p:cNvSpPr txBox="1"/>
          <p:nvPr/>
        </p:nvSpPr>
        <p:spPr>
          <a:xfrm>
            <a:off x="3202602" y="6319869"/>
            <a:ext cx="343037" cy="222312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r" defTabSz="914400"/>
            <a:r>
              <a:rPr lang="en-US" altLang="zh-CN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  <a:endParaRPr lang="zh-CN" altLang="en-US" sz="1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3" name="TextBox 592">
            <a:extLst>
              <a:ext uri="{FF2B5EF4-FFF2-40B4-BE49-F238E27FC236}">
                <a16:creationId xmlns:a16="http://schemas.microsoft.com/office/drawing/2014/main" id="{BC9D7B47-4686-B942-67EC-7630297C34B2}"/>
              </a:ext>
            </a:extLst>
          </p:cNvPr>
          <p:cNvSpPr txBox="1"/>
          <p:nvPr/>
        </p:nvSpPr>
        <p:spPr>
          <a:xfrm rot="16200000">
            <a:off x="2912816" y="6384368"/>
            <a:ext cx="544832" cy="2632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Count</a:t>
            </a:r>
          </a:p>
        </p:txBody>
      </p:sp>
      <p:cxnSp>
        <p:nvCxnSpPr>
          <p:cNvPr id="594" name="Straight Arrow Connector 593">
            <a:extLst>
              <a:ext uri="{FF2B5EF4-FFF2-40B4-BE49-F238E27FC236}">
                <a16:creationId xmlns:a16="http://schemas.microsoft.com/office/drawing/2014/main" id="{609B3C1B-DD26-71CA-6840-AABBB4C14C42}"/>
              </a:ext>
            </a:extLst>
          </p:cNvPr>
          <p:cNvCxnSpPr>
            <a:cxnSpLocks/>
          </p:cNvCxnSpPr>
          <p:nvPr/>
        </p:nvCxnSpPr>
        <p:spPr>
          <a:xfrm flipV="1">
            <a:off x="3186183" y="5663794"/>
            <a:ext cx="0" cy="661908"/>
          </a:xfrm>
          <a:prstGeom prst="straightConnector1">
            <a:avLst/>
          </a:prstGeom>
          <a:noFill/>
          <a:ln w="9525" cap="flat" cmpd="sng" algn="ctr">
            <a:solidFill>
              <a:sysClr val="windowText" lastClr="000000"/>
            </a:solidFill>
            <a:prstDash val="solid"/>
            <a:tailEnd type="triangle"/>
          </a:ln>
          <a:effectLst/>
        </p:spPr>
      </p:cxnSp>
      <p:sp>
        <p:nvSpPr>
          <p:cNvPr id="595" name="Text Box 17">
            <a:extLst>
              <a:ext uri="{FF2B5EF4-FFF2-40B4-BE49-F238E27FC236}">
                <a16:creationId xmlns:a16="http://schemas.microsoft.com/office/drawing/2014/main" id="{2D6174EF-46AF-0313-A7BA-AC2922A248B2}"/>
              </a:ext>
            </a:extLst>
          </p:cNvPr>
          <p:cNvSpPr txBox="1"/>
          <p:nvPr/>
        </p:nvSpPr>
        <p:spPr>
          <a:xfrm>
            <a:off x="3346450" y="6654120"/>
            <a:ext cx="131211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Occludin-AF488</a:t>
            </a:r>
          </a:p>
        </p:txBody>
      </p:sp>
      <p:grpSp>
        <p:nvGrpSpPr>
          <p:cNvPr id="596" name="Group 595">
            <a:extLst>
              <a:ext uri="{FF2B5EF4-FFF2-40B4-BE49-F238E27FC236}">
                <a16:creationId xmlns:a16="http://schemas.microsoft.com/office/drawing/2014/main" id="{596C74C9-9CE8-911A-93A7-F21A15E7DD3C}"/>
              </a:ext>
            </a:extLst>
          </p:cNvPr>
          <p:cNvGrpSpPr/>
          <p:nvPr/>
        </p:nvGrpSpPr>
        <p:grpSpPr>
          <a:xfrm>
            <a:off x="4525230" y="5616842"/>
            <a:ext cx="548630" cy="455036"/>
            <a:chOff x="2139404" y="5551258"/>
            <a:chExt cx="513116" cy="455036"/>
          </a:xfrm>
        </p:grpSpPr>
        <p:cxnSp>
          <p:nvCxnSpPr>
            <p:cNvPr id="663" name="Straight Connector 662">
              <a:extLst>
                <a:ext uri="{FF2B5EF4-FFF2-40B4-BE49-F238E27FC236}">
                  <a16:creationId xmlns:a16="http://schemas.microsoft.com/office/drawing/2014/main" id="{F60AEB84-A8D0-4979-2B9D-DA2FEFAFB389}"/>
                </a:ext>
              </a:extLst>
            </p:cNvPr>
            <p:cNvCxnSpPr>
              <a:cxnSpLocks/>
            </p:cNvCxnSpPr>
            <p:nvPr/>
          </p:nvCxnSpPr>
          <p:spPr>
            <a:xfrm>
              <a:off x="2171569" y="5654366"/>
              <a:ext cx="138149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cxnSp>
          <p:nvCxnSpPr>
            <p:cNvPr id="664" name="Straight Connector 663">
              <a:extLst>
                <a:ext uri="{FF2B5EF4-FFF2-40B4-BE49-F238E27FC236}">
                  <a16:creationId xmlns:a16="http://schemas.microsoft.com/office/drawing/2014/main" id="{D5CFFA8C-F84E-D83A-7214-C62F0C217160}"/>
                </a:ext>
              </a:extLst>
            </p:cNvPr>
            <p:cNvCxnSpPr>
              <a:cxnSpLocks/>
            </p:cNvCxnSpPr>
            <p:nvPr/>
          </p:nvCxnSpPr>
          <p:spPr>
            <a:xfrm>
              <a:off x="2171569" y="5779196"/>
              <a:ext cx="138149" cy="0"/>
            </a:xfrm>
            <a:prstGeom prst="line">
              <a:avLst/>
            </a:prstGeom>
            <a:noFill/>
            <a:ln w="19050" cap="flat" cmpd="sng" algn="ctr">
              <a:solidFill>
                <a:srgbClr val="FF8409"/>
              </a:solidFill>
              <a:prstDash val="solid"/>
            </a:ln>
            <a:effectLst/>
          </p:spPr>
        </p:cxnSp>
        <p:cxnSp>
          <p:nvCxnSpPr>
            <p:cNvPr id="665" name="Straight Connector 664">
              <a:extLst>
                <a:ext uri="{FF2B5EF4-FFF2-40B4-BE49-F238E27FC236}">
                  <a16:creationId xmlns:a16="http://schemas.microsoft.com/office/drawing/2014/main" id="{866D14C3-6DC2-68DB-13DF-0251309F59CB}"/>
                </a:ext>
              </a:extLst>
            </p:cNvPr>
            <p:cNvCxnSpPr>
              <a:cxnSpLocks/>
            </p:cNvCxnSpPr>
            <p:nvPr/>
          </p:nvCxnSpPr>
          <p:spPr>
            <a:xfrm>
              <a:off x="2171569" y="5904026"/>
              <a:ext cx="138149" cy="0"/>
            </a:xfrm>
            <a:prstGeom prst="line">
              <a:avLst/>
            </a:prstGeom>
            <a:noFill/>
            <a:ln w="19050" cap="flat" cmpd="sng" algn="ctr">
              <a:solidFill>
                <a:srgbClr val="0068D5"/>
              </a:solidFill>
              <a:prstDash val="solid"/>
            </a:ln>
            <a:effectLst/>
          </p:spPr>
        </p:cxnSp>
        <p:sp>
          <p:nvSpPr>
            <p:cNvPr id="666" name="TextBox 25">
              <a:extLst>
                <a:ext uri="{FF2B5EF4-FFF2-40B4-BE49-F238E27FC236}">
                  <a16:creationId xmlns:a16="http://schemas.microsoft.com/office/drawing/2014/main" id="{00F3675E-0F00-AECB-1614-15A006163973}"/>
                </a:ext>
              </a:extLst>
            </p:cNvPr>
            <p:cNvSpPr txBox="1"/>
            <p:nvPr/>
          </p:nvSpPr>
          <p:spPr>
            <a:xfrm>
              <a:off x="2267478" y="5551258"/>
              <a:ext cx="385042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FMO</a:t>
              </a:r>
            </a:p>
          </p:txBody>
        </p:sp>
        <p:sp>
          <p:nvSpPr>
            <p:cNvPr id="667" name="TextBox 25">
              <a:extLst>
                <a:ext uri="{FF2B5EF4-FFF2-40B4-BE49-F238E27FC236}">
                  <a16:creationId xmlns:a16="http://schemas.microsoft.com/office/drawing/2014/main" id="{E00E110B-0F4C-257D-BD70-ABF87232D194}"/>
                </a:ext>
              </a:extLst>
            </p:cNvPr>
            <p:cNvSpPr txBox="1"/>
            <p:nvPr/>
          </p:nvSpPr>
          <p:spPr>
            <a:xfrm>
              <a:off x="2262844" y="5680305"/>
              <a:ext cx="320832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700" b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KO</a:t>
              </a:r>
              <a:endParaRPr kumimoji="0" lang="en-US" sz="700" b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68" name="TextBox 25">
              <a:extLst>
                <a:ext uri="{FF2B5EF4-FFF2-40B4-BE49-F238E27FC236}">
                  <a16:creationId xmlns:a16="http://schemas.microsoft.com/office/drawing/2014/main" id="{20D5DCCC-F834-8A58-6578-B0CEC3D039C0}"/>
                </a:ext>
              </a:extLst>
            </p:cNvPr>
            <p:cNvSpPr txBox="1"/>
            <p:nvPr/>
          </p:nvSpPr>
          <p:spPr>
            <a:xfrm>
              <a:off x="2254897" y="5806239"/>
              <a:ext cx="303146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700" kern="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WT</a:t>
              </a:r>
              <a:endParaRPr kumimoji="0" lang="en-US" sz="700" b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69" name="Rectangle: Rounded Corners 668">
              <a:extLst>
                <a:ext uri="{FF2B5EF4-FFF2-40B4-BE49-F238E27FC236}">
                  <a16:creationId xmlns:a16="http://schemas.microsoft.com/office/drawing/2014/main" id="{7CBA0BE1-15D0-E46F-EE2F-DC3CDA1F6CAB}"/>
                </a:ext>
              </a:extLst>
            </p:cNvPr>
            <p:cNvSpPr/>
            <p:nvPr/>
          </p:nvSpPr>
          <p:spPr>
            <a:xfrm>
              <a:off x="2139404" y="5573168"/>
              <a:ext cx="448507" cy="413117"/>
            </a:xfrm>
            <a:prstGeom prst="roundRect">
              <a:avLst>
                <a:gd name="adj" fmla="val 9919"/>
              </a:avLst>
            </a:prstGeom>
            <a:noFill/>
            <a:ln w="3175" cap="flat" cmpd="sng" algn="ctr">
              <a:solidFill>
                <a:srgbClr val="4F81BD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597" name="TextBox 36">
            <a:extLst>
              <a:ext uri="{FF2B5EF4-FFF2-40B4-BE49-F238E27FC236}">
                <a16:creationId xmlns:a16="http://schemas.microsoft.com/office/drawing/2014/main" id="{C8984BAE-6B42-8B70-0BA8-36B300FA5790}"/>
              </a:ext>
            </a:extLst>
          </p:cNvPr>
          <p:cNvSpPr txBox="1"/>
          <p:nvPr/>
        </p:nvSpPr>
        <p:spPr>
          <a:xfrm rot="16200000">
            <a:off x="4540689" y="6017303"/>
            <a:ext cx="1328298" cy="2632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altLang="zh-CN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Intensity </a:t>
            </a:r>
            <a:r>
              <a:rPr lang="en-US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(MFI X10</a:t>
            </a:r>
            <a:r>
              <a:rPr lang="en-US" sz="1000" baseline="30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598" name="文本框 67">
            <a:extLst>
              <a:ext uri="{FF2B5EF4-FFF2-40B4-BE49-F238E27FC236}">
                <a16:creationId xmlns:a16="http://schemas.microsoft.com/office/drawing/2014/main" id="{A575048D-9F70-D49E-4CEE-F4D733464936}"/>
              </a:ext>
            </a:extLst>
          </p:cNvPr>
          <p:cNvSpPr txBox="1"/>
          <p:nvPr/>
        </p:nvSpPr>
        <p:spPr>
          <a:xfrm>
            <a:off x="954791" y="5394597"/>
            <a:ext cx="453164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altLang="zh-CN" sz="10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I)                                                         J)                                                      K)</a:t>
            </a:r>
          </a:p>
        </p:txBody>
      </p:sp>
      <p:cxnSp>
        <p:nvCxnSpPr>
          <p:cNvPr id="599" name="Straight Arrow Connector 598">
            <a:extLst>
              <a:ext uri="{FF2B5EF4-FFF2-40B4-BE49-F238E27FC236}">
                <a16:creationId xmlns:a16="http://schemas.microsoft.com/office/drawing/2014/main" id="{D90BAD8D-7939-D9FC-53AA-E374A5508E7F}"/>
              </a:ext>
            </a:extLst>
          </p:cNvPr>
          <p:cNvCxnSpPr>
            <a:cxnSpLocks/>
          </p:cNvCxnSpPr>
          <p:nvPr/>
        </p:nvCxnSpPr>
        <p:spPr>
          <a:xfrm>
            <a:off x="4471126" y="6768433"/>
            <a:ext cx="306173" cy="0"/>
          </a:xfrm>
          <a:prstGeom prst="straightConnector1">
            <a:avLst/>
          </a:prstGeom>
          <a:noFill/>
          <a:ln w="9525" cap="flat" cmpd="sng" algn="ctr">
            <a:solidFill>
              <a:sysClr val="windowText" lastClr="000000"/>
            </a:solidFill>
            <a:prstDash val="solid"/>
            <a:tailEnd type="triangle"/>
          </a:ln>
          <a:effectLst/>
        </p:spPr>
      </p:cxnSp>
      <p:sp>
        <p:nvSpPr>
          <p:cNvPr id="600" name="文本框 94">
            <a:extLst>
              <a:ext uri="{FF2B5EF4-FFF2-40B4-BE49-F238E27FC236}">
                <a16:creationId xmlns:a16="http://schemas.microsoft.com/office/drawing/2014/main" id="{8AFC7CE0-D6EC-92B5-118B-85B6495FA0F7}"/>
              </a:ext>
            </a:extLst>
          </p:cNvPr>
          <p:cNvSpPr txBox="1">
            <a:spLocks noChangeAspect="1"/>
          </p:cNvSpPr>
          <p:nvPr/>
        </p:nvSpPr>
        <p:spPr>
          <a:xfrm>
            <a:off x="5142046" y="6522291"/>
            <a:ext cx="344392" cy="26161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r" defTabSz="914400"/>
            <a:r>
              <a:rPr lang="en-US" altLang="zh-CN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zh-CN" altLang="en-US" sz="1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1" name="文本框 94">
            <a:extLst>
              <a:ext uri="{FF2B5EF4-FFF2-40B4-BE49-F238E27FC236}">
                <a16:creationId xmlns:a16="http://schemas.microsoft.com/office/drawing/2014/main" id="{8D58071A-503A-C2CE-50FC-04C4EEED857F}"/>
              </a:ext>
            </a:extLst>
          </p:cNvPr>
          <p:cNvSpPr txBox="1">
            <a:spLocks noChangeAspect="1"/>
          </p:cNvSpPr>
          <p:nvPr/>
        </p:nvSpPr>
        <p:spPr>
          <a:xfrm>
            <a:off x="5142046" y="6287045"/>
            <a:ext cx="344392" cy="26161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r" defTabSz="914400"/>
            <a:r>
              <a:rPr lang="en-US" altLang="zh-CN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zh-CN" altLang="en-US" sz="1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2" name="文本框 94">
            <a:extLst>
              <a:ext uri="{FF2B5EF4-FFF2-40B4-BE49-F238E27FC236}">
                <a16:creationId xmlns:a16="http://schemas.microsoft.com/office/drawing/2014/main" id="{75AB83D1-3C1D-D849-E647-94B27650D7DF}"/>
              </a:ext>
            </a:extLst>
          </p:cNvPr>
          <p:cNvSpPr txBox="1">
            <a:spLocks noChangeAspect="1"/>
          </p:cNvSpPr>
          <p:nvPr/>
        </p:nvSpPr>
        <p:spPr>
          <a:xfrm>
            <a:off x="5142046" y="6045174"/>
            <a:ext cx="344392" cy="26161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r" defTabSz="914400"/>
            <a:r>
              <a:rPr lang="en-US" altLang="zh-CN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zh-CN" altLang="en-US" sz="1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3" name="文本框 94">
            <a:extLst>
              <a:ext uri="{FF2B5EF4-FFF2-40B4-BE49-F238E27FC236}">
                <a16:creationId xmlns:a16="http://schemas.microsoft.com/office/drawing/2014/main" id="{F3B95B69-6AD8-D3C1-45E2-ACE3A39DF7E0}"/>
              </a:ext>
            </a:extLst>
          </p:cNvPr>
          <p:cNvSpPr txBox="1">
            <a:spLocks noChangeAspect="1"/>
          </p:cNvSpPr>
          <p:nvPr/>
        </p:nvSpPr>
        <p:spPr>
          <a:xfrm>
            <a:off x="5142046" y="5803303"/>
            <a:ext cx="344392" cy="26161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r" defTabSz="914400"/>
            <a:r>
              <a:rPr lang="en-US" altLang="zh-CN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zh-CN" altLang="en-US" sz="1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4" name="文本框 94">
            <a:extLst>
              <a:ext uri="{FF2B5EF4-FFF2-40B4-BE49-F238E27FC236}">
                <a16:creationId xmlns:a16="http://schemas.microsoft.com/office/drawing/2014/main" id="{FCE9FCCA-069E-0D3C-970F-554CA18F446F}"/>
              </a:ext>
            </a:extLst>
          </p:cNvPr>
          <p:cNvSpPr txBox="1">
            <a:spLocks noChangeAspect="1"/>
          </p:cNvSpPr>
          <p:nvPr/>
        </p:nvSpPr>
        <p:spPr>
          <a:xfrm>
            <a:off x="5142046" y="5548180"/>
            <a:ext cx="344392" cy="26161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r" defTabSz="914400"/>
            <a:r>
              <a:rPr lang="en-US" altLang="zh-CN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zh-CN" altLang="en-US" sz="1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5" name="文本框 92">
            <a:extLst>
              <a:ext uri="{FF2B5EF4-FFF2-40B4-BE49-F238E27FC236}">
                <a16:creationId xmlns:a16="http://schemas.microsoft.com/office/drawing/2014/main" id="{9067B163-61EA-978A-CAC2-3AD62B82366F}"/>
              </a:ext>
            </a:extLst>
          </p:cNvPr>
          <p:cNvSpPr txBox="1"/>
          <p:nvPr/>
        </p:nvSpPr>
        <p:spPr>
          <a:xfrm>
            <a:off x="5400911" y="6639137"/>
            <a:ext cx="132008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en-US" altLang="zh-CN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VE-Cad    </a:t>
            </a:r>
            <a:r>
              <a:rPr lang="en-US" altLang="zh-CN" sz="1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Occludin</a:t>
            </a:r>
            <a:endParaRPr lang="en-US" altLang="zh-CN" sz="1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06" name="Group 605">
            <a:extLst>
              <a:ext uri="{FF2B5EF4-FFF2-40B4-BE49-F238E27FC236}">
                <a16:creationId xmlns:a16="http://schemas.microsoft.com/office/drawing/2014/main" id="{CF7F1111-644F-6D86-40DF-4FBE968DFBC6}"/>
              </a:ext>
            </a:extLst>
          </p:cNvPr>
          <p:cNvGrpSpPr/>
          <p:nvPr/>
        </p:nvGrpSpPr>
        <p:grpSpPr>
          <a:xfrm>
            <a:off x="5471998" y="5562929"/>
            <a:ext cx="469233" cy="356101"/>
            <a:chOff x="7065154" y="3453505"/>
            <a:chExt cx="438857" cy="356101"/>
          </a:xfrm>
        </p:grpSpPr>
        <p:sp>
          <p:nvSpPr>
            <p:cNvPr id="658" name="文本框 139">
              <a:extLst>
                <a:ext uri="{FF2B5EF4-FFF2-40B4-BE49-F238E27FC236}">
                  <a16:creationId xmlns:a16="http://schemas.microsoft.com/office/drawing/2014/main" id="{F62533E8-802D-C2D0-85D4-B087AC678BAF}"/>
                </a:ext>
              </a:extLst>
            </p:cNvPr>
            <p:cNvSpPr txBox="1"/>
            <p:nvPr/>
          </p:nvSpPr>
          <p:spPr>
            <a:xfrm>
              <a:off x="7164883" y="3453505"/>
              <a:ext cx="339128" cy="2077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zh-CN" sz="750" kern="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WT</a:t>
              </a:r>
              <a:r>
                <a:rPr kumimoji="0" lang="en-US" altLang="zh-CN" sz="75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kumimoji="0" lang="zh-CN" altLang="en-US" sz="750" b="0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59" name="文本框 139">
              <a:extLst>
                <a:ext uri="{FF2B5EF4-FFF2-40B4-BE49-F238E27FC236}">
                  <a16:creationId xmlns:a16="http://schemas.microsoft.com/office/drawing/2014/main" id="{6EFF2269-B235-1B83-2687-FA2419D5D8F1}"/>
                </a:ext>
              </a:extLst>
            </p:cNvPr>
            <p:cNvSpPr txBox="1"/>
            <p:nvPr/>
          </p:nvSpPr>
          <p:spPr>
            <a:xfrm>
              <a:off x="7167660" y="3601857"/>
              <a:ext cx="303146" cy="2077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750" b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KO</a:t>
              </a:r>
              <a:endParaRPr kumimoji="0" lang="zh-CN" altLang="en-US" sz="750" b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60" name="Rectangle 24">
              <a:extLst>
                <a:ext uri="{FF2B5EF4-FFF2-40B4-BE49-F238E27FC236}">
                  <a16:creationId xmlns:a16="http://schemas.microsoft.com/office/drawing/2014/main" id="{509DADA8-5337-99EC-A654-B836F350C8DB}"/>
                </a:ext>
              </a:extLst>
            </p:cNvPr>
            <p:cNvSpPr/>
            <p:nvPr/>
          </p:nvSpPr>
          <p:spPr>
            <a:xfrm>
              <a:off x="7102535" y="3530068"/>
              <a:ext cx="116465" cy="65703"/>
            </a:xfrm>
            <a:prstGeom prst="rect">
              <a:avLst/>
            </a:prstGeom>
            <a:solidFill>
              <a:srgbClr val="CCCCCC"/>
            </a:solidFill>
            <a:ln w="635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61" name="Rectangle: Rounded Corners 660">
              <a:extLst>
                <a:ext uri="{FF2B5EF4-FFF2-40B4-BE49-F238E27FC236}">
                  <a16:creationId xmlns:a16="http://schemas.microsoft.com/office/drawing/2014/main" id="{CB1F9EB5-ADC9-A557-4675-A7B654151FB4}"/>
                </a:ext>
              </a:extLst>
            </p:cNvPr>
            <p:cNvSpPr/>
            <p:nvPr/>
          </p:nvSpPr>
          <p:spPr>
            <a:xfrm>
              <a:off x="7065154" y="3471917"/>
              <a:ext cx="356068" cy="307456"/>
            </a:xfrm>
            <a:prstGeom prst="roundRect">
              <a:avLst>
                <a:gd name="adj" fmla="val 12462"/>
              </a:avLst>
            </a:prstGeom>
            <a:noFill/>
            <a:ln w="3175" cap="flat" cmpd="sng" algn="ctr">
              <a:solidFill>
                <a:srgbClr val="4F81BD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62" name="Rectangle 24">
              <a:extLst>
                <a:ext uri="{FF2B5EF4-FFF2-40B4-BE49-F238E27FC236}">
                  <a16:creationId xmlns:a16="http://schemas.microsoft.com/office/drawing/2014/main" id="{2657A481-0518-9F85-A4D1-9C905267991E}"/>
                </a:ext>
              </a:extLst>
            </p:cNvPr>
            <p:cNvSpPr/>
            <p:nvPr/>
          </p:nvSpPr>
          <p:spPr>
            <a:xfrm>
              <a:off x="7104737" y="3671439"/>
              <a:ext cx="116465" cy="65703"/>
            </a:xfrm>
            <a:prstGeom prst="rect">
              <a:avLst/>
            </a:prstGeom>
            <a:solidFill>
              <a:srgbClr val="FFC080"/>
            </a:solidFill>
            <a:ln w="6350" cap="flat" cmpd="sng" algn="ctr">
              <a:solidFill>
                <a:srgbClr val="4F81BD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607" name="Group 606">
            <a:extLst>
              <a:ext uri="{FF2B5EF4-FFF2-40B4-BE49-F238E27FC236}">
                <a16:creationId xmlns:a16="http://schemas.microsoft.com/office/drawing/2014/main" id="{700BA899-F830-DD05-3F94-82444F8BA691}"/>
              </a:ext>
            </a:extLst>
          </p:cNvPr>
          <p:cNvGrpSpPr/>
          <p:nvPr/>
        </p:nvGrpSpPr>
        <p:grpSpPr>
          <a:xfrm>
            <a:off x="1167653" y="7192629"/>
            <a:ext cx="343037" cy="1131792"/>
            <a:chOff x="1592074" y="4117737"/>
            <a:chExt cx="320832" cy="1131792"/>
          </a:xfrm>
        </p:grpSpPr>
        <p:sp>
          <p:nvSpPr>
            <p:cNvPr id="652" name="文本框 108">
              <a:extLst>
                <a:ext uri="{FF2B5EF4-FFF2-40B4-BE49-F238E27FC236}">
                  <a16:creationId xmlns:a16="http://schemas.microsoft.com/office/drawing/2014/main" id="{C6637AEA-17FA-DB4B-BBF6-185003FDBE0F}"/>
                </a:ext>
              </a:extLst>
            </p:cNvPr>
            <p:cNvSpPr txBox="1"/>
            <p:nvPr/>
          </p:nvSpPr>
          <p:spPr>
            <a:xfrm>
              <a:off x="1592074" y="4117737"/>
              <a:ext cx="320832" cy="222312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pPr algn="r" defTabSz="914400"/>
              <a:r>
                <a:rPr lang="en-US" altLang="zh-CN" sz="10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100</a:t>
              </a:r>
              <a:endParaRPr lang="zh-CN" altLang="en-US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53" name="文本框 108">
              <a:extLst>
                <a:ext uri="{FF2B5EF4-FFF2-40B4-BE49-F238E27FC236}">
                  <a16:creationId xmlns:a16="http://schemas.microsoft.com/office/drawing/2014/main" id="{522E28C9-CF6D-25A0-1A4F-334EB1686131}"/>
                </a:ext>
              </a:extLst>
            </p:cNvPr>
            <p:cNvSpPr txBox="1"/>
            <p:nvPr/>
          </p:nvSpPr>
          <p:spPr>
            <a:xfrm>
              <a:off x="1592074" y="4299633"/>
              <a:ext cx="320832" cy="222312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pPr algn="r" defTabSz="914400"/>
              <a:r>
                <a:rPr lang="en-US" altLang="zh-CN" sz="10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80</a:t>
              </a:r>
              <a:endParaRPr lang="zh-CN" altLang="en-US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54" name="文本框 108">
              <a:extLst>
                <a:ext uri="{FF2B5EF4-FFF2-40B4-BE49-F238E27FC236}">
                  <a16:creationId xmlns:a16="http://schemas.microsoft.com/office/drawing/2014/main" id="{16D942A4-987E-6F10-1955-68D9DA19CDF3}"/>
                </a:ext>
              </a:extLst>
            </p:cNvPr>
            <p:cNvSpPr txBox="1"/>
            <p:nvPr/>
          </p:nvSpPr>
          <p:spPr>
            <a:xfrm>
              <a:off x="1592074" y="4481529"/>
              <a:ext cx="320832" cy="222312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pPr algn="r" defTabSz="914400"/>
              <a:r>
                <a:rPr lang="en-US" altLang="zh-CN" sz="10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60</a:t>
              </a:r>
              <a:endParaRPr lang="zh-CN" altLang="en-US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55" name="文本框 108">
              <a:extLst>
                <a:ext uri="{FF2B5EF4-FFF2-40B4-BE49-F238E27FC236}">
                  <a16:creationId xmlns:a16="http://schemas.microsoft.com/office/drawing/2014/main" id="{898601AE-2F0B-5158-928E-43924A55CCBE}"/>
                </a:ext>
              </a:extLst>
            </p:cNvPr>
            <p:cNvSpPr txBox="1"/>
            <p:nvPr/>
          </p:nvSpPr>
          <p:spPr>
            <a:xfrm>
              <a:off x="1592074" y="4663425"/>
              <a:ext cx="320832" cy="222312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pPr algn="r" defTabSz="914400"/>
              <a:r>
                <a:rPr lang="en-US" altLang="zh-CN" sz="10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40</a:t>
              </a:r>
              <a:endParaRPr lang="zh-CN" altLang="en-US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56" name="文本框 108">
              <a:extLst>
                <a:ext uri="{FF2B5EF4-FFF2-40B4-BE49-F238E27FC236}">
                  <a16:creationId xmlns:a16="http://schemas.microsoft.com/office/drawing/2014/main" id="{EB06BD7A-7756-CE97-4130-DC466254C9A6}"/>
                </a:ext>
              </a:extLst>
            </p:cNvPr>
            <p:cNvSpPr txBox="1"/>
            <p:nvPr/>
          </p:nvSpPr>
          <p:spPr>
            <a:xfrm>
              <a:off x="1592074" y="4845321"/>
              <a:ext cx="320832" cy="222312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pPr algn="r" defTabSz="914400"/>
              <a:r>
                <a:rPr lang="en-US" altLang="zh-CN" sz="10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20</a:t>
              </a:r>
              <a:endParaRPr lang="zh-CN" altLang="en-US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57" name="文本框 108">
              <a:extLst>
                <a:ext uri="{FF2B5EF4-FFF2-40B4-BE49-F238E27FC236}">
                  <a16:creationId xmlns:a16="http://schemas.microsoft.com/office/drawing/2014/main" id="{4DC0A79F-7801-BE40-F714-499C1C250371}"/>
                </a:ext>
              </a:extLst>
            </p:cNvPr>
            <p:cNvSpPr txBox="1"/>
            <p:nvPr/>
          </p:nvSpPr>
          <p:spPr>
            <a:xfrm>
              <a:off x="1592074" y="5027217"/>
              <a:ext cx="320832" cy="222312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pPr algn="r" defTabSz="914400"/>
              <a:r>
                <a:rPr lang="en-US" altLang="zh-CN" sz="10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  <a:endParaRPr lang="zh-CN" altLang="en-US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08" name="Group 607">
            <a:extLst>
              <a:ext uri="{FF2B5EF4-FFF2-40B4-BE49-F238E27FC236}">
                <a16:creationId xmlns:a16="http://schemas.microsoft.com/office/drawing/2014/main" id="{7D19B392-249C-BFAF-5D09-06651E740819}"/>
              </a:ext>
            </a:extLst>
          </p:cNvPr>
          <p:cNvGrpSpPr/>
          <p:nvPr/>
        </p:nvGrpSpPr>
        <p:grpSpPr>
          <a:xfrm>
            <a:off x="1999489" y="7093609"/>
            <a:ext cx="548629" cy="446647"/>
            <a:chOff x="2139405" y="5551258"/>
            <a:chExt cx="513115" cy="446647"/>
          </a:xfrm>
        </p:grpSpPr>
        <p:cxnSp>
          <p:nvCxnSpPr>
            <p:cNvPr id="645" name="Straight Connector 644">
              <a:extLst>
                <a:ext uri="{FF2B5EF4-FFF2-40B4-BE49-F238E27FC236}">
                  <a16:creationId xmlns:a16="http://schemas.microsoft.com/office/drawing/2014/main" id="{0E545638-39C9-8BAA-666D-B9D265986718}"/>
                </a:ext>
              </a:extLst>
            </p:cNvPr>
            <p:cNvCxnSpPr>
              <a:cxnSpLocks/>
            </p:cNvCxnSpPr>
            <p:nvPr/>
          </p:nvCxnSpPr>
          <p:spPr>
            <a:xfrm>
              <a:off x="2171569" y="5654366"/>
              <a:ext cx="138149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cxnSp>
          <p:nvCxnSpPr>
            <p:cNvPr id="646" name="Straight Connector 645">
              <a:extLst>
                <a:ext uri="{FF2B5EF4-FFF2-40B4-BE49-F238E27FC236}">
                  <a16:creationId xmlns:a16="http://schemas.microsoft.com/office/drawing/2014/main" id="{EB91B9AD-83E1-72BD-6C24-F594AF8C32C3}"/>
                </a:ext>
              </a:extLst>
            </p:cNvPr>
            <p:cNvCxnSpPr>
              <a:cxnSpLocks/>
            </p:cNvCxnSpPr>
            <p:nvPr/>
          </p:nvCxnSpPr>
          <p:spPr>
            <a:xfrm>
              <a:off x="2171569" y="5779196"/>
              <a:ext cx="138149" cy="0"/>
            </a:xfrm>
            <a:prstGeom prst="line">
              <a:avLst/>
            </a:prstGeom>
            <a:noFill/>
            <a:ln w="19050" cap="flat" cmpd="sng" algn="ctr">
              <a:solidFill>
                <a:srgbClr val="D400D4"/>
              </a:solidFill>
              <a:prstDash val="solid"/>
            </a:ln>
            <a:effectLst/>
          </p:spPr>
        </p:cxnSp>
        <p:cxnSp>
          <p:nvCxnSpPr>
            <p:cNvPr id="647" name="Straight Connector 646">
              <a:extLst>
                <a:ext uri="{FF2B5EF4-FFF2-40B4-BE49-F238E27FC236}">
                  <a16:creationId xmlns:a16="http://schemas.microsoft.com/office/drawing/2014/main" id="{E3A27B42-D600-853A-BF04-E4E50736DA3F}"/>
                </a:ext>
              </a:extLst>
            </p:cNvPr>
            <p:cNvCxnSpPr>
              <a:cxnSpLocks/>
            </p:cNvCxnSpPr>
            <p:nvPr/>
          </p:nvCxnSpPr>
          <p:spPr>
            <a:xfrm>
              <a:off x="2171569" y="5904026"/>
              <a:ext cx="138149" cy="0"/>
            </a:xfrm>
            <a:prstGeom prst="line">
              <a:avLst/>
            </a:prstGeom>
            <a:noFill/>
            <a:ln w="19050" cap="flat" cmpd="sng" algn="ctr">
              <a:solidFill>
                <a:srgbClr val="008000"/>
              </a:solidFill>
              <a:prstDash val="solid"/>
            </a:ln>
            <a:effectLst/>
          </p:spPr>
        </p:cxnSp>
        <p:sp>
          <p:nvSpPr>
            <p:cNvPr id="648" name="TextBox 25">
              <a:extLst>
                <a:ext uri="{FF2B5EF4-FFF2-40B4-BE49-F238E27FC236}">
                  <a16:creationId xmlns:a16="http://schemas.microsoft.com/office/drawing/2014/main" id="{98FFCB61-E96D-5759-EADE-F2E55B42499B}"/>
                </a:ext>
              </a:extLst>
            </p:cNvPr>
            <p:cNvSpPr txBox="1"/>
            <p:nvPr/>
          </p:nvSpPr>
          <p:spPr>
            <a:xfrm>
              <a:off x="2267478" y="5551258"/>
              <a:ext cx="385042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FMO</a:t>
              </a:r>
            </a:p>
          </p:txBody>
        </p:sp>
        <p:sp>
          <p:nvSpPr>
            <p:cNvPr id="649" name="TextBox 25">
              <a:extLst>
                <a:ext uri="{FF2B5EF4-FFF2-40B4-BE49-F238E27FC236}">
                  <a16:creationId xmlns:a16="http://schemas.microsoft.com/office/drawing/2014/main" id="{2DA39D0E-0DA0-0BAB-F0DA-589109950C9F}"/>
                </a:ext>
              </a:extLst>
            </p:cNvPr>
            <p:cNvSpPr txBox="1"/>
            <p:nvPr/>
          </p:nvSpPr>
          <p:spPr>
            <a:xfrm>
              <a:off x="2262844" y="5674554"/>
              <a:ext cx="336216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00" b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KO</a:t>
              </a:r>
            </a:p>
          </p:txBody>
        </p:sp>
        <p:sp>
          <p:nvSpPr>
            <p:cNvPr id="650" name="TextBox 25">
              <a:extLst>
                <a:ext uri="{FF2B5EF4-FFF2-40B4-BE49-F238E27FC236}">
                  <a16:creationId xmlns:a16="http://schemas.microsoft.com/office/drawing/2014/main" id="{F5B17E36-633F-7969-2E6A-BADEB51ABE5D}"/>
                </a:ext>
              </a:extLst>
            </p:cNvPr>
            <p:cNvSpPr txBox="1"/>
            <p:nvPr/>
          </p:nvSpPr>
          <p:spPr>
            <a:xfrm>
              <a:off x="2254897" y="5797850"/>
              <a:ext cx="303146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00" b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WT</a:t>
              </a:r>
            </a:p>
          </p:txBody>
        </p:sp>
        <p:sp>
          <p:nvSpPr>
            <p:cNvPr id="651" name="Rectangle: Rounded Corners 650">
              <a:extLst>
                <a:ext uri="{FF2B5EF4-FFF2-40B4-BE49-F238E27FC236}">
                  <a16:creationId xmlns:a16="http://schemas.microsoft.com/office/drawing/2014/main" id="{EB404D0D-003A-0EC2-08FE-F0490C7743DA}"/>
                </a:ext>
              </a:extLst>
            </p:cNvPr>
            <p:cNvSpPr/>
            <p:nvPr/>
          </p:nvSpPr>
          <p:spPr>
            <a:xfrm>
              <a:off x="2139405" y="5573168"/>
              <a:ext cx="470752" cy="413117"/>
            </a:xfrm>
            <a:prstGeom prst="roundRect">
              <a:avLst>
                <a:gd name="adj" fmla="val 15453"/>
              </a:avLst>
            </a:prstGeom>
            <a:noFill/>
            <a:ln w="3175" cap="flat" cmpd="sng" algn="ctr">
              <a:solidFill>
                <a:srgbClr val="4F81BD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09" name="Text Box 17">
            <a:extLst>
              <a:ext uri="{FF2B5EF4-FFF2-40B4-BE49-F238E27FC236}">
                <a16:creationId xmlns:a16="http://schemas.microsoft.com/office/drawing/2014/main" id="{57C898F1-6DE4-0E24-4919-AC3E528C6A60}"/>
              </a:ext>
            </a:extLst>
          </p:cNvPr>
          <p:cNvSpPr txBox="1"/>
          <p:nvPr/>
        </p:nvSpPr>
        <p:spPr>
          <a:xfrm>
            <a:off x="1273383" y="8256858"/>
            <a:ext cx="131211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VE-Cadherin-APC</a:t>
            </a:r>
          </a:p>
        </p:txBody>
      </p:sp>
      <p:cxnSp>
        <p:nvCxnSpPr>
          <p:cNvPr id="610" name="Straight Arrow Connector 609">
            <a:extLst>
              <a:ext uri="{FF2B5EF4-FFF2-40B4-BE49-F238E27FC236}">
                <a16:creationId xmlns:a16="http://schemas.microsoft.com/office/drawing/2014/main" id="{77FEAEC5-9F26-3A56-15DB-EB5D74D68084}"/>
              </a:ext>
            </a:extLst>
          </p:cNvPr>
          <p:cNvCxnSpPr>
            <a:cxnSpLocks/>
          </p:cNvCxnSpPr>
          <p:nvPr/>
        </p:nvCxnSpPr>
        <p:spPr>
          <a:xfrm>
            <a:off x="2506044" y="8376603"/>
            <a:ext cx="306173" cy="0"/>
          </a:xfrm>
          <a:prstGeom prst="straightConnector1">
            <a:avLst/>
          </a:prstGeom>
          <a:noFill/>
          <a:ln w="9525" cap="flat" cmpd="sng" algn="ctr">
            <a:solidFill>
              <a:sysClr val="windowText" lastClr="000000"/>
            </a:solidFill>
            <a:prstDash val="solid"/>
            <a:tailEnd type="triangle"/>
          </a:ln>
          <a:effectLst/>
        </p:spPr>
      </p:cxnSp>
      <p:sp>
        <p:nvSpPr>
          <p:cNvPr id="611" name="TextBox 610">
            <a:extLst>
              <a:ext uri="{FF2B5EF4-FFF2-40B4-BE49-F238E27FC236}">
                <a16:creationId xmlns:a16="http://schemas.microsoft.com/office/drawing/2014/main" id="{47948D28-4265-C98E-9A25-887445FB0D14}"/>
              </a:ext>
            </a:extLst>
          </p:cNvPr>
          <p:cNvSpPr txBox="1"/>
          <p:nvPr/>
        </p:nvSpPr>
        <p:spPr>
          <a:xfrm rot="16200000">
            <a:off x="827887" y="7964408"/>
            <a:ext cx="544832" cy="2632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Count</a:t>
            </a:r>
          </a:p>
        </p:txBody>
      </p:sp>
      <p:cxnSp>
        <p:nvCxnSpPr>
          <p:cNvPr id="612" name="Straight Arrow Connector 611">
            <a:extLst>
              <a:ext uri="{FF2B5EF4-FFF2-40B4-BE49-F238E27FC236}">
                <a16:creationId xmlns:a16="http://schemas.microsoft.com/office/drawing/2014/main" id="{6F85F127-8665-0FDD-F107-FAFC37997775}"/>
              </a:ext>
            </a:extLst>
          </p:cNvPr>
          <p:cNvCxnSpPr>
            <a:cxnSpLocks/>
          </p:cNvCxnSpPr>
          <p:nvPr/>
        </p:nvCxnSpPr>
        <p:spPr>
          <a:xfrm flipV="1">
            <a:off x="1107404" y="7253703"/>
            <a:ext cx="0" cy="661908"/>
          </a:xfrm>
          <a:prstGeom prst="straightConnector1">
            <a:avLst/>
          </a:prstGeom>
          <a:noFill/>
          <a:ln w="9525" cap="flat" cmpd="sng" algn="ctr">
            <a:solidFill>
              <a:sysClr val="windowText" lastClr="000000"/>
            </a:solidFill>
            <a:prstDash val="solid"/>
            <a:tailEnd type="triangle"/>
          </a:ln>
          <a:effectLst/>
        </p:spPr>
      </p:cxnSp>
      <p:sp>
        <p:nvSpPr>
          <p:cNvPr id="613" name="文本框 108">
            <a:extLst>
              <a:ext uri="{FF2B5EF4-FFF2-40B4-BE49-F238E27FC236}">
                <a16:creationId xmlns:a16="http://schemas.microsoft.com/office/drawing/2014/main" id="{53FBBC6C-2811-814C-00F7-AF6EAAB1C377}"/>
              </a:ext>
            </a:extLst>
          </p:cNvPr>
          <p:cNvSpPr txBox="1"/>
          <p:nvPr/>
        </p:nvSpPr>
        <p:spPr>
          <a:xfrm>
            <a:off x="3202602" y="7190341"/>
            <a:ext cx="343037" cy="222312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r" defTabSz="914400"/>
            <a:r>
              <a:rPr lang="en-US" altLang="zh-CN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</a:t>
            </a:r>
            <a:endParaRPr lang="zh-CN" altLang="en-US" sz="1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4" name="文本框 108">
            <a:extLst>
              <a:ext uri="{FF2B5EF4-FFF2-40B4-BE49-F238E27FC236}">
                <a16:creationId xmlns:a16="http://schemas.microsoft.com/office/drawing/2014/main" id="{8EAE8CA9-724E-7881-3BBA-4B0A1FEE6B49}"/>
              </a:ext>
            </a:extLst>
          </p:cNvPr>
          <p:cNvSpPr txBox="1"/>
          <p:nvPr/>
        </p:nvSpPr>
        <p:spPr>
          <a:xfrm>
            <a:off x="3202602" y="7372237"/>
            <a:ext cx="343037" cy="222312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r" defTabSz="914400"/>
            <a:r>
              <a:rPr lang="en-US" altLang="zh-CN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80</a:t>
            </a:r>
            <a:endParaRPr lang="zh-CN" altLang="en-US" sz="1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5" name="文本框 108">
            <a:extLst>
              <a:ext uri="{FF2B5EF4-FFF2-40B4-BE49-F238E27FC236}">
                <a16:creationId xmlns:a16="http://schemas.microsoft.com/office/drawing/2014/main" id="{89C8D4B1-4688-8834-B794-260C781FC99D}"/>
              </a:ext>
            </a:extLst>
          </p:cNvPr>
          <p:cNvSpPr txBox="1"/>
          <p:nvPr/>
        </p:nvSpPr>
        <p:spPr>
          <a:xfrm>
            <a:off x="3202602" y="7554133"/>
            <a:ext cx="343037" cy="222312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r" defTabSz="914400"/>
            <a:r>
              <a:rPr lang="en-US" altLang="zh-CN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60</a:t>
            </a:r>
            <a:endParaRPr lang="zh-CN" altLang="en-US" sz="1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6" name="文本框 108">
            <a:extLst>
              <a:ext uri="{FF2B5EF4-FFF2-40B4-BE49-F238E27FC236}">
                <a16:creationId xmlns:a16="http://schemas.microsoft.com/office/drawing/2014/main" id="{402DA958-F4B8-8F72-B584-16B9742C3C5F}"/>
              </a:ext>
            </a:extLst>
          </p:cNvPr>
          <p:cNvSpPr txBox="1"/>
          <p:nvPr/>
        </p:nvSpPr>
        <p:spPr>
          <a:xfrm>
            <a:off x="3202602" y="7736029"/>
            <a:ext cx="343037" cy="222312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r" defTabSz="914400"/>
            <a:r>
              <a:rPr lang="en-US" altLang="zh-CN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40</a:t>
            </a:r>
            <a:endParaRPr lang="zh-CN" altLang="en-US" sz="1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7" name="文本框 108">
            <a:extLst>
              <a:ext uri="{FF2B5EF4-FFF2-40B4-BE49-F238E27FC236}">
                <a16:creationId xmlns:a16="http://schemas.microsoft.com/office/drawing/2014/main" id="{64B7BCBD-9C5D-F2BC-E35D-509473E195EE}"/>
              </a:ext>
            </a:extLst>
          </p:cNvPr>
          <p:cNvSpPr txBox="1"/>
          <p:nvPr/>
        </p:nvSpPr>
        <p:spPr>
          <a:xfrm>
            <a:off x="3202602" y="7917925"/>
            <a:ext cx="343037" cy="222312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r" defTabSz="914400"/>
            <a:r>
              <a:rPr lang="en-US" altLang="zh-CN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  <a:endParaRPr lang="zh-CN" altLang="en-US" sz="1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8" name="文本框 108">
            <a:extLst>
              <a:ext uri="{FF2B5EF4-FFF2-40B4-BE49-F238E27FC236}">
                <a16:creationId xmlns:a16="http://schemas.microsoft.com/office/drawing/2014/main" id="{D26AB39A-EBB3-826E-3376-2FB16BC4EA8F}"/>
              </a:ext>
            </a:extLst>
          </p:cNvPr>
          <p:cNvSpPr txBox="1"/>
          <p:nvPr/>
        </p:nvSpPr>
        <p:spPr>
          <a:xfrm>
            <a:off x="3202602" y="8099821"/>
            <a:ext cx="343037" cy="222312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r" defTabSz="914400"/>
            <a:r>
              <a:rPr lang="en-US" altLang="zh-CN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zh-CN" altLang="en-US" sz="1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9" name="TextBox 618">
            <a:extLst>
              <a:ext uri="{FF2B5EF4-FFF2-40B4-BE49-F238E27FC236}">
                <a16:creationId xmlns:a16="http://schemas.microsoft.com/office/drawing/2014/main" id="{5B61AA7E-9521-5BFC-A46E-008D5D21F8F4}"/>
              </a:ext>
            </a:extLst>
          </p:cNvPr>
          <p:cNvSpPr txBox="1"/>
          <p:nvPr/>
        </p:nvSpPr>
        <p:spPr>
          <a:xfrm rot="16200000">
            <a:off x="2912816" y="7982424"/>
            <a:ext cx="544832" cy="2632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Count</a:t>
            </a:r>
          </a:p>
        </p:txBody>
      </p:sp>
      <p:cxnSp>
        <p:nvCxnSpPr>
          <p:cNvPr id="620" name="Straight Arrow Connector 619">
            <a:extLst>
              <a:ext uri="{FF2B5EF4-FFF2-40B4-BE49-F238E27FC236}">
                <a16:creationId xmlns:a16="http://schemas.microsoft.com/office/drawing/2014/main" id="{C3D9372A-DF62-58FB-2B9B-9CF1251B8DA8}"/>
              </a:ext>
            </a:extLst>
          </p:cNvPr>
          <p:cNvCxnSpPr>
            <a:cxnSpLocks/>
          </p:cNvCxnSpPr>
          <p:nvPr/>
        </p:nvCxnSpPr>
        <p:spPr>
          <a:xfrm flipV="1">
            <a:off x="3186183" y="7261850"/>
            <a:ext cx="0" cy="661908"/>
          </a:xfrm>
          <a:prstGeom prst="straightConnector1">
            <a:avLst/>
          </a:prstGeom>
          <a:noFill/>
          <a:ln w="9525" cap="flat" cmpd="sng" algn="ctr">
            <a:solidFill>
              <a:sysClr val="windowText" lastClr="000000"/>
            </a:solidFill>
            <a:prstDash val="solid"/>
            <a:tailEnd type="triangle"/>
          </a:ln>
          <a:effectLst/>
        </p:spPr>
      </p:cxnSp>
      <p:sp>
        <p:nvSpPr>
          <p:cNvPr id="621" name="Text Box 17">
            <a:extLst>
              <a:ext uri="{FF2B5EF4-FFF2-40B4-BE49-F238E27FC236}">
                <a16:creationId xmlns:a16="http://schemas.microsoft.com/office/drawing/2014/main" id="{3D32C53B-D5CC-2FA8-6DBD-30467D727153}"/>
              </a:ext>
            </a:extLst>
          </p:cNvPr>
          <p:cNvSpPr txBox="1"/>
          <p:nvPr/>
        </p:nvSpPr>
        <p:spPr>
          <a:xfrm>
            <a:off x="3346450" y="8252176"/>
            <a:ext cx="131211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Occludin-AF488</a:t>
            </a:r>
          </a:p>
        </p:txBody>
      </p:sp>
      <p:grpSp>
        <p:nvGrpSpPr>
          <p:cNvPr id="622" name="Group 621">
            <a:extLst>
              <a:ext uri="{FF2B5EF4-FFF2-40B4-BE49-F238E27FC236}">
                <a16:creationId xmlns:a16="http://schemas.microsoft.com/office/drawing/2014/main" id="{503C7BE8-536E-F05D-66D5-D6B2346D5504}"/>
              </a:ext>
            </a:extLst>
          </p:cNvPr>
          <p:cNvGrpSpPr/>
          <p:nvPr/>
        </p:nvGrpSpPr>
        <p:grpSpPr>
          <a:xfrm>
            <a:off x="4046018" y="7082841"/>
            <a:ext cx="548630" cy="455036"/>
            <a:chOff x="2139404" y="5551258"/>
            <a:chExt cx="513116" cy="455036"/>
          </a:xfrm>
        </p:grpSpPr>
        <p:cxnSp>
          <p:nvCxnSpPr>
            <p:cNvPr id="638" name="Straight Connector 637">
              <a:extLst>
                <a:ext uri="{FF2B5EF4-FFF2-40B4-BE49-F238E27FC236}">
                  <a16:creationId xmlns:a16="http://schemas.microsoft.com/office/drawing/2014/main" id="{426CDEFF-B5EF-5C6C-C8B2-544820E5BF96}"/>
                </a:ext>
              </a:extLst>
            </p:cNvPr>
            <p:cNvCxnSpPr>
              <a:cxnSpLocks/>
            </p:cNvCxnSpPr>
            <p:nvPr/>
          </p:nvCxnSpPr>
          <p:spPr>
            <a:xfrm>
              <a:off x="2171569" y="5654366"/>
              <a:ext cx="138149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cxnSp>
          <p:nvCxnSpPr>
            <p:cNvPr id="639" name="Straight Connector 638">
              <a:extLst>
                <a:ext uri="{FF2B5EF4-FFF2-40B4-BE49-F238E27FC236}">
                  <a16:creationId xmlns:a16="http://schemas.microsoft.com/office/drawing/2014/main" id="{0656034E-ABF4-85C4-BACD-79344830DE76}"/>
                </a:ext>
              </a:extLst>
            </p:cNvPr>
            <p:cNvCxnSpPr>
              <a:cxnSpLocks/>
            </p:cNvCxnSpPr>
            <p:nvPr/>
          </p:nvCxnSpPr>
          <p:spPr>
            <a:xfrm>
              <a:off x="2171569" y="5779196"/>
              <a:ext cx="138149" cy="0"/>
            </a:xfrm>
            <a:prstGeom prst="line">
              <a:avLst/>
            </a:prstGeom>
            <a:noFill/>
            <a:ln w="19050" cap="flat" cmpd="sng" algn="ctr">
              <a:solidFill>
                <a:srgbClr val="5200AA"/>
              </a:solidFill>
              <a:prstDash val="solid"/>
            </a:ln>
            <a:effectLst/>
          </p:spPr>
        </p:cxnSp>
        <p:cxnSp>
          <p:nvCxnSpPr>
            <p:cNvPr id="640" name="Straight Connector 639">
              <a:extLst>
                <a:ext uri="{FF2B5EF4-FFF2-40B4-BE49-F238E27FC236}">
                  <a16:creationId xmlns:a16="http://schemas.microsoft.com/office/drawing/2014/main" id="{2631E0A8-C846-DFB9-5975-C20A25EEB6E7}"/>
                </a:ext>
              </a:extLst>
            </p:cNvPr>
            <p:cNvCxnSpPr>
              <a:cxnSpLocks/>
            </p:cNvCxnSpPr>
            <p:nvPr/>
          </p:nvCxnSpPr>
          <p:spPr>
            <a:xfrm>
              <a:off x="2171569" y="5904026"/>
              <a:ext cx="138149" cy="0"/>
            </a:xfrm>
            <a:prstGeom prst="line">
              <a:avLst/>
            </a:prstGeom>
            <a:noFill/>
            <a:ln w="19050" cap="flat" cmpd="sng" algn="ctr">
              <a:solidFill>
                <a:srgbClr val="0068D5"/>
              </a:solidFill>
              <a:prstDash val="solid"/>
            </a:ln>
            <a:effectLst/>
          </p:spPr>
        </p:cxnSp>
        <p:sp>
          <p:nvSpPr>
            <p:cNvPr id="641" name="TextBox 25">
              <a:extLst>
                <a:ext uri="{FF2B5EF4-FFF2-40B4-BE49-F238E27FC236}">
                  <a16:creationId xmlns:a16="http://schemas.microsoft.com/office/drawing/2014/main" id="{8EE8E3D2-670F-2DF2-C6C1-3F567B5D00E2}"/>
                </a:ext>
              </a:extLst>
            </p:cNvPr>
            <p:cNvSpPr txBox="1"/>
            <p:nvPr/>
          </p:nvSpPr>
          <p:spPr>
            <a:xfrm>
              <a:off x="2267478" y="5551258"/>
              <a:ext cx="385042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FMO</a:t>
              </a:r>
            </a:p>
          </p:txBody>
        </p:sp>
        <p:sp>
          <p:nvSpPr>
            <p:cNvPr id="642" name="TextBox 25">
              <a:extLst>
                <a:ext uri="{FF2B5EF4-FFF2-40B4-BE49-F238E27FC236}">
                  <a16:creationId xmlns:a16="http://schemas.microsoft.com/office/drawing/2014/main" id="{3782AA43-28E8-0390-C509-90F5943F6070}"/>
                </a:ext>
              </a:extLst>
            </p:cNvPr>
            <p:cNvSpPr txBox="1"/>
            <p:nvPr/>
          </p:nvSpPr>
          <p:spPr>
            <a:xfrm>
              <a:off x="2262844" y="5680305"/>
              <a:ext cx="307919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700" kern="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KO</a:t>
              </a:r>
              <a:endParaRPr kumimoji="0" lang="en-US" sz="700" b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43" name="TextBox 25">
              <a:extLst>
                <a:ext uri="{FF2B5EF4-FFF2-40B4-BE49-F238E27FC236}">
                  <a16:creationId xmlns:a16="http://schemas.microsoft.com/office/drawing/2014/main" id="{F056C16F-35F7-F025-D44D-6BB7E55B48A3}"/>
                </a:ext>
              </a:extLst>
            </p:cNvPr>
            <p:cNvSpPr txBox="1"/>
            <p:nvPr/>
          </p:nvSpPr>
          <p:spPr>
            <a:xfrm>
              <a:off x="2263286" y="5806239"/>
              <a:ext cx="303146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00" b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WT</a:t>
              </a:r>
            </a:p>
          </p:txBody>
        </p:sp>
        <p:sp>
          <p:nvSpPr>
            <p:cNvPr id="644" name="Rectangle: Rounded Corners 643">
              <a:extLst>
                <a:ext uri="{FF2B5EF4-FFF2-40B4-BE49-F238E27FC236}">
                  <a16:creationId xmlns:a16="http://schemas.microsoft.com/office/drawing/2014/main" id="{3378D809-5414-8D3A-94D0-21C5505D061C}"/>
                </a:ext>
              </a:extLst>
            </p:cNvPr>
            <p:cNvSpPr/>
            <p:nvPr/>
          </p:nvSpPr>
          <p:spPr>
            <a:xfrm>
              <a:off x="2139404" y="5573168"/>
              <a:ext cx="456603" cy="413117"/>
            </a:xfrm>
            <a:prstGeom prst="roundRect">
              <a:avLst>
                <a:gd name="adj" fmla="val 15453"/>
              </a:avLst>
            </a:prstGeom>
            <a:noFill/>
            <a:ln w="3175" cap="flat" cmpd="sng" algn="ctr">
              <a:solidFill>
                <a:srgbClr val="4F81BD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23" name="TextBox 36">
            <a:extLst>
              <a:ext uri="{FF2B5EF4-FFF2-40B4-BE49-F238E27FC236}">
                <a16:creationId xmlns:a16="http://schemas.microsoft.com/office/drawing/2014/main" id="{9AFD2E0A-677D-4D87-9434-C5351B69854A}"/>
              </a:ext>
            </a:extLst>
          </p:cNvPr>
          <p:cNvSpPr txBox="1"/>
          <p:nvPr/>
        </p:nvSpPr>
        <p:spPr>
          <a:xfrm rot="16200000">
            <a:off x="4549235" y="7615359"/>
            <a:ext cx="1328298" cy="2632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altLang="zh-CN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Intensity </a:t>
            </a:r>
            <a:r>
              <a:rPr lang="en-US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(MFI X10</a:t>
            </a:r>
            <a:r>
              <a:rPr lang="en-US" sz="1000" baseline="30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624" name="文本框 67">
            <a:extLst>
              <a:ext uri="{FF2B5EF4-FFF2-40B4-BE49-F238E27FC236}">
                <a16:creationId xmlns:a16="http://schemas.microsoft.com/office/drawing/2014/main" id="{0F2C4EFE-A22E-CAF8-D604-EEBC02BA9407}"/>
              </a:ext>
            </a:extLst>
          </p:cNvPr>
          <p:cNvSpPr txBox="1"/>
          <p:nvPr/>
        </p:nvSpPr>
        <p:spPr>
          <a:xfrm>
            <a:off x="954791" y="6992653"/>
            <a:ext cx="44445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altLang="zh-CN" sz="10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L)                                                       M)                                                      N)</a:t>
            </a:r>
          </a:p>
        </p:txBody>
      </p:sp>
      <p:cxnSp>
        <p:nvCxnSpPr>
          <p:cNvPr id="625" name="Straight Arrow Connector 624">
            <a:extLst>
              <a:ext uri="{FF2B5EF4-FFF2-40B4-BE49-F238E27FC236}">
                <a16:creationId xmlns:a16="http://schemas.microsoft.com/office/drawing/2014/main" id="{57338D10-1E2F-F2F0-497C-CEE569564113}"/>
              </a:ext>
            </a:extLst>
          </p:cNvPr>
          <p:cNvCxnSpPr>
            <a:cxnSpLocks/>
          </p:cNvCxnSpPr>
          <p:nvPr/>
        </p:nvCxnSpPr>
        <p:spPr>
          <a:xfrm>
            <a:off x="4471126" y="8366489"/>
            <a:ext cx="306173" cy="0"/>
          </a:xfrm>
          <a:prstGeom prst="straightConnector1">
            <a:avLst/>
          </a:prstGeom>
          <a:noFill/>
          <a:ln w="9525" cap="flat" cmpd="sng" algn="ctr">
            <a:solidFill>
              <a:sysClr val="windowText" lastClr="000000"/>
            </a:solidFill>
            <a:prstDash val="solid"/>
            <a:tailEnd type="triangle"/>
          </a:ln>
          <a:effectLst/>
        </p:spPr>
      </p:cxnSp>
      <p:sp>
        <p:nvSpPr>
          <p:cNvPr id="626" name="文本框 94">
            <a:extLst>
              <a:ext uri="{FF2B5EF4-FFF2-40B4-BE49-F238E27FC236}">
                <a16:creationId xmlns:a16="http://schemas.microsoft.com/office/drawing/2014/main" id="{37B63D3C-349D-5886-F4C6-4235E37086EF}"/>
              </a:ext>
            </a:extLst>
          </p:cNvPr>
          <p:cNvSpPr txBox="1">
            <a:spLocks noChangeAspect="1"/>
          </p:cNvSpPr>
          <p:nvPr/>
        </p:nvSpPr>
        <p:spPr>
          <a:xfrm>
            <a:off x="5142046" y="8120347"/>
            <a:ext cx="344392" cy="26161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r" defTabSz="914400"/>
            <a:r>
              <a:rPr lang="en-US" altLang="zh-CN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zh-CN" altLang="en-US" sz="1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7" name="文本框 94">
            <a:extLst>
              <a:ext uri="{FF2B5EF4-FFF2-40B4-BE49-F238E27FC236}">
                <a16:creationId xmlns:a16="http://schemas.microsoft.com/office/drawing/2014/main" id="{462EC570-7F9A-93AB-9C9A-EC76149DA595}"/>
              </a:ext>
            </a:extLst>
          </p:cNvPr>
          <p:cNvSpPr txBox="1">
            <a:spLocks noChangeAspect="1"/>
          </p:cNvSpPr>
          <p:nvPr/>
        </p:nvSpPr>
        <p:spPr>
          <a:xfrm>
            <a:off x="5142046" y="7802254"/>
            <a:ext cx="344392" cy="26161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r" defTabSz="914400"/>
            <a:r>
              <a:rPr lang="en-US" altLang="zh-CN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zh-CN" altLang="en-US" sz="1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8" name="文本框 94">
            <a:extLst>
              <a:ext uri="{FF2B5EF4-FFF2-40B4-BE49-F238E27FC236}">
                <a16:creationId xmlns:a16="http://schemas.microsoft.com/office/drawing/2014/main" id="{2F99FF2E-B24E-0F4B-0710-2F98E959D50D}"/>
              </a:ext>
            </a:extLst>
          </p:cNvPr>
          <p:cNvSpPr txBox="1">
            <a:spLocks noChangeAspect="1"/>
          </p:cNvSpPr>
          <p:nvPr/>
        </p:nvSpPr>
        <p:spPr>
          <a:xfrm>
            <a:off x="5142046" y="7474245"/>
            <a:ext cx="344392" cy="26161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r" defTabSz="914400"/>
            <a:r>
              <a:rPr lang="en-US" altLang="zh-CN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zh-CN" altLang="en-US" sz="1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9" name="文本框 94">
            <a:extLst>
              <a:ext uri="{FF2B5EF4-FFF2-40B4-BE49-F238E27FC236}">
                <a16:creationId xmlns:a16="http://schemas.microsoft.com/office/drawing/2014/main" id="{91784CB2-31BE-124E-86C1-8CF7C3DC3691}"/>
              </a:ext>
            </a:extLst>
          </p:cNvPr>
          <p:cNvSpPr txBox="1">
            <a:spLocks noChangeAspect="1"/>
          </p:cNvSpPr>
          <p:nvPr/>
        </p:nvSpPr>
        <p:spPr>
          <a:xfrm>
            <a:off x="5142046" y="7142901"/>
            <a:ext cx="344392" cy="26161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r" defTabSz="914400"/>
            <a:r>
              <a:rPr lang="en-US" altLang="zh-CN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endParaRPr lang="zh-CN" altLang="en-US" sz="1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0" name="文本框 92">
            <a:extLst>
              <a:ext uri="{FF2B5EF4-FFF2-40B4-BE49-F238E27FC236}">
                <a16:creationId xmlns:a16="http://schemas.microsoft.com/office/drawing/2014/main" id="{A85C6E18-89DB-4338-B3D6-75DD5A25CF59}"/>
              </a:ext>
            </a:extLst>
          </p:cNvPr>
          <p:cNvSpPr txBox="1"/>
          <p:nvPr/>
        </p:nvSpPr>
        <p:spPr>
          <a:xfrm>
            <a:off x="5389481" y="8237193"/>
            <a:ext cx="132008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en-US" altLang="zh-CN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VE-Cad   </a:t>
            </a:r>
            <a:r>
              <a:rPr lang="en-US" altLang="zh-CN" sz="1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Occludin</a:t>
            </a:r>
            <a:endParaRPr lang="en-US" altLang="zh-CN" sz="1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31" name="Group 630">
            <a:extLst>
              <a:ext uri="{FF2B5EF4-FFF2-40B4-BE49-F238E27FC236}">
                <a16:creationId xmlns:a16="http://schemas.microsoft.com/office/drawing/2014/main" id="{E10AB9B2-5809-50F9-3918-F239945235F4}"/>
              </a:ext>
            </a:extLst>
          </p:cNvPr>
          <p:cNvGrpSpPr/>
          <p:nvPr/>
        </p:nvGrpSpPr>
        <p:grpSpPr>
          <a:xfrm>
            <a:off x="5476338" y="7172415"/>
            <a:ext cx="433838" cy="344671"/>
            <a:chOff x="7069207" y="3464935"/>
            <a:chExt cx="405753" cy="344671"/>
          </a:xfrm>
        </p:grpSpPr>
        <p:sp>
          <p:nvSpPr>
            <p:cNvPr id="633" name="文本框 139">
              <a:extLst>
                <a:ext uri="{FF2B5EF4-FFF2-40B4-BE49-F238E27FC236}">
                  <a16:creationId xmlns:a16="http://schemas.microsoft.com/office/drawing/2014/main" id="{96E6BC60-7DA0-495D-7FD2-6AC93B6D26E5}"/>
                </a:ext>
              </a:extLst>
            </p:cNvPr>
            <p:cNvSpPr txBox="1"/>
            <p:nvPr/>
          </p:nvSpPr>
          <p:spPr>
            <a:xfrm>
              <a:off x="7161320" y="3464935"/>
              <a:ext cx="313640" cy="2077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750" b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WT</a:t>
              </a:r>
              <a:endParaRPr kumimoji="0" lang="zh-CN" altLang="en-US" sz="750" b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34" name="文本框 139">
              <a:extLst>
                <a:ext uri="{FF2B5EF4-FFF2-40B4-BE49-F238E27FC236}">
                  <a16:creationId xmlns:a16="http://schemas.microsoft.com/office/drawing/2014/main" id="{6E5A83A4-E62C-EC73-3D3D-40572B9AF18E}"/>
                </a:ext>
              </a:extLst>
            </p:cNvPr>
            <p:cNvSpPr txBox="1"/>
            <p:nvPr/>
          </p:nvSpPr>
          <p:spPr>
            <a:xfrm>
              <a:off x="7159271" y="3601857"/>
              <a:ext cx="303146" cy="2077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750" b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KO</a:t>
              </a:r>
              <a:endParaRPr kumimoji="0" lang="zh-CN" altLang="en-US" sz="750" b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35" name="Rectangle 24">
              <a:extLst>
                <a:ext uri="{FF2B5EF4-FFF2-40B4-BE49-F238E27FC236}">
                  <a16:creationId xmlns:a16="http://schemas.microsoft.com/office/drawing/2014/main" id="{0A27208D-D8D6-B551-0F48-D11746492C0E}"/>
                </a:ext>
              </a:extLst>
            </p:cNvPr>
            <p:cNvSpPr/>
            <p:nvPr/>
          </p:nvSpPr>
          <p:spPr>
            <a:xfrm>
              <a:off x="7102535" y="3530068"/>
              <a:ext cx="116465" cy="65703"/>
            </a:xfrm>
            <a:prstGeom prst="rect">
              <a:avLst/>
            </a:prstGeom>
            <a:solidFill>
              <a:srgbClr val="CCCCCC"/>
            </a:solidFill>
            <a:ln w="635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36" name="Rectangle: Rounded Corners 635">
              <a:extLst>
                <a:ext uri="{FF2B5EF4-FFF2-40B4-BE49-F238E27FC236}">
                  <a16:creationId xmlns:a16="http://schemas.microsoft.com/office/drawing/2014/main" id="{EF1933A6-10C7-AA26-8931-22F3DB4339FF}"/>
                </a:ext>
              </a:extLst>
            </p:cNvPr>
            <p:cNvSpPr/>
            <p:nvPr/>
          </p:nvSpPr>
          <p:spPr>
            <a:xfrm>
              <a:off x="7069207" y="3471917"/>
              <a:ext cx="351283" cy="307456"/>
            </a:xfrm>
            <a:prstGeom prst="roundRect">
              <a:avLst>
                <a:gd name="adj" fmla="val 12462"/>
              </a:avLst>
            </a:prstGeom>
            <a:noFill/>
            <a:ln w="3175" cap="flat" cmpd="sng" algn="ctr">
              <a:solidFill>
                <a:srgbClr val="4F81BD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37" name="Rectangle 24">
              <a:extLst>
                <a:ext uri="{FF2B5EF4-FFF2-40B4-BE49-F238E27FC236}">
                  <a16:creationId xmlns:a16="http://schemas.microsoft.com/office/drawing/2014/main" id="{6E07C2DF-BFED-3129-D0B1-3180BE2FB5F7}"/>
                </a:ext>
              </a:extLst>
            </p:cNvPr>
            <p:cNvSpPr/>
            <p:nvPr/>
          </p:nvSpPr>
          <p:spPr>
            <a:xfrm>
              <a:off x="7104737" y="3671439"/>
              <a:ext cx="116465" cy="65703"/>
            </a:xfrm>
            <a:prstGeom prst="rect">
              <a:avLst/>
            </a:prstGeom>
            <a:solidFill>
              <a:srgbClr val="FFC080"/>
            </a:solidFill>
            <a:ln w="6350" cap="flat" cmpd="sng" algn="ctr">
              <a:solidFill>
                <a:srgbClr val="4F81BD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32" name="文本框 108">
            <a:extLst>
              <a:ext uri="{FF2B5EF4-FFF2-40B4-BE49-F238E27FC236}">
                <a16:creationId xmlns:a16="http://schemas.microsoft.com/office/drawing/2014/main" id="{9342D42B-D94F-B082-E42C-DDC1AE89C5A8}"/>
              </a:ext>
            </a:extLst>
          </p:cNvPr>
          <p:cNvSpPr txBox="1"/>
          <p:nvPr/>
        </p:nvSpPr>
        <p:spPr>
          <a:xfrm>
            <a:off x="3202602" y="6501765"/>
            <a:ext cx="343037" cy="222312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r" defTabSz="914400"/>
            <a:r>
              <a:rPr lang="en-US" altLang="zh-CN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zh-CN" altLang="en-US" sz="1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文本框 139">
            <a:extLst>
              <a:ext uri="{FF2B5EF4-FFF2-40B4-BE49-F238E27FC236}">
                <a16:creationId xmlns:a16="http://schemas.microsoft.com/office/drawing/2014/main" id="{7BBDC688-0988-DAF6-F251-41744193C310}"/>
              </a:ext>
            </a:extLst>
          </p:cNvPr>
          <p:cNvSpPr txBox="1"/>
          <p:nvPr/>
        </p:nvSpPr>
        <p:spPr>
          <a:xfrm>
            <a:off x="1403283" y="5517707"/>
            <a:ext cx="71686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900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Heart ECs</a:t>
            </a:r>
            <a:endParaRPr kumimoji="0" lang="zh-CN" altLang="en-US" sz="900" b="0" i="1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文本框 139">
            <a:extLst>
              <a:ext uri="{FF2B5EF4-FFF2-40B4-BE49-F238E27FC236}">
                <a16:creationId xmlns:a16="http://schemas.microsoft.com/office/drawing/2014/main" id="{BDA15E3F-34E4-07AE-BEB9-2D729B1A88D7}"/>
              </a:ext>
            </a:extLst>
          </p:cNvPr>
          <p:cNvSpPr txBox="1"/>
          <p:nvPr/>
        </p:nvSpPr>
        <p:spPr>
          <a:xfrm>
            <a:off x="1373780" y="7100522"/>
            <a:ext cx="69121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900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Lung ECs</a:t>
            </a:r>
            <a:endParaRPr kumimoji="0" lang="zh-CN" altLang="en-US" sz="900" b="0" i="1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文本框 5">
            <a:extLst>
              <a:ext uri="{FF2B5EF4-FFF2-40B4-BE49-F238E27FC236}">
                <a16:creationId xmlns:a16="http://schemas.microsoft.com/office/drawing/2014/main" id="{84B32B57-E5EF-A4C4-5E6F-96ACB4AE3D62}"/>
              </a:ext>
            </a:extLst>
          </p:cNvPr>
          <p:cNvSpPr txBox="1"/>
          <p:nvPr/>
        </p:nvSpPr>
        <p:spPr>
          <a:xfrm>
            <a:off x="840384" y="8688164"/>
            <a:ext cx="5917216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457200"/>
            <a:r>
              <a:rPr lang="en-US" altLang="zh-CN" sz="900" b="1" kern="10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Figure S5: (A-E) </a:t>
            </a:r>
            <a:r>
              <a:rPr lang="en-US" altLang="zh-CN" sz="900" i="1" kern="10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CPNE5-</a:t>
            </a:r>
            <a:r>
              <a:rPr lang="en-US" altLang="zh-CN" sz="900" kern="10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knockdown does not alter mRNA expression levels of Ang-II, SDC-1, and ICAM-1, as well as VE-cadherin and </a:t>
            </a:r>
            <a:r>
              <a:rPr lang="en-US" altLang="zh-CN" sz="900" kern="100" dirty="0" err="1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Occludin</a:t>
            </a:r>
            <a:r>
              <a:rPr lang="en-US" altLang="zh-CN" sz="900" kern="10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upon basal and inflammatory conditions. RT-qPCR analysis to measure mRNA levels  of Ang II </a:t>
            </a:r>
            <a:r>
              <a:rPr lang="en-US" altLang="zh-CN" sz="900" b="1" kern="10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(A)</a:t>
            </a:r>
            <a:r>
              <a:rPr lang="en-US" altLang="zh-CN" sz="900" kern="10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, ICAM-1 </a:t>
            </a:r>
            <a:r>
              <a:rPr lang="en-US" altLang="zh-CN" sz="900" b="1" kern="10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(B)</a:t>
            </a:r>
            <a:r>
              <a:rPr lang="en-US" altLang="zh-CN" sz="900" kern="10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, SDC-1 </a:t>
            </a:r>
            <a:r>
              <a:rPr lang="en-US" altLang="zh-CN" sz="900" b="1" kern="10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(C), </a:t>
            </a:r>
            <a:r>
              <a:rPr lang="en-US" altLang="zh-CN" sz="900" kern="10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VE-cadherin </a:t>
            </a:r>
            <a:r>
              <a:rPr lang="en-US" altLang="zh-CN" sz="900" b="1" kern="10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(D), </a:t>
            </a:r>
            <a:r>
              <a:rPr lang="en-US" altLang="zh-CN" sz="900" kern="10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and </a:t>
            </a:r>
            <a:r>
              <a:rPr lang="en-US" altLang="zh-CN" sz="900" kern="100" dirty="0" err="1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Occludin</a:t>
            </a:r>
            <a:r>
              <a:rPr lang="en-US" altLang="zh-CN" sz="900" kern="10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altLang="zh-CN" sz="900" b="1" kern="10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(E)</a:t>
            </a:r>
            <a:r>
              <a:rPr lang="en-US" altLang="zh-CN" sz="900" kern="10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in </a:t>
            </a:r>
            <a:r>
              <a:rPr lang="en-US" altLang="zh-CN" sz="900" kern="100" dirty="0" err="1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si</a:t>
            </a:r>
            <a:r>
              <a:rPr lang="en-US" altLang="zh-CN" sz="900" i="1" kern="100" dirty="0" err="1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Ctrl</a:t>
            </a:r>
            <a:r>
              <a:rPr lang="en-US" altLang="zh-CN" sz="900" kern="10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- and si</a:t>
            </a:r>
            <a:r>
              <a:rPr lang="en-US" altLang="zh-CN" sz="900" i="1" kern="10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CPNE5</a:t>
            </a:r>
            <a:r>
              <a:rPr lang="en-US" altLang="zh-CN" sz="900" kern="10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-transfected MCECs upon basal and </a:t>
            </a:r>
            <a:r>
              <a:rPr lang="en-US" altLang="zh-CN" sz="900" kern="100" dirty="0" err="1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Cytomix</a:t>
            </a:r>
            <a:r>
              <a:rPr lang="en-US" altLang="zh-CN" sz="900" kern="10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insults. No significant differences were observed. </a:t>
            </a:r>
            <a:r>
              <a:rPr lang="en-US" altLang="zh-CN" sz="900" b="1" kern="10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(F–H)</a:t>
            </a:r>
            <a:r>
              <a:rPr lang="en-US" altLang="zh-CN" sz="900" kern="10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Representative flow cytometry histograms and their quantifications showing membrane levels of VE-cadherin (VE-Cad) and </a:t>
            </a:r>
            <a:r>
              <a:rPr lang="en-US" altLang="zh-CN" sz="900" kern="100" dirty="0" err="1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Occludin</a:t>
            </a:r>
            <a:r>
              <a:rPr lang="en-US" altLang="zh-CN" sz="900" kern="10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in </a:t>
            </a:r>
            <a:r>
              <a:rPr lang="en-US" altLang="zh-CN" sz="900" kern="100" dirty="0" err="1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si</a:t>
            </a:r>
            <a:r>
              <a:rPr lang="en-US" altLang="zh-CN" sz="900" i="1" kern="100" dirty="0" err="1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Ctrl</a:t>
            </a:r>
            <a:r>
              <a:rPr lang="en-US" altLang="zh-CN" sz="900" kern="10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and si</a:t>
            </a:r>
            <a:r>
              <a:rPr lang="en-US" altLang="zh-CN" sz="900" i="1" kern="10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CPNE5-</a:t>
            </a:r>
            <a:r>
              <a:rPr lang="en-US" altLang="zh-CN" sz="900" kern="10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transfected MCECs upon basal conditions. </a:t>
            </a:r>
            <a:r>
              <a:rPr lang="en-US" altLang="zh-CN" sz="900" b="1" kern="10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(I–K)</a:t>
            </a:r>
            <a:r>
              <a:rPr lang="en-US" altLang="zh-CN" sz="900" kern="10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Representative flow cytometry histograms and their quantifications to determine membrane levels of VE-cadherin</a:t>
            </a:r>
            <a:r>
              <a:rPr lang="en-US" altLang="zh-CN" sz="900" b="1" kern="10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altLang="zh-CN" sz="900" kern="10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and </a:t>
            </a:r>
            <a:r>
              <a:rPr lang="en-US" altLang="zh-CN" sz="900" kern="100" dirty="0" err="1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Occludin</a:t>
            </a:r>
            <a:r>
              <a:rPr lang="en-US" altLang="zh-CN" sz="900" kern="10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altLang="zh-CN" sz="900" b="1" kern="10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altLang="zh-CN" sz="900" kern="10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expression in CD31⁺-endothelial cells isolated from the hearts of WT and </a:t>
            </a:r>
            <a:r>
              <a:rPr lang="en-US" altLang="zh-CN" sz="900" i="1" kern="10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CPNE5</a:t>
            </a:r>
            <a:r>
              <a:rPr lang="en-US" altLang="zh-CN" sz="900" kern="10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-KO mice upon PBS treatment, which showed no significant difference.  (</a:t>
            </a:r>
            <a:r>
              <a:rPr lang="en-US" altLang="zh-CN" sz="900" b="1" kern="10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L-N</a:t>
            </a:r>
            <a:r>
              <a:rPr lang="en-US" altLang="zh-CN" sz="900" kern="10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) Representative flow cytometry histograms and their quantifications showed no significant difference in membrane levels of VE-cadherin</a:t>
            </a:r>
            <a:r>
              <a:rPr lang="en-US" altLang="zh-CN" sz="900" b="1" kern="10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altLang="zh-CN" sz="900" kern="10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and </a:t>
            </a:r>
            <a:r>
              <a:rPr lang="en-US" altLang="zh-CN" sz="900" kern="100" dirty="0" err="1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Occludin</a:t>
            </a:r>
            <a:r>
              <a:rPr lang="en-US" altLang="zh-CN" sz="900" kern="10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at the surface of pulmonary ECs isolated from the lungs of WT and </a:t>
            </a:r>
            <a:r>
              <a:rPr lang="en-US" altLang="zh-CN" sz="900" i="1" kern="10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CPNE5</a:t>
            </a:r>
            <a:r>
              <a:rPr lang="en-US" altLang="zh-CN" sz="900" kern="10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-KO mice upon PBS treatment. Data are presented as mean ± SD; n = 4-6. ns, not significant. </a:t>
            </a:r>
            <a:endParaRPr lang="zh-CN" altLang="zh-CN" sz="900" kern="100" dirty="0">
              <a:solidFill>
                <a:prstClr val="black"/>
              </a:solidFill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04750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extBox 32">
            <a:extLst>
              <a:ext uri="{FF2B5EF4-FFF2-40B4-BE49-F238E27FC236}">
                <a16:creationId xmlns:a16="http://schemas.microsoft.com/office/drawing/2014/main" id="{CE815E13-95DF-3970-CB5B-EAC07444D7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6014" y="804464"/>
            <a:ext cx="213120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200" b="1" dirty="0">
                <a:cs typeface="Arial" panose="020B0604020202020204" pitchFamily="34" charset="0"/>
              </a:rPr>
              <a:t>Supplementary Figure S6</a:t>
            </a:r>
            <a:endParaRPr lang="zh-CN" altLang="en-US" sz="1200" b="1" dirty="0">
              <a:cs typeface="Arial" panose="020B0604020202020204" pitchFamily="34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3164A966-C0E4-0321-4D97-183E9E465584}"/>
              </a:ext>
            </a:extLst>
          </p:cNvPr>
          <p:cNvSpPr txBox="1"/>
          <p:nvPr/>
        </p:nvSpPr>
        <p:spPr>
          <a:xfrm>
            <a:off x="1878876" y="8498359"/>
            <a:ext cx="479956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CPNE2            CPNE3           </a:t>
            </a:r>
            <a:r>
              <a:rPr kumimoji="0" lang="en-US" sz="1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CPNE5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          CPNE7            CPNE8            CPNE9</a:t>
            </a:r>
          </a:p>
        </p:txBody>
      </p:sp>
      <p:graphicFrame>
        <p:nvGraphicFramePr>
          <p:cNvPr id="41" name="对象 26">
            <a:extLst>
              <a:ext uri="{FF2B5EF4-FFF2-40B4-BE49-F238E27FC236}">
                <a16:creationId xmlns:a16="http://schemas.microsoft.com/office/drawing/2014/main" id="{0C65AC69-B34D-94C6-AC48-CB31A51DEDB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43001519"/>
              </p:ext>
            </p:extLst>
          </p:nvPr>
        </p:nvGraphicFramePr>
        <p:xfrm>
          <a:off x="1359984" y="6184241"/>
          <a:ext cx="5436601" cy="24144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10" r:id="rId2" imgW="5578502" imgH="2893838" progId="Prism10.Document">
                  <p:embed/>
                </p:oleObj>
              </mc:Choice>
              <mc:Fallback>
                <p:oleObj name="Prism 10" r:id="rId2" imgW="5578502" imgH="2893838" progId="Prism10.Document">
                  <p:embed/>
                  <p:pic>
                    <p:nvPicPr>
                      <p:cNvPr id="3" name="对象 26">
                        <a:extLst>
                          <a:ext uri="{FF2B5EF4-FFF2-40B4-BE49-F238E27FC236}">
                            <a16:creationId xmlns:a16="http://schemas.microsoft.com/office/drawing/2014/main" id="{57CF9CF6-A559-573B-98AE-C14B93EC475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359984" y="6184241"/>
                        <a:ext cx="5436601" cy="24144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2" name="Group 41">
            <a:extLst>
              <a:ext uri="{FF2B5EF4-FFF2-40B4-BE49-F238E27FC236}">
                <a16:creationId xmlns:a16="http://schemas.microsoft.com/office/drawing/2014/main" id="{E6590600-92E1-D184-18F6-CF8B8C1038ED}"/>
              </a:ext>
            </a:extLst>
          </p:cNvPr>
          <p:cNvGrpSpPr/>
          <p:nvPr/>
        </p:nvGrpSpPr>
        <p:grpSpPr>
          <a:xfrm>
            <a:off x="1778633" y="6054343"/>
            <a:ext cx="1340303" cy="230832"/>
            <a:chOff x="2678513" y="354281"/>
            <a:chExt cx="946728" cy="190470"/>
          </a:xfrm>
        </p:grpSpPr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023DFC08-7F4A-6B22-937B-0048E43482B9}"/>
                </a:ext>
              </a:extLst>
            </p:cNvPr>
            <p:cNvSpPr/>
            <p:nvPr/>
          </p:nvSpPr>
          <p:spPr>
            <a:xfrm>
              <a:off x="2678513" y="409260"/>
              <a:ext cx="212973" cy="90625"/>
            </a:xfrm>
            <a:prstGeom prst="rect">
              <a:avLst/>
            </a:prstGeom>
            <a:solidFill>
              <a:srgbClr val="99FFCC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BB82398C-244C-7FE5-A6CE-D4E0FFB5FE33}"/>
                </a:ext>
              </a:extLst>
            </p:cNvPr>
            <p:cNvSpPr txBox="1"/>
            <p:nvPr/>
          </p:nvSpPr>
          <p:spPr>
            <a:xfrm>
              <a:off x="2857023" y="354281"/>
              <a:ext cx="768218" cy="1904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Sepsis Survivors</a:t>
              </a:r>
            </a:p>
          </p:txBody>
        </p:sp>
      </p:grpSp>
      <p:sp>
        <p:nvSpPr>
          <p:cNvPr id="45" name="TextBox 44">
            <a:extLst>
              <a:ext uri="{FF2B5EF4-FFF2-40B4-BE49-F238E27FC236}">
                <a16:creationId xmlns:a16="http://schemas.microsoft.com/office/drawing/2014/main" id="{5953EDF9-4D38-F094-5D09-C37A7F141138}"/>
              </a:ext>
            </a:extLst>
          </p:cNvPr>
          <p:cNvSpPr txBox="1"/>
          <p:nvPr/>
        </p:nvSpPr>
        <p:spPr>
          <a:xfrm>
            <a:off x="1515274" y="6237522"/>
            <a:ext cx="316823" cy="317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6D43C44C-3329-1999-2F41-590E0E7D4AF7}"/>
              </a:ext>
            </a:extLst>
          </p:cNvPr>
          <p:cNvSpPr txBox="1"/>
          <p:nvPr/>
        </p:nvSpPr>
        <p:spPr>
          <a:xfrm>
            <a:off x="1515274" y="6938293"/>
            <a:ext cx="316823" cy="317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6F7960B8-CD61-AA2C-9284-57A6A1D80918}"/>
              </a:ext>
            </a:extLst>
          </p:cNvPr>
          <p:cNvSpPr txBox="1"/>
          <p:nvPr/>
        </p:nvSpPr>
        <p:spPr>
          <a:xfrm>
            <a:off x="1515274" y="7639064"/>
            <a:ext cx="316823" cy="317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1EAE1773-16C4-DEE6-CC65-962B5229642C}"/>
              </a:ext>
            </a:extLst>
          </p:cNvPr>
          <p:cNvSpPr txBox="1"/>
          <p:nvPr/>
        </p:nvSpPr>
        <p:spPr>
          <a:xfrm>
            <a:off x="1515274" y="8339836"/>
            <a:ext cx="316823" cy="317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</a:p>
        </p:txBody>
      </p: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9328426C-EBB4-E59C-9831-C28C563984ED}"/>
              </a:ext>
            </a:extLst>
          </p:cNvPr>
          <p:cNvCxnSpPr>
            <a:cxnSpLocks/>
          </p:cNvCxnSpPr>
          <p:nvPr/>
        </p:nvCxnSpPr>
        <p:spPr>
          <a:xfrm>
            <a:off x="1959998" y="7501037"/>
            <a:ext cx="440462" cy="0"/>
          </a:xfrm>
          <a:prstGeom prst="line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sp>
        <p:nvSpPr>
          <p:cNvPr id="50" name="TextBox 49">
            <a:extLst>
              <a:ext uri="{FF2B5EF4-FFF2-40B4-BE49-F238E27FC236}">
                <a16:creationId xmlns:a16="http://schemas.microsoft.com/office/drawing/2014/main" id="{3E4AE770-2E5B-9A75-7C97-F8967D87C151}"/>
              </a:ext>
            </a:extLst>
          </p:cNvPr>
          <p:cNvSpPr txBox="1"/>
          <p:nvPr/>
        </p:nvSpPr>
        <p:spPr>
          <a:xfrm>
            <a:off x="2049712" y="7240544"/>
            <a:ext cx="316823" cy="447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61AAEB6A-D226-8434-5D40-B609674F4046}"/>
              </a:ext>
            </a:extLst>
          </p:cNvPr>
          <p:cNvSpPr txBox="1"/>
          <p:nvPr/>
        </p:nvSpPr>
        <p:spPr>
          <a:xfrm>
            <a:off x="1915184" y="7072712"/>
            <a:ext cx="64615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p </a:t>
            </a: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= 0.048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729C22A1-32C1-4840-84CA-6B29C0737AA3}"/>
              </a:ext>
            </a:extLst>
          </p:cNvPr>
          <p:cNvSpPr txBox="1"/>
          <p:nvPr/>
        </p:nvSpPr>
        <p:spPr>
          <a:xfrm>
            <a:off x="2810314" y="6841229"/>
            <a:ext cx="44046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1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n.s</a:t>
            </a:r>
            <a:r>
              <a:rPr kumimoji="0" lang="en-US" sz="1050" b="0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B676D255-6551-8F57-8FB7-DE079086C849}"/>
              </a:ext>
            </a:extLst>
          </p:cNvPr>
          <p:cNvSpPr txBox="1"/>
          <p:nvPr/>
        </p:nvSpPr>
        <p:spPr>
          <a:xfrm>
            <a:off x="3588692" y="6538162"/>
            <a:ext cx="68389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p </a:t>
            </a:r>
            <a:r>
              <a:rPr kumimoji="0" lang="en-US" sz="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= 0.027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0E3D229C-8F13-B426-8D07-09D2A4079EFD}"/>
              </a:ext>
            </a:extLst>
          </p:cNvPr>
          <p:cNvSpPr txBox="1"/>
          <p:nvPr/>
        </p:nvSpPr>
        <p:spPr>
          <a:xfrm rot="16200000">
            <a:off x="325062" y="7317102"/>
            <a:ext cx="213271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Normalization Expression Levels</a:t>
            </a:r>
          </a:p>
        </p:txBody>
      </p: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FBFF7803-6C74-FA96-C744-F7FAE1C5269C}"/>
              </a:ext>
            </a:extLst>
          </p:cNvPr>
          <p:cNvCxnSpPr>
            <a:cxnSpLocks/>
          </p:cNvCxnSpPr>
          <p:nvPr/>
        </p:nvCxnSpPr>
        <p:spPr>
          <a:xfrm>
            <a:off x="2778142" y="7095393"/>
            <a:ext cx="440462" cy="0"/>
          </a:xfrm>
          <a:prstGeom prst="line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D4EDA772-E7BB-BA2F-0745-97B20B618790}"/>
              </a:ext>
            </a:extLst>
          </p:cNvPr>
          <p:cNvCxnSpPr>
            <a:cxnSpLocks/>
          </p:cNvCxnSpPr>
          <p:nvPr/>
        </p:nvCxnSpPr>
        <p:spPr>
          <a:xfrm>
            <a:off x="3650602" y="6954155"/>
            <a:ext cx="440462" cy="0"/>
          </a:xfrm>
          <a:prstGeom prst="line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90FBEB80-3439-B3F1-7768-1A80DCF131EE}"/>
              </a:ext>
            </a:extLst>
          </p:cNvPr>
          <p:cNvSpPr txBox="1"/>
          <p:nvPr/>
        </p:nvSpPr>
        <p:spPr>
          <a:xfrm>
            <a:off x="3745277" y="6709370"/>
            <a:ext cx="316823" cy="447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id="{D2BF528F-A3A8-FCC2-A4CA-FD9ED4F1AC4B}"/>
              </a:ext>
            </a:extLst>
          </p:cNvPr>
          <p:cNvGrpSpPr/>
          <p:nvPr/>
        </p:nvGrpSpPr>
        <p:grpSpPr>
          <a:xfrm>
            <a:off x="4467439" y="6204847"/>
            <a:ext cx="2146393" cy="835805"/>
            <a:chOff x="5678192" y="7743808"/>
            <a:chExt cx="1516112" cy="689661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E0EED8C4-6604-4CD1-4297-18169042DF8C}"/>
                </a:ext>
              </a:extLst>
            </p:cNvPr>
            <p:cNvSpPr txBox="1"/>
            <p:nvPr/>
          </p:nvSpPr>
          <p:spPr>
            <a:xfrm>
              <a:off x="5701270" y="8032380"/>
              <a:ext cx="416580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0" i="1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n.s</a:t>
              </a:r>
              <a:r>
                <a:rPr kumimoji="0" lang="en-US" sz="1050" b="0" i="1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</a:p>
          </p:txBody>
        </p: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ADBFB569-2BCE-54DB-FFB7-368A1D849400}"/>
                </a:ext>
              </a:extLst>
            </p:cNvPr>
            <p:cNvCxnSpPr>
              <a:cxnSpLocks/>
            </p:cNvCxnSpPr>
            <p:nvPr/>
          </p:nvCxnSpPr>
          <p:spPr>
            <a:xfrm>
              <a:off x="5678192" y="8244951"/>
              <a:ext cx="311122" cy="0"/>
            </a:xfrm>
            <a:prstGeom prst="line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09329A44-9E9B-23D4-E813-489BB1F39169}"/>
                </a:ext>
              </a:extLst>
            </p:cNvPr>
            <p:cNvSpPr txBox="1"/>
            <p:nvPr/>
          </p:nvSpPr>
          <p:spPr>
            <a:xfrm>
              <a:off x="6257997" y="7743808"/>
              <a:ext cx="416580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0" i="1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n.s</a:t>
              </a:r>
              <a:r>
                <a:rPr kumimoji="0" lang="en-US" sz="1050" b="0" i="1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</a:p>
          </p:txBody>
        </p: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4EB0FB7F-AE7E-567E-F55B-68434BF29442}"/>
                </a:ext>
              </a:extLst>
            </p:cNvPr>
            <p:cNvCxnSpPr>
              <a:cxnSpLocks/>
            </p:cNvCxnSpPr>
            <p:nvPr/>
          </p:nvCxnSpPr>
          <p:spPr>
            <a:xfrm>
              <a:off x="6253665" y="7947560"/>
              <a:ext cx="311122" cy="0"/>
            </a:xfrm>
            <a:prstGeom prst="line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5A9BFB1B-8E14-1DB2-2B00-892F282B92D4}"/>
                </a:ext>
              </a:extLst>
            </p:cNvPr>
            <p:cNvSpPr txBox="1"/>
            <p:nvPr/>
          </p:nvSpPr>
          <p:spPr>
            <a:xfrm>
              <a:off x="6883182" y="8223951"/>
              <a:ext cx="311122" cy="2095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0" i="1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n.s</a:t>
              </a:r>
              <a:r>
                <a:rPr kumimoji="0" lang="en-US" sz="1050" b="0" i="1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</a:p>
          </p:txBody>
        </p: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E0FABB5B-596D-41AB-43EB-58844F2D10FC}"/>
                </a:ext>
              </a:extLst>
            </p:cNvPr>
            <p:cNvCxnSpPr>
              <a:cxnSpLocks/>
            </p:cNvCxnSpPr>
            <p:nvPr/>
          </p:nvCxnSpPr>
          <p:spPr>
            <a:xfrm>
              <a:off x="6846087" y="8432213"/>
              <a:ext cx="311122" cy="0"/>
            </a:xfrm>
            <a:prstGeom prst="line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DFC6757C-988F-5427-EEBD-94928B98290C}"/>
              </a:ext>
            </a:extLst>
          </p:cNvPr>
          <p:cNvGrpSpPr/>
          <p:nvPr/>
        </p:nvGrpSpPr>
        <p:grpSpPr>
          <a:xfrm>
            <a:off x="3543664" y="6063514"/>
            <a:ext cx="1614467" cy="230832"/>
            <a:chOff x="5121746" y="7637862"/>
            <a:chExt cx="1140384" cy="190470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1CE81B71-0571-5557-AC65-17D783033243}"/>
                </a:ext>
              </a:extLst>
            </p:cNvPr>
            <p:cNvSpPr txBox="1"/>
            <p:nvPr/>
          </p:nvSpPr>
          <p:spPr>
            <a:xfrm>
              <a:off x="5305267" y="7637862"/>
              <a:ext cx="956863" cy="1904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Sepsis Non-Survivors</a:t>
              </a:r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FFC73751-5C14-B5E5-1026-F1A00D3DB295}"/>
                </a:ext>
              </a:extLst>
            </p:cNvPr>
            <p:cNvSpPr/>
            <p:nvPr/>
          </p:nvSpPr>
          <p:spPr>
            <a:xfrm>
              <a:off x="5121746" y="7688712"/>
              <a:ext cx="212973" cy="9062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</p:grpSp>
      <p:sp>
        <p:nvSpPr>
          <p:cNvPr id="68" name="TextBox 67">
            <a:extLst>
              <a:ext uri="{FF2B5EF4-FFF2-40B4-BE49-F238E27FC236}">
                <a16:creationId xmlns:a16="http://schemas.microsoft.com/office/drawing/2014/main" id="{E626CBDF-B6F9-6FB3-7F78-97D3AA8EC612}"/>
              </a:ext>
            </a:extLst>
          </p:cNvPr>
          <p:cNvSpPr txBox="1"/>
          <p:nvPr/>
        </p:nvSpPr>
        <p:spPr>
          <a:xfrm>
            <a:off x="1207442" y="5427303"/>
            <a:ext cx="22862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Supplemental Figure S7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38B96657-E86E-509B-5157-35BF36CB564A}"/>
              </a:ext>
            </a:extLst>
          </p:cNvPr>
          <p:cNvGrpSpPr/>
          <p:nvPr/>
        </p:nvGrpSpPr>
        <p:grpSpPr>
          <a:xfrm>
            <a:off x="1248027" y="1348997"/>
            <a:ext cx="5548558" cy="2319320"/>
            <a:chOff x="1325317" y="1409179"/>
            <a:chExt cx="5548558" cy="2319320"/>
          </a:xfrm>
        </p:grpSpPr>
        <p:graphicFrame>
          <p:nvGraphicFramePr>
            <p:cNvPr id="2" name="对象 110">
              <a:extLst>
                <a:ext uri="{FF2B5EF4-FFF2-40B4-BE49-F238E27FC236}">
                  <a16:creationId xmlns:a16="http://schemas.microsoft.com/office/drawing/2014/main" id="{6A5BDF04-A226-BFD6-C768-A736D03B1AB1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040562680"/>
                </p:ext>
              </p:extLst>
            </p:nvPr>
          </p:nvGraphicFramePr>
          <p:xfrm>
            <a:off x="1685925" y="1582738"/>
            <a:ext cx="5187950" cy="18034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Prism 10" r:id="rId4" imgW="5188115" imgH="1803651" progId="Prism10.Document">
                    <p:embed/>
                  </p:oleObj>
                </mc:Choice>
                <mc:Fallback>
                  <p:oleObj name="Prism 10" r:id="rId4" imgW="5188115" imgH="1803651" progId="Prism10.Document">
                    <p:embed/>
                    <p:pic>
                      <p:nvPicPr>
                        <p:cNvPr id="111" name="对象 110">
                          <a:extLst>
                            <a:ext uri="{FF2B5EF4-FFF2-40B4-BE49-F238E27FC236}">
                              <a16:creationId xmlns:a16="http://schemas.microsoft.com/office/drawing/2014/main" id="{EF54BA06-5A7B-44F2-7F2E-0861D5F97D86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1685925" y="1582738"/>
                          <a:ext cx="5187950" cy="18034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" name="文本框 113">
              <a:extLst>
                <a:ext uri="{FF2B5EF4-FFF2-40B4-BE49-F238E27FC236}">
                  <a16:creationId xmlns:a16="http://schemas.microsoft.com/office/drawing/2014/main" id="{E767ACA6-8443-4CD5-0615-E98D24A2841C}"/>
                </a:ext>
              </a:extLst>
            </p:cNvPr>
            <p:cNvSpPr txBox="1"/>
            <p:nvPr/>
          </p:nvSpPr>
          <p:spPr>
            <a:xfrm rot="16200000">
              <a:off x="819088" y="2408410"/>
              <a:ext cx="125867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914400"/>
              <a:r>
                <a:rPr lang="en-US" altLang="zh-CN" sz="1000" dirty="0">
                  <a:solidFill>
                    <a:prstClr val="black"/>
                  </a:solidFill>
                  <a:latin typeface="Arial" panose="020B0604020202020204" pitchFamily="34" charset="0"/>
                  <a:ea typeface="等线" panose="02010600030101010101" pitchFamily="2" charset="-122"/>
                  <a:cs typeface="Arial" panose="020B0604020202020204" pitchFamily="34" charset="0"/>
                </a:rPr>
                <a:t>Relative TEER (%)</a:t>
              </a:r>
            </a:p>
          </p:txBody>
        </p:sp>
        <p:sp>
          <p:nvSpPr>
            <p:cNvPr id="4" name="文本框 76">
              <a:extLst>
                <a:ext uri="{FF2B5EF4-FFF2-40B4-BE49-F238E27FC236}">
                  <a16:creationId xmlns:a16="http://schemas.microsoft.com/office/drawing/2014/main" id="{6399B81C-6983-3DEE-705D-FC7B8CCCAF91}"/>
                </a:ext>
              </a:extLst>
            </p:cNvPr>
            <p:cNvSpPr txBox="1"/>
            <p:nvPr/>
          </p:nvSpPr>
          <p:spPr>
            <a:xfrm>
              <a:off x="1511483" y="2426946"/>
              <a:ext cx="32573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defTabSz="914400"/>
              <a:r>
                <a:rPr lang="en-US" altLang="zh-CN" sz="10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60</a:t>
              </a:r>
              <a:endParaRPr lang="zh-CN" altLang="en-US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" name="文本框 77">
              <a:extLst>
                <a:ext uri="{FF2B5EF4-FFF2-40B4-BE49-F238E27FC236}">
                  <a16:creationId xmlns:a16="http://schemas.microsoft.com/office/drawing/2014/main" id="{AB306F13-3AE8-0231-F9AB-2F4F91D1623E}"/>
                </a:ext>
              </a:extLst>
            </p:cNvPr>
            <p:cNvSpPr txBox="1"/>
            <p:nvPr/>
          </p:nvSpPr>
          <p:spPr>
            <a:xfrm>
              <a:off x="1511483" y="2780961"/>
              <a:ext cx="32573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defTabSz="914400"/>
              <a:r>
                <a:rPr lang="en-US" altLang="zh-CN" sz="10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40</a:t>
              </a:r>
              <a:endParaRPr lang="zh-CN" altLang="en-US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" name="文本框 78">
              <a:extLst>
                <a:ext uri="{FF2B5EF4-FFF2-40B4-BE49-F238E27FC236}">
                  <a16:creationId xmlns:a16="http://schemas.microsoft.com/office/drawing/2014/main" id="{C834F464-6FE0-810A-B8DE-470874A1E9E5}"/>
                </a:ext>
              </a:extLst>
            </p:cNvPr>
            <p:cNvSpPr txBox="1"/>
            <p:nvPr/>
          </p:nvSpPr>
          <p:spPr>
            <a:xfrm>
              <a:off x="1511483" y="3134976"/>
              <a:ext cx="32573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defTabSz="914400"/>
              <a:r>
                <a:rPr lang="en-US" altLang="zh-CN" sz="10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20</a:t>
              </a:r>
              <a:endParaRPr lang="zh-CN" altLang="en-US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文本框 80">
              <a:extLst>
                <a:ext uri="{FF2B5EF4-FFF2-40B4-BE49-F238E27FC236}">
                  <a16:creationId xmlns:a16="http://schemas.microsoft.com/office/drawing/2014/main" id="{F5899AA8-D2C9-326A-9D10-88D5B0D70E63}"/>
                </a:ext>
              </a:extLst>
            </p:cNvPr>
            <p:cNvSpPr txBox="1"/>
            <p:nvPr/>
          </p:nvSpPr>
          <p:spPr>
            <a:xfrm>
              <a:off x="1511483" y="2072931"/>
              <a:ext cx="32573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defTabSz="914400"/>
              <a:r>
                <a:rPr lang="en-US" altLang="zh-CN" sz="10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80</a:t>
              </a:r>
              <a:endParaRPr lang="zh-CN" altLang="en-US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" name="文本框 81">
              <a:extLst>
                <a:ext uri="{FF2B5EF4-FFF2-40B4-BE49-F238E27FC236}">
                  <a16:creationId xmlns:a16="http://schemas.microsoft.com/office/drawing/2014/main" id="{88FB9A06-597E-D207-2CD2-62F8ADB1A8E0}"/>
                </a:ext>
              </a:extLst>
            </p:cNvPr>
            <p:cNvSpPr txBox="1"/>
            <p:nvPr/>
          </p:nvSpPr>
          <p:spPr>
            <a:xfrm>
              <a:off x="1440951" y="1718916"/>
              <a:ext cx="39626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defTabSz="914400"/>
              <a:r>
                <a:rPr lang="en-US" altLang="zh-CN" sz="10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100</a:t>
              </a:r>
              <a:endParaRPr lang="zh-CN" altLang="en-US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E69AD8E-D47C-F5F0-48C9-88077313D48D}"/>
                </a:ext>
              </a:extLst>
            </p:cNvPr>
            <p:cNvSpPr txBox="1"/>
            <p:nvPr/>
          </p:nvSpPr>
          <p:spPr>
            <a:xfrm>
              <a:off x="2292713" y="1692343"/>
              <a:ext cx="316823" cy="4475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*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475B1A5B-AC8F-7A56-01A3-47BDD302F05A}"/>
                </a:ext>
              </a:extLst>
            </p:cNvPr>
            <p:cNvSpPr txBox="1"/>
            <p:nvPr/>
          </p:nvSpPr>
          <p:spPr>
            <a:xfrm>
              <a:off x="2993008" y="1855783"/>
              <a:ext cx="316823" cy="4475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*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A359A91-590A-7511-F598-619742D4EE4B}"/>
                </a:ext>
              </a:extLst>
            </p:cNvPr>
            <p:cNvSpPr txBox="1"/>
            <p:nvPr/>
          </p:nvSpPr>
          <p:spPr>
            <a:xfrm>
              <a:off x="3724201" y="2342085"/>
              <a:ext cx="316823" cy="4475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*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5967DB81-60D5-8F76-D5C4-DD97BE739A23}"/>
                </a:ext>
              </a:extLst>
            </p:cNvPr>
            <p:cNvSpPr txBox="1"/>
            <p:nvPr/>
          </p:nvSpPr>
          <p:spPr>
            <a:xfrm>
              <a:off x="4772591" y="1614963"/>
              <a:ext cx="316823" cy="4475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*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5ED4EE2-0FE7-215B-87A8-512EF9ED1C44}"/>
                </a:ext>
              </a:extLst>
            </p:cNvPr>
            <p:cNvSpPr txBox="1"/>
            <p:nvPr/>
          </p:nvSpPr>
          <p:spPr>
            <a:xfrm>
              <a:off x="5483373" y="1990774"/>
              <a:ext cx="316823" cy="4475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*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E68FE13D-F7D1-988A-9178-A69EA701BCC3}"/>
                </a:ext>
              </a:extLst>
            </p:cNvPr>
            <p:cNvSpPr txBox="1"/>
            <p:nvPr/>
          </p:nvSpPr>
          <p:spPr>
            <a:xfrm>
              <a:off x="6222571" y="2381459"/>
              <a:ext cx="316823" cy="4475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*</a:t>
              </a:r>
            </a:p>
          </p:txBody>
        </p: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B1028D00-D79E-0978-4875-D188CD717D01}"/>
                </a:ext>
              </a:extLst>
            </p:cNvPr>
            <p:cNvGrpSpPr/>
            <p:nvPr/>
          </p:nvGrpSpPr>
          <p:grpSpPr>
            <a:xfrm>
              <a:off x="1831613" y="1409179"/>
              <a:ext cx="1342967" cy="230832"/>
              <a:chOff x="5116917" y="3260295"/>
              <a:chExt cx="1342967" cy="230832"/>
            </a:xfrm>
          </p:grpSpPr>
          <p:grpSp>
            <p:nvGrpSpPr>
              <p:cNvPr id="33" name="Group 386">
                <a:extLst>
                  <a:ext uri="{FF2B5EF4-FFF2-40B4-BE49-F238E27FC236}">
                    <a16:creationId xmlns:a16="http://schemas.microsoft.com/office/drawing/2014/main" id="{9601BDE5-02FA-2D14-7321-B94211FE46BC}"/>
                  </a:ext>
                </a:extLst>
              </p:cNvPr>
              <p:cNvGrpSpPr/>
              <p:nvPr/>
            </p:nvGrpSpPr>
            <p:grpSpPr>
              <a:xfrm>
                <a:off x="5116917" y="3260295"/>
                <a:ext cx="1342967" cy="230832"/>
                <a:chOff x="6963940" y="9313098"/>
                <a:chExt cx="1342967" cy="230832"/>
              </a:xfrm>
            </p:grpSpPr>
            <p:sp>
              <p:nvSpPr>
                <p:cNvPr id="36" name="文本框 217">
                  <a:extLst>
                    <a:ext uri="{FF2B5EF4-FFF2-40B4-BE49-F238E27FC236}">
                      <a16:creationId xmlns:a16="http://schemas.microsoft.com/office/drawing/2014/main" id="{B794AFA4-B001-B566-FE0C-CF6A7AF3E7A4}"/>
                    </a:ext>
                  </a:extLst>
                </p:cNvPr>
                <p:cNvSpPr txBox="1"/>
                <p:nvPr/>
              </p:nvSpPr>
              <p:spPr>
                <a:xfrm>
                  <a:off x="7087408" y="9313098"/>
                  <a:ext cx="415498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altLang="zh-CN" sz="9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BSA</a:t>
                  </a:r>
                </a:p>
              </p:txBody>
            </p:sp>
            <p:sp>
              <p:nvSpPr>
                <p:cNvPr id="37" name="文本框 218">
                  <a:extLst>
                    <a:ext uri="{FF2B5EF4-FFF2-40B4-BE49-F238E27FC236}">
                      <a16:creationId xmlns:a16="http://schemas.microsoft.com/office/drawing/2014/main" id="{DA78286C-2130-85C9-5F28-F29814B2B942}"/>
                    </a:ext>
                  </a:extLst>
                </p:cNvPr>
                <p:cNvSpPr txBox="1"/>
                <p:nvPr/>
              </p:nvSpPr>
              <p:spPr>
                <a:xfrm>
                  <a:off x="7690529" y="9313098"/>
                  <a:ext cx="607859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altLang="zh-CN" sz="900" i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r</a:t>
                  </a:r>
                  <a:r>
                    <a:rPr lang="en-US" altLang="zh-CN" sz="9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CPNE5</a:t>
                  </a:r>
                  <a:endParaRPr lang="zh-CN" altLang="en-US" sz="9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8" name="Rectangle: Rounded Corners 385">
                  <a:extLst>
                    <a:ext uri="{FF2B5EF4-FFF2-40B4-BE49-F238E27FC236}">
                      <a16:creationId xmlns:a16="http://schemas.microsoft.com/office/drawing/2014/main" id="{C0BDF1FB-EE5B-F035-8181-B9EDE8C8A200}"/>
                    </a:ext>
                  </a:extLst>
                </p:cNvPr>
                <p:cNvSpPr/>
                <p:nvPr/>
              </p:nvSpPr>
              <p:spPr>
                <a:xfrm>
                  <a:off x="6963940" y="9320160"/>
                  <a:ext cx="1342967" cy="216024"/>
                </a:xfrm>
                <a:prstGeom prst="roundRect">
                  <a:avLst/>
                </a:prstGeom>
                <a:noFill/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34" name="Rectangle 24">
                <a:extLst>
                  <a:ext uri="{FF2B5EF4-FFF2-40B4-BE49-F238E27FC236}">
                    <a16:creationId xmlns:a16="http://schemas.microsoft.com/office/drawing/2014/main" id="{B544F53B-B9DD-9403-C6C5-66B4EB9F6593}"/>
                  </a:ext>
                </a:extLst>
              </p:cNvPr>
              <p:cNvSpPr/>
              <p:nvPr/>
            </p:nvSpPr>
            <p:spPr>
              <a:xfrm>
                <a:off x="5159770" y="3325403"/>
                <a:ext cx="144016" cy="94584"/>
              </a:xfrm>
              <a:prstGeom prst="rect">
                <a:avLst/>
              </a:prstGeom>
              <a:solidFill>
                <a:srgbClr val="CCCCCC"/>
              </a:solidFill>
              <a:ln w="63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00" dirty="0"/>
              </a:p>
            </p:txBody>
          </p:sp>
          <p:sp>
            <p:nvSpPr>
              <p:cNvPr id="35" name="Rectangle 24">
                <a:extLst>
                  <a:ext uri="{FF2B5EF4-FFF2-40B4-BE49-F238E27FC236}">
                    <a16:creationId xmlns:a16="http://schemas.microsoft.com/office/drawing/2014/main" id="{BCEB3E55-CFAD-B693-18F3-EE22E597DD58}"/>
                  </a:ext>
                </a:extLst>
              </p:cNvPr>
              <p:cNvSpPr/>
              <p:nvPr/>
            </p:nvSpPr>
            <p:spPr>
              <a:xfrm>
                <a:off x="5768439" y="3325403"/>
                <a:ext cx="144016" cy="94584"/>
              </a:xfrm>
              <a:prstGeom prst="rect">
                <a:avLst/>
              </a:prstGeom>
              <a:solidFill>
                <a:srgbClr val="CAFFCA"/>
              </a:solidFill>
              <a:ln w="63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00" dirty="0"/>
              </a:p>
            </p:txBody>
          </p:sp>
        </p:grpSp>
        <p:sp>
          <p:nvSpPr>
            <p:cNvPr id="10" name="文本框 21">
              <a:extLst>
                <a:ext uri="{FF2B5EF4-FFF2-40B4-BE49-F238E27FC236}">
                  <a16:creationId xmlns:a16="http://schemas.microsoft.com/office/drawing/2014/main" id="{7D9E0D9D-A20B-8855-2228-A51DA80289F9}"/>
                </a:ext>
              </a:extLst>
            </p:cNvPr>
            <p:cNvSpPr txBox="1"/>
            <p:nvPr/>
          </p:nvSpPr>
          <p:spPr>
            <a:xfrm>
              <a:off x="2066924" y="3251800"/>
              <a:ext cx="195399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00" dirty="0">
                  <a:latin typeface="Arial" panose="020B0604020202020204" pitchFamily="34" charset="0"/>
                  <a:cs typeface="Arial" panose="020B0604020202020204" pitchFamily="34" charset="0"/>
                </a:rPr>
                <a:t>1.5                 3                    6 (h)</a:t>
              </a:r>
              <a:endParaRPr lang="zh-CN" altLang="en-US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文本框 58">
              <a:extLst>
                <a:ext uri="{FF2B5EF4-FFF2-40B4-BE49-F238E27FC236}">
                  <a16:creationId xmlns:a16="http://schemas.microsoft.com/office/drawing/2014/main" id="{679357FD-931F-4F37-DBD6-EF5C769C4B3B}"/>
                </a:ext>
              </a:extLst>
            </p:cNvPr>
            <p:cNvSpPr txBox="1"/>
            <p:nvPr/>
          </p:nvSpPr>
          <p:spPr>
            <a:xfrm>
              <a:off x="2478408" y="3472212"/>
              <a:ext cx="104547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zh-CN" sz="1000" dirty="0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rPr>
                <a:t>LPS</a:t>
              </a:r>
              <a:r>
                <a:rPr kumimoji="0" lang="en-US" altLang="zh-CN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rPr>
                <a:t> (10μg/mL)</a:t>
              </a:r>
              <a:endParaRPr kumimoji="0" lang="zh-CN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cxnSp>
          <p:nvCxnSpPr>
            <p:cNvPr id="12" name="直接连接符 70">
              <a:extLst>
                <a:ext uri="{FF2B5EF4-FFF2-40B4-BE49-F238E27FC236}">
                  <a16:creationId xmlns:a16="http://schemas.microsoft.com/office/drawing/2014/main" id="{8BA10EE8-9568-A204-687C-31B1A6AFACE4}"/>
                </a:ext>
              </a:extLst>
            </p:cNvPr>
            <p:cNvCxnSpPr>
              <a:cxnSpLocks/>
            </p:cNvCxnSpPr>
            <p:nvPr/>
          </p:nvCxnSpPr>
          <p:spPr>
            <a:xfrm>
              <a:off x="2153589" y="3470441"/>
              <a:ext cx="1768357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5EAC2F0E-DEC6-D7B2-895C-CEE5344E94B9}"/>
                </a:ext>
              </a:extLst>
            </p:cNvPr>
            <p:cNvSpPr txBox="1"/>
            <p:nvPr/>
          </p:nvSpPr>
          <p:spPr>
            <a:xfrm>
              <a:off x="4557999" y="3248218"/>
              <a:ext cx="195399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00" dirty="0">
                  <a:latin typeface="Arial" panose="020B0604020202020204" pitchFamily="34" charset="0"/>
                  <a:cs typeface="Arial" panose="020B0604020202020204" pitchFamily="34" charset="0"/>
                </a:rPr>
                <a:t>1.5                  3                   6 (h)</a:t>
              </a:r>
              <a:endParaRPr lang="zh-CN" altLang="en-US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文本框 58">
              <a:extLst>
                <a:ext uri="{FF2B5EF4-FFF2-40B4-BE49-F238E27FC236}">
                  <a16:creationId xmlns:a16="http://schemas.microsoft.com/office/drawing/2014/main" id="{7D0F0151-8532-F1DC-6FC8-302212B07BB9}"/>
                </a:ext>
              </a:extLst>
            </p:cNvPr>
            <p:cNvSpPr txBox="1"/>
            <p:nvPr/>
          </p:nvSpPr>
          <p:spPr>
            <a:xfrm>
              <a:off x="4904394" y="3482278"/>
              <a:ext cx="126509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zh-CN" sz="1000" dirty="0" err="1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rPr>
                <a:t>Cytomix</a:t>
              </a:r>
              <a:r>
                <a:rPr kumimoji="0" lang="en-US" altLang="zh-CN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rPr>
                <a:t> (30ng/mL)</a:t>
              </a:r>
              <a:endParaRPr kumimoji="0" lang="zh-CN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cxnSp>
          <p:nvCxnSpPr>
            <p:cNvPr id="25" name="直接连接符 70">
              <a:extLst>
                <a:ext uri="{FF2B5EF4-FFF2-40B4-BE49-F238E27FC236}">
                  <a16:creationId xmlns:a16="http://schemas.microsoft.com/office/drawing/2014/main" id="{EF237D34-23F5-86BB-8A56-E6D57CA715C6}"/>
                </a:ext>
              </a:extLst>
            </p:cNvPr>
            <p:cNvCxnSpPr>
              <a:cxnSpLocks/>
            </p:cNvCxnSpPr>
            <p:nvPr/>
          </p:nvCxnSpPr>
          <p:spPr>
            <a:xfrm>
              <a:off x="4664542" y="3480507"/>
              <a:ext cx="1768357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文本框 4">
            <a:extLst>
              <a:ext uri="{FF2B5EF4-FFF2-40B4-BE49-F238E27FC236}">
                <a16:creationId xmlns:a16="http://schemas.microsoft.com/office/drawing/2014/main" id="{45889665-D4A8-8771-6715-63365E3FF754}"/>
              </a:ext>
            </a:extLst>
          </p:cNvPr>
          <p:cNvSpPr txBox="1"/>
          <p:nvPr/>
        </p:nvSpPr>
        <p:spPr>
          <a:xfrm>
            <a:off x="1169921" y="8974328"/>
            <a:ext cx="562666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None/>
            </a:pPr>
            <a:r>
              <a:rPr lang="en-US" altLang="zh-CN" sz="1000" b="1" kern="100" dirty="0">
                <a:effectLst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Figure S7: The expression profile of CPNE family genes in the blood cells collected from sepsis survivors and non-survivors. </a:t>
            </a:r>
            <a:r>
              <a:rPr lang="en-US" altLang="zh-CN" sz="1000" kern="100" dirty="0">
                <a:effectLst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Box and scatter plots showing the normalized mRNA expression levels of CPNE2, CPNE3, CPNE5, CPNE7, CPNE8, and CPNE9 in peripheral blood cells from sepsis survivors (green, n = 78) and non-survivors (pink, n = 28). Among the COPINE family members analyzed, CPNE5 expression was significantly reduced in non-survivors compared to survivors (</a:t>
            </a:r>
            <a:r>
              <a:rPr lang="en-US" altLang="zh-CN" sz="1000" i="1" kern="100" dirty="0">
                <a:effectLst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p</a:t>
            </a:r>
            <a:r>
              <a:rPr lang="en-US" altLang="zh-CN" sz="1000" kern="100" dirty="0">
                <a:effectLst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= 0.027), consistent with the plasma levels presented in main </a:t>
            </a:r>
            <a:r>
              <a:rPr lang="en-US" altLang="zh-CN" sz="1000" b="1" kern="100" dirty="0">
                <a:effectLst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Fig. 2D</a:t>
            </a:r>
            <a:r>
              <a:rPr lang="en-US" altLang="zh-CN" sz="1000" kern="100" dirty="0">
                <a:effectLst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. Data are presented as median with interquartile range; significance was determined by Mann–Whitney U test. </a:t>
            </a:r>
            <a:r>
              <a:rPr lang="en-US" altLang="zh-CN" sz="1000" i="1" kern="100" dirty="0">
                <a:effectLst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p &lt; 0.05; </a:t>
            </a:r>
            <a:r>
              <a:rPr lang="en-US" altLang="zh-CN" sz="1000" i="1" kern="100" dirty="0" err="1">
                <a:effectLst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n.s</a:t>
            </a:r>
            <a:r>
              <a:rPr lang="en-US" altLang="zh-CN" sz="1000" i="1" kern="100" dirty="0">
                <a:effectLst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., </a:t>
            </a:r>
            <a:r>
              <a:rPr lang="en-US" altLang="zh-CN" sz="1000" kern="100" dirty="0">
                <a:effectLst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not significant</a:t>
            </a:r>
            <a:r>
              <a:rPr lang="en-US" altLang="zh-CN" sz="1000" i="1" kern="100" dirty="0">
                <a:effectLst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.</a:t>
            </a:r>
            <a:endParaRPr lang="zh-CN" altLang="zh-CN" sz="1000" kern="100" dirty="0">
              <a:effectLst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1CF36FC-B090-D8D0-E08D-F0DFA192536E}"/>
              </a:ext>
            </a:extLst>
          </p:cNvPr>
          <p:cNvSpPr txBox="1"/>
          <p:nvPr/>
        </p:nvSpPr>
        <p:spPr>
          <a:xfrm>
            <a:off x="1336753" y="3860659"/>
            <a:ext cx="5253962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1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Figure S6: </a:t>
            </a:r>
            <a:r>
              <a:rPr lang="en-US" sz="10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Treatment of mouse cardiac </a:t>
            </a:r>
            <a:r>
              <a:rPr lang="en-US" sz="1000" dirty="0" err="1"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endothelail</a:t>
            </a:r>
            <a:r>
              <a:rPr lang="en-US" sz="10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 cells (MCECs) with rCPNE5 protein </a:t>
            </a:r>
            <a:r>
              <a:rPr lang="en-US" sz="1000" dirty="0"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(100ng/ml) </a:t>
            </a:r>
            <a:r>
              <a:rPr lang="en-US" sz="10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attenuates the </a:t>
            </a:r>
            <a:r>
              <a:rPr lang="en-US" sz="1000" dirty="0"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LPS- and </a:t>
            </a:r>
            <a:r>
              <a:rPr lang="en-US" sz="1000" dirty="0" err="1"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cytomix</a:t>
            </a:r>
            <a:r>
              <a:rPr lang="en-US" sz="10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-caused reductions in the Trans-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Endothelial Electrical Resistance (</a:t>
            </a:r>
            <a:r>
              <a:rPr lang="en-US" sz="10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TEER), compared to BSA-controls (n = 6, *, </a:t>
            </a:r>
            <a:r>
              <a:rPr lang="en-US" sz="1000" i="1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p </a:t>
            </a:r>
            <a:r>
              <a:rPr lang="en-US" sz="10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&lt; 0.05 </a:t>
            </a:r>
            <a:r>
              <a:rPr lang="en-US" sz="1000" i="1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vs</a:t>
            </a:r>
            <a:r>
              <a:rPr lang="en-US" sz="10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. BSA-cells). 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83935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7">
            <a:extLst>
              <a:ext uri="{FF2B5EF4-FFF2-40B4-BE49-F238E27FC236}">
                <a16:creationId xmlns:a16="http://schemas.microsoft.com/office/drawing/2014/main" id="{44A69D0F-82C4-D200-BFC7-2B2D92EB24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78" t="14492" r="22256" b="13208"/>
          <a:stretch>
            <a:fillRect/>
          </a:stretch>
        </p:blipFill>
        <p:spPr>
          <a:xfrm flipH="1">
            <a:off x="477669" y="2406967"/>
            <a:ext cx="3100040" cy="288444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EAC17F3-82A6-3D12-838F-6D8D2C9D3601}"/>
              </a:ext>
            </a:extLst>
          </p:cNvPr>
          <p:cNvSpPr txBox="1"/>
          <p:nvPr/>
        </p:nvSpPr>
        <p:spPr>
          <a:xfrm>
            <a:off x="449140" y="1543601"/>
            <a:ext cx="22862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Supplemental Figure S8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E3C74A37-7D8B-6459-B684-C3A23FF8CB4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50" t="30490" r="19729" b="26919"/>
          <a:stretch>
            <a:fillRect/>
          </a:stretch>
        </p:blipFill>
        <p:spPr>
          <a:xfrm>
            <a:off x="3891851" y="5480161"/>
            <a:ext cx="2720897" cy="1427356"/>
          </a:xfrm>
          <a:prstGeom prst="rect">
            <a:avLst/>
          </a:prstGeom>
        </p:spPr>
      </p:pic>
      <p:pic>
        <p:nvPicPr>
          <p:cNvPr id="4" name="图片 5">
            <a:extLst>
              <a:ext uri="{FF2B5EF4-FFF2-40B4-BE49-F238E27FC236}">
                <a16:creationId xmlns:a16="http://schemas.microsoft.com/office/drawing/2014/main" id="{723680A9-96FE-9CC4-37B7-0685F51EE78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926" y="3066794"/>
            <a:ext cx="2455164" cy="1136904"/>
          </a:xfrm>
          <a:prstGeom prst="rect">
            <a:avLst/>
          </a:prstGeom>
        </p:spPr>
      </p:pic>
      <p:pic>
        <p:nvPicPr>
          <p:cNvPr id="6" name="图片 8">
            <a:extLst>
              <a:ext uri="{FF2B5EF4-FFF2-40B4-BE49-F238E27FC236}">
                <a16:creationId xmlns:a16="http://schemas.microsoft.com/office/drawing/2014/main" id="{790CA7F0-0AB3-6AA9-AAD5-31044EF1F33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17" t="21507" r="13704" b="32030"/>
          <a:stretch>
            <a:fillRect/>
          </a:stretch>
        </p:blipFill>
        <p:spPr>
          <a:xfrm>
            <a:off x="451338" y="5472418"/>
            <a:ext cx="3018262" cy="1557035"/>
          </a:xfrm>
          <a:prstGeom prst="rect">
            <a:avLst/>
          </a:prstGeom>
        </p:spPr>
      </p:pic>
      <p:sp>
        <p:nvSpPr>
          <p:cNvPr id="7" name="矩形 9">
            <a:extLst>
              <a:ext uri="{FF2B5EF4-FFF2-40B4-BE49-F238E27FC236}">
                <a16:creationId xmlns:a16="http://schemas.microsoft.com/office/drawing/2014/main" id="{D337CAB6-88CB-0398-3554-44704514E5D1}"/>
              </a:ext>
            </a:extLst>
          </p:cNvPr>
          <p:cNvSpPr/>
          <p:nvPr/>
        </p:nvSpPr>
        <p:spPr>
          <a:xfrm>
            <a:off x="1008899" y="3753935"/>
            <a:ext cx="1951463" cy="568711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ysDash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8" name="矩形 10">
            <a:extLst>
              <a:ext uri="{FF2B5EF4-FFF2-40B4-BE49-F238E27FC236}">
                <a16:creationId xmlns:a16="http://schemas.microsoft.com/office/drawing/2014/main" id="{0476AD94-7A97-9E65-5449-77F936EEE287}"/>
              </a:ext>
            </a:extLst>
          </p:cNvPr>
          <p:cNvSpPr/>
          <p:nvPr/>
        </p:nvSpPr>
        <p:spPr>
          <a:xfrm>
            <a:off x="4454985" y="3066535"/>
            <a:ext cx="1951463" cy="568711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ysDash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9" name="矩形 11">
            <a:extLst>
              <a:ext uri="{FF2B5EF4-FFF2-40B4-BE49-F238E27FC236}">
                <a16:creationId xmlns:a16="http://schemas.microsoft.com/office/drawing/2014/main" id="{7972179A-D1A0-C53D-B6DF-C76A27D4CD13}"/>
              </a:ext>
            </a:extLst>
          </p:cNvPr>
          <p:cNvSpPr/>
          <p:nvPr/>
        </p:nvSpPr>
        <p:spPr>
          <a:xfrm>
            <a:off x="926175" y="6117639"/>
            <a:ext cx="1951463" cy="568711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ysDash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0" name="矩形 12">
            <a:extLst>
              <a:ext uri="{FF2B5EF4-FFF2-40B4-BE49-F238E27FC236}">
                <a16:creationId xmlns:a16="http://schemas.microsoft.com/office/drawing/2014/main" id="{E1668EE7-22EC-DC2B-FBE2-851793D63318}"/>
              </a:ext>
            </a:extLst>
          </p:cNvPr>
          <p:cNvSpPr/>
          <p:nvPr/>
        </p:nvSpPr>
        <p:spPr>
          <a:xfrm>
            <a:off x="4365777" y="5814179"/>
            <a:ext cx="1951463" cy="568711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ysDash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1" name="文本框 13">
            <a:extLst>
              <a:ext uri="{FF2B5EF4-FFF2-40B4-BE49-F238E27FC236}">
                <a16:creationId xmlns:a16="http://schemas.microsoft.com/office/drawing/2014/main" id="{360611BD-D594-E21D-2FF0-0F2148FDD62F}"/>
              </a:ext>
            </a:extLst>
          </p:cNvPr>
          <p:cNvSpPr txBox="1"/>
          <p:nvPr/>
        </p:nvSpPr>
        <p:spPr>
          <a:xfrm>
            <a:off x="570285" y="2493842"/>
            <a:ext cx="388439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A)                                                                              C)</a:t>
            </a:r>
            <a:endParaRPr lang="zh-CN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文本框 14">
            <a:extLst>
              <a:ext uri="{FF2B5EF4-FFF2-40B4-BE49-F238E27FC236}">
                <a16:creationId xmlns:a16="http://schemas.microsoft.com/office/drawing/2014/main" id="{3E188736-B93F-6AC2-F012-02E6C255AA83}"/>
              </a:ext>
            </a:extLst>
          </p:cNvPr>
          <p:cNvSpPr txBox="1"/>
          <p:nvPr/>
        </p:nvSpPr>
        <p:spPr>
          <a:xfrm>
            <a:off x="633424" y="5598296"/>
            <a:ext cx="37545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B)                                                                          D) </a:t>
            </a:r>
            <a:endParaRPr lang="zh-CN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直接连接符 15">
            <a:extLst>
              <a:ext uri="{FF2B5EF4-FFF2-40B4-BE49-F238E27FC236}">
                <a16:creationId xmlns:a16="http://schemas.microsoft.com/office/drawing/2014/main" id="{EF37C644-A6D4-D416-04A4-606284F466F4}"/>
              </a:ext>
            </a:extLst>
          </p:cNvPr>
          <p:cNvCxnSpPr>
            <a:cxnSpLocks/>
          </p:cNvCxnSpPr>
          <p:nvPr/>
        </p:nvCxnSpPr>
        <p:spPr>
          <a:xfrm>
            <a:off x="2928779" y="6353244"/>
            <a:ext cx="193288" cy="0"/>
          </a:xfrm>
          <a:prstGeom prst="line">
            <a:avLst/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</a:ln>
          <a:effectLst/>
        </p:spPr>
      </p:cxnSp>
      <p:sp>
        <p:nvSpPr>
          <p:cNvPr id="14" name="文本框 16">
            <a:extLst>
              <a:ext uri="{FF2B5EF4-FFF2-40B4-BE49-F238E27FC236}">
                <a16:creationId xmlns:a16="http://schemas.microsoft.com/office/drawing/2014/main" id="{45620B1A-DDF4-745F-4C1F-B19E8851ACF1}"/>
              </a:ext>
            </a:extLst>
          </p:cNvPr>
          <p:cNvSpPr txBox="1"/>
          <p:nvPr/>
        </p:nvSpPr>
        <p:spPr>
          <a:xfrm>
            <a:off x="3102389" y="6219625"/>
            <a:ext cx="62709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37kDa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5" name="直接连接符 18">
            <a:extLst>
              <a:ext uri="{FF2B5EF4-FFF2-40B4-BE49-F238E27FC236}">
                <a16:creationId xmlns:a16="http://schemas.microsoft.com/office/drawing/2014/main" id="{91D72591-9594-989F-CFF1-34DCAD888503}"/>
              </a:ext>
            </a:extLst>
          </p:cNvPr>
          <p:cNvCxnSpPr>
            <a:cxnSpLocks/>
          </p:cNvCxnSpPr>
          <p:nvPr/>
        </p:nvCxnSpPr>
        <p:spPr>
          <a:xfrm>
            <a:off x="6371738" y="6093211"/>
            <a:ext cx="193288" cy="0"/>
          </a:xfrm>
          <a:prstGeom prst="line">
            <a:avLst/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</a:ln>
          <a:effectLst/>
        </p:spPr>
      </p:cxnSp>
      <p:sp>
        <p:nvSpPr>
          <p:cNvPr id="16" name="文本框 19">
            <a:extLst>
              <a:ext uri="{FF2B5EF4-FFF2-40B4-BE49-F238E27FC236}">
                <a16:creationId xmlns:a16="http://schemas.microsoft.com/office/drawing/2014/main" id="{94964587-BD22-972F-0710-E2678A148B73}"/>
              </a:ext>
            </a:extLst>
          </p:cNvPr>
          <p:cNvSpPr txBox="1"/>
          <p:nvPr/>
        </p:nvSpPr>
        <p:spPr>
          <a:xfrm>
            <a:off x="6520447" y="5940393"/>
            <a:ext cx="62709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37kDa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7" name="直接连接符 22">
            <a:extLst>
              <a:ext uri="{FF2B5EF4-FFF2-40B4-BE49-F238E27FC236}">
                <a16:creationId xmlns:a16="http://schemas.microsoft.com/office/drawing/2014/main" id="{B4FF2F87-83F0-7B5B-0C77-7FED094285A7}"/>
              </a:ext>
            </a:extLst>
          </p:cNvPr>
          <p:cNvCxnSpPr>
            <a:cxnSpLocks/>
          </p:cNvCxnSpPr>
          <p:nvPr/>
        </p:nvCxnSpPr>
        <p:spPr>
          <a:xfrm>
            <a:off x="6456917" y="3195446"/>
            <a:ext cx="193288" cy="0"/>
          </a:xfrm>
          <a:prstGeom prst="line">
            <a:avLst/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</a:ln>
          <a:effectLst/>
        </p:spPr>
      </p:cxnSp>
      <p:sp>
        <p:nvSpPr>
          <p:cNvPr id="18" name="文本框 23">
            <a:extLst>
              <a:ext uri="{FF2B5EF4-FFF2-40B4-BE49-F238E27FC236}">
                <a16:creationId xmlns:a16="http://schemas.microsoft.com/office/drawing/2014/main" id="{C4C048FB-7450-CB1C-C964-DBA0EC823B4E}"/>
              </a:ext>
            </a:extLst>
          </p:cNvPr>
          <p:cNvSpPr txBox="1"/>
          <p:nvPr/>
        </p:nvSpPr>
        <p:spPr>
          <a:xfrm>
            <a:off x="6596601" y="3041004"/>
            <a:ext cx="62709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68kDa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9" name="直接连接符 24">
            <a:extLst>
              <a:ext uri="{FF2B5EF4-FFF2-40B4-BE49-F238E27FC236}">
                <a16:creationId xmlns:a16="http://schemas.microsoft.com/office/drawing/2014/main" id="{7071D1B8-B6A3-AD45-7EEB-16040757B17D}"/>
              </a:ext>
            </a:extLst>
          </p:cNvPr>
          <p:cNvCxnSpPr>
            <a:cxnSpLocks/>
          </p:cNvCxnSpPr>
          <p:nvPr/>
        </p:nvCxnSpPr>
        <p:spPr>
          <a:xfrm>
            <a:off x="3005745" y="3938601"/>
            <a:ext cx="193288" cy="0"/>
          </a:xfrm>
          <a:prstGeom prst="line">
            <a:avLst/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</a:ln>
          <a:effectLst/>
        </p:spPr>
      </p:cxnSp>
      <p:sp>
        <p:nvSpPr>
          <p:cNvPr id="20" name="文本框 25">
            <a:extLst>
              <a:ext uri="{FF2B5EF4-FFF2-40B4-BE49-F238E27FC236}">
                <a16:creationId xmlns:a16="http://schemas.microsoft.com/office/drawing/2014/main" id="{BA9E75C7-0F80-CD2C-74F9-6A15E37AFF04}"/>
              </a:ext>
            </a:extLst>
          </p:cNvPr>
          <p:cNvSpPr txBox="1"/>
          <p:nvPr/>
        </p:nvSpPr>
        <p:spPr>
          <a:xfrm>
            <a:off x="3139952" y="3800101"/>
            <a:ext cx="62709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68kDa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左中括号 34">
            <a:extLst>
              <a:ext uri="{FF2B5EF4-FFF2-40B4-BE49-F238E27FC236}">
                <a16:creationId xmlns:a16="http://schemas.microsoft.com/office/drawing/2014/main" id="{38305325-CAB7-95A9-42A1-FE1BDB353071}"/>
              </a:ext>
            </a:extLst>
          </p:cNvPr>
          <p:cNvSpPr/>
          <p:nvPr/>
        </p:nvSpPr>
        <p:spPr>
          <a:xfrm rot="5400000">
            <a:off x="1476883" y="2396485"/>
            <a:ext cx="96965" cy="753080"/>
          </a:xfrm>
          <a:prstGeom prst="leftBracket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0" name="左中括号 35">
            <a:extLst>
              <a:ext uri="{FF2B5EF4-FFF2-40B4-BE49-F238E27FC236}">
                <a16:creationId xmlns:a16="http://schemas.microsoft.com/office/drawing/2014/main" id="{43DBFBDB-466D-B59C-97CA-FC3FCE855735}"/>
              </a:ext>
            </a:extLst>
          </p:cNvPr>
          <p:cNvSpPr/>
          <p:nvPr/>
        </p:nvSpPr>
        <p:spPr>
          <a:xfrm rot="5400000">
            <a:off x="2336416" y="2394301"/>
            <a:ext cx="96965" cy="753080"/>
          </a:xfrm>
          <a:prstGeom prst="leftBracket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1" name="文本框 36">
            <a:extLst>
              <a:ext uri="{FF2B5EF4-FFF2-40B4-BE49-F238E27FC236}">
                <a16:creationId xmlns:a16="http://schemas.microsoft.com/office/drawing/2014/main" id="{BAFD9C6A-D187-E632-2D12-3000C3A81337}"/>
              </a:ext>
            </a:extLst>
          </p:cNvPr>
          <p:cNvSpPr txBox="1"/>
          <p:nvPr/>
        </p:nvSpPr>
        <p:spPr>
          <a:xfrm>
            <a:off x="465261" y="3738509"/>
            <a:ext cx="5998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t>CPNE5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2" name="文本框 37">
            <a:extLst>
              <a:ext uri="{FF2B5EF4-FFF2-40B4-BE49-F238E27FC236}">
                <a16:creationId xmlns:a16="http://schemas.microsoft.com/office/drawing/2014/main" id="{BFE2497C-130A-EA05-A03E-3C2B23EBCC78}"/>
              </a:ext>
            </a:extLst>
          </p:cNvPr>
          <p:cNvSpPr txBox="1"/>
          <p:nvPr/>
        </p:nvSpPr>
        <p:spPr>
          <a:xfrm>
            <a:off x="5068579" y="4201692"/>
            <a:ext cx="5998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t>CPNE5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3" name="文本框 38">
            <a:extLst>
              <a:ext uri="{FF2B5EF4-FFF2-40B4-BE49-F238E27FC236}">
                <a16:creationId xmlns:a16="http://schemas.microsoft.com/office/drawing/2014/main" id="{148747CA-5C44-0BAF-AF53-8F03454507A1}"/>
              </a:ext>
            </a:extLst>
          </p:cNvPr>
          <p:cNvSpPr txBox="1"/>
          <p:nvPr/>
        </p:nvSpPr>
        <p:spPr>
          <a:xfrm>
            <a:off x="1641616" y="6696422"/>
            <a:ext cx="64312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t>GAPDH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4" name="文本框 39">
            <a:extLst>
              <a:ext uri="{FF2B5EF4-FFF2-40B4-BE49-F238E27FC236}">
                <a16:creationId xmlns:a16="http://schemas.microsoft.com/office/drawing/2014/main" id="{2D8A4FDA-D5B6-B83C-C802-DA34651A6642}"/>
              </a:ext>
            </a:extLst>
          </p:cNvPr>
          <p:cNvSpPr txBox="1"/>
          <p:nvPr/>
        </p:nvSpPr>
        <p:spPr>
          <a:xfrm>
            <a:off x="5068579" y="6748209"/>
            <a:ext cx="64312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t>GAPDH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5" name="文本框 43">
            <a:extLst>
              <a:ext uri="{FF2B5EF4-FFF2-40B4-BE49-F238E27FC236}">
                <a16:creationId xmlns:a16="http://schemas.microsoft.com/office/drawing/2014/main" id="{3C84ABF7-ABEF-927F-F7D9-3DB273E91DDB}"/>
              </a:ext>
            </a:extLst>
          </p:cNvPr>
          <p:cNvSpPr txBox="1"/>
          <p:nvPr/>
        </p:nvSpPr>
        <p:spPr>
          <a:xfrm>
            <a:off x="1213909" y="2426405"/>
            <a:ext cx="158889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200" dirty="0" err="1">
                <a:latin typeface="Arial" panose="020B0604020202020204" pitchFamily="34" charset="0"/>
                <a:cs typeface="Arial" panose="020B0604020202020204" pitchFamily="34" charset="0"/>
              </a:rPr>
              <a:t>siCtrl</a:t>
            </a:r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          si</a:t>
            </a:r>
            <a:r>
              <a:rPr lang="en-US" altLang="zh-CN" sz="1200" i="1" dirty="0">
                <a:latin typeface="Arial" panose="020B0604020202020204" pitchFamily="34" charset="0"/>
                <a:cs typeface="Arial" panose="020B0604020202020204" pitchFamily="34" charset="0"/>
              </a:rPr>
              <a:t>CPNE</a:t>
            </a:r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左中括号 44">
            <a:extLst>
              <a:ext uri="{FF2B5EF4-FFF2-40B4-BE49-F238E27FC236}">
                <a16:creationId xmlns:a16="http://schemas.microsoft.com/office/drawing/2014/main" id="{887081A3-0572-7E5B-D305-0C241BDA8958}"/>
              </a:ext>
            </a:extLst>
          </p:cNvPr>
          <p:cNvSpPr/>
          <p:nvPr/>
        </p:nvSpPr>
        <p:spPr>
          <a:xfrm rot="5400000">
            <a:off x="1409427" y="5628337"/>
            <a:ext cx="96965" cy="753080"/>
          </a:xfrm>
          <a:prstGeom prst="leftBracket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7" name="左中括号 45">
            <a:extLst>
              <a:ext uri="{FF2B5EF4-FFF2-40B4-BE49-F238E27FC236}">
                <a16:creationId xmlns:a16="http://schemas.microsoft.com/office/drawing/2014/main" id="{6A73B373-6F02-7EDC-DE3D-CE58B69057A0}"/>
              </a:ext>
            </a:extLst>
          </p:cNvPr>
          <p:cNvSpPr/>
          <p:nvPr/>
        </p:nvSpPr>
        <p:spPr>
          <a:xfrm rot="5400000">
            <a:off x="2268960" y="5626153"/>
            <a:ext cx="96965" cy="753080"/>
          </a:xfrm>
          <a:prstGeom prst="leftBracket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8" name="文本框 46">
            <a:extLst>
              <a:ext uri="{FF2B5EF4-FFF2-40B4-BE49-F238E27FC236}">
                <a16:creationId xmlns:a16="http://schemas.microsoft.com/office/drawing/2014/main" id="{81C0D3DE-5120-B1F9-F7F5-491A773F989B}"/>
              </a:ext>
            </a:extLst>
          </p:cNvPr>
          <p:cNvSpPr txBox="1"/>
          <p:nvPr/>
        </p:nvSpPr>
        <p:spPr>
          <a:xfrm>
            <a:off x="1146453" y="5658257"/>
            <a:ext cx="158889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200" dirty="0" err="1">
                <a:latin typeface="Arial" panose="020B0604020202020204" pitchFamily="34" charset="0"/>
                <a:cs typeface="Arial" panose="020B0604020202020204" pitchFamily="34" charset="0"/>
              </a:rPr>
              <a:t>siCtrl</a:t>
            </a:r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          si</a:t>
            </a:r>
            <a:r>
              <a:rPr lang="en-US" altLang="zh-CN" sz="1200" i="1" dirty="0">
                <a:latin typeface="Arial" panose="020B0604020202020204" pitchFamily="34" charset="0"/>
                <a:cs typeface="Arial" panose="020B0604020202020204" pitchFamily="34" charset="0"/>
              </a:rPr>
              <a:t>CPNE</a:t>
            </a:r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左中括号 50">
            <a:extLst>
              <a:ext uri="{FF2B5EF4-FFF2-40B4-BE49-F238E27FC236}">
                <a16:creationId xmlns:a16="http://schemas.microsoft.com/office/drawing/2014/main" id="{54B5FE8E-94A1-2839-35B6-A1640F06004D}"/>
              </a:ext>
            </a:extLst>
          </p:cNvPr>
          <p:cNvSpPr/>
          <p:nvPr/>
        </p:nvSpPr>
        <p:spPr>
          <a:xfrm rot="5400000">
            <a:off x="4905857" y="5397177"/>
            <a:ext cx="94783" cy="621645"/>
          </a:xfrm>
          <a:prstGeom prst="leftBracket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40" name="左中括号 51">
            <a:extLst>
              <a:ext uri="{FF2B5EF4-FFF2-40B4-BE49-F238E27FC236}">
                <a16:creationId xmlns:a16="http://schemas.microsoft.com/office/drawing/2014/main" id="{41AC00E7-EAE9-FC73-070A-A8313D45CCD1}"/>
              </a:ext>
            </a:extLst>
          </p:cNvPr>
          <p:cNvSpPr/>
          <p:nvPr/>
        </p:nvSpPr>
        <p:spPr>
          <a:xfrm rot="5400000">
            <a:off x="5633955" y="5394994"/>
            <a:ext cx="94785" cy="621645"/>
          </a:xfrm>
          <a:prstGeom prst="leftBracket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41" name="文本框 52">
            <a:extLst>
              <a:ext uri="{FF2B5EF4-FFF2-40B4-BE49-F238E27FC236}">
                <a16:creationId xmlns:a16="http://schemas.microsoft.com/office/drawing/2014/main" id="{944FD6B3-F585-4446-BFCE-71787AC2A783}"/>
              </a:ext>
            </a:extLst>
          </p:cNvPr>
          <p:cNvSpPr txBox="1"/>
          <p:nvPr/>
        </p:nvSpPr>
        <p:spPr>
          <a:xfrm>
            <a:off x="4617350" y="5362470"/>
            <a:ext cx="15023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200" dirty="0" err="1">
                <a:latin typeface="Arial" panose="020B0604020202020204" pitchFamily="34" charset="0"/>
                <a:cs typeface="Arial" panose="020B0604020202020204" pitchFamily="34" charset="0"/>
              </a:rPr>
              <a:t>siCtrl</a:t>
            </a:r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        si</a:t>
            </a:r>
            <a:r>
              <a:rPr lang="en-US" altLang="zh-CN" sz="1200" i="1" dirty="0">
                <a:latin typeface="Arial" panose="020B0604020202020204" pitchFamily="34" charset="0"/>
                <a:cs typeface="Arial" panose="020B0604020202020204" pitchFamily="34" charset="0"/>
              </a:rPr>
              <a:t>CPNE</a:t>
            </a:r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左中括号 53">
            <a:extLst>
              <a:ext uri="{FF2B5EF4-FFF2-40B4-BE49-F238E27FC236}">
                <a16:creationId xmlns:a16="http://schemas.microsoft.com/office/drawing/2014/main" id="{E404AFED-AF56-DB66-69F1-35060E88D817}"/>
              </a:ext>
            </a:extLst>
          </p:cNvPr>
          <p:cNvSpPr/>
          <p:nvPr/>
        </p:nvSpPr>
        <p:spPr>
          <a:xfrm rot="5400000">
            <a:off x="5061150" y="2630578"/>
            <a:ext cx="94783" cy="621645"/>
          </a:xfrm>
          <a:prstGeom prst="leftBracket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43" name="左中括号 54">
            <a:extLst>
              <a:ext uri="{FF2B5EF4-FFF2-40B4-BE49-F238E27FC236}">
                <a16:creationId xmlns:a16="http://schemas.microsoft.com/office/drawing/2014/main" id="{9668996A-FE83-6FB6-ACD1-2A2B72E74B53}"/>
              </a:ext>
            </a:extLst>
          </p:cNvPr>
          <p:cNvSpPr/>
          <p:nvPr/>
        </p:nvSpPr>
        <p:spPr>
          <a:xfrm rot="5400000">
            <a:off x="5789248" y="2628395"/>
            <a:ext cx="94785" cy="621645"/>
          </a:xfrm>
          <a:prstGeom prst="leftBracket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44" name="文本框 55">
            <a:extLst>
              <a:ext uri="{FF2B5EF4-FFF2-40B4-BE49-F238E27FC236}">
                <a16:creationId xmlns:a16="http://schemas.microsoft.com/office/drawing/2014/main" id="{297CD800-E7A8-6E83-ABEB-E148921B07FF}"/>
              </a:ext>
            </a:extLst>
          </p:cNvPr>
          <p:cNvSpPr txBox="1"/>
          <p:nvPr/>
        </p:nvSpPr>
        <p:spPr>
          <a:xfrm>
            <a:off x="4772643" y="2595871"/>
            <a:ext cx="15023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200" dirty="0" err="1">
                <a:latin typeface="Arial" panose="020B0604020202020204" pitchFamily="34" charset="0"/>
                <a:cs typeface="Arial" panose="020B0604020202020204" pitchFamily="34" charset="0"/>
              </a:rPr>
              <a:t>siCtrl</a:t>
            </a:r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        si</a:t>
            </a:r>
            <a:r>
              <a:rPr lang="en-US" altLang="zh-CN" sz="1200" i="1" dirty="0">
                <a:latin typeface="Arial" panose="020B0604020202020204" pitchFamily="34" charset="0"/>
                <a:cs typeface="Arial" panose="020B0604020202020204" pitchFamily="34" charset="0"/>
              </a:rPr>
              <a:t>CPNE</a:t>
            </a:r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文本框 58">
            <a:extLst>
              <a:ext uri="{FF2B5EF4-FFF2-40B4-BE49-F238E27FC236}">
                <a16:creationId xmlns:a16="http://schemas.microsoft.com/office/drawing/2014/main" id="{202A1554-7123-3DF2-2E50-CE2463D35313}"/>
              </a:ext>
            </a:extLst>
          </p:cNvPr>
          <p:cNvSpPr txBox="1"/>
          <p:nvPr/>
        </p:nvSpPr>
        <p:spPr>
          <a:xfrm>
            <a:off x="705861" y="7271797"/>
            <a:ext cx="581903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altLang="zh-CN" sz="1000" b="1" kern="100" dirty="0"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Figure S8: Uncropped original Western blot membranes used for Figure 5B and Figure 6D. (A/B) </a:t>
            </a:r>
            <a:r>
              <a:rPr lang="en-US" altLang="zh-CN" sz="1000" kern="100" dirty="0"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Validation of CPNE5 knockdown in MCECs. (A) Western blot showing CPNE5 protein expression following siRNA transfection. (B) GAPDH was used as a loading control. </a:t>
            </a:r>
            <a:r>
              <a:rPr lang="en-US" altLang="zh-CN" sz="1000" b="1" kern="100" dirty="0"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(C/D) </a:t>
            </a:r>
            <a:r>
              <a:rPr lang="en-US" altLang="zh-CN" sz="1000" kern="100" dirty="0"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Validation of CPNE5 knockout in mouse heart tissue. (C) Western blot showing CPNE5 protein expression in WT and CPNE5-KO mice. (D) GAPDH served as the internal control. All blots shown here represent the original, uncropped membranes corresponding to the main figures.</a:t>
            </a:r>
            <a:endParaRPr lang="zh-CN" altLang="en-US" sz="1000" kern="100" dirty="0"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499336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OWQ2ZWExMDIwMTAyNTlkY2I3MDQ0MGE2NzkwYzQ5NGQifQ==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5642</TotalTime>
  <Words>1370</Words>
  <Application>Microsoft Office PowerPoint</Application>
  <PresentationFormat>Custom</PresentationFormat>
  <Paragraphs>271</Paragraphs>
  <Slides>7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等线</vt:lpstr>
      <vt:lpstr>Arial</vt:lpstr>
      <vt:lpstr>Calibri</vt:lpstr>
      <vt:lpstr>Calibri Light</vt:lpstr>
      <vt:lpstr>Office Theme</vt:lpstr>
      <vt:lpstr>Prism 10</vt:lpstr>
      <vt:lpstr>Prism 9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Fan, Guo-Chang (fangg)</dc:creator>
  <cp:lastModifiedBy>Fan, Guo-Chang (fangg)</cp:lastModifiedBy>
  <cp:revision>1290</cp:revision>
  <cp:lastPrinted>2025-09-09T21:20:53Z</cp:lastPrinted>
  <dcterms:created xsi:type="dcterms:W3CDTF">2017-08-16T15:24:00Z</dcterms:created>
  <dcterms:modified xsi:type="dcterms:W3CDTF">2025-09-11T14:25:26Z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2052-12.1.0.16729</vt:lpwstr>
  </property>
  <property fmtid="{D5CDD505-2E9C-101B-9397-08002B2CF9AE}" pid="3" name="ICV">
    <vt:lpwstr>C0112D82001749B89072755BEC16A0AC_12</vt:lpwstr>
  </property>
</Properties>
</file>