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48" d="100"/>
          <a:sy n="148" d="100"/>
        </p:scale>
        <p:origin x="-90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IOCHEM:elopezknowles:Current%20projects:AI%20aCGH:CEll%20line%20work:Copy%20number%20analysis%20qPCR:CopyCaller_v2.0_2014032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IOCHEM:elopezknowles:Current%20projects:AI%20aCGH:CEll%20line%20work:Copy%20number%20analysis%20qPCR:CopyCaller_v2.0_2014032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IOCHEM:elopezknowles:Current%20projects:AI%20aCGH:CEll%20line%20work:Copy%20number%20analysis%20qPCR:CopyCaller_v2.0_2014032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CHEM\BIOCHEM\elopezknowles\Current%20projects\CHKA%20aCGH\CEll%20line%20work\qPCR\CHKA%20mRNA%20summar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Graphs!$B$1</c:f>
              <c:strCache>
                <c:ptCount val="1"/>
                <c:pt idx="0">
                  <c:v>LRP5/TERT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Graphs!$G$2:$G$6</c:f>
                <c:numCache>
                  <c:formatCode>General</c:formatCode>
                  <c:ptCount val="5"/>
                  <c:pt idx="0">
                    <c:v>0.69</c:v>
                  </c:pt>
                  <c:pt idx="1">
                    <c:v>0.04</c:v>
                  </c:pt>
                  <c:pt idx="2">
                    <c:v>0.61</c:v>
                  </c:pt>
                  <c:pt idx="3">
                    <c:v>1.26</c:v>
                  </c:pt>
                  <c:pt idx="4">
                    <c:v>0.19</c:v>
                  </c:pt>
                </c:numCache>
              </c:numRef>
            </c:plus>
            <c:minus>
              <c:numRef>
                <c:f>Graphs!$F$2:$F$6</c:f>
                <c:numCache>
                  <c:formatCode>General</c:formatCode>
                  <c:ptCount val="5"/>
                  <c:pt idx="0">
                    <c:v>0.52</c:v>
                  </c:pt>
                  <c:pt idx="1">
                    <c:v>0.04</c:v>
                  </c:pt>
                  <c:pt idx="2">
                    <c:v>0.77</c:v>
                  </c:pt>
                  <c:pt idx="3">
                    <c:v>1.06</c:v>
                  </c:pt>
                  <c:pt idx="4">
                    <c:v>0.23</c:v>
                  </c:pt>
                </c:numCache>
              </c:numRef>
            </c:minus>
          </c:errBars>
          <c:cat>
            <c:strRef>
              <c:f>Graphs!$A$2:$A$6</c:f>
              <c:strCache>
                <c:ptCount val="5"/>
                <c:pt idx="0">
                  <c:v>LTED</c:v>
                </c:pt>
                <c:pt idx="1">
                  <c:v>MCF7</c:v>
                </c:pt>
                <c:pt idx="2">
                  <c:v>MD134</c:v>
                </c:pt>
                <c:pt idx="3">
                  <c:v>SUM44</c:v>
                </c:pt>
                <c:pt idx="4">
                  <c:v>T47D</c:v>
                </c:pt>
              </c:strCache>
            </c:strRef>
          </c:cat>
          <c:val>
            <c:numRef>
              <c:f>Graphs!$B$2:$B$6</c:f>
              <c:numCache>
                <c:formatCode>General</c:formatCode>
                <c:ptCount val="5"/>
                <c:pt idx="0">
                  <c:v>3.03</c:v>
                </c:pt>
                <c:pt idx="1">
                  <c:v>2</c:v>
                </c:pt>
                <c:pt idx="2">
                  <c:v>6.6199999999999992</c:v>
                </c:pt>
                <c:pt idx="3">
                  <c:v>6.59</c:v>
                </c:pt>
                <c:pt idx="4">
                  <c:v>2.4900000000000002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158208"/>
        <c:axId val="72364800"/>
      </c:barChart>
      <c:catAx>
        <c:axId val="7215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2364800"/>
        <c:crosses val="autoZero"/>
        <c:auto val="1"/>
        <c:lblAlgn val="ctr"/>
        <c:lblOffset val="100"/>
        <c:noMultiLvlLbl val="0"/>
      </c:catAx>
      <c:valAx>
        <c:axId val="72364800"/>
        <c:scaling>
          <c:orientation val="minMax"/>
          <c:max val="8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15820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Graphs!$B$16</c:f>
              <c:strCache>
                <c:ptCount val="1"/>
                <c:pt idx="0">
                  <c:v>SAPS3/TERT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Graphs!$G$17:$G$21</c:f>
                <c:numCache>
                  <c:formatCode>General</c:formatCode>
                  <c:ptCount val="5"/>
                  <c:pt idx="0">
                    <c:v>0.03</c:v>
                  </c:pt>
                  <c:pt idx="1">
                    <c:v>0.17</c:v>
                  </c:pt>
                  <c:pt idx="2">
                    <c:v>0.24</c:v>
                  </c:pt>
                  <c:pt idx="3">
                    <c:v>1.33</c:v>
                  </c:pt>
                  <c:pt idx="4">
                    <c:v>3.9999999999999897E-2</c:v>
                  </c:pt>
                </c:numCache>
              </c:numRef>
            </c:plus>
            <c:minus>
              <c:numRef>
                <c:f>Graphs!$F$17:$F$21</c:f>
                <c:numCache>
                  <c:formatCode>General</c:formatCode>
                  <c:ptCount val="5"/>
                  <c:pt idx="0">
                    <c:v>0.03</c:v>
                  </c:pt>
                  <c:pt idx="1">
                    <c:v>0.15</c:v>
                  </c:pt>
                  <c:pt idx="2">
                    <c:v>0.3</c:v>
                  </c:pt>
                  <c:pt idx="3">
                    <c:v>1.1999999999999991</c:v>
                  </c:pt>
                  <c:pt idx="4">
                    <c:v>0.05</c:v>
                  </c:pt>
                </c:numCache>
              </c:numRef>
            </c:minus>
          </c:errBars>
          <c:cat>
            <c:strRef>
              <c:f>Graphs!$A$17:$A$21</c:f>
              <c:strCache>
                <c:ptCount val="5"/>
                <c:pt idx="0">
                  <c:v>LTED</c:v>
                </c:pt>
                <c:pt idx="1">
                  <c:v>MCF7</c:v>
                </c:pt>
                <c:pt idx="2">
                  <c:v>MD134</c:v>
                </c:pt>
                <c:pt idx="3">
                  <c:v>SUM44</c:v>
                </c:pt>
                <c:pt idx="4">
                  <c:v>T47D</c:v>
                </c:pt>
              </c:strCache>
            </c:strRef>
          </c:cat>
          <c:val>
            <c:numRef>
              <c:f>Graphs!$B$17:$B$21</c:f>
              <c:numCache>
                <c:formatCode>General</c:formatCode>
                <c:ptCount val="5"/>
                <c:pt idx="0">
                  <c:v>0.61</c:v>
                </c:pt>
                <c:pt idx="1">
                  <c:v>2</c:v>
                </c:pt>
                <c:pt idx="2">
                  <c:v>5.05</c:v>
                </c:pt>
                <c:pt idx="3">
                  <c:v>5.68</c:v>
                </c:pt>
                <c:pt idx="4">
                  <c:v>0.67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385280"/>
        <c:axId val="72386816"/>
      </c:barChart>
      <c:catAx>
        <c:axId val="72385280"/>
        <c:scaling>
          <c:orientation val="minMax"/>
        </c:scaling>
        <c:delete val="0"/>
        <c:axPos val="b"/>
        <c:majorTickMark val="out"/>
        <c:minorTickMark val="none"/>
        <c:tickLblPos val="nextTo"/>
        <c:crossAx val="72386816"/>
        <c:crosses val="autoZero"/>
        <c:auto val="1"/>
        <c:lblAlgn val="ctr"/>
        <c:lblOffset val="100"/>
        <c:noMultiLvlLbl val="0"/>
      </c:catAx>
      <c:valAx>
        <c:axId val="72386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385280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FFFFFF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Graphs!$B$30</c:f>
              <c:strCache>
                <c:ptCount val="1"/>
                <c:pt idx="0">
                  <c:v>CHKA/TERT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Graphs!$G$31:$G$35</c:f>
                <c:numCache>
                  <c:formatCode>General</c:formatCode>
                  <c:ptCount val="5"/>
                  <c:pt idx="0">
                    <c:v>0.82</c:v>
                  </c:pt>
                  <c:pt idx="1">
                    <c:v>0.27</c:v>
                  </c:pt>
                  <c:pt idx="2">
                    <c:v>0.83</c:v>
                  </c:pt>
                  <c:pt idx="3">
                    <c:v>0.6</c:v>
                  </c:pt>
                  <c:pt idx="4">
                    <c:v>0.12</c:v>
                  </c:pt>
                </c:numCache>
              </c:numRef>
            </c:plus>
            <c:minus>
              <c:numRef>
                <c:f>Graphs!$F$31:$F$35</c:f>
                <c:numCache>
                  <c:formatCode>General</c:formatCode>
                  <c:ptCount val="5"/>
                  <c:pt idx="0">
                    <c:v>0.63</c:v>
                  </c:pt>
                  <c:pt idx="1">
                    <c:v>0.27</c:v>
                  </c:pt>
                  <c:pt idx="2">
                    <c:v>0.46</c:v>
                  </c:pt>
                  <c:pt idx="3">
                    <c:v>0.35</c:v>
                  </c:pt>
                  <c:pt idx="4">
                    <c:v>0.06</c:v>
                  </c:pt>
                </c:numCache>
              </c:numRef>
            </c:minus>
          </c:errBars>
          <c:cat>
            <c:strRef>
              <c:f>Graphs!$A$31:$A$35</c:f>
              <c:strCache>
                <c:ptCount val="5"/>
                <c:pt idx="0">
                  <c:v>LTED</c:v>
                </c:pt>
                <c:pt idx="1">
                  <c:v>MCF7</c:v>
                </c:pt>
                <c:pt idx="2">
                  <c:v>MD134</c:v>
                </c:pt>
                <c:pt idx="3">
                  <c:v>SUM44</c:v>
                </c:pt>
                <c:pt idx="4">
                  <c:v>T47D</c:v>
                </c:pt>
              </c:strCache>
            </c:strRef>
          </c:cat>
          <c:val>
            <c:numRef>
              <c:f>Graphs!$B$31:$B$35</c:f>
              <c:numCache>
                <c:formatCode>General</c:formatCode>
                <c:ptCount val="5"/>
                <c:pt idx="0">
                  <c:v>2.76</c:v>
                </c:pt>
                <c:pt idx="1">
                  <c:v>2</c:v>
                </c:pt>
                <c:pt idx="2">
                  <c:v>4.38</c:v>
                </c:pt>
                <c:pt idx="3">
                  <c:v>4.88</c:v>
                </c:pt>
                <c:pt idx="4">
                  <c:v>1.53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407296"/>
        <c:axId val="72409088"/>
      </c:barChart>
      <c:catAx>
        <c:axId val="72407296"/>
        <c:scaling>
          <c:orientation val="minMax"/>
        </c:scaling>
        <c:delete val="0"/>
        <c:axPos val="b"/>
        <c:majorTickMark val="out"/>
        <c:minorTickMark val="none"/>
        <c:tickLblPos val="nextTo"/>
        <c:crossAx val="72409088"/>
        <c:crosses val="autoZero"/>
        <c:auto val="1"/>
        <c:lblAlgn val="ctr"/>
        <c:lblOffset val="100"/>
        <c:noMultiLvlLbl val="0"/>
      </c:catAx>
      <c:valAx>
        <c:axId val="72409088"/>
        <c:scaling>
          <c:orientation val="minMax"/>
          <c:max val="8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407296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FFFFFF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hart>
    <c:title>
      <c:layout/>
      <c:overlay val="0"/>
      <c:txPr>
        <a:bodyPr/>
        <a:lstStyle/>
        <a:p>
          <a:pPr>
            <a:defRPr sz="120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'LAM exp'!$Z$18</c:f>
              <c:strCache>
                <c:ptCount val="1"/>
                <c:pt idx="0">
                  <c:v>CHKA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1"/>
            <c:plus>
              <c:numRef>
                <c:f>'LAM exp'!$AA$19:$AA$23</c:f>
                <c:numCache>
                  <c:formatCode>General</c:formatCode>
                  <c:ptCount val="5"/>
                  <c:pt idx="0">
                    <c:v>0.48293097167709215</c:v>
                  </c:pt>
                  <c:pt idx="1">
                    <c:v>0.22199430737703391</c:v>
                  </c:pt>
                  <c:pt idx="2">
                    <c:v>0.12623293722137685</c:v>
                  </c:pt>
                  <c:pt idx="3">
                    <c:v>0.14479073527808459</c:v>
                  </c:pt>
                  <c:pt idx="4">
                    <c:v>1.2849062102987936</c:v>
                  </c:pt>
                </c:numCache>
              </c:numRef>
            </c:plus>
            <c:minus>
              <c:numRef>
                <c:f>'LAM exp'!$AA$19:$AA$23</c:f>
                <c:numCache>
                  <c:formatCode>General</c:formatCode>
                  <c:ptCount val="5"/>
                  <c:pt idx="0">
                    <c:v>0.48293097167709215</c:v>
                  </c:pt>
                  <c:pt idx="1">
                    <c:v>0.22199430737703391</c:v>
                  </c:pt>
                  <c:pt idx="2">
                    <c:v>0.12623293722137685</c:v>
                  </c:pt>
                  <c:pt idx="3">
                    <c:v>0.14479073527808459</c:v>
                  </c:pt>
                  <c:pt idx="4">
                    <c:v>1.2849062102987936</c:v>
                  </c:pt>
                </c:numCache>
              </c:numRef>
            </c:minus>
          </c:errBars>
          <c:cat>
            <c:strRef>
              <c:f>'LAM exp'!$Y$19:$Y$23</c:f>
              <c:strCache>
                <c:ptCount val="5"/>
                <c:pt idx="0">
                  <c:v>T47D</c:v>
                </c:pt>
                <c:pt idx="1">
                  <c:v>LTED</c:v>
                </c:pt>
                <c:pt idx="2">
                  <c:v>MCF7</c:v>
                </c:pt>
                <c:pt idx="3">
                  <c:v>MD134</c:v>
                </c:pt>
                <c:pt idx="4">
                  <c:v>SUM44</c:v>
                </c:pt>
              </c:strCache>
            </c:strRef>
          </c:cat>
          <c:val>
            <c:numRef>
              <c:f>'LAM exp'!$Z$19:$Z$23</c:f>
              <c:numCache>
                <c:formatCode>General</c:formatCode>
                <c:ptCount val="5"/>
                <c:pt idx="0">
                  <c:v>1.1092125297576607</c:v>
                </c:pt>
                <c:pt idx="1">
                  <c:v>0.9750351816029893</c:v>
                </c:pt>
                <c:pt idx="2">
                  <c:v>0.58265782421077039</c:v>
                </c:pt>
                <c:pt idx="3">
                  <c:v>0.50444556262452722</c:v>
                </c:pt>
                <c:pt idx="4">
                  <c:v>4.1323738991502008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581120"/>
        <c:axId val="72582656"/>
      </c:barChart>
      <c:catAx>
        <c:axId val="72581120"/>
        <c:scaling>
          <c:orientation val="minMax"/>
        </c:scaling>
        <c:delete val="0"/>
        <c:axPos val="b"/>
        <c:majorTickMark val="out"/>
        <c:minorTickMark val="none"/>
        <c:tickLblPos val="nextTo"/>
        <c:crossAx val="72582656"/>
        <c:crosses val="autoZero"/>
        <c:auto val="1"/>
        <c:lblAlgn val="ctr"/>
        <c:lblOffset val="100"/>
        <c:noMultiLvlLbl val="0"/>
      </c:catAx>
      <c:valAx>
        <c:axId val="72582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581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6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56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0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5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9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9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20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2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7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AB79D-15A5-BF45-9E43-B2D7F4945A0A}" type="datetimeFigureOut">
              <a:rPr lang="en-US" smtClean="0"/>
              <a:t>2/18/2015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A5FEA-0EAB-9D4F-B4F1-E675A80E8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70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2622577"/>
              </p:ext>
            </p:extLst>
          </p:nvPr>
        </p:nvGraphicFramePr>
        <p:xfrm>
          <a:off x="153952" y="2586565"/>
          <a:ext cx="2976051" cy="1667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833589"/>
              </p:ext>
            </p:extLst>
          </p:nvPr>
        </p:nvGraphicFramePr>
        <p:xfrm>
          <a:off x="3121637" y="2586566"/>
          <a:ext cx="2991352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418893"/>
              </p:ext>
            </p:extLst>
          </p:nvPr>
        </p:nvGraphicFramePr>
        <p:xfrm>
          <a:off x="6160298" y="2586566"/>
          <a:ext cx="2983702" cy="1667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3952" y="1898893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Figure </a:t>
            </a:r>
            <a:r>
              <a:rPr lang="en-US" b="1" smtClean="0"/>
              <a:t>S3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3952" y="236827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5518" y="426296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48294" y="3028964"/>
            <a:ext cx="338554" cy="82330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dirty="0" smtClean="0"/>
              <a:t>Copy Number</a:t>
            </a:r>
            <a:endParaRPr lang="en-US" sz="1000" b="1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5026990"/>
              </p:ext>
            </p:extLst>
          </p:nvPr>
        </p:nvGraphicFramePr>
        <p:xfrm>
          <a:off x="153953" y="4385256"/>
          <a:ext cx="3117282" cy="1941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-54733" y="4919040"/>
            <a:ext cx="338554" cy="97238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1000" b="1" dirty="0" smtClean="0"/>
              <a:t>Gene Expression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7445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</dc:creator>
  <cp:lastModifiedBy>Elena Lopez Knowles</cp:lastModifiedBy>
  <cp:revision>11</cp:revision>
  <dcterms:created xsi:type="dcterms:W3CDTF">2014-03-25T15:10:51Z</dcterms:created>
  <dcterms:modified xsi:type="dcterms:W3CDTF">2015-02-18T14:05:59Z</dcterms:modified>
</cp:coreProperties>
</file>