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12" d="100"/>
          <a:sy n="112" d="100"/>
        </p:scale>
        <p:origin x="-80" y="11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OH_2\Documents\WHI%20EM\Copy%20of%20figures_current%20users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5790015496437"/>
          <c:y val="0.0334917637557749"/>
          <c:w val="0.63869040801718"/>
          <c:h val="0.79752877044215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current!$A$4</c:f>
              <c:strCache>
                <c:ptCount val="1"/>
                <c:pt idx="0">
                  <c:v>Parent estrogens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55.5</a:t>
                    </a:r>
                    <a:endParaRPr lang="en-US" baseline="30000" dirty="0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6BF-4EEA-A83E-6AAA06F01429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56.4</a:t>
                    </a:r>
                    <a:endParaRPr lang="en-US" baseline="30000" dirty="0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6BF-4EEA-A83E-6AAA06F014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current!$B$3:$D$3</c:f>
              <c:strCache>
                <c:ptCount val="3"/>
                <c:pt idx="0">
                  <c:v>&lt;25</c:v>
                </c:pt>
                <c:pt idx="1">
                  <c:v>25-29.9</c:v>
                </c:pt>
                <c:pt idx="2">
                  <c:v>≥30</c:v>
                </c:pt>
              </c:strCache>
            </c:strRef>
          </c:cat>
          <c:val>
            <c:numRef>
              <c:f>current!$B$4:$D$4</c:f>
              <c:numCache>
                <c:formatCode>General</c:formatCode>
                <c:ptCount val="3"/>
                <c:pt idx="0">
                  <c:v>54.3</c:v>
                </c:pt>
                <c:pt idx="1">
                  <c:v>55.5</c:v>
                </c:pt>
                <c:pt idx="2">
                  <c:v>56.4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6BF-4EEA-A83E-6AAA06F01429}"/>
            </c:ext>
          </c:extLst>
        </c:ser>
        <c:ser>
          <c:idx val="1"/>
          <c:order val="1"/>
          <c:tx>
            <c:strRef>
              <c:f>current!$A$5</c:f>
              <c:strCache>
                <c:ptCount val="1"/>
                <c:pt idx="0">
                  <c:v>Child metabolites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44.5</a:t>
                    </a:r>
                    <a:endParaRPr lang="en-US" baseline="30000" dirty="0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6BF-4EEA-A83E-6AAA06F01429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43.6</a:t>
                    </a:r>
                    <a:endParaRPr lang="en-US" baseline="30000" dirty="0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B6BF-4EEA-A83E-6AAA06F014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current!$B$3:$D$3</c:f>
              <c:strCache>
                <c:ptCount val="3"/>
                <c:pt idx="0">
                  <c:v>&lt;25</c:v>
                </c:pt>
                <c:pt idx="1">
                  <c:v>25-29.9</c:v>
                </c:pt>
                <c:pt idx="2">
                  <c:v>≥30</c:v>
                </c:pt>
              </c:strCache>
            </c:strRef>
          </c:cat>
          <c:val>
            <c:numRef>
              <c:f>current!$B$5:$D$5</c:f>
              <c:numCache>
                <c:formatCode>General</c:formatCode>
                <c:ptCount val="3"/>
                <c:pt idx="0">
                  <c:v>45.7</c:v>
                </c:pt>
                <c:pt idx="1">
                  <c:v>44.5</c:v>
                </c:pt>
                <c:pt idx="2">
                  <c:v>43.6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6BF-4EEA-A83E-6AAA06F014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89698408"/>
        <c:axId val="2127466952"/>
      </c:barChart>
      <c:catAx>
        <c:axId val="20896984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en-US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BMI (kg/m</a:t>
                </a:r>
                <a:r>
                  <a:rPr lang="en-US" sz="1400" baseline="30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/>
          </a:p>
        </c:txPr>
        <c:crossAx val="2127466952"/>
        <c:crosses val="autoZero"/>
        <c:auto val="1"/>
        <c:lblAlgn val="ctr"/>
        <c:lblOffset val="100"/>
        <c:noMultiLvlLbl val="0"/>
      </c:catAx>
      <c:valAx>
        <c:axId val="212746695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Percentage of combined </a:t>
                </a:r>
                <a:endPara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en-US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Estrogens/estrogen metabolites</a:t>
                </a:r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</c:title>
        <c:numFmt formatCode="0%" sourceLinked="1"/>
        <c:majorTickMark val="out"/>
        <c:minorTickMark val="none"/>
        <c:tickLblPos val="nextTo"/>
        <c:crossAx val="208969840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24F3F-6840-5C49-B848-BAB211D37973}" type="datetimeFigureOut">
              <a:rPr lang="en-US" smtClean="0"/>
              <a:t>2/23/17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5373-4D3F-D349-AC4B-938FCA470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589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24F3F-6840-5C49-B848-BAB211D37973}" type="datetimeFigureOut">
              <a:rPr lang="en-US" smtClean="0"/>
              <a:t>2/23/17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5373-4D3F-D349-AC4B-938FCA470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878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24F3F-6840-5C49-B848-BAB211D37973}" type="datetimeFigureOut">
              <a:rPr lang="en-US" smtClean="0"/>
              <a:t>2/23/17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5373-4D3F-D349-AC4B-938FCA470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609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24F3F-6840-5C49-B848-BAB211D37973}" type="datetimeFigureOut">
              <a:rPr lang="en-US" smtClean="0"/>
              <a:t>2/23/17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5373-4D3F-D349-AC4B-938FCA470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548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24F3F-6840-5C49-B848-BAB211D37973}" type="datetimeFigureOut">
              <a:rPr lang="en-US" smtClean="0"/>
              <a:t>2/23/17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5373-4D3F-D349-AC4B-938FCA470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649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24F3F-6840-5C49-B848-BAB211D37973}" type="datetimeFigureOut">
              <a:rPr lang="en-US" smtClean="0"/>
              <a:t>2/23/17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5373-4D3F-D349-AC4B-938FCA470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314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24F3F-6840-5C49-B848-BAB211D37973}" type="datetimeFigureOut">
              <a:rPr lang="en-US" smtClean="0"/>
              <a:t>2/23/17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5373-4D3F-D349-AC4B-938FCA470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199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24F3F-6840-5C49-B848-BAB211D37973}" type="datetimeFigureOut">
              <a:rPr lang="en-US" smtClean="0"/>
              <a:t>2/23/17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5373-4D3F-D349-AC4B-938FCA470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486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24F3F-6840-5C49-B848-BAB211D37973}" type="datetimeFigureOut">
              <a:rPr lang="en-US" smtClean="0"/>
              <a:t>2/23/17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5373-4D3F-D349-AC4B-938FCA470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25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24F3F-6840-5C49-B848-BAB211D37973}" type="datetimeFigureOut">
              <a:rPr lang="en-US" smtClean="0"/>
              <a:t>2/23/17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5373-4D3F-D349-AC4B-938FCA470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562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24F3F-6840-5C49-B848-BAB211D37973}" type="datetimeFigureOut">
              <a:rPr lang="en-US" smtClean="0"/>
              <a:t>2/23/17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5373-4D3F-D349-AC4B-938FCA470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56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24F3F-6840-5C49-B848-BAB211D37973}" type="datetimeFigureOut">
              <a:rPr lang="en-US" smtClean="0"/>
              <a:t>2/23/17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E5373-4D3F-D349-AC4B-938FCA470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53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792162"/>
          </a:xfrm>
        </p:spPr>
        <p:txBody>
          <a:bodyPr>
            <a:normAutofit/>
          </a:bodyPr>
          <a:lstStyle/>
          <a:p>
            <a:pPr algn="l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S1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Percentages of parent estrogens (estradiol and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estrone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child estrogen metabolites (2-, 4-, and 16-hydroxylation pathway metabolites)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out of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summed estrogens/estrogen metabolites by current BMI among current menopausal hormone therapy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users</a:t>
            </a:r>
            <a:r>
              <a:rPr lang="en-US" sz="1400" b="1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1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6681574"/>
              </p:ext>
            </p:extLst>
          </p:nvPr>
        </p:nvGraphicFramePr>
        <p:xfrm>
          <a:off x="304800" y="938480"/>
          <a:ext cx="83820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1000" y="5153561"/>
            <a:ext cx="838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Adjusted for age at blood draw (&lt;55, 55-59, 60-64, 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65-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69, 70-74, 75-79 years), blood draw year (1993-1996, 1997-1998), race (white, non-white), smoking status (never, former, current), time since menopause (&lt;10, 10-19, ≥20 years, missing), physical activity (0, 0.1-9.9, ≥10 MET-</a:t>
            </a:r>
            <a:r>
              <a:rPr lang="en-US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hr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wk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summed concentration of estrogens/estrogen metabolites (continuous, </a:t>
            </a:r>
            <a:r>
              <a:rPr lang="en-US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pmol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/L).</a:t>
            </a:r>
            <a:endParaRPr lang="en-US" sz="10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Note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Summed estrogens/estrogen metabolites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 the summed concentration of parent estrogens (</a:t>
            </a:r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estrone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estradiol) and child metabolites (2-hydroxyestrone, 2</a:t>
            </a:r>
            <a:r>
              <a:rPr 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hydroxyestradiol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2-methoxyestrone, 2-methoxyestradiol, </a:t>
            </a:r>
            <a:r>
              <a:rPr 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-hyroxyestrone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-3-methyl ether, 4-hydroxyestrone, 4-methoxyestrone, 4-methoxyestradiol, 16α-</a:t>
            </a:r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hydroxyestrone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estriol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16-ketoestradiol, 16-epiestriol, 17-epiestriol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en-US" sz="1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Overall F-test p=0.40.</a:t>
            </a:r>
            <a:endParaRPr lang="en-US" sz="10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Abbreviations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BMI=body mass 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index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5558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273</Words>
  <Application>Microsoft Macintosh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Figure S1. Percentages of parent estrogens (estradiol and estrone) and child estrogen metabolites (2-, 4-, and 16-hydroxylation pathway metabolites) out of summed estrogens/estrogen metabolites by current BMI among current menopausal hormone therapy usersa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S1. Percentages of parent estrogens (estradiol and estrone) and child estrogen metabolites (2-, 4-, and 16-hydroxylation pathway metabolites) out of summed estrogens/estrogen metabolites by current BMI among current menopausal hormone therapy usersa</dc:title>
  <dc:creator>Hannah Oh</dc:creator>
  <cp:lastModifiedBy>Hannah Oh</cp:lastModifiedBy>
  <cp:revision>2</cp:revision>
  <dcterms:created xsi:type="dcterms:W3CDTF">2016-11-26T06:33:59Z</dcterms:created>
  <dcterms:modified xsi:type="dcterms:W3CDTF">2017-02-23T19:57:12Z</dcterms:modified>
</cp:coreProperties>
</file>