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74" d="100"/>
          <a:sy n="174" d="100"/>
        </p:scale>
        <p:origin x="-80" y="364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HOH_2\Documents\WHI%20EM\Copy%20of%20figures_current%20users.xls" TargetMode="External"/><Relationship Id="rId2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barChart>
        <c:barDir val="col"/>
        <c:grouping val="percentStacked"/>
        <c:varyColors val="0"/>
        <c:ser>
          <c:idx val="4"/>
          <c:order val="0"/>
          <c:tx>
            <c:strRef>
              <c:f>current!$A$35</c:f>
              <c:strCache>
                <c:ptCount val="1"/>
                <c:pt idx="0">
                  <c:v>16-pathway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current!$B$30:$D$30</c:f>
              <c:strCache>
                <c:ptCount val="3"/>
                <c:pt idx="0">
                  <c:v>&lt;25</c:v>
                </c:pt>
                <c:pt idx="1">
                  <c:v>25-29.9</c:v>
                </c:pt>
                <c:pt idx="2">
                  <c:v>≥30</c:v>
                </c:pt>
              </c:strCache>
            </c:strRef>
          </c:cat>
          <c:val>
            <c:numRef>
              <c:f>current!$B$35:$D$35</c:f>
              <c:numCache>
                <c:formatCode>General</c:formatCode>
                <c:ptCount val="3"/>
                <c:pt idx="0">
                  <c:v>61.2</c:v>
                </c:pt>
                <c:pt idx="1">
                  <c:v>62.6</c:v>
                </c:pt>
                <c:pt idx="2">
                  <c:v>63.6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92CE-44FB-B528-EFE0E00F4C2E}"/>
            </c:ext>
          </c:extLst>
        </c:ser>
        <c:ser>
          <c:idx val="3"/>
          <c:order val="1"/>
          <c:tx>
            <c:strRef>
              <c:f>current!$A$34</c:f>
              <c:strCache>
                <c:ptCount val="1"/>
                <c:pt idx="0">
                  <c:v>Methylated 4-catechols</c:v>
                </c:pt>
              </c:strCache>
            </c:strRef>
          </c:tx>
          <c:spPr>
            <a:solidFill>
              <a:schemeClr val="bg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0.0910085257790194"/>
                  <c:y val="0.02861420845884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2CE-44FB-B528-EFE0E00F4C2E}"/>
                </c:ext>
              </c:extLst>
            </c:dLbl>
            <c:dLbl>
              <c:idx val="1"/>
              <c:layout>
                <c:manualLayout>
                  <c:x val="0.094508853693597"/>
                  <c:y val="0.0341864984997681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2CE-44FB-B528-EFE0E00F4C2E}"/>
                </c:ext>
              </c:extLst>
            </c:dLbl>
            <c:dLbl>
              <c:idx val="2"/>
              <c:layout>
                <c:manualLayout>
                  <c:x val="0.094508853693597"/>
                  <c:y val="0.027815180820518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2CE-44FB-B528-EFE0E00F4C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inBase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current!$B$30:$D$30</c:f>
              <c:strCache>
                <c:ptCount val="3"/>
                <c:pt idx="0">
                  <c:v>&lt;25</c:v>
                </c:pt>
                <c:pt idx="1">
                  <c:v>25-29.9</c:v>
                </c:pt>
                <c:pt idx="2">
                  <c:v>≥30</c:v>
                </c:pt>
              </c:strCache>
            </c:strRef>
          </c:cat>
          <c:val>
            <c:numRef>
              <c:f>current!$B$34:$D$34</c:f>
              <c:numCache>
                <c:formatCode>General</c:formatCode>
                <c:ptCount val="3"/>
                <c:pt idx="0">
                  <c:v>1.6</c:v>
                </c:pt>
                <c:pt idx="1">
                  <c:v>1.5</c:v>
                </c:pt>
                <c:pt idx="2">
                  <c:v>1.4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2CE-44FB-B528-EFE0E00F4C2E}"/>
            </c:ext>
          </c:extLst>
        </c:ser>
        <c:ser>
          <c:idx val="2"/>
          <c:order val="2"/>
          <c:tx>
            <c:strRef>
              <c:f>current!$A$33</c:f>
              <c:strCache>
                <c:ptCount val="1"/>
                <c:pt idx="0">
                  <c:v>4-catechols</c:v>
                </c:pt>
              </c:strCache>
            </c:strRef>
          </c:tx>
          <c:spPr>
            <a:solidFill>
              <a:schemeClr val="tx1"/>
            </a:solidFill>
            <a:ln>
              <a:solidFill>
                <a:schemeClr val="tx1"/>
              </a:solidFill>
            </a:ln>
          </c:spPr>
          <c:invertIfNegative val="0"/>
          <c:dLbls>
            <c:dLbl>
              <c:idx val="0"/>
              <c:layout>
                <c:manualLayout>
                  <c:x val="0.0927586897363082"/>
                  <c:y val="-0.0274720357941834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2CE-44FB-B528-EFE0E00F4C2E}"/>
                </c:ext>
              </c:extLst>
            </c:dLbl>
            <c:dLbl>
              <c:idx val="1"/>
              <c:layout>
                <c:manualLayout>
                  <c:x val="0.0927586897363081"/>
                  <c:y val="-0.024497642492675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2CE-44FB-B528-EFE0E00F4C2E}"/>
                </c:ext>
              </c:extLst>
            </c:dLbl>
            <c:dLbl>
              <c:idx val="2"/>
              <c:layout>
                <c:manualLayout>
                  <c:x val="0.0962590176508858"/>
                  <c:y val="-0.0244891871737509"/>
                </c:manualLayout>
              </c:layout>
              <c:spPr/>
              <c:txPr>
                <a:bodyPr/>
                <a:lstStyle/>
                <a:p>
                  <a:pPr>
                    <a:defRPr sz="1400" b="1">
                      <a:latin typeface="Times New Roman" panose="02020603050405020304" pitchFamily="18" charset="0"/>
                      <a:cs typeface="Times New Roman" panose="02020603050405020304" pitchFamily="18" charset="0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2CE-44FB-B528-EFE0E00F4C2E}"/>
                </c:ext>
              </c:extLst>
            </c:dLbl>
            <c:spPr>
              <a:noFill/>
              <a:ln>
                <a:noFill/>
              </a:ln>
              <a:effectLst/>
            </c:sp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current!$B$30:$D$30</c:f>
              <c:strCache>
                <c:ptCount val="3"/>
                <c:pt idx="0">
                  <c:v>&lt;25</c:v>
                </c:pt>
                <c:pt idx="1">
                  <c:v>25-29.9</c:v>
                </c:pt>
                <c:pt idx="2">
                  <c:v>≥30</c:v>
                </c:pt>
              </c:strCache>
            </c:strRef>
          </c:cat>
          <c:val>
            <c:numRef>
              <c:f>current!$B$33:$D$33</c:f>
              <c:numCache>
                <c:formatCode>General</c:formatCode>
                <c:ptCount val="3"/>
                <c:pt idx="0">
                  <c:v>2.1</c:v>
                </c:pt>
                <c:pt idx="1">
                  <c:v>2.1</c:v>
                </c:pt>
                <c:pt idx="2">
                  <c:v>2.1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2CE-44FB-B528-EFE0E00F4C2E}"/>
            </c:ext>
          </c:extLst>
        </c:ser>
        <c:ser>
          <c:idx val="1"/>
          <c:order val="3"/>
          <c:tx>
            <c:strRef>
              <c:f>current!$A$32</c:f>
              <c:strCache>
                <c:ptCount val="1"/>
                <c:pt idx="0">
                  <c:v>Methylated 2-catechols</c:v>
                </c:pt>
              </c:strCache>
            </c:strRef>
          </c:tx>
          <c:spPr>
            <a:pattFill prst="pct10">
              <a:fgClr>
                <a:schemeClr val="tx1"/>
              </a:fgClr>
              <a:bgClr>
                <a:schemeClr val="bg1"/>
              </a:bgClr>
            </a:patt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current!$B$30:$D$30</c:f>
              <c:strCache>
                <c:ptCount val="3"/>
                <c:pt idx="0">
                  <c:v>&lt;25</c:v>
                </c:pt>
                <c:pt idx="1">
                  <c:v>25-29.9</c:v>
                </c:pt>
                <c:pt idx="2">
                  <c:v>≥30</c:v>
                </c:pt>
              </c:strCache>
            </c:strRef>
          </c:cat>
          <c:val>
            <c:numRef>
              <c:f>current!$B$32:$D$32</c:f>
              <c:numCache>
                <c:formatCode>General</c:formatCode>
                <c:ptCount val="3"/>
                <c:pt idx="0">
                  <c:v>15.8</c:v>
                </c:pt>
                <c:pt idx="1">
                  <c:v>14.6</c:v>
                </c:pt>
                <c:pt idx="2">
                  <c:v>13.6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92CE-44FB-B528-EFE0E00F4C2E}"/>
            </c:ext>
          </c:extLst>
        </c:ser>
        <c:ser>
          <c:idx val="0"/>
          <c:order val="4"/>
          <c:tx>
            <c:strRef>
              <c:f>current!$A$31</c:f>
              <c:strCache>
                <c:ptCount val="1"/>
                <c:pt idx="0">
                  <c:v>2-catechols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solidFill>
                <a:schemeClr val="tx1"/>
              </a:solidFill>
            </a:ln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current!$B$30:$D$30</c:f>
              <c:strCache>
                <c:ptCount val="3"/>
                <c:pt idx="0">
                  <c:v>&lt;25</c:v>
                </c:pt>
                <c:pt idx="1">
                  <c:v>25-29.9</c:v>
                </c:pt>
                <c:pt idx="2">
                  <c:v>≥30</c:v>
                </c:pt>
              </c:strCache>
            </c:strRef>
          </c:cat>
          <c:val>
            <c:numRef>
              <c:f>current!$B$31:$D$31</c:f>
              <c:numCache>
                <c:formatCode>General</c:formatCode>
                <c:ptCount val="3"/>
                <c:pt idx="0">
                  <c:v>19.4</c:v>
                </c:pt>
                <c:pt idx="1">
                  <c:v>19.2</c:v>
                </c:pt>
                <c:pt idx="2">
                  <c:v>19.4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92CE-44FB-B528-EFE0E00F4C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5"/>
        <c:overlap val="100"/>
        <c:axId val="-2128252008"/>
        <c:axId val="-2128080392"/>
      </c:barChart>
      <c:catAx>
        <c:axId val="-212825200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BMI (kg/m</a:t>
                </a:r>
                <a:r>
                  <a:rPr lang="en-US" sz="1400" baseline="300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)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400" b="1">
                <a:latin typeface="Times New Roman" panose="02020603050405020304" pitchFamily="18" charset="0"/>
                <a:cs typeface="Times New Roman" panose="02020603050405020304" pitchFamily="18" charset="0"/>
              </a:defRPr>
            </a:pPr>
            <a:endParaRPr lang="en-US"/>
          </a:p>
        </c:txPr>
        <c:crossAx val="-2128080392"/>
        <c:crosses val="autoZero"/>
        <c:auto val="1"/>
        <c:lblAlgn val="ctr"/>
        <c:lblOffset val="100"/>
        <c:noMultiLvlLbl val="0"/>
      </c:catAx>
      <c:valAx>
        <c:axId val="-212808039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 sz="1400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r>
                  <a:rPr lang="en-US" sz="14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Percentage</a:t>
                </a:r>
                <a:r>
                  <a:rPr lang="en-US" sz="1400" baseline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of combined child metabolites</a:t>
                </a:r>
                <a:endParaRPr lang="en-US" sz="14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c:rich>
          </c:tx>
          <c:layout>
            <c:manualLayout>
              <c:xMode val="edge"/>
              <c:yMode val="edge"/>
              <c:x val="0.010500983743733"/>
              <c:y val="0.060456000046974"/>
            </c:manualLayout>
          </c:layout>
          <c:overlay val="0"/>
        </c:title>
        <c:numFmt formatCode="0%" sourceLinked="1"/>
        <c:majorTickMark val="none"/>
        <c:minorTickMark val="none"/>
        <c:tickLblPos val="nextTo"/>
        <c:crossAx val="-2128252008"/>
        <c:crosses val="autoZero"/>
        <c:crossBetween val="between"/>
      </c:valAx>
    </c:plotArea>
    <c:legend>
      <c:legendPos val="r"/>
      <c:layout/>
      <c:overlay val="0"/>
      <c:txPr>
        <a:bodyPr/>
        <a:lstStyle/>
        <a:p>
          <a:pPr>
            <a:defRPr sz="1600">
              <a:latin typeface="Times New Roman" panose="02020603050405020304" pitchFamily="18" charset="0"/>
              <a:cs typeface="Times New Roman" panose="02020603050405020304" pitchFamily="18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0.2634</cdr:x>
      <cdr:y>0.29978</cdr:y>
    </cdr:from>
    <cdr:to>
      <cdr:x>0.27981</cdr:x>
      <cdr:y>0.32215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1911350" y="1276350"/>
          <a:ext cx="119063" cy="95251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0.25749</cdr:x>
      <cdr:y>0.33632</cdr:y>
    </cdr:from>
    <cdr:to>
      <cdr:x>0.27762</cdr:x>
      <cdr:y>0.3613</cdr:y>
    </cdr:to>
    <cdr:cxnSp macro="">
      <cdr:nvCxnSpPr>
        <cdr:cNvPr id="5" name="Straight Connector 4"/>
        <cdr:cNvCxnSpPr/>
      </cdr:nvCxnSpPr>
      <cdr:spPr>
        <a:xfrm xmlns:a="http://schemas.openxmlformats.org/drawingml/2006/main">
          <a:off x="1868487" y="1431925"/>
          <a:ext cx="146051" cy="106363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0.44892</cdr:x>
      <cdr:y>0.28971</cdr:y>
    </cdr:from>
    <cdr:to>
      <cdr:x>0.46532</cdr:x>
      <cdr:y>0.31208</cdr:y>
    </cdr:to>
    <cdr:cxnSp macro="">
      <cdr:nvCxnSpPr>
        <cdr:cNvPr id="11" name="Straight Connector 10"/>
        <cdr:cNvCxnSpPr/>
      </cdr:nvCxnSpPr>
      <cdr:spPr>
        <a:xfrm xmlns:a="http://schemas.openxmlformats.org/drawingml/2006/main" flipV="1">
          <a:off x="3257550" y="1233488"/>
          <a:ext cx="119063" cy="95251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0.44454</cdr:x>
      <cdr:y>0.32513</cdr:y>
    </cdr:from>
    <cdr:to>
      <cdr:x>0.46467</cdr:x>
      <cdr:y>0.35011</cdr:y>
    </cdr:to>
    <cdr:cxnSp macro="">
      <cdr:nvCxnSpPr>
        <cdr:cNvPr id="12" name="Straight Connector 11"/>
        <cdr:cNvCxnSpPr/>
      </cdr:nvCxnSpPr>
      <cdr:spPr>
        <a:xfrm xmlns:a="http://schemas.openxmlformats.org/drawingml/2006/main">
          <a:off x="3225800" y="1384300"/>
          <a:ext cx="146051" cy="106363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0.63159</cdr:x>
      <cdr:y>0.28412</cdr:y>
    </cdr:from>
    <cdr:to>
      <cdr:x>0.648</cdr:x>
      <cdr:y>0.30649</cdr:y>
    </cdr:to>
    <cdr:cxnSp macro="">
      <cdr:nvCxnSpPr>
        <cdr:cNvPr id="13" name="Straight Connector 12"/>
        <cdr:cNvCxnSpPr/>
      </cdr:nvCxnSpPr>
      <cdr:spPr>
        <a:xfrm xmlns:a="http://schemas.openxmlformats.org/drawingml/2006/main" flipV="1">
          <a:off x="4583113" y="1209675"/>
          <a:ext cx="119063" cy="95251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0.63159</cdr:x>
      <cdr:y>0.31581</cdr:y>
    </cdr:from>
    <cdr:to>
      <cdr:x>0.65172</cdr:x>
      <cdr:y>0.34079</cdr:y>
    </cdr:to>
    <cdr:cxnSp macro="">
      <cdr:nvCxnSpPr>
        <cdr:cNvPr id="14" name="Straight Connector 13"/>
        <cdr:cNvCxnSpPr/>
      </cdr:nvCxnSpPr>
      <cdr:spPr>
        <a:xfrm xmlns:a="http://schemas.openxmlformats.org/drawingml/2006/main">
          <a:off x="4583113" y="1344613"/>
          <a:ext cx="146051" cy="106363"/>
        </a:xfrm>
        <a:prstGeom xmlns:a="http://schemas.openxmlformats.org/drawingml/2006/main" prst="line">
          <a:avLst/>
        </a:prstGeom>
        <a:ln xmlns:a="http://schemas.openxmlformats.org/drawingml/2006/main" w="15875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6853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915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544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855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30479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944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5599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07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845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343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667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37A3F7-07CF-E243-B6C7-C23F3141F6B8}" type="datetimeFigureOut">
              <a:rPr lang="en-US" smtClean="0"/>
              <a:t>2/23/17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DB1060-80FD-4847-93E0-A1716D811BB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89545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24776724"/>
              </p:ext>
            </p:extLst>
          </p:nvPr>
        </p:nvGraphicFramePr>
        <p:xfrm>
          <a:off x="805084" y="685800"/>
          <a:ext cx="7256463" cy="42576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6" name="Rectangle 5"/>
          <p:cNvSpPr/>
          <p:nvPr/>
        </p:nvSpPr>
        <p:spPr>
          <a:xfrm>
            <a:off x="286512" y="42672"/>
            <a:ext cx="83058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Figure S2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Percentages of each pathway estrogens/estrogen metabolites (2-catechols, methylated 2-catechols, 4-catechols, methylated 4-catechols, 16-pathway metabolites)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out of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summed child estrogen metabolites by current BMI among current menopausal hormone therapy users</a:t>
            </a:r>
            <a:endParaRPr lang="en-US" sz="14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28016" y="4795897"/>
            <a:ext cx="8610600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Adjusted for age at blood draw (&lt;55, 55-59, 60-64,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65-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69, 70-74, 75-79 years), blood draw year (1993-1996, 1997-1998), race (white, non-white), smoking status (never, former, current), time since menopause (&lt;10, 10-19, ≥20 years, missing), physical activity (0, 0.1-9.9, ≥10 MET-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hr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wk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summed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 of child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estrogen metabolites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(continuous,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pmol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/L)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Note: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Summed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child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estrogen metabolites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include the following estrogen metabolites: 2</a:t>
            </a:r>
            <a:r>
              <a:rPr lang="en-US" sz="8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catechols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(2-hydroxyestrone, 2</a:t>
            </a:r>
            <a:r>
              <a:rPr lang="en-US" sz="80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hydroxyestradiol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methylated 2-catechols (conjugated and unconjugated 2-methoxyestrone, conjugated and unconjugated 2-methoxyestradiol, </a:t>
            </a:r>
            <a:r>
              <a:rPr lang="en-US" sz="80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-hyroxyestrone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-3-methyl ether), 4-catechols (4-hydroxyestrone), methylated 4-catechols (4-methoxyestrone, 4-methoxyestradiol), 16-pathway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metabolites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(16α-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hydroxyestrone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conjugated and unconjugated </a:t>
            </a:r>
            <a:r>
              <a:rPr lang="en-US" sz="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estriol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16-ketoestradiol, 16-epiestriol, 17-epiestriol).</a:t>
            </a:r>
          </a:p>
          <a:p>
            <a:r>
              <a:rPr lang="en-US" sz="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2-catechols,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overall F-test p=0.93.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methylated 2-catechols,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overall F-test p=</a:t>
            </a:r>
            <a:r>
              <a:rPr lang="en-US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0.04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for comparing women with current BMI 25-25.9 vs. &lt;25 kg/m</a:t>
            </a:r>
            <a:r>
              <a:rPr lang="en-US" sz="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0.18, comparing women with current BMI ≥30 vs. 25-29.9 kg/m</a:t>
            </a:r>
            <a:r>
              <a:rPr lang="en-US" sz="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0.31, and comparing women with current BMI ≥30 vs. &lt;25 kg/m</a:t>
            </a:r>
            <a:r>
              <a:rPr lang="en-US" sz="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</a:t>
            </a:r>
            <a:r>
              <a:rPr 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0.01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4-catechols,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overall F-test p=0.84.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methylated 4-catechols,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overall F-test p=0.06. </a:t>
            </a:r>
          </a:p>
          <a:p>
            <a:r>
              <a:rPr lang="en-US" sz="800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16-pathway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metabolites, overall F-test=</a:t>
            </a:r>
            <a:r>
              <a:rPr lang="en-US" sz="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0.03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for comparing women with current BMI 25-25.9 vs. &lt;25 kg/m</a:t>
            </a:r>
            <a:r>
              <a:rPr lang="en-US" sz="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0.09, comparing women with current BMI ≥30 vs. 25-29.9 kg/m</a:t>
            </a:r>
            <a:r>
              <a:rPr lang="en-US" sz="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0.34, and comparing women with current BMI ≥30 vs. &lt;25 kg/m</a:t>
            </a:r>
            <a:r>
              <a:rPr lang="en-US" sz="8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was </a:t>
            </a:r>
            <a:r>
              <a:rPr lang="en-US" sz="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0.01</a:t>
            </a:r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Abbreviations: BMI=body mass </a:t>
            </a:r>
            <a:r>
              <a:rPr lang="en-US" sz="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index</a:t>
            </a:r>
            <a:endParaRPr lang="en-US" sz="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934200" y="1981200"/>
            <a:ext cx="304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848600" y="2286000"/>
            <a:ext cx="304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934200" y="2578730"/>
            <a:ext cx="304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endParaRPr lang="en-US" sz="11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48600" y="2880330"/>
            <a:ext cx="304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34200" y="3200400"/>
            <a:ext cx="3048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3598957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485</Words>
  <Application>Microsoft Macintosh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Hannah Oh</dc:creator>
  <cp:lastModifiedBy>Hannah Oh</cp:lastModifiedBy>
  <cp:revision>2</cp:revision>
  <dcterms:created xsi:type="dcterms:W3CDTF">2016-11-26T06:32:47Z</dcterms:created>
  <dcterms:modified xsi:type="dcterms:W3CDTF">2017-02-23T19:58:32Z</dcterms:modified>
</cp:coreProperties>
</file>