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9" r:id="rId9"/>
    <p:sldId id="271" r:id="rId10"/>
    <p:sldId id="264" r:id="rId11"/>
    <p:sldId id="265" r:id="rId12"/>
    <p:sldId id="266" r:id="rId13"/>
    <p:sldId id="270" r:id="rId14"/>
  </p:sldIdLst>
  <p:sldSz cx="6858000" cy="9144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702" y="1950"/>
      </p:cViewPr>
      <p:guideLst>
        <p:guide orient="horz" pos="2880"/>
        <p:guide pos="2160"/>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emler\Documents\Torti%20Lab\Flow%20Cytometry\d240\2015-11-02_d240_Cell%20Cycle%20Analysi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emler\Documents\Torti%20Lab\Flow%20Cytometry\d240\2015-11-02_d240_Cell%20Cycle%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siDCYTB T47D Cell Cycle Progression</a:t>
            </a:r>
          </a:p>
        </c:rich>
      </c:tx>
      <c:layout/>
      <c:overlay val="1"/>
    </c:title>
    <c:autoTitleDeleted val="0"/>
    <c:plotArea>
      <c:layout>
        <c:manualLayout>
          <c:layoutTarget val="inner"/>
          <c:xMode val="edge"/>
          <c:yMode val="edge"/>
          <c:x val="0.10593285214348207"/>
          <c:y val="5.1400554097404488E-2"/>
          <c:w val="0.86351159230096242"/>
          <c:h val="0.55061825605132686"/>
        </c:manualLayout>
      </c:layout>
      <c:barChart>
        <c:barDir val="col"/>
        <c:grouping val="percentStacked"/>
        <c:varyColors val="0"/>
        <c:ser>
          <c:idx val="0"/>
          <c:order val="0"/>
          <c:tx>
            <c:strRef>
              <c:f>Calculations!$M$2</c:f>
              <c:strCache>
                <c:ptCount val="1"/>
                <c:pt idx="0">
                  <c:v>G1</c:v>
                </c:pt>
              </c:strCache>
            </c:strRef>
          </c:tx>
          <c:spPr>
            <a:solidFill>
              <a:schemeClr val="tx1"/>
            </a:solidFill>
            <a:ln w="3175">
              <a:solidFill>
                <a:sysClr val="windowText" lastClr="000000"/>
              </a:solidFill>
            </a:ln>
          </c:spPr>
          <c:invertIfNegative val="0"/>
          <c:errBars>
            <c:errBarType val="both"/>
            <c:errValType val="cust"/>
            <c:noEndCap val="0"/>
            <c:plus>
              <c:numRef>
                <c:f>Calculations!$Q$3:$Q$19</c:f>
                <c:numCache>
                  <c:formatCode>General</c:formatCode>
                  <c:ptCount val="17"/>
                  <c:pt idx="0">
                    <c:v>0.4005413004089976</c:v>
                  </c:pt>
                  <c:pt idx="1">
                    <c:v>0.22068076490713803</c:v>
                  </c:pt>
                  <c:pt idx="2">
                    <c:v>0.57116839314980516</c:v>
                  </c:pt>
                  <c:pt idx="3">
                    <c:v>0.58243740722358539</c:v>
                  </c:pt>
                  <c:pt idx="4">
                    <c:v>0.91394748207979704</c:v>
                  </c:pt>
                  <c:pt idx="5">
                    <c:v>0.19087517736293941</c:v>
                  </c:pt>
                  <c:pt idx="6">
                    <c:v>0.11590225767142497</c:v>
                  </c:pt>
                  <c:pt idx="7">
                    <c:v>0.54442630355264887</c:v>
                  </c:pt>
                  <c:pt idx="8">
                    <c:v>1.1528659939472587</c:v>
                  </c:pt>
                  <c:pt idx="9">
                    <c:v>0.40501028793517424</c:v>
                  </c:pt>
                  <c:pt idx="10">
                    <c:v>0.44237992721189351</c:v>
                  </c:pt>
                  <c:pt idx="11">
                    <c:v>0.90963362588095587</c:v>
                  </c:pt>
                  <c:pt idx="12">
                    <c:v>0.34210134950527848</c:v>
                  </c:pt>
                  <c:pt idx="13">
                    <c:v>0.59025418253494821</c:v>
                  </c:pt>
                  <c:pt idx="14">
                    <c:v>0.76199300084274468</c:v>
                  </c:pt>
                  <c:pt idx="15">
                    <c:v>2.0788458336298064</c:v>
                  </c:pt>
                  <c:pt idx="16">
                    <c:v>0.7190502995850433</c:v>
                  </c:pt>
                </c:numCache>
              </c:numRef>
            </c:plus>
            <c:minus>
              <c:numRef>
                <c:f>Calculations!$Q$3:$Q$19</c:f>
                <c:numCache>
                  <c:formatCode>General</c:formatCode>
                  <c:ptCount val="17"/>
                  <c:pt idx="0">
                    <c:v>0.4005413004089976</c:v>
                  </c:pt>
                  <c:pt idx="1">
                    <c:v>0.22068076490713803</c:v>
                  </c:pt>
                  <c:pt idx="2">
                    <c:v>0.57116839314980516</c:v>
                  </c:pt>
                  <c:pt idx="3">
                    <c:v>0.58243740722358539</c:v>
                  </c:pt>
                  <c:pt idx="4">
                    <c:v>0.91394748207979704</c:v>
                  </c:pt>
                  <c:pt idx="5">
                    <c:v>0.19087517736293941</c:v>
                  </c:pt>
                  <c:pt idx="6">
                    <c:v>0.11590225767142497</c:v>
                  </c:pt>
                  <c:pt idx="7">
                    <c:v>0.54442630355264887</c:v>
                  </c:pt>
                  <c:pt idx="8">
                    <c:v>1.1528659939472587</c:v>
                  </c:pt>
                  <c:pt idx="9">
                    <c:v>0.40501028793517424</c:v>
                  </c:pt>
                  <c:pt idx="10">
                    <c:v>0.44237992721189351</c:v>
                  </c:pt>
                  <c:pt idx="11">
                    <c:v>0.90963362588095587</c:v>
                  </c:pt>
                  <c:pt idx="12">
                    <c:v>0.34210134950527848</c:v>
                  </c:pt>
                  <c:pt idx="13">
                    <c:v>0.59025418253494821</c:v>
                  </c:pt>
                  <c:pt idx="14">
                    <c:v>0.76199300084274468</c:v>
                  </c:pt>
                  <c:pt idx="15">
                    <c:v>2.0788458336298064</c:v>
                  </c:pt>
                  <c:pt idx="16">
                    <c:v>0.7190502995850433</c:v>
                  </c:pt>
                </c:numCache>
              </c:numRef>
            </c:minus>
            <c:spPr>
              <a:ln w="3175"/>
            </c:spPr>
          </c:errBars>
          <c:cat>
            <c:strRef>
              <c:f>Calculations!$L$3:$L$19</c:f>
              <c:strCache>
                <c:ptCount val="17"/>
                <c:pt idx="0">
                  <c:v>0</c:v>
                </c:pt>
                <c:pt idx="1">
                  <c:v>1</c:v>
                </c:pt>
                <c:pt idx="2">
                  <c:v>2</c:v>
                </c:pt>
                <c:pt idx="3">
                  <c:v>3</c:v>
                </c:pt>
                <c:pt idx="4">
                  <c:v>4</c:v>
                </c:pt>
                <c:pt idx="5">
                  <c:v>6</c:v>
                </c:pt>
                <c:pt idx="6">
                  <c:v>8</c:v>
                </c:pt>
                <c:pt idx="7">
                  <c:v>12</c:v>
                </c:pt>
                <c:pt idx="8">
                  <c:v>14</c:v>
                </c:pt>
                <c:pt idx="9">
                  <c:v>16</c:v>
                </c:pt>
                <c:pt idx="10">
                  <c:v>18</c:v>
                </c:pt>
                <c:pt idx="11">
                  <c:v>20</c:v>
                </c:pt>
                <c:pt idx="12">
                  <c:v>22</c:v>
                </c:pt>
                <c:pt idx="13">
                  <c:v>24</c:v>
                </c:pt>
                <c:pt idx="14">
                  <c:v>26</c:v>
                </c:pt>
                <c:pt idx="15">
                  <c:v>28</c:v>
                </c:pt>
                <c:pt idx="16">
                  <c:v>Unsynchronized</c:v>
                </c:pt>
              </c:strCache>
            </c:strRef>
          </c:cat>
          <c:val>
            <c:numRef>
              <c:f>Calculations!$M$3:$M$19</c:f>
              <c:numCache>
                <c:formatCode>0.00</c:formatCode>
                <c:ptCount val="17"/>
                <c:pt idx="0">
                  <c:v>75.353333333333339</c:v>
                </c:pt>
                <c:pt idx="1">
                  <c:v>74.75</c:v>
                </c:pt>
                <c:pt idx="2">
                  <c:v>71.296666666666667</c:v>
                </c:pt>
                <c:pt idx="3">
                  <c:v>31.613333333333333</c:v>
                </c:pt>
                <c:pt idx="4">
                  <c:v>22.599999999999998</c:v>
                </c:pt>
                <c:pt idx="5">
                  <c:v>13.486666666666666</c:v>
                </c:pt>
                <c:pt idx="6">
                  <c:v>13.413333333333332</c:v>
                </c:pt>
                <c:pt idx="7">
                  <c:v>29.11</c:v>
                </c:pt>
                <c:pt idx="8">
                  <c:v>44.23</c:v>
                </c:pt>
                <c:pt idx="9">
                  <c:v>54.376666666666665</c:v>
                </c:pt>
                <c:pt idx="10">
                  <c:v>57.330000000000005</c:v>
                </c:pt>
                <c:pt idx="11">
                  <c:v>58.226666666666667</c:v>
                </c:pt>
                <c:pt idx="12">
                  <c:v>59.596666666666664</c:v>
                </c:pt>
                <c:pt idx="13">
                  <c:v>61.04</c:v>
                </c:pt>
                <c:pt idx="14">
                  <c:v>61.313333333333333</c:v>
                </c:pt>
                <c:pt idx="15">
                  <c:v>60.379999999999995</c:v>
                </c:pt>
                <c:pt idx="16">
                  <c:v>65.166666666666671</c:v>
                </c:pt>
              </c:numCache>
            </c:numRef>
          </c:val>
          <c:extLst xmlns:c16r2="http://schemas.microsoft.com/office/drawing/2015/06/chart">
            <c:ext xmlns:c16="http://schemas.microsoft.com/office/drawing/2014/chart" uri="{C3380CC4-5D6E-409C-BE32-E72D297353CC}">
              <c16:uniqueId val="{00000000-F534-47D6-B4C3-07FF4D334E53}"/>
            </c:ext>
          </c:extLst>
        </c:ser>
        <c:ser>
          <c:idx val="1"/>
          <c:order val="1"/>
          <c:tx>
            <c:strRef>
              <c:f>Calculations!$N$2</c:f>
              <c:strCache>
                <c:ptCount val="1"/>
                <c:pt idx="0">
                  <c:v>S</c:v>
                </c:pt>
              </c:strCache>
            </c:strRef>
          </c:tx>
          <c:spPr>
            <a:solidFill>
              <a:schemeClr val="bg1">
                <a:lumMod val="75000"/>
              </a:schemeClr>
            </a:solidFill>
            <a:ln w="3175">
              <a:solidFill>
                <a:sysClr val="windowText" lastClr="000000"/>
              </a:solidFill>
            </a:ln>
          </c:spPr>
          <c:invertIfNegative val="0"/>
          <c:errBars>
            <c:errBarType val="both"/>
            <c:errValType val="cust"/>
            <c:noEndCap val="0"/>
            <c:plus>
              <c:numRef>
                <c:f>Calculations!$R$3:$R$19</c:f>
                <c:numCache>
                  <c:formatCode>General</c:formatCode>
                  <c:ptCount val="17"/>
                  <c:pt idx="0">
                    <c:v>0.16462077633154332</c:v>
                  </c:pt>
                  <c:pt idx="1">
                    <c:v>0.22068076490713973</c:v>
                  </c:pt>
                  <c:pt idx="2">
                    <c:v>0.57116839314980739</c:v>
                  </c:pt>
                  <c:pt idx="3">
                    <c:v>0.38940124978399027</c:v>
                  </c:pt>
                  <c:pt idx="4">
                    <c:v>1.2217337407689692</c:v>
                  </c:pt>
                  <c:pt idx="5">
                    <c:v>1.2959295248327887</c:v>
                  </c:pt>
                  <c:pt idx="6">
                    <c:v>0.84000000000000097</c:v>
                  </c:pt>
                  <c:pt idx="7">
                    <c:v>1.2375782803523974</c:v>
                  </c:pt>
                  <c:pt idx="8">
                    <c:v>0.62516664445036785</c:v>
                  </c:pt>
                  <c:pt idx="9">
                    <c:v>0.6986653944008786</c:v>
                  </c:pt>
                  <c:pt idx="10">
                    <c:v>0.44657959350303222</c:v>
                  </c:pt>
                  <c:pt idx="11">
                    <c:v>0.64786829937367119</c:v>
                  </c:pt>
                  <c:pt idx="12">
                    <c:v>0.61733297336202642</c:v>
                  </c:pt>
                  <c:pt idx="13">
                    <c:v>0.72231110564169754</c:v>
                  </c:pt>
                  <c:pt idx="14">
                    <c:v>1.1132984026456394</c:v>
                  </c:pt>
                  <c:pt idx="15">
                    <c:v>1.7668899230002981</c:v>
                  </c:pt>
                  <c:pt idx="16">
                    <c:v>0.25890796305508601</c:v>
                  </c:pt>
                </c:numCache>
              </c:numRef>
            </c:plus>
            <c:minus>
              <c:numRef>
                <c:f>Calculations!$R$3:$R$19</c:f>
                <c:numCache>
                  <c:formatCode>General</c:formatCode>
                  <c:ptCount val="17"/>
                  <c:pt idx="0">
                    <c:v>0.16462077633154332</c:v>
                  </c:pt>
                  <c:pt idx="1">
                    <c:v>0.22068076490713973</c:v>
                  </c:pt>
                  <c:pt idx="2">
                    <c:v>0.57116839314980739</c:v>
                  </c:pt>
                  <c:pt idx="3">
                    <c:v>0.38940124978399027</c:v>
                  </c:pt>
                  <c:pt idx="4">
                    <c:v>1.2217337407689692</c:v>
                  </c:pt>
                  <c:pt idx="5">
                    <c:v>1.2959295248327887</c:v>
                  </c:pt>
                  <c:pt idx="6">
                    <c:v>0.84000000000000097</c:v>
                  </c:pt>
                  <c:pt idx="7">
                    <c:v>1.2375782803523974</c:v>
                  </c:pt>
                  <c:pt idx="8">
                    <c:v>0.62516664445036785</c:v>
                  </c:pt>
                  <c:pt idx="9">
                    <c:v>0.6986653944008786</c:v>
                  </c:pt>
                  <c:pt idx="10">
                    <c:v>0.44657959350303222</c:v>
                  </c:pt>
                  <c:pt idx="11">
                    <c:v>0.64786829937367119</c:v>
                  </c:pt>
                  <c:pt idx="12">
                    <c:v>0.61733297336202642</c:v>
                  </c:pt>
                  <c:pt idx="13">
                    <c:v>0.72231110564169754</c:v>
                  </c:pt>
                  <c:pt idx="14">
                    <c:v>1.1132984026456394</c:v>
                  </c:pt>
                  <c:pt idx="15">
                    <c:v>1.7668899230002981</c:v>
                  </c:pt>
                  <c:pt idx="16">
                    <c:v>0.25890796305508601</c:v>
                  </c:pt>
                </c:numCache>
              </c:numRef>
            </c:minus>
            <c:spPr>
              <a:ln w="3175"/>
            </c:spPr>
          </c:errBars>
          <c:cat>
            <c:strRef>
              <c:f>Calculations!$L$3:$L$19</c:f>
              <c:strCache>
                <c:ptCount val="17"/>
                <c:pt idx="0">
                  <c:v>0</c:v>
                </c:pt>
                <c:pt idx="1">
                  <c:v>1</c:v>
                </c:pt>
                <c:pt idx="2">
                  <c:v>2</c:v>
                </c:pt>
                <c:pt idx="3">
                  <c:v>3</c:v>
                </c:pt>
                <c:pt idx="4">
                  <c:v>4</c:v>
                </c:pt>
                <c:pt idx="5">
                  <c:v>6</c:v>
                </c:pt>
                <c:pt idx="6">
                  <c:v>8</c:v>
                </c:pt>
                <c:pt idx="7">
                  <c:v>12</c:v>
                </c:pt>
                <c:pt idx="8">
                  <c:v>14</c:v>
                </c:pt>
                <c:pt idx="9">
                  <c:v>16</c:v>
                </c:pt>
                <c:pt idx="10">
                  <c:v>18</c:v>
                </c:pt>
                <c:pt idx="11">
                  <c:v>20</c:v>
                </c:pt>
                <c:pt idx="12">
                  <c:v>22</c:v>
                </c:pt>
                <c:pt idx="13">
                  <c:v>24</c:v>
                </c:pt>
                <c:pt idx="14">
                  <c:v>26</c:v>
                </c:pt>
                <c:pt idx="15">
                  <c:v>28</c:v>
                </c:pt>
                <c:pt idx="16">
                  <c:v>Unsynchronized</c:v>
                </c:pt>
              </c:strCache>
            </c:strRef>
          </c:cat>
          <c:val>
            <c:numRef>
              <c:f>Calculations!$N$3:$N$19</c:f>
              <c:numCache>
                <c:formatCode>0.00</c:formatCode>
                <c:ptCount val="17"/>
                <c:pt idx="0">
                  <c:v>24.48</c:v>
                </c:pt>
                <c:pt idx="1">
                  <c:v>25.25</c:v>
                </c:pt>
                <c:pt idx="2">
                  <c:v>28.703333333333333</c:v>
                </c:pt>
                <c:pt idx="3">
                  <c:v>65.663333333333327</c:v>
                </c:pt>
                <c:pt idx="4">
                  <c:v>76.223333333333329</c:v>
                </c:pt>
                <c:pt idx="5">
                  <c:v>78.096666666666678</c:v>
                </c:pt>
                <c:pt idx="6">
                  <c:v>51.97</c:v>
                </c:pt>
                <c:pt idx="7">
                  <c:v>35.339999999999996</c:v>
                </c:pt>
                <c:pt idx="8">
                  <c:v>29.75333333333333</c:v>
                </c:pt>
                <c:pt idx="9">
                  <c:v>26.276666666666667</c:v>
                </c:pt>
                <c:pt idx="10">
                  <c:v>26.073333333333334</c:v>
                </c:pt>
                <c:pt idx="11">
                  <c:v>26.526666666666667</c:v>
                </c:pt>
                <c:pt idx="12">
                  <c:v>25.76</c:v>
                </c:pt>
                <c:pt idx="13">
                  <c:v>24.826666666666668</c:v>
                </c:pt>
                <c:pt idx="14">
                  <c:v>23.546666666666667</c:v>
                </c:pt>
                <c:pt idx="15">
                  <c:v>24.88</c:v>
                </c:pt>
                <c:pt idx="16">
                  <c:v>22.216666666666669</c:v>
                </c:pt>
              </c:numCache>
            </c:numRef>
          </c:val>
          <c:extLst xmlns:c16r2="http://schemas.microsoft.com/office/drawing/2015/06/chart">
            <c:ext xmlns:c16="http://schemas.microsoft.com/office/drawing/2014/chart" uri="{C3380CC4-5D6E-409C-BE32-E72D297353CC}">
              <c16:uniqueId val="{00000001-F534-47D6-B4C3-07FF4D334E53}"/>
            </c:ext>
          </c:extLst>
        </c:ser>
        <c:ser>
          <c:idx val="2"/>
          <c:order val="2"/>
          <c:tx>
            <c:strRef>
              <c:f>Calculations!$O$2</c:f>
              <c:strCache>
                <c:ptCount val="1"/>
                <c:pt idx="0">
                  <c:v>G2/M</c:v>
                </c:pt>
              </c:strCache>
            </c:strRef>
          </c:tx>
          <c:spPr>
            <a:solidFill>
              <a:schemeClr val="tx1">
                <a:lumMod val="65000"/>
                <a:lumOff val="35000"/>
              </a:schemeClr>
            </a:solidFill>
            <a:ln w="3175">
              <a:solidFill>
                <a:sysClr val="windowText" lastClr="000000"/>
              </a:solidFill>
            </a:ln>
          </c:spPr>
          <c:invertIfNegative val="0"/>
          <c:errBars>
            <c:errBarType val="both"/>
            <c:errValType val="cust"/>
            <c:noEndCap val="0"/>
            <c:plus>
              <c:numRef>
                <c:f>Calculations!$S$3:$S$19</c:f>
                <c:numCache>
                  <c:formatCode>General</c:formatCode>
                  <c:ptCount val="17"/>
                  <c:pt idx="0">
                    <c:v>0.28867513459481292</c:v>
                  </c:pt>
                  <c:pt idx="1">
                    <c:v>0</c:v>
                  </c:pt>
                  <c:pt idx="2">
                    <c:v>0</c:v>
                  </c:pt>
                  <c:pt idx="3">
                    <c:v>0.28571547618799592</c:v>
                  </c:pt>
                  <c:pt idx="4">
                    <c:v>0.30265491900843133</c:v>
                  </c:pt>
                  <c:pt idx="5">
                    <c:v>1.4419546918448356</c:v>
                  </c:pt>
                  <c:pt idx="6">
                    <c:v>0.73749576269969097</c:v>
                  </c:pt>
                  <c:pt idx="7">
                    <c:v>1.5671098663888681</c:v>
                  </c:pt>
                  <c:pt idx="8">
                    <c:v>1.7599526508782377</c:v>
                  </c:pt>
                  <c:pt idx="9">
                    <c:v>0.29535289626704747</c:v>
                  </c:pt>
                  <c:pt idx="10">
                    <c:v>0.16921386861996007</c:v>
                  </c:pt>
                  <c:pt idx="11">
                    <c:v>0.2706165799305979</c:v>
                  </c:pt>
                  <c:pt idx="12">
                    <c:v>0.52373657500694049</c:v>
                  </c:pt>
                  <c:pt idx="13">
                    <c:v>0.37541088600802913</c:v>
                  </c:pt>
                  <c:pt idx="14">
                    <c:v>0.42320207938997645</c:v>
                  </c:pt>
                  <c:pt idx="15">
                    <c:v>0.85406869356822401</c:v>
                  </c:pt>
                  <c:pt idx="16">
                    <c:v>0.76539750021366904</c:v>
                  </c:pt>
                </c:numCache>
              </c:numRef>
            </c:plus>
            <c:minus>
              <c:numRef>
                <c:f>Calculations!$S$3:$S$19</c:f>
                <c:numCache>
                  <c:formatCode>General</c:formatCode>
                  <c:ptCount val="17"/>
                  <c:pt idx="0">
                    <c:v>0.28867513459481292</c:v>
                  </c:pt>
                  <c:pt idx="1">
                    <c:v>0</c:v>
                  </c:pt>
                  <c:pt idx="2">
                    <c:v>0</c:v>
                  </c:pt>
                  <c:pt idx="3">
                    <c:v>0.28571547618799592</c:v>
                  </c:pt>
                  <c:pt idx="4">
                    <c:v>0.30265491900843133</c:v>
                  </c:pt>
                  <c:pt idx="5">
                    <c:v>1.4419546918448356</c:v>
                  </c:pt>
                  <c:pt idx="6">
                    <c:v>0.73749576269969097</c:v>
                  </c:pt>
                  <c:pt idx="7">
                    <c:v>1.5671098663888681</c:v>
                  </c:pt>
                  <c:pt idx="8">
                    <c:v>1.7599526508782377</c:v>
                  </c:pt>
                  <c:pt idx="9">
                    <c:v>0.29535289626704747</c:v>
                  </c:pt>
                  <c:pt idx="10">
                    <c:v>0.16921386861996007</c:v>
                  </c:pt>
                  <c:pt idx="11">
                    <c:v>0.2706165799305979</c:v>
                  </c:pt>
                  <c:pt idx="12">
                    <c:v>0.52373657500694049</c:v>
                  </c:pt>
                  <c:pt idx="13">
                    <c:v>0.37541088600802913</c:v>
                  </c:pt>
                  <c:pt idx="14">
                    <c:v>0.42320207938997645</c:v>
                  </c:pt>
                  <c:pt idx="15">
                    <c:v>0.85406869356822401</c:v>
                  </c:pt>
                  <c:pt idx="16">
                    <c:v>0.76539750021366904</c:v>
                  </c:pt>
                </c:numCache>
              </c:numRef>
            </c:minus>
            <c:spPr>
              <a:ln w="3175"/>
            </c:spPr>
          </c:errBars>
          <c:cat>
            <c:strRef>
              <c:f>Calculations!$L$3:$L$19</c:f>
              <c:strCache>
                <c:ptCount val="17"/>
                <c:pt idx="0">
                  <c:v>0</c:v>
                </c:pt>
                <c:pt idx="1">
                  <c:v>1</c:v>
                </c:pt>
                <c:pt idx="2">
                  <c:v>2</c:v>
                </c:pt>
                <c:pt idx="3">
                  <c:v>3</c:v>
                </c:pt>
                <c:pt idx="4">
                  <c:v>4</c:v>
                </c:pt>
                <c:pt idx="5">
                  <c:v>6</c:v>
                </c:pt>
                <c:pt idx="6">
                  <c:v>8</c:v>
                </c:pt>
                <c:pt idx="7">
                  <c:v>12</c:v>
                </c:pt>
                <c:pt idx="8">
                  <c:v>14</c:v>
                </c:pt>
                <c:pt idx="9">
                  <c:v>16</c:v>
                </c:pt>
                <c:pt idx="10">
                  <c:v>18</c:v>
                </c:pt>
                <c:pt idx="11">
                  <c:v>20</c:v>
                </c:pt>
                <c:pt idx="12">
                  <c:v>22</c:v>
                </c:pt>
                <c:pt idx="13">
                  <c:v>24</c:v>
                </c:pt>
                <c:pt idx="14">
                  <c:v>26</c:v>
                </c:pt>
                <c:pt idx="15">
                  <c:v>28</c:v>
                </c:pt>
                <c:pt idx="16">
                  <c:v>Unsynchronized</c:v>
                </c:pt>
              </c:strCache>
            </c:strRef>
          </c:cat>
          <c:val>
            <c:numRef>
              <c:f>Calculations!$O$3:$O$19</c:f>
              <c:numCache>
                <c:formatCode>0.00</c:formatCode>
                <c:ptCount val="17"/>
                <c:pt idx="0">
                  <c:v>0.16666666666666666</c:v>
                </c:pt>
                <c:pt idx="1">
                  <c:v>0</c:v>
                </c:pt>
                <c:pt idx="2">
                  <c:v>0</c:v>
                </c:pt>
                <c:pt idx="3">
                  <c:v>2.7233333333333332</c:v>
                </c:pt>
                <c:pt idx="4">
                  <c:v>1.18</c:v>
                </c:pt>
                <c:pt idx="5">
                  <c:v>8.4166666666666661</c:v>
                </c:pt>
                <c:pt idx="6">
                  <c:v>34.620000000000005</c:v>
                </c:pt>
                <c:pt idx="7">
                  <c:v>35.553333333333335</c:v>
                </c:pt>
                <c:pt idx="8">
                  <c:v>26.016666666666666</c:v>
                </c:pt>
                <c:pt idx="9">
                  <c:v>19.343333333333334</c:v>
                </c:pt>
                <c:pt idx="10">
                  <c:v>16.596666666666668</c:v>
                </c:pt>
                <c:pt idx="11">
                  <c:v>15.243333333333334</c:v>
                </c:pt>
                <c:pt idx="12">
                  <c:v>14.64</c:v>
                </c:pt>
                <c:pt idx="13">
                  <c:v>14.166666666666666</c:v>
                </c:pt>
                <c:pt idx="14">
                  <c:v>15.14</c:v>
                </c:pt>
                <c:pt idx="15">
                  <c:v>14.733333333333334</c:v>
                </c:pt>
                <c:pt idx="16">
                  <c:v>12.616666666666665</c:v>
                </c:pt>
              </c:numCache>
            </c:numRef>
          </c:val>
          <c:extLst xmlns:c16r2="http://schemas.microsoft.com/office/drawing/2015/06/chart">
            <c:ext xmlns:c16="http://schemas.microsoft.com/office/drawing/2014/chart" uri="{C3380CC4-5D6E-409C-BE32-E72D297353CC}">
              <c16:uniqueId val="{00000002-F534-47D6-B4C3-07FF4D334E53}"/>
            </c:ext>
          </c:extLst>
        </c:ser>
        <c:dLbls>
          <c:showLegendKey val="0"/>
          <c:showVal val="0"/>
          <c:showCatName val="0"/>
          <c:showSerName val="0"/>
          <c:showPercent val="0"/>
          <c:showBubbleSize val="0"/>
        </c:dLbls>
        <c:gapWidth val="150"/>
        <c:overlap val="100"/>
        <c:axId val="73887104"/>
        <c:axId val="73909760"/>
      </c:barChart>
      <c:catAx>
        <c:axId val="73887104"/>
        <c:scaling>
          <c:orientation val="minMax"/>
        </c:scaling>
        <c:delete val="0"/>
        <c:axPos val="b"/>
        <c:title>
          <c:tx>
            <c:rich>
              <a:bodyPr/>
              <a:lstStyle/>
              <a:p>
                <a:pPr>
                  <a:defRPr/>
                </a:pPr>
                <a:r>
                  <a:rPr lang="en-US"/>
                  <a:t>Release from synchronization (hours)</a:t>
                </a:r>
              </a:p>
            </c:rich>
          </c:tx>
          <c:layout>
            <c:manualLayout>
              <c:xMode val="edge"/>
              <c:yMode val="edge"/>
              <c:x val="0.31884142607174104"/>
              <c:y val="0.77644466316710414"/>
            </c:manualLayout>
          </c:layout>
          <c:overlay val="0"/>
        </c:title>
        <c:numFmt formatCode="General" sourceLinked="0"/>
        <c:majorTickMark val="out"/>
        <c:minorTickMark val="none"/>
        <c:tickLblPos val="nextTo"/>
        <c:txPr>
          <a:bodyPr/>
          <a:lstStyle/>
          <a:p>
            <a:pPr>
              <a:defRPr sz="800"/>
            </a:pPr>
            <a:endParaRPr lang="en-US"/>
          </a:p>
        </c:txPr>
        <c:crossAx val="73909760"/>
        <c:crosses val="autoZero"/>
        <c:auto val="1"/>
        <c:lblAlgn val="ctr"/>
        <c:lblOffset val="100"/>
        <c:noMultiLvlLbl val="0"/>
      </c:catAx>
      <c:valAx>
        <c:axId val="73909760"/>
        <c:scaling>
          <c:orientation val="minMax"/>
        </c:scaling>
        <c:delete val="0"/>
        <c:axPos val="l"/>
        <c:numFmt formatCode="0%" sourceLinked="1"/>
        <c:majorTickMark val="out"/>
        <c:minorTickMark val="none"/>
        <c:tickLblPos val="nextTo"/>
        <c:txPr>
          <a:bodyPr/>
          <a:lstStyle/>
          <a:p>
            <a:pPr>
              <a:defRPr sz="800"/>
            </a:pPr>
            <a:endParaRPr lang="en-US"/>
          </a:p>
        </c:txPr>
        <c:crossAx val="73887104"/>
        <c:crosses val="autoZero"/>
        <c:crossBetween val="between"/>
      </c:valAx>
    </c:plotArea>
    <c:legend>
      <c:legendPos val="b"/>
      <c:layout/>
      <c:overlay val="0"/>
    </c:legend>
    <c:plotVisOnly val="1"/>
    <c:dispBlanksAs val="gap"/>
    <c:showDLblsOverMax val="0"/>
  </c:chart>
  <c:txPr>
    <a:bodyPr/>
    <a:lstStyle/>
    <a:p>
      <a:pPr>
        <a:defRPr lang="en-US"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siGAPDH T47D Cell Cycle Progression</a:t>
            </a:r>
          </a:p>
        </c:rich>
      </c:tx>
      <c:layout/>
      <c:overlay val="1"/>
    </c:title>
    <c:autoTitleDeleted val="0"/>
    <c:plotArea>
      <c:layout>
        <c:manualLayout>
          <c:layoutTarget val="inner"/>
          <c:xMode val="edge"/>
          <c:yMode val="edge"/>
          <c:x val="0.10593285214348207"/>
          <c:y val="5.1400554097404488E-2"/>
          <c:w val="0.86351159230096242"/>
          <c:h val="0.55061825605132686"/>
        </c:manualLayout>
      </c:layout>
      <c:barChart>
        <c:barDir val="col"/>
        <c:grouping val="percentStacked"/>
        <c:varyColors val="0"/>
        <c:ser>
          <c:idx val="0"/>
          <c:order val="0"/>
          <c:tx>
            <c:strRef>
              <c:f>Calculations!$C$2</c:f>
              <c:strCache>
                <c:ptCount val="1"/>
                <c:pt idx="0">
                  <c:v>G1</c:v>
                </c:pt>
              </c:strCache>
            </c:strRef>
          </c:tx>
          <c:spPr>
            <a:solidFill>
              <a:schemeClr val="tx1"/>
            </a:solidFill>
            <a:ln w="3175">
              <a:solidFill>
                <a:sysClr val="windowText" lastClr="000000"/>
              </a:solidFill>
            </a:ln>
          </c:spPr>
          <c:invertIfNegative val="0"/>
          <c:errBars>
            <c:errBarType val="both"/>
            <c:errValType val="cust"/>
            <c:noEndCap val="0"/>
            <c:plus>
              <c:numRef>
                <c:f>Calculations!$G$3:$G$19</c:f>
                <c:numCache>
                  <c:formatCode>General</c:formatCode>
                  <c:ptCount val="17"/>
                  <c:pt idx="0">
                    <c:v>0.55075705472860725</c:v>
                  </c:pt>
                  <c:pt idx="1">
                    <c:v>0.5016306742348734</c:v>
                  </c:pt>
                  <c:pt idx="2">
                    <c:v>0.67678159943465332</c:v>
                  </c:pt>
                  <c:pt idx="3">
                    <c:v>0.52937069557478467</c:v>
                  </c:pt>
                  <c:pt idx="4">
                    <c:v>0.90290272639600155</c:v>
                  </c:pt>
                  <c:pt idx="5">
                    <c:v>1.030064722885573</c:v>
                  </c:pt>
                  <c:pt idx="6">
                    <c:v>0.70085661871741034</c:v>
                  </c:pt>
                  <c:pt idx="7">
                    <c:v>0.82923659671611949</c:v>
                  </c:pt>
                  <c:pt idx="8">
                    <c:v>0.26274195198584843</c:v>
                  </c:pt>
                  <c:pt idx="9">
                    <c:v>1.6402540453641123</c:v>
                  </c:pt>
                  <c:pt idx="10">
                    <c:v>0.8354838917258286</c:v>
                  </c:pt>
                  <c:pt idx="11">
                    <c:v>1.4176506386741867</c:v>
                  </c:pt>
                  <c:pt idx="12">
                    <c:v>1.4727638416709339</c:v>
                  </c:pt>
                  <c:pt idx="13">
                    <c:v>1.2691729590564111</c:v>
                  </c:pt>
                  <c:pt idx="14">
                    <c:v>0.11590225767142333</c:v>
                  </c:pt>
                  <c:pt idx="15">
                    <c:v>0.28095076674273745</c:v>
                  </c:pt>
                  <c:pt idx="16">
                    <c:v>1.2158261937190402</c:v>
                  </c:pt>
                </c:numCache>
              </c:numRef>
            </c:plus>
            <c:minus>
              <c:numRef>
                <c:f>Calculations!$G$3:$G$19</c:f>
                <c:numCache>
                  <c:formatCode>General</c:formatCode>
                  <c:ptCount val="17"/>
                  <c:pt idx="0">
                    <c:v>0.55075705472860725</c:v>
                  </c:pt>
                  <c:pt idx="1">
                    <c:v>0.5016306742348734</c:v>
                  </c:pt>
                  <c:pt idx="2">
                    <c:v>0.67678159943465332</c:v>
                  </c:pt>
                  <c:pt idx="3">
                    <c:v>0.52937069557478467</c:v>
                  </c:pt>
                  <c:pt idx="4">
                    <c:v>0.90290272639600155</c:v>
                  </c:pt>
                  <c:pt idx="5">
                    <c:v>1.030064722885573</c:v>
                  </c:pt>
                  <c:pt idx="6">
                    <c:v>0.70085661871741034</c:v>
                  </c:pt>
                  <c:pt idx="7">
                    <c:v>0.82923659671611949</c:v>
                  </c:pt>
                  <c:pt idx="8">
                    <c:v>0.26274195198584843</c:v>
                  </c:pt>
                  <c:pt idx="9">
                    <c:v>1.6402540453641123</c:v>
                  </c:pt>
                  <c:pt idx="10">
                    <c:v>0.8354838917258286</c:v>
                  </c:pt>
                  <c:pt idx="11">
                    <c:v>1.4176506386741867</c:v>
                  </c:pt>
                  <c:pt idx="12">
                    <c:v>1.4727638416709339</c:v>
                  </c:pt>
                  <c:pt idx="13">
                    <c:v>1.2691729590564111</c:v>
                  </c:pt>
                  <c:pt idx="14">
                    <c:v>0.11590225767142333</c:v>
                  </c:pt>
                  <c:pt idx="15">
                    <c:v>0.28095076674273745</c:v>
                  </c:pt>
                  <c:pt idx="16">
                    <c:v>1.2158261937190402</c:v>
                  </c:pt>
                </c:numCache>
              </c:numRef>
            </c:minus>
            <c:spPr>
              <a:ln w="3175"/>
            </c:spPr>
          </c:errBars>
          <c:cat>
            <c:strRef>
              <c:f>Calculations!$B$3:$B$19</c:f>
              <c:strCache>
                <c:ptCount val="17"/>
                <c:pt idx="0">
                  <c:v>0</c:v>
                </c:pt>
                <c:pt idx="1">
                  <c:v>1</c:v>
                </c:pt>
                <c:pt idx="2">
                  <c:v>2</c:v>
                </c:pt>
                <c:pt idx="3">
                  <c:v>3</c:v>
                </c:pt>
                <c:pt idx="4">
                  <c:v>4</c:v>
                </c:pt>
                <c:pt idx="5">
                  <c:v>6</c:v>
                </c:pt>
                <c:pt idx="6">
                  <c:v>8</c:v>
                </c:pt>
                <c:pt idx="7">
                  <c:v>12</c:v>
                </c:pt>
                <c:pt idx="8">
                  <c:v>14</c:v>
                </c:pt>
                <c:pt idx="9">
                  <c:v>16</c:v>
                </c:pt>
                <c:pt idx="10">
                  <c:v>18</c:v>
                </c:pt>
                <c:pt idx="11">
                  <c:v>20</c:v>
                </c:pt>
                <c:pt idx="12">
                  <c:v>22</c:v>
                </c:pt>
                <c:pt idx="13">
                  <c:v>24</c:v>
                </c:pt>
                <c:pt idx="14">
                  <c:v>26</c:v>
                </c:pt>
                <c:pt idx="15">
                  <c:v>28</c:v>
                </c:pt>
                <c:pt idx="16">
                  <c:v>Unsynchronized</c:v>
                </c:pt>
              </c:strCache>
            </c:strRef>
          </c:cat>
          <c:val>
            <c:numRef>
              <c:f>Calculations!$C$3:$C$19</c:f>
              <c:numCache>
                <c:formatCode>0.00</c:formatCode>
                <c:ptCount val="17"/>
                <c:pt idx="0">
                  <c:v>76.783333333333331</c:v>
                </c:pt>
                <c:pt idx="1">
                  <c:v>75.573333333333338</c:v>
                </c:pt>
                <c:pt idx="2">
                  <c:v>72.323333333333323</c:v>
                </c:pt>
                <c:pt idx="3">
                  <c:v>41.483333333333327</c:v>
                </c:pt>
                <c:pt idx="4">
                  <c:v>34.606666666666662</c:v>
                </c:pt>
                <c:pt idx="5">
                  <c:v>23.646666666666665</c:v>
                </c:pt>
                <c:pt idx="6">
                  <c:v>21.95</c:v>
                </c:pt>
                <c:pt idx="7">
                  <c:v>27.373333333333335</c:v>
                </c:pt>
                <c:pt idx="8">
                  <c:v>40.586666666666666</c:v>
                </c:pt>
                <c:pt idx="9">
                  <c:v>52.043333333333329</c:v>
                </c:pt>
                <c:pt idx="10">
                  <c:v>57.326666666666675</c:v>
                </c:pt>
                <c:pt idx="11">
                  <c:v>57.923333333333339</c:v>
                </c:pt>
                <c:pt idx="12">
                  <c:v>57.466666666666669</c:v>
                </c:pt>
                <c:pt idx="13">
                  <c:v>60.629999999999995</c:v>
                </c:pt>
                <c:pt idx="14">
                  <c:v>59.666666666666664</c:v>
                </c:pt>
                <c:pt idx="15">
                  <c:v>59.186666666666667</c:v>
                </c:pt>
                <c:pt idx="16">
                  <c:v>65.773333333333326</c:v>
                </c:pt>
              </c:numCache>
            </c:numRef>
          </c:val>
          <c:extLst xmlns:c16r2="http://schemas.microsoft.com/office/drawing/2015/06/chart">
            <c:ext xmlns:c16="http://schemas.microsoft.com/office/drawing/2014/chart" uri="{C3380CC4-5D6E-409C-BE32-E72D297353CC}">
              <c16:uniqueId val="{00000000-9C64-4F58-8651-63D0EC662EFD}"/>
            </c:ext>
          </c:extLst>
        </c:ser>
        <c:ser>
          <c:idx val="1"/>
          <c:order val="1"/>
          <c:tx>
            <c:strRef>
              <c:f>Calculations!$D$2</c:f>
              <c:strCache>
                <c:ptCount val="1"/>
                <c:pt idx="0">
                  <c:v>S</c:v>
                </c:pt>
              </c:strCache>
            </c:strRef>
          </c:tx>
          <c:spPr>
            <a:solidFill>
              <a:schemeClr val="bg1">
                <a:lumMod val="75000"/>
              </a:schemeClr>
            </a:solidFill>
            <a:ln w="3175">
              <a:solidFill>
                <a:sysClr val="windowText" lastClr="000000"/>
              </a:solidFill>
            </a:ln>
          </c:spPr>
          <c:invertIfNegative val="0"/>
          <c:errBars>
            <c:errBarType val="both"/>
            <c:errValType val="cust"/>
            <c:noEndCap val="0"/>
            <c:plus>
              <c:numRef>
                <c:f>Calculations!$H$3:$H$19</c:f>
                <c:numCache>
                  <c:formatCode>General</c:formatCode>
                  <c:ptCount val="17"/>
                  <c:pt idx="0">
                    <c:v>0.55075705472861092</c:v>
                  </c:pt>
                  <c:pt idx="1">
                    <c:v>0.50163067423487306</c:v>
                  </c:pt>
                  <c:pt idx="2">
                    <c:v>0.67678159943465821</c:v>
                  </c:pt>
                  <c:pt idx="3">
                    <c:v>0.9308777220093587</c:v>
                  </c:pt>
                  <c:pt idx="4">
                    <c:v>1.0197548725061349</c:v>
                  </c:pt>
                  <c:pt idx="5">
                    <c:v>1.6904535880447349</c:v>
                  </c:pt>
                  <c:pt idx="6">
                    <c:v>4.6547001335567622</c:v>
                  </c:pt>
                  <c:pt idx="7">
                    <c:v>4.9012787447086996</c:v>
                  </c:pt>
                  <c:pt idx="8">
                    <c:v>0.56426943918663575</c:v>
                  </c:pt>
                  <c:pt idx="9">
                    <c:v>1.0214368964029699</c:v>
                  </c:pt>
                  <c:pt idx="10">
                    <c:v>1.0473458518241883</c:v>
                  </c:pt>
                  <c:pt idx="11">
                    <c:v>1.5726728839781019</c:v>
                  </c:pt>
                  <c:pt idx="12">
                    <c:v>0.79839422175597685</c:v>
                  </c:pt>
                  <c:pt idx="13">
                    <c:v>1.1207735423953105</c:v>
                  </c:pt>
                  <c:pt idx="14">
                    <c:v>0.60517215181577366</c:v>
                  </c:pt>
                  <c:pt idx="15">
                    <c:v>0.55338353185953559</c:v>
                  </c:pt>
                  <c:pt idx="16">
                    <c:v>0.45654499595695264</c:v>
                  </c:pt>
                </c:numCache>
              </c:numRef>
            </c:plus>
            <c:minus>
              <c:numRef>
                <c:f>Calculations!$H$3:$H$19</c:f>
                <c:numCache>
                  <c:formatCode>General</c:formatCode>
                  <c:ptCount val="17"/>
                  <c:pt idx="0">
                    <c:v>0.55075705472861092</c:v>
                  </c:pt>
                  <c:pt idx="1">
                    <c:v>0.50163067423487306</c:v>
                  </c:pt>
                  <c:pt idx="2">
                    <c:v>0.67678159943465821</c:v>
                  </c:pt>
                  <c:pt idx="3">
                    <c:v>0.9308777220093587</c:v>
                  </c:pt>
                  <c:pt idx="4">
                    <c:v>1.0197548725061349</c:v>
                  </c:pt>
                  <c:pt idx="5">
                    <c:v>1.6904535880447349</c:v>
                  </c:pt>
                  <c:pt idx="6">
                    <c:v>4.6547001335567622</c:v>
                  </c:pt>
                  <c:pt idx="7">
                    <c:v>4.9012787447086996</c:v>
                  </c:pt>
                  <c:pt idx="8">
                    <c:v>0.56426943918663575</c:v>
                  </c:pt>
                  <c:pt idx="9">
                    <c:v>1.0214368964029699</c:v>
                  </c:pt>
                  <c:pt idx="10">
                    <c:v>1.0473458518241883</c:v>
                  </c:pt>
                  <c:pt idx="11">
                    <c:v>1.5726728839781019</c:v>
                  </c:pt>
                  <c:pt idx="12">
                    <c:v>0.79839422175597685</c:v>
                  </c:pt>
                  <c:pt idx="13">
                    <c:v>1.1207735423953105</c:v>
                  </c:pt>
                  <c:pt idx="14">
                    <c:v>0.60517215181577366</c:v>
                  </c:pt>
                  <c:pt idx="15">
                    <c:v>0.55338353185953559</c:v>
                  </c:pt>
                  <c:pt idx="16">
                    <c:v>0.45654499595695264</c:v>
                  </c:pt>
                </c:numCache>
              </c:numRef>
            </c:minus>
            <c:spPr>
              <a:ln w="3175"/>
            </c:spPr>
          </c:errBars>
          <c:cat>
            <c:strRef>
              <c:f>Calculations!$B$3:$B$19</c:f>
              <c:strCache>
                <c:ptCount val="17"/>
                <c:pt idx="0">
                  <c:v>0</c:v>
                </c:pt>
                <c:pt idx="1">
                  <c:v>1</c:v>
                </c:pt>
                <c:pt idx="2">
                  <c:v>2</c:v>
                </c:pt>
                <c:pt idx="3">
                  <c:v>3</c:v>
                </c:pt>
                <c:pt idx="4">
                  <c:v>4</c:v>
                </c:pt>
                <c:pt idx="5">
                  <c:v>6</c:v>
                </c:pt>
                <c:pt idx="6">
                  <c:v>8</c:v>
                </c:pt>
                <c:pt idx="7">
                  <c:v>12</c:v>
                </c:pt>
                <c:pt idx="8">
                  <c:v>14</c:v>
                </c:pt>
                <c:pt idx="9">
                  <c:v>16</c:v>
                </c:pt>
                <c:pt idx="10">
                  <c:v>18</c:v>
                </c:pt>
                <c:pt idx="11">
                  <c:v>20</c:v>
                </c:pt>
                <c:pt idx="12">
                  <c:v>22</c:v>
                </c:pt>
                <c:pt idx="13">
                  <c:v>24</c:v>
                </c:pt>
                <c:pt idx="14">
                  <c:v>26</c:v>
                </c:pt>
                <c:pt idx="15">
                  <c:v>28</c:v>
                </c:pt>
                <c:pt idx="16">
                  <c:v>Unsynchronized</c:v>
                </c:pt>
              </c:strCache>
            </c:strRef>
          </c:cat>
          <c:val>
            <c:numRef>
              <c:f>Calculations!$D$3:$D$19</c:f>
              <c:numCache>
                <c:formatCode>0.00</c:formatCode>
                <c:ptCount val="17"/>
                <c:pt idx="0">
                  <c:v>23.216666666666669</c:v>
                </c:pt>
                <c:pt idx="1">
                  <c:v>24.426666666666666</c:v>
                </c:pt>
                <c:pt idx="2">
                  <c:v>27.676666666666666</c:v>
                </c:pt>
                <c:pt idx="3">
                  <c:v>54.523333333333333</c:v>
                </c:pt>
                <c:pt idx="4">
                  <c:v>63.28</c:v>
                </c:pt>
                <c:pt idx="5">
                  <c:v>74.226666666666674</c:v>
                </c:pt>
                <c:pt idx="6">
                  <c:v>60.056666666666672</c:v>
                </c:pt>
                <c:pt idx="7">
                  <c:v>31.436666666666667</c:v>
                </c:pt>
                <c:pt idx="8">
                  <c:v>29.849999999999998</c:v>
                </c:pt>
                <c:pt idx="9">
                  <c:v>28.376666666666665</c:v>
                </c:pt>
                <c:pt idx="10">
                  <c:v>27.103333333333335</c:v>
                </c:pt>
                <c:pt idx="11">
                  <c:v>28.62</c:v>
                </c:pt>
                <c:pt idx="12">
                  <c:v>28.546666666666667</c:v>
                </c:pt>
                <c:pt idx="13">
                  <c:v>26.973333333333333</c:v>
                </c:pt>
                <c:pt idx="14">
                  <c:v>27.613333333333333</c:v>
                </c:pt>
                <c:pt idx="15">
                  <c:v>27.313333333333333</c:v>
                </c:pt>
                <c:pt idx="16">
                  <c:v>24.343333333333334</c:v>
                </c:pt>
              </c:numCache>
            </c:numRef>
          </c:val>
          <c:extLst xmlns:c16r2="http://schemas.microsoft.com/office/drawing/2015/06/chart">
            <c:ext xmlns:c16="http://schemas.microsoft.com/office/drawing/2014/chart" uri="{C3380CC4-5D6E-409C-BE32-E72D297353CC}">
              <c16:uniqueId val="{00000001-9C64-4F58-8651-63D0EC662EFD}"/>
            </c:ext>
          </c:extLst>
        </c:ser>
        <c:ser>
          <c:idx val="2"/>
          <c:order val="2"/>
          <c:tx>
            <c:strRef>
              <c:f>Calculations!$E$2</c:f>
              <c:strCache>
                <c:ptCount val="1"/>
                <c:pt idx="0">
                  <c:v>G2/M</c:v>
                </c:pt>
              </c:strCache>
            </c:strRef>
          </c:tx>
          <c:spPr>
            <a:solidFill>
              <a:schemeClr val="tx1">
                <a:lumMod val="65000"/>
                <a:lumOff val="35000"/>
              </a:schemeClr>
            </a:solidFill>
            <a:ln w="3175">
              <a:solidFill>
                <a:sysClr val="windowText" lastClr="000000"/>
              </a:solidFill>
            </a:ln>
          </c:spPr>
          <c:invertIfNegative val="0"/>
          <c:errBars>
            <c:errBarType val="both"/>
            <c:errValType val="cust"/>
            <c:noEndCap val="0"/>
            <c:plus>
              <c:numRef>
                <c:f>Calculations!$I$3:$I$19</c:f>
                <c:numCache>
                  <c:formatCode>General</c:formatCode>
                  <c:ptCount val="17"/>
                  <c:pt idx="0">
                    <c:v>0</c:v>
                  </c:pt>
                  <c:pt idx="1">
                    <c:v>0</c:v>
                  </c:pt>
                  <c:pt idx="2">
                    <c:v>0</c:v>
                  </c:pt>
                  <c:pt idx="3">
                    <c:v>0.63791326474163768</c:v>
                  </c:pt>
                  <c:pt idx="4">
                    <c:v>0.21633307652783945</c:v>
                  </c:pt>
                  <c:pt idx="5">
                    <c:v>0.82146211111651413</c:v>
                  </c:pt>
                  <c:pt idx="6">
                    <c:v>1.6817054835295431</c:v>
                  </c:pt>
                  <c:pt idx="7">
                    <c:v>1.4522511261256918</c:v>
                  </c:pt>
                  <c:pt idx="8">
                    <c:v>0.33501243758005961</c:v>
                  </c:pt>
                  <c:pt idx="9">
                    <c:v>0.77207512587830418</c:v>
                  </c:pt>
                  <c:pt idx="10">
                    <c:v>0.22233608194203097</c:v>
                  </c:pt>
                  <c:pt idx="11">
                    <c:v>4.5092497528228838E-2</c:v>
                  </c:pt>
                  <c:pt idx="12">
                    <c:v>0.44523402086243774</c:v>
                  </c:pt>
                  <c:pt idx="13">
                    <c:v>0.20663978319771853</c:v>
                  </c:pt>
                  <c:pt idx="14">
                    <c:v>0.6557692683660411</c:v>
                  </c:pt>
                  <c:pt idx="15">
                    <c:v>0.52443620520834866</c:v>
                  </c:pt>
                  <c:pt idx="16">
                    <c:v>1.4651962325913936</c:v>
                  </c:pt>
                </c:numCache>
              </c:numRef>
            </c:plus>
            <c:minus>
              <c:numRef>
                <c:f>Calculations!$I$3:$I$19</c:f>
                <c:numCache>
                  <c:formatCode>General</c:formatCode>
                  <c:ptCount val="17"/>
                  <c:pt idx="0">
                    <c:v>0</c:v>
                  </c:pt>
                  <c:pt idx="1">
                    <c:v>0</c:v>
                  </c:pt>
                  <c:pt idx="2">
                    <c:v>0</c:v>
                  </c:pt>
                  <c:pt idx="3">
                    <c:v>0.63791326474163768</c:v>
                  </c:pt>
                  <c:pt idx="4">
                    <c:v>0.21633307652783945</c:v>
                  </c:pt>
                  <c:pt idx="5">
                    <c:v>0.82146211111651413</c:v>
                  </c:pt>
                  <c:pt idx="6">
                    <c:v>1.6817054835295431</c:v>
                  </c:pt>
                  <c:pt idx="7">
                    <c:v>1.4522511261256918</c:v>
                  </c:pt>
                  <c:pt idx="8">
                    <c:v>0.33501243758005961</c:v>
                  </c:pt>
                  <c:pt idx="9">
                    <c:v>0.77207512587830418</c:v>
                  </c:pt>
                  <c:pt idx="10">
                    <c:v>0.22233608194203097</c:v>
                  </c:pt>
                  <c:pt idx="11">
                    <c:v>4.5092497528228838E-2</c:v>
                  </c:pt>
                  <c:pt idx="12">
                    <c:v>0.44523402086243774</c:v>
                  </c:pt>
                  <c:pt idx="13">
                    <c:v>0.20663978319771853</c:v>
                  </c:pt>
                  <c:pt idx="14">
                    <c:v>0.6557692683660411</c:v>
                  </c:pt>
                  <c:pt idx="15">
                    <c:v>0.52443620520834866</c:v>
                  </c:pt>
                  <c:pt idx="16">
                    <c:v>1.4651962325913936</c:v>
                  </c:pt>
                </c:numCache>
              </c:numRef>
            </c:minus>
            <c:spPr>
              <a:ln w="3175"/>
            </c:spPr>
          </c:errBars>
          <c:cat>
            <c:strRef>
              <c:f>Calculations!$B$3:$B$19</c:f>
              <c:strCache>
                <c:ptCount val="17"/>
                <c:pt idx="0">
                  <c:v>0</c:v>
                </c:pt>
                <c:pt idx="1">
                  <c:v>1</c:v>
                </c:pt>
                <c:pt idx="2">
                  <c:v>2</c:v>
                </c:pt>
                <c:pt idx="3">
                  <c:v>3</c:v>
                </c:pt>
                <c:pt idx="4">
                  <c:v>4</c:v>
                </c:pt>
                <c:pt idx="5">
                  <c:v>6</c:v>
                </c:pt>
                <c:pt idx="6">
                  <c:v>8</c:v>
                </c:pt>
                <c:pt idx="7">
                  <c:v>12</c:v>
                </c:pt>
                <c:pt idx="8">
                  <c:v>14</c:v>
                </c:pt>
                <c:pt idx="9">
                  <c:v>16</c:v>
                </c:pt>
                <c:pt idx="10">
                  <c:v>18</c:v>
                </c:pt>
                <c:pt idx="11">
                  <c:v>20</c:v>
                </c:pt>
                <c:pt idx="12">
                  <c:v>22</c:v>
                </c:pt>
                <c:pt idx="13">
                  <c:v>24</c:v>
                </c:pt>
                <c:pt idx="14">
                  <c:v>26</c:v>
                </c:pt>
                <c:pt idx="15">
                  <c:v>28</c:v>
                </c:pt>
                <c:pt idx="16">
                  <c:v>Unsynchronized</c:v>
                </c:pt>
              </c:strCache>
            </c:strRef>
          </c:cat>
          <c:val>
            <c:numRef>
              <c:f>Calculations!$E$3:$E$19</c:f>
              <c:numCache>
                <c:formatCode>0.00</c:formatCode>
                <c:ptCount val="17"/>
                <c:pt idx="0">
                  <c:v>0</c:v>
                </c:pt>
                <c:pt idx="1">
                  <c:v>0</c:v>
                </c:pt>
                <c:pt idx="2">
                  <c:v>0</c:v>
                </c:pt>
                <c:pt idx="3">
                  <c:v>3.9866666666666664</c:v>
                </c:pt>
                <c:pt idx="4">
                  <c:v>2.11</c:v>
                </c:pt>
                <c:pt idx="5">
                  <c:v>2.13</c:v>
                </c:pt>
                <c:pt idx="6">
                  <c:v>20.986666666666665</c:v>
                </c:pt>
                <c:pt idx="7">
                  <c:v>37.726666666666667</c:v>
                </c:pt>
                <c:pt idx="8">
                  <c:v>29.563333333333333</c:v>
                </c:pt>
                <c:pt idx="9">
                  <c:v>19.580000000000002</c:v>
                </c:pt>
                <c:pt idx="10">
                  <c:v>15.573333333333332</c:v>
                </c:pt>
                <c:pt idx="11">
                  <c:v>13.526666666666666</c:v>
                </c:pt>
                <c:pt idx="12">
                  <c:v>12.983333333333334</c:v>
                </c:pt>
                <c:pt idx="13">
                  <c:v>12.4</c:v>
                </c:pt>
                <c:pt idx="14">
                  <c:v>12.716666666666667</c:v>
                </c:pt>
                <c:pt idx="15">
                  <c:v>13.496666666666668</c:v>
                </c:pt>
                <c:pt idx="16">
                  <c:v>9.879999999999999</c:v>
                </c:pt>
              </c:numCache>
            </c:numRef>
          </c:val>
          <c:extLst xmlns:c16r2="http://schemas.microsoft.com/office/drawing/2015/06/chart">
            <c:ext xmlns:c16="http://schemas.microsoft.com/office/drawing/2014/chart" uri="{C3380CC4-5D6E-409C-BE32-E72D297353CC}">
              <c16:uniqueId val="{00000002-9C64-4F58-8651-63D0EC662EFD}"/>
            </c:ext>
          </c:extLst>
        </c:ser>
        <c:dLbls>
          <c:showLegendKey val="0"/>
          <c:showVal val="0"/>
          <c:showCatName val="0"/>
          <c:showSerName val="0"/>
          <c:showPercent val="0"/>
          <c:showBubbleSize val="0"/>
        </c:dLbls>
        <c:gapWidth val="150"/>
        <c:overlap val="100"/>
        <c:axId val="75183616"/>
        <c:axId val="75185536"/>
      </c:barChart>
      <c:catAx>
        <c:axId val="75183616"/>
        <c:scaling>
          <c:orientation val="minMax"/>
        </c:scaling>
        <c:delete val="0"/>
        <c:axPos val="b"/>
        <c:title>
          <c:tx>
            <c:rich>
              <a:bodyPr/>
              <a:lstStyle/>
              <a:p>
                <a:pPr>
                  <a:defRPr/>
                </a:pPr>
                <a:r>
                  <a:rPr lang="en-US"/>
                  <a:t>Release from synchronization (hours)</a:t>
                </a:r>
              </a:p>
            </c:rich>
          </c:tx>
          <c:layout>
            <c:manualLayout>
              <c:xMode val="edge"/>
              <c:yMode val="edge"/>
              <c:x val="0.31884142607174104"/>
              <c:y val="0.77644466316710414"/>
            </c:manualLayout>
          </c:layout>
          <c:overlay val="0"/>
        </c:title>
        <c:numFmt formatCode="General" sourceLinked="0"/>
        <c:majorTickMark val="out"/>
        <c:minorTickMark val="none"/>
        <c:tickLblPos val="nextTo"/>
        <c:txPr>
          <a:bodyPr/>
          <a:lstStyle/>
          <a:p>
            <a:pPr>
              <a:defRPr sz="800"/>
            </a:pPr>
            <a:endParaRPr lang="en-US"/>
          </a:p>
        </c:txPr>
        <c:crossAx val="75185536"/>
        <c:crosses val="autoZero"/>
        <c:auto val="1"/>
        <c:lblAlgn val="ctr"/>
        <c:lblOffset val="100"/>
        <c:noMultiLvlLbl val="0"/>
      </c:catAx>
      <c:valAx>
        <c:axId val="75185536"/>
        <c:scaling>
          <c:orientation val="minMax"/>
        </c:scaling>
        <c:delete val="0"/>
        <c:axPos val="l"/>
        <c:numFmt formatCode="0%" sourceLinked="1"/>
        <c:majorTickMark val="out"/>
        <c:minorTickMark val="none"/>
        <c:tickLblPos val="nextTo"/>
        <c:txPr>
          <a:bodyPr/>
          <a:lstStyle/>
          <a:p>
            <a:pPr>
              <a:defRPr sz="800"/>
            </a:pPr>
            <a:endParaRPr lang="en-US"/>
          </a:p>
        </c:txPr>
        <c:crossAx val="75183616"/>
        <c:crosses val="autoZero"/>
        <c:crossBetween val="between"/>
      </c:valAx>
    </c:plotArea>
    <c:legend>
      <c:legendPos val="b"/>
      <c:layout/>
      <c:overlay val="0"/>
    </c:legend>
    <c:plotVisOnly val="1"/>
    <c:dispBlanksAs val="gap"/>
    <c:showDLblsOverMax val="0"/>
  </c:chart>
  <c:txPr>
    <a:bodyPr/>
    <a:lstStyle/>
    <a:p>
      <a:pPr>
        <a:defRPr lang="en-US"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B45E4C-8A88-4CB9-9B19-9EDF35ACDDA0}" type="datetimeFigureOut">
              <a:rPr lang="en-US" smtClean="0"/>
              <a:t>2/10/2017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8D393F-9504-42BD-A66E-D4C13FF32D16}" type="slidenum">
              <a:rPr lang="en-US" smtClean="0"/>
              <a:t>‹#›</a:t>
            </a:fld>
            <a:endParaRPr lang="en-US"/>
          </a:p>
        </p:txBody>
      </p:sp>
    </p:spTree>
    <p:extLst>
      <p:ext uri="{BB962C8B-B14F-4D97-AF65-F5344CB8AC3E}">
        <p14:creationId xmlns:p14="http://schemas.microsoft.com/office/powerpoint/2010/main" val="2044991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8863" y="1162050"/>
            <a:ext cx="2352675" cy="3136900"/>
          </a:xfrm>
        </p:spPr>
      </p:sp>
      <p:sp>
        <p:nvSpPr>
          <p:cNvPr id="3" name="Notes Placeholder 2"/>
          <p:cNvSpPr>
            <a:spLocks noGrp="1"/>
          </p:cNvSpPr>
          <p:nvPr>
            <p:ph type="body" idx="1"/>
          </p:nvPr>
        </p:nvSpPr>
        <p:spPr/>
        <p:txBody>
          <a:bodyPr/>
          <a:lstStyle/>
          <a:p>
            <a:r>
              <a:rPr lang="en-US" dirty="0"/>
              <a:t>a. T47D by LT</a:t>
            </a:r>
          </a:p>
        </p:txBody>
      </p:sp>
      <p:sp>
        <p:nvSpPr>
          <p:cNvPr id="4" name="Slide Number Placeholder 3"/>
          <p:cNvSpPr>
            <a:spLocks noGrp="1"/>
          </p:cNvSpPr>
          <p:nvPr>
            <p:ph type="sldNum" sz="quarter" idx="10"/>
          </p:nvPr>
        </p:nvSpPr>
        <p:spPr/>
        <p:txBody>
          <a:bodyPr/>
          <a:lstStyle/>
          <a:p>
            <a:fld id="{2974A1A2-AFD2-426D-B893-F2CBF7FE0624}" type="slidenum">
              <a:rPr lang="en-US" smtClean="0"/>
              <a:t>10</a:t>
            </a:fld>
            <a:endParaRPr lang="en-US"/>
          </a:p>
        </p:txBody>
      </p:sp>
    </p:spTree>
    <p:extLst>
      <p:ext uri="{BB962C8B-B14F-4D97-AF65-F5344CB8AC3E}">
        <p14:creationId xmlns:p14="http://schemas.microsoft.com/office/powerpoint/2010/main" val="2217843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8863" y="1162050"/>
            <a:ext cx="2352675" cy="3136900"/>
          </a:xfrm>
        </p:spPr>
      </p:sp>
      <p:sp>
        <p:nvSpPr>
          <p:cNvPr id="3" name="Notes Placeholder 2"/>
          <p:cNvSpPr>
            <a:spLocks noGrp="1"/>
          </p:cNvSpPr>
          <p:nvPr>
            <p:ph type="body" idx="1"/>
          </p:nvPr>
        </p:nvSpPr>
        <p:spPr/>
        <p:txBody>
          <a:bodyPr/>
          <a:lstStyle/>
          <a:p>
            <a:r>
              <a:rPr lang="en-US" dirty="0"/>
              <a:t>d54 &amp; d193</a:t>
            </a:r>
          </a:p>
        </p:txBody>
      </p:sp>
      <p:sp>
        <p:nvSpPr>
          <p:cNvPr id="4" name="Slide Number Placeholder 3"/>
          <p:cNvSpPr>
            <a:spLocks noGrp="1"/>
          </p:cNvSpPr>
          <p:nvPr>
            <p:ph type="sldNum" sz="quarter" idx="10"/>
          </p:nvPr>
        </p:nvSpPr>
        <p:spPr/>
        <p:txBody>
          <a:bodyPr/>
          <a:lstStyle/>
          <a:p>
            <a:fld id="{2974A1A2-AFD2-426D-B893-F2CBF7FE0624}" type="slidenum">
              <a:rPr lang="en-US" smtClean="0"/>
              <a:t>11</a:t>
            </a:fld>
            <a:endParaRPr lang="en-US"/>
          </a:p>
        </p:txBody>
      </p:sp>
    </p:spTree>
    <p:extLst>
      <p:ext uri="{BB962C8B-B14F-4D97-AF65-F5344CB8AC3E}">
        <p14:creationId xmlns:p14="http://schemas.microsoft.com/office/powerpoint/2010/main" val="3276306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8863" y="1162050"/>
            <a:ext cx="23526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74A1A2-AFD2-426D-B893-F2CBF7FE0624}" type="slidenum">
              <a:rPr lang="en-US" smtClean="0"/>
              <a:t>12</a:t>
            </a:fld>
            <a:endParaRPr lang="en-US"/>
          </a:p>
        </p:txBody>
      </p:sp>
    </p:spTree>
    <p:extLst>
      <p:ext uri="{BB962C8B-B14F-4D97-AF65-F5344CB8AC3E}">
        <p14:creationId xmlns:p14="http://schemas.microsoft.com/office/powerpoint/2010/main" val="894321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BBE397-31D6-4142-A6FE-924F1F73BE76}" type="datetimeFigureOut">
              <a:rPr lang="en-US" smtClean="0"/>
              <a:t>2/10/2017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503647-B8E5-436A-AF70-02A70D2D387B}" type="slidenum">
              <a:rPr lang="en-US" smtClean="0"/>
              <a:t>‹#›</a:t>
            </a:fld>
            <a:endParaRPr lang="en-US"/>
          </a:p>
        </p:txBody>
      </p:sp>
    </p:spTree>
    <p:extLst>
      <p:ext uri="{BB962C8B-B14F-4D97-AF65-F5344CB8AC3E}">
        <p14:creationId xmlns:p14="http://schemas.microsoft.com/office/powerpoint/2010/main" val="305523995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0" y="486841"/>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90"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41"/>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4ABBE397-31D6-4142-A6FE-924F1F73BE76}" type="datetimeFigureOut">
              <a:rPr lang="en-US" smtClean="0"/>
              <a:t>2/10/2017</a:t>
            </a:fld>
            <a:endParaRPr lang="en-US"/>
          </a:p>
        </p:txBody>
      </p:sp>
      <p:sp>
        <p:nvSpPr>
          <p:cNvPr id="5" name="Footer Placeholder 4"/>
          <p:cNvSpPr>
            <a:spLocks noGrp="1"/>
          </p:cNvSpPr>
          <p:nvPr>
            <p:ph type="ftr" sz="quarter" idx="3"/>
          </p:nvPr>
        </p:nvSpPr>
        <p:spPr>
          <a:xfrm>
            <a:off x="2271715" y="8475141"/>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41"/>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1503647-B8E5-436A-AF70-02A70D2D387B}" type="slidenum">
              <a:rPr lang="en-US" smtClean="0"/>
              <a:t>‹#›</a:t>
            </a:fld>
            <a:endParaRPr lang="en-US"/>
          </a:p>
        </p:txBody>
      </p:sp>
    </p:spTree>
    <p:extLst>
      <p:ext uri="{BB962C8B-B14F-4D97-AF65-F5344CB8AC3E}">
        <p14:creationId xmlns:p14="http://schemas.microsoft.com/office/powerpoint/2010/main" val="605573033"/>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685792"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8" indent="-171448" algn="l" defTabSz="685792" rtl="0" eaLnBrk="1" latinLnBrk="0" hangingPunct="1">
        <a:lnSpc>
          <a:spcPct val="90000"/>
        </a:lnSpc>
        <a:spcBef>
          <a:spcPts val="751"/>
        </a:spcBef>
        <a:buFont typeface="Arial" panose="020B0604020202020204" pitchFamily="34" charset="0"/>
        <a:buChar char="•"/>
        <a:defRPr sz="2100" kern="1200">
          <a:solidFill>
            <a:schemeClr val="tx1"/>
          </a:solidFill>
          <a:latin typeface="+mn-lt"/>
          <a:ea typeface="+mn-ea"/>
          <a:cs typeface="+mn-cs"/>
        </a:defRPr>
      </a:lvl1pPr>
      <a:lvl2pPr marL="514344" indent="-171448" algn="l" defTabSz="68579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40" indent="-171448" algn="l" defTabSz="68579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36" indent="-171448" algn="l" defTabSz="685792"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4pPr>
      <a:lvl5pPr marL="1543031" indent="-171448" algn="l" defTabSz="685792"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5pPr>
      <a:lvl6pPr marL="1885928" indent="-171448" algn="l" defTabSz="685792"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823" indent="-171448" algn="l" defTabSz="685792"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718" indent="-171448" algn="l" defTabSz="685792"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615" indent="-171448" algn="l" defTabSz="685792"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92" rtl="0" eaLnBrk="1" latinLnBrk="0" hangingPunct="1">
        <a:defRPr sz="1351" kern="1200">
          <a:solidFill>
            <a:schemeClr val="tx1"/>
          </a:solidFill>
          <a:latin typeface="+mn-lt"/>
          <a:ea typeface="+mn-ea"/>
          <a:cs typeface="+mn-cs"/>
        </a:defRPr>
      </a:lvl1pPr>
      <a:lvl2pPr marL="342896" algn="l" defTabSz="685792" rtl="0" eaLnBrk="1" latinLnBrk="0" hangingPunct="1">
        <a:defRPr sz="1351" kern="1200">
          <a:solidFill>
            <a:schemeClr val="tx1"/>
          </a:solidFill>
          <a:latin typeface="+mn-lt"/>
          <a:ea typeface="+mn-ea"/>
          <a:cs typeface="+mn-cs"/>
        </a:defRPr>
      </a:lvl2pPr>
      <a:lvl3pPr marL="685792" algn="l" defTabSz="685792" rtl="0" eaLnBrk="1" latinLnBrk="0" hangingPunct="1">
        <a:defRPr sz="1351" kern="1200">
          <a:solidFill>
            <a:schemeClr val="tx1"/>
          </a:solidFill>
          <a:latin typeface="+mn-lt"/>
          <a:ea typeface="+mn-ea"/>
          <a:cs typeface="+mn-cs"/>
        </a:defRPr>
      </a:lvl3pPr>
      <a:lvl4pPr marL="1028687" algn="l" defTabSz="685792" rtl="0" eaLnBrk="1" latinLnBrk="0" hangingPunct="1">
        <a:defRPr sz="1351" kern="1200">
          <a:solidFill>
            <a:schemeClr val="tx1"/>
          </a:solidFill>
          <a:latin typeface="+mn-lt"/>
          <a:ea typeface="+mn-ea"/>
          <a:cs typeface="+mn-cs"/>
        </a:defRPr>
      </a:lvl4pPr>
      <a:lvl5pPr marL="1371583" algn="l" defTabSz="685792" rtl="0" eaLnBrk="1" latinLnBrk="0" hangingPunct="1">
        <a:defRPr sz="1351" kern="1200">
          <a:solidFill>
            <a:schemeClr val="tx1"/>
          </a:solidFill>
          <a:latin typeface="+mn-lt"/>
          <a:ea typeface="+mn-ea"/>
          <a:cs typeface="+mn-cs"/>
        </a:defRPr>
      </a:lvl5pPr>
      <a:lvl6pPr marL="1714479" algn="l" defTabSz="685792" rtl="0" eaLnBrk="1" latinLnBrk="0" hangingPunct="1">
        <a:defRPr sz="1351" kern="1200">
          <a:solidFill>
            <a:schemeClr val="tx1"/>
          </a:solidFill>
          <a:latin typeface="+mn-lt"/>
          <a:ea typeface="+mn-ea"/>
          <a:cs typeface="+mn-cs"/>
        </a:defRPr>
      </a:lvl6pPr>
      <a:lvl7pPr marL="2057375" algn="l" defTabSz="685792" rtl="0" eaLnBrk="1" latinLnBrk="0" hangingPunct="1">
        <a:defRPr sz="1351" kern="1200">
          <a:solidFill>
            <a:schemeClr val="tx1"/>
          </a:solidFill>
          <a:latin typeface="+mn-lt"/>
          <a:ea typeface="+mn-ea"/>
          <a:cs typeface="+mn-cs"/>
        </a:defRPr>
      </a:lvl7pPr>
      <a:lvl8pPr marL="2400270" algn="l" defTabSz="685792" rtl="0" eaLnBrk="1" latinLnBrk="0" hangingPunct="1">
        <a:defRPr sz="1351" kern="1200">
          <a:solidFill>
            <a:schemeClr val="tx1"/>
          </a:solidFill>
          <a:latin typeface="+mn-lt"/>
          <a:ea typeface="+mn-ea"/>
          <a:cs typeface="+mn-cs"/>
        </a:defRPr>
      </a:lvl8pPr>
      <a:lvl9pPr marL="2743165" algn="l" defTabSz="685792"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co.bmc.lu.se/gobo/"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firebrowse.org/" TargetMode="Externa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tiff"/><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4.tiff"/><Relationship Id="rId5" Type="http://schemas.openxmlformats.org/officeDocument/2006/relationships/image" Target="../media/image23.tiff"/><Relationship Id="rId10" Type="http://schemas.openxmlformats.org/officeDocument/2006/relationships/image" Target="../media/image27.tiff"/><Relationship Id="rId4" Type="http://schemas.openxmlformats.org/officeDocument/2006/relationships/image" Target="../media/image22.tiff"/><Relationship Id="rId9" Type="http://schemas.openxmlformats.org/officeDocument/2006/relationships/image" Target="../media/image26.tif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9.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8.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33.jpeg"/><Relationship Id="rId12" Type="http://schemas.microsoft.com/office/2007/relationships/hdphoto" Target="../media/hdphoto6.wdp"/><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jpeg"/><Relationship Id="rId11" Type="http://schemas.openxmlformats.org/officeDocument/2006/relationships/image" Target="../media/image35.jpeg"/><Relationship Id="rId5" Type="http://schemas.microsoft.com/office/2007/relationships/hdphoto" Target="../media/hdphoto3.wdp"/><Relationship Id="rId10" Type="http://schemas.microsoft.com/office/2007/relationships/hdphoto" Target="../media/hdphoto5.wdp"/><Relationship Id="rId4" Type="http://schemas.openxmlformats.org/officeDocument/2006/relationships/image" Target="../media/image31.jpeg"/><Relationship Id="rId9"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9000" y="2859049"/>
            <a:ext cx="3800000" cy="3800000"/>
          </a:xfrm>
          <a:prstGeom prst="rect">
            <a:avLst/>
          </a:prstGeom>
        </p:spPr>
      </p:pic>
      <p:sp>
        <p:nvSpPr>
          <p:cNvPr id="2" name="Rectangle 1"/>
          <p:cNvSpPr/>
          <p:nvPr/>
        </p:nvSpPr>
        <p:spPr>
          <a:xfrm>
            <a:off x="0" y="6659049"/>
            <a:ext cx="6858000" cy="923330"/>
          </a:xfrm>
          <a:prstGeom prst="rect">
            <a:avLst/>
          </a:prstGeom>
        </p:spPr>
        <p:txBody>
          <a:bodyPr wrap="square">
            <a:spAutoFit/>
          </a:bodyPr>
          <a:lstStyle/>
          <a:p>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S1</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DCYTB expression is higher in ER+ than ER- patients</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Microarray analysis of DCYTB expression in ER+ (n= 643) and ER- (n= 89) patients of cohort #1, p= 2.1e-12</a:t>
            </a:r>
          </a:p>
        </p:txBody>
      </p:sp>
    </p:spTree>
    <p:extLst>
      <p:ext uri="{BB962C8B-B14F-4D97-AF65-F5344CB8AC3E}">
        <p14:creationId xmlns:p14="http://schemas.microsoft.com/office/powerpoint/2010/main" val="1505054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76618" y="2672000"/>
            <a:ext cx="5304762" cy="3800000"/>
          </a:xfrm>
          <a:prstGeom prst="rect">
            <a:avLst/>
          </a:prstGeom>
        </p:spPr>
      </p:pic>
      <p:sp>
        <p:nvSpPr>
          <p:cNvPr id="8" name="TextBox 7"/>
          <p:cNvSpPr txBox="1"/>
          <p:nvPr/>
        </p:nvSpPr>
        <p:spPr>
          <a:xfrm>
            <a:off x="3460568" y="3101376"/>
            <a:ext cx="424941" cy="338554"/>
          </a:xfrm>
          <a:prstGeom prst="rect">
            <a:avLst/>
          </a:prstGeom>
          <a:noFill/>
        </p:spPr>
        <p:txBody>
          <a:bodyPr wrap="square" rtlCol="0">
            <a:spAutoFit/>
          </a:bodyPr>
          <a:lstStyle/>
          <a:p>
            <a:r>
              <a:rPr lang="en-US" sz="1600" dirty="0"/>
              <a:t>*</a:t>
            </a:r>
          </a:p>
        </p:txBody>
      </p:sp>
      <p:sp>
        <p:nvSpPr>
          <p:cNvPr id="10" name="TextBox 9"/>
          <p:cNvSpPr txBox="1"/>
          <p:nvPr/>
        </p:nvSpPr>
        <p:spPr>
          <a:xfrm>
            <a:off x="4732640" y="3101376"/>
            <a:ext cx="424941" cy="338554"/>
          </a:xfrm>
          <a:prstGeom prst="rect">
            <a:avLst/>
          </a:prstGeom>
          <a:noFill/>
        </p:spPr>
        <p:txBody>
          <a:bodyPr wrap="square" rtlCol="0">
            <a:spAutoFit/>
          </a:bodyPr>
          <a:lstStyle/>
          <a:p>
            <a:r>
              <a:rPr lang="en-US" sz="1600" dirty="0"/>
              <a:t>**</a:t>
            </a:r>
          </a:p>
        </p:txBody>
      </p:sp>
      <p:sp>
        <p:nvSpPr>
          <p:cNvPr id="2" name="Rectangle 1"/>
          <p:cNvSpPr/>
          <p:nvPr/>
        </p:nvSpPr>
        <p:spPr>
          <a:xfrm>
            <a:off x="-1" y="6471999"/>
            <a:ext cx="6858000" cy="1200329"/>
          </a:xfrm>
          <a:prstGeom prst="rect">
            <a:avLst/>
          </a:prstGeom>
        </p:spPr>
        <p:txBody>
          <a:bodyPr wrap="square">
            <a:spAutoFit/>
          </a:bodyPr>
          <a:lstStyle/>
          <a:p>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S2</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DCYTB expression decreases with increased tumor grade</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Microarray analysis of DCYTB expression by breast cancer grade in cohort #2. Grade 1, n= 43; grade 2, n= 209; grade 3, n= 209. *p= 6.4e-05 vs grade 1, **p</a:t>
            </a:r>
            <a:r>
              <a:rPr lang="en-US" dirty="0">
                <a:solidFill>
                  <a:srgbClr val="000000"/>
                </a:solidFill>
                <a:latin typeface="Calibri" panose="020F0502020204030204" pitchFamily="34" charset="0"/>
                <a:ea typeface="Times New Roman" panose="02020603050405020304" pitchFamily="18" charset="0"/>
                <a:cs typeface="Courier New" panose="02070309020205020404" pitchFamily="49" charset="0"/>
              </a:rPr>
              <a:t>≤ 5.9e-07 vs grade 1 &amp; 2.</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4566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1516330" y="268827"/>
            <a:ext cx="3825340" cy="3803904"/>
            <a:chOff x="1516330" y="268827"/>
            <a:chExt cx="3825340" cy="3803904"/>
          </a:xfrm>
        </p:grpSpPr>
        <p:grpSp>
          <p:nvGrpSpPr>
            <p:cNvPr id="38" name="Group 37"/>
            <p:cNvGrpSpPr/>
            <p:nvPr/>
          </p:nvGrpSpPr>
          <p:grpSpPr>
            <a:xfrm>
              <a:off x="1516330" y="268827"/>
              <a:ext cx="3825340" cy="3803904"/>
              <a:chOff x="1516330" y="268827"/>
              <a:chExt cx="3825340" cy="3803904"/>
            </a:xfrm>
          </p:grpSpPr>
          <p:pic>
            <p:nvPicPr>
              <p:cNvPr id="5" name="Picture 4"/>
              <p:cNvPicPr>
                <a:picLocks noChangeAspect="1"/>
              </p:cNvPicPr>
              <p:nvPr/>
            </p:nvPicPr>
            <p:blipFill>
              <a:blip r:embed="rId2"/>
              <a:stretch>
                <a:fillRect/>
              </a:stretch>
            </p:blipFill>
            <p:spPr>
              <a:xfrm>
                <a:off x="1516330" y="268827"/>
                <a:ext cx="3825340" cy="3803904"/>
              </a:xfrm>
              <a:prstGeom prst="rect">
                <a:avLst/>
              </a:prstGeom>
            </p:spPr>
          </p:pic>
          <p:sp>
            <p:nvSpPr>
              <p:cNvPr id="37" name="Rectangle 36"/>
              <p:cNvSpPr/>
              <p:nvPr/>
            </p:nvSpPr>
            <p:spPr>
              <a:xfrm>
                <a:off x="3000375" y="2660405"/>
                <a:ext cx="1600200" cy="391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p:cNvSpPr/>
            <p:nvPr/>
          </p:nvSpPr>
          <p:spPr>
            <a:xfrm>
              <a:off x="2475089" y="1873671"/>
              <a:ext cx="776906"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0" y="6659049"/>
            <a:ext cx="6858000" cy="2554545"/>
          </a:xfrm>
          <a:prstGeom prst="rect">
            <a:avLst/>
          </a:prstGeom>
        </p:spPr>
        <p:txBody>
          <a:bodyPr wrap="square">
            <a:spAutoFit/>
          </a:bodyPr>
          <a:lstStyle/>
          <a:p>
            <a:r>
              <a:rPr lang="en-US" sz="160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S3</a:t>
            </a: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rPr>
              <a:t>. High DCYTB expression is associated with increased distant metastasis-free survival and reduced hazard in the GOBO combined breast tumor dataset</a:t>
            </a:r>
            <a:endPar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Analysis were carried out with Gene Expression-Based Outcome online (GOBO, </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http://co.bmc.lu.se/gobo/</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000000"/>
                </a:solidFill>
                <a:latin typeface="Calibri" panose="020F0502020204030204" pitchFamily="34" charset="0"/>
                <a:ea typeface="Calibri" panose="020F0502020204030204" pitchFamily="34" charset="0"/>
                <a:cs typeface="Calibri" panose="020F0502020204030204" pitchFamily="34" charset="0"/>
              </a:rPr>
              <a:t>Ringner</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et al., 2011). a. Kaplan-Meier analysis of patients (n= 1379) stratified by the GOBO software into two quartiles based on DCYTB expression, low DCYTB (log2 expression −5.594 to 0.458) and high DCYTB (log2 expression 0.458 to 5.758). b. Multivariate analysis for DCYTB low tumors (n= 571) including size, age, grade (grade 1 and 2 vs. 3), LN status and ER status in the model (p= 0.01).</a:t>
            </a:r>
          </a:p>
        </p:txBody>
      </p:sp>
      <p:sp>
        <p:nvSpPr>
          <p:cNvPr id="10" name="Rectangle 9"/>
          <p:cNvSpPr/>
          <p:nvPr/>
        </p:nvSpPr>
        <p:spPr>
          <a:xfrm>
            <a:off x="2486994" y="2196966"/>
            <a:ext cx="827471" cy="261610"/>
          </a:xfrm>
          <a:prstGeom prst="rect">
            <a:avLst/>
          </a:prstGeom>
        </p:spPr>
        <p:txBody>
          <a:bodyPr wrap="none">
            <a:spAutoFit/>
          </a:bodyPr>
          <a:lstStyle/>
          <a:p>
            <a:r>
              <a:rPr lang="en-US" sz="1100" dirty="0">
                <a:latin typeface="Calibri" panose="020F0502020204030204" pitchFamily="34" charset="0"/>
                <a:ea typeface="Calibri" panose="020F0502020204030204" pitchFamily="34" charset="0"/>
                <a:cs typeface="Calibri" panose="020F0502020204030204" pitchFamily="34" charset="0"/>
              </a:rPr>
              <a:t>p&lt; 0.00001</a:t>
            </a:r>
          </a:p>
        </p:txBody>
      </p:sp>
      <p:sp>
        <p:nvSpPr>
          <p:cNvPr id="11" name="Rectangle 10"/>
          <p:cNvSpPr/>
          <p:nvPr/>
        </p:nvSpPr>
        <p:spPr>
          <a:xfrm>
            <a:off x="3837899" y="1407510"/>
            <a:ext cx="595990" cy="261610"/>
          </a:xfrm>
          <a:prstGeom prst="rect">
            <a:avLst/>
          </a:prstGeom>
        </p:spPr>
        <p:txBody>
          <a:bodyPr wrap="square">
            <a:spAutoFit/>
          </a:bodyPr>
          <a:lstStyle/>
          <a:p>
            <a:r>
              <a:rPr lang="en-US" sz="1100" dirty="0">
                <a:latin typeface="Calibri" panose="020F0502020204030204" pitchFamily="34" charset="0"/>
                <a:ea typeface="Calibri" panose="020F0502020204030204" pitchFamily="34" charset="0"/>
                <a:cs typeface="Calibri" panose="020F0502020204030204" pitchFamily="34" charset="0"/>
              </a:rPr>
              <a:t>n= 661</a:t>
            </a:r>
          </a:p>
        </p:txBody>
      </p:sp>
      <p:sp>
        <p:nvSpPr>
          <p:cNvPr id="12" name="Rectangle 11"/>
          <p:cNvSpPr/>
          <p:nvPr/>
        </p:nvSpPr>
        <p:spPr>
          <a:xfrm>
            <a:off x="3837898" y="992253"/>
            <a:ext cx="595990" cy="261610"/>
          </a:xfrm>
          <a:prstGeom prst="rect">
            <a:avLst/>
          </a:prstGeom>
        </p:spPr>
        <p:txBody>
          <a:bodyPr wrap="square">
            <a:spAutoFit/>
          </a:bodyPr>
          <a:lstStyle/>
          <a:p>
            <a:r>
              <a:rPr lang="en-US" sz="1100" dirty="0">
                <a:latin typeface="Calibri" panose="020F0502020204030204" pitchFamily="34" charset="0"/>
                <a:ea typeface="Calibri" panose="020F0502020204030204" pitchFamily="34" charset="0"/>
                <a:cs typeface="Calibri" panose="020F0502020204030204" pitchFamily="34" charset="0"/>
              </a:rPr>
              <a:t>n= 718</a:t>
            </a:r>
          </a:p>
        </p:txBody>
      </p:sp>
      <p:sp>
        <p:nvSpPr>
          <p:cNvPr id="21" name="TextBox 20"/>
          <p:cNvSpPr txBox="1"/>
          <p:nvPr/>
        </p:nvSpPr>
        <p:spPr>
          <a:xfrm>
            <a:off x="2624396" y="13855"/>
            <a:ext cx="2515050" cy="338554"/>
          </a:xfrm>
          <a:prstGeom prst="rect">
            <a:avLst/>
          </a:prstGeom>
          <a:noFill/>
        </p:spPr>
        <p:txBody>
          <a:bodyPr wrap="square" rtlCol="0">
            <a:spAutoFit/>
          </a:bodyPr>
          <a:lstStyle/>
          <a:p>
            <a:r>
              <a:rPr lang="en-US" sz="1600" b="1" dirty="0"/>
              <a:t>GOBO cohort (n= 1379)</a:t>
            </a:r>
          </a:p>
        </p:txBody>
      </p:sp>
      <p:pic>
        <p:nvPicPr>
          <p:cNvPr id="22" name="Picture 21"/>
          <p:cNvPicPr>
            <a:picLocks noChangeAspect="1"/>
          </p:cNvPicPr>
          <p:nvPr/>
        </p:nvPicPr>
        <p:blipFill>
          <a:blip r:embed="rId4"/>
          <a:stretch>
            <a:fillRect/>
          </a:stretch>
        </p:blipFill>
        <p:spPr>
          <a:xfrm>
            <a:off x="1996730" y="4364088"/>
            <a:ext cx="2864539" cy="2294961"/>
          </a:xfrm>
          <a:prstGeom prst="rect">
            <a:avLst/>
          </a:prstGeom>
        </p:spPr>
      </p:pic>
      <p:sp>
        <p:nvSpPr>
          <p:cNvPr id="24" name="TextBox 23"/>
          <p:cNvSpPr txBox="1"/>
          <p:nvPr/>
        </p:nvSpPr>
        <p:spPr>
          <a:xfrm>
            <a:off x="2207221" y="4167426"/>
            <a:ext cx="2443559" cy="276999"/>
          </a:xfrm>
          <a:prstGeom prst="rect">
            <a:avLst/>
          </a:prstGeom>
          <a:noFill/>
        </p:spPr>
        <p:txBody>
          <a:bodyPr wrap="square" rtlCol="0">
            <a:spAutoFit/>
          </a:bodyPr>
          <a:lstStyle/>
          <a:p>
            <a:pPr algn="ctr"/>
            <a:r>
              <a:rPr lang="en-US" sz="1200" b="1" dirty="0"/>
              <a:t>GOBO multivariate analysis(n= 571)</a:t>
            </a:r>
          </a:p>
        </p:txBody>
      </p:sp>
      <p:sp>
        <p:nvSpPr>
          <p:cNvPr id="25" name="TextBox 24"/>
          <p:cNvSpPr txBox="1"/>
          <p:nvPr/>
        </p:nvSpPr>
        <p:spPr>
          <a:xfrm>
            <a:off x="1901288" y="5807871"/>
            <a:ext cx="739775" cy="184666"/>
          </a:xfrm>
          <a:prstGeom prst="rect">
            <a:avLst/>
          </a:prstGeom>
          <a:solidFill>
            <a:schemeClr val="bg1"/>
          </a:solidFill>
        </p:spPr>
        <p:txBody>
          <a:bodyPr wrap="square" rtlCol="0">
            <a:spAutoFit/>
          </a:bodyPr>
          <a:lstStyle/>
          <a:p>
            <a:pPr algn="r"/>
            <a:r>
              <a:rPr lang="en-US" sz="600" dirty="0"/>
              <a:t>DCYTB (low)</a:t>
            </a:r>
          </a:p>
        </p:txBody>
      </p:sp>
      <p:sp>
        <p:nvSpPr>
          <p:cNvPr id="26" name="TextBox 25"/>
          <p:cNvSpPr txBox="1"/>
          <p:nvPr/>
        </p:nvSpPr>
        <p:spPr>
          <a:xfrm>
            <a:off x="1901288" y="5546529"/>
            <a:ext cx="739775" cy="184666"/>
          </a:xfrm>
          <a:prstGeom prst="rect">
            <a:avLst/>
          </a:prstGeom>
          <a:solidFill>
            <a:schemeClr val="bg1"/>
          </a:solidFill>
        </p:spPr>
        <p:txBody>
          <a:bodyPr wrap="square" rtlCol="0">
            <a:spAutoFit/>
          </a:bodyPr>
          <a:lstStyle/>
          <a:p>
            <a:pPr algn="r"/>
            <a:r>
              <a:rPr lang="en-US" sz="600" dirty="0"/>
              <a:t>ER positive</a:t>
            </a:r>
          </a:p>
        </p:txBody>
      </p:sp>
      <p:sp>
        <p:nvSpPr>
          <p:cNvPr id="27" name="TextBox 26"/>
          <p:cNvSpPr txBox="1"/>
          <p:nvPr/>
        </p:nvSpPr>
        <p:spPr>
          <a:xfrm>
            <a:off x="1901288" y="5289949"/>
            <a:ext cx="739775" cy="184666"/>
          </a:xfrm>
          <a:prstGeom prst="rect">
            <a:avLst/>
          </a:prstGeom>
          <a:solidFill>
            <a:schemeClr val="bg1"/>
          </a:solidFill>
        </p:spPr>
        <p:txBody>
          <a:bodyPr wrap="square" rtlCol="0">
            <a:spAutoFit/>
          </a:bodyPr>
          <a:lstStyle/>
          <a:p>
            <a:pPr algn="r"/>
            <a:r>
              <a:rPr lang="en-US" sz="600" dirty="0"/>
              <a:t>LN negative</a:t>
            </a:r>
          </a:p>
        </p:txBody>
      </p:sp>
      <p:sp>
        <p:nvSpPr>
          <p:cNvPr id="28" name="TextBox 27"/>
          <p:cNvSpPr txBox="1"/>
          <p:nvPr/>
        </p:nvSpPr>
        <p:spPr>
          <a:xfrm>
            <a:off x="1901288" y="5026672"/>
            <a:ext cx="739775" cy="184666"/>
          </a:xfrm>
          <a:prstGeom prst="rect">
            <a:avLst/>
          </a:prstGeom>
          <a:solidFill>
            <a:schemeClr val="bg1"/>
          </a:solidFill>
        </p:spPr>
        <p:txBody>
          <a:bodyPr wrap="square" rtlCol="0">
            <a:spAutoFit/>
          </a:bodyPr>
          <a:lstStyle/>
          <a:p>
            <a:pPr algn="r"/>
            <a:r>
              <a:rPr lang="en-US" sz="600" dirty="0"/>
              <a:t>Grade 3</a:t>
            </a:r>
          </a:p>
        </p:txBody>
      </p:sp>
      <p:sp>
        <p:nvSpPr>
          <p:cNvPr id="29" name="TextBox 28"/>
          <p:cNvSpPr txBox="1"/>
          <p:nvPr/>
        </p:nvSpPr>
        <p:spPr>
          <a:xfrm>
            <a:off x="1901288" y="4767711"/>
            <a:ext cx="739775" cy="184666"/>
          </a:xfrm>
          <a:prstGeom prst="rect">
            <a:avLst/>
          </a:prstGeom>
          <a:solidFill>
            <a:schemeClr val="bg1"/>
          </a:solidFill>
        </p:spPr>
        <p:txBody>
          <a:bodyPr wrap="square" rtlCol="0">
            <a:spAutoFit/>
          </a:bodyPr>
          <a:lstStyle/>
          <a:p>
            <a:pPr algn="r"/>
            <a:r>
              <a:rPr lang="en-US" sz="600" dirty="0"/>
              <a:t>Age &gt; 50</a:t>
            </a:r>
          </a:p>
        </p:txBody>
      </p:sp>
      <p:sp>
        <p:nvSpPr>
          <p:cNvPr id="30" name="TextBox 29"/>
          <p:cNvSpPr txBox="1"/>
          <p:nvPr/>
        </p:nvSpPr>
        <p:spPr>
          <a:xfrm>
            <a:off x="1901288" y="4506039"/>
            <a:ext cx="739775" cy="184666"/>
          </a:xfrm>
          <a:prstGeom prst="rect">
            <a:avLst/>
          </a:prstGeom>
          <a:solidFill>
            <a:schemeClr val="bg1"/>
          </a:solidFill>
        </p:spPr>
        <p:txBody>
          <a:bodyPr wrap="square" rtlCol="0">
            <a:spAutoFit/>
          </a:bodyPr>
          <a:lstStyle/>
          <a:p>
            <a:pPr algn="r"/>
            <a:r>
              <a:rPr lang="en-US" sz="600" dirty="0"/>
              <a:t>Size &gt; 20</a:t>
            </a:r>
          </a:p>
        </p:txBody>
      </p:sp>
      <p:sp>
        <p:nvSpPr>
          <p:cNvPr id="31" name="TextBox 30"/>
          <p:cNvSpPr txBox="1"/>
          <p:nvPr/>
        </p:nvSpPr>
        <p:spPr>
          <a:xfrm>
            <a:off x="1516330" y="-1534"/>
            <a:ext cx="296136" cy="369332"/>
          </a:xfrm>
          <a:prstGeom prst="rect">
            <a:avLst/>
          </a:prstGeom>
          <a:noFill/>
        </p:spPr>
        <p:txBody>
          <a:bodyPr wrap="square" rtlCol="0">
            <a:spAutoFit/>
          </a:bodyPr>
          <a:lstStyle/>
          <a:p>
            <a:r>
              <a:rPr lang="en-US" dirty="0"/>
              <a:t>a</a:t>
            </a:r>
          </a:p>
        </p:txBody>
      </p:sp>
      <p:sp>
        <p:nvSpPr>
          <p:cNvPr id="32" name="TextBox 31"/>
          <p:cNvSpPr txBox="1"/>
          <p:nvPr/>
        </p:nvSpPr>
        <p:spPr>
          <a:xfrm>
            <a:off x="1915650" y="4121259"/>
            <a:ext cx="296136" cy="369332"/>
          </a:xfrm>
          <a:prstGeom prst="rect">
            <a:avLst/>
          </a:prstGeom>
          <a:noFill/>
        </p:spPr>
        <p:txBody>
          <a:bodyPr wrap="square" rtlCol="0">
            <a:spAutoFit/>
          </a:bodyPr>
          <a:lstStyle/>
          <a:p>
            <a:r>
              <a:rPr lang="en-US" dirty="0"/>
              <a:t>b</a:t>
            </a:r>
          </a:p>
        </p:txBody>
      </p:sp>
      <p:grpSp>
        <p:nvGrpSpPr>
          <p:cNvPr id="36" name="Group 35"/>
          <p:cNvGrpSpPr/>
          <p:nvPr/>
        </p:nvGrpSpPr>
        <p:grpSpPr>
          <a:xfrm>
            <a:off x="2927115" y="2598986"/>
            <a:ext cx="948593" cy="496565"/>
            <a:chOff x="2682640" y="2598986"/>
            <a:chExt cx="948593" cy="496565"/>
          </a:xfrm>
        </p:grpSpPr>
        <p:sp>
          <p:nvSpPr>
            <p:cNvPr id="34" name="Rectangle 33"/>
            <p:cNvSpPr/>
            <p:nvPr/>
          </p:nvSpPr>
          <p:spPr>
            <a:xfrm>
              <a:off x="2682640" y="2598986"/>
              <a:ext cx="896592" cy="307777"/>
            </a:xfrm>
            <a:prstGeom prst="rect">
              <a:avLst/>
            </a:prstGeom>
          </p:spPr>
          <p:txBody>
            <a:bodyPr wrap="none">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low </a:t>
              </a:r>
              <a:r>
                <a:rPr lang="en-US" sz="1400" dirty="0" err="1">
                  <a:latin typeface="Calibri" panose="020F0502020204030204" pitchFamily="34" charset="0"/>
                  <a:ea typeface="Calibri" panose="020F0502020204030204" pitchFamily="34" charset="0"/>
                  <a:cs typeface="Calibri" panose="020F0502020204030204" pitchFamily="34" charset="0"/>
                </a:rPr>
                <a:t>dcytb</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35" name="Rectangle 34"/>
            <p:cNvSpPr/>
            <p:nvPr/>
          </p:nvSpPr>
          <p:spPr>
            <a:xfrm>
              <a:off x="2682640" y="2787774"/>
              <a:ext cx="948593" cy="307777"/>
            </a:xfrm>
            <a:prstGeom prst="rect">
              <a:avLst/>
            </a:prstGeom>
          </p:spPr>
          <p:txBody>
            <a:bodyPr wrap="none">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high </a:t>
              </a:r>
              <a:r>
                <a:rPr lang="en-US" sz="1400" dirty="0" err="1">
                  <a:latin typeface="Calibri" panose="020F0502020204030204" pitchFamily="34" charset="0"/>
                  <a:ea typeface="Calibri" panose="020F0502020204030204" pitchFamily="34" charset="0"/>
                  <a:cs typeface="Calibri" panose="020F0502020204030204" pitchFamily="34" charset="0"/>
                </a:rPr>
                <a:t>dcytb</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297164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569541" y="3962836"/>
            <a:ext cx="3191233" cy="2286000"/>
          </a:xfrm>
          <a:prstGeom prst="rect">
            <a:avLst/>
          </a:prstGeom>
        </p:spPr>
      </p:pic>
      <p:pic>
        <p:nvPicPr>
          <p:cNvPr id="10" name="Picture 9"/>
          <p:cNvPicPr>
            <a:picLocks noChangeAspect="1"/>
          </p:cNvPicPr>
          <p:nvPr/>
        </p:nvPicPr>
        <p:blipFill>
          <a:blip r:embed="rId3"/>
          <a:stretch>
            <a:fillRect/>
          </a:stretch>
        </p:blipFill>
        <p:spPr>
          <a:xfrm>
            <a:off x="3565844" y="3964682"/>
            <a:ext cx="3120839" cy="2286000"/>
          </a:xfrm>
          <a:prstGeom prst="rect">
            <a:avLst/>
          </a:prstGeom>
        </p:spPr>
      </p:pic>
      <p:pic>
        <p:nvPicPr>
          <p:cNvPr id="5" name="Picture 4"/>
          <p:cNvPicPr>
            <a:picLocks noChangeAspect="1"/>
          </p:cNvPicPr>
          <p:nvPr/>
        </p:nvPicPr>
        <p:blipFill>
          <a:blip r:embed="rId4"/>
          <a:stretch>
            <a:fillRect/>
          </a:stretch>
        </p:blipFill>
        <p:spPr>
          <a:xfrm>
            <a:off x="151409" y="3962836"/>
            <a:ext cx="3191233" cy="2286000"/>
          </a:xfrm>
          <a:prstGeom prst="rect">
            <a:avLst/>
          </a:prstGeom>
        </p:spPr>
      </p:pic>
      <p:pic>
        <p:nvPicPr>
          <p:cNvPr id="9" name="Picture 8"/>
          <p:cNvPicPr>
            <a:picLocks noChangeAspect="1"/>
          </p:cNvPicPr>
          <p:nvPr/>
        </p:nvPicPr>
        <p:blipFill>
          <a:blip r:embed="rId5"/>
          <a:stretch>
            <a:fillRect/>
          </a:stretch>
        </p:blipFill>
        <p:spPr>
          <a:xfrm>
            <a:off x="148316" y="3959559"/>
            <a:ext cx="3120839" cy="2286000"/>
          </a:xfrm>
          <a:prstGeom prst="rect">
            <a:avLst/>
          </a:prstGeom>
        </p:spPr>
      </p:pic>
      <p:pic>
        <p:nvPicPr>
          <p:cNvPr id="4" name="Picture 3"/>
          <p:cNvPicPr>
            <a:picLocks noChangeAspect="1"/>
          </p:cNvPicPr>
          <p:nvPr/>
        </p:nvPicPr>
        <p:blipFill>
          <a:blip r:embed="rId6"/>
          <a:stretch>
            <a:fillRect/>
          </a:stretch>
        </p:blipFill>
        <p:spPr>
          <a:xfrm>
            <a:off x="3559611" y="1766848"/>
            <a:ext cx="3191233" cy="2286000"/>
          </a:xfrm>
          <a:prstGeom prst="rect">
            <a:avLst/>
          </a:prstGeom>
        </p:spPr>
      </p:pic>
      <p:pic>
        <p:nvPicPr>
          <p:cNvPr id="7" name="Picture 6"/>
          <p:cNvPicPr>
            <a:picLocks noChangeAspect="1"/>
          </p:cNvPicPr>
          <p:nvPr/>
        </p:nvPicPr>
        <p:blipFill>
          <a:blip r:embed="rId7"/>
          <a:stretch>
            <a:fillRect/>
          </a:stretch>
        </p:blipFill>
        <p:spPr>
          <a:xfrm>
            <a:off x="3557450" y="1766848"/>
            <a:ext cx="3120839" cy="2286000"/>
          </a:xfrm>
          <a:prstGeom prst="rect">
            <a:avLst/>
          </a:prstGeom>
        </p:spPr>
      </p:pic>
      <p:pic>
        <p:nvPicPr>
          <p:cNvPr id="3" name="Picture 2"/>
          <p:cNvPicPr>
            <a:picLocks noChangeAspect="1"/>
          </p:cNvPicPr>
          <p:nvPr/>
        </p:nvPicPr>
        <p:blipFill>
          <a:blip r:embed="rId8"/>
          <a:stretch>
            <a:fillRect/>
          </a:stretch>
        </p:blipFill>
        <p:spPr>
          <a:xfrm>
            <a:off x="149863" y="1770125"/>
            <a:ext cx="3191233" cy="2286000"/>
          </a:xfrm>
          <a:prstGeom prst="rect">
            <a:avLst/>
          </a:prstGeom>
        </p:spPr>
      </p:pic>
      <p:pic>
        <p:nvPicPr>
          <p:cNvPr id="2" name="Picture 1"/>
          <p:cNvPicPr>
            <a:picLocks noChangeAspect="1"/>
          </p:cNvPicPr>
          <p:nvPr/>
        </p:nvPicPr>
        <p:blipFill>
          <a:blip r:embed="rId9"/>
          <a:stretch>
            <a:fillRect/>
          </a:stretch>
        </p:blipFill>
        <p:spPr>
          <a:xfrm>
            <a:off x="148317" y="1766848"/>
            <a:ext cx="3120839" cy="2286000"/>
          </a:xfrm>
          <a:prstGeom prst="rect">
            <a:avLst/>
          </a:prstGeom>
        </p:spPr>
      </p:pic>
      <p:sp>
        <p:nvSpPr>
          <p:cNvPr id="11" name="TextBox 10"/>
          <p:cNvSpPr txBox="1"/>
          <p:nvPr/>
        </p:nvSpPr>
        <p:spPr>
          <a:xfrm>
            <a:off x="151409" y="1769622"/>
            <a:ext cx="296136" cy="369332"/>
          </a:xfrm>
          <a:prstGeom prst="rect">
            <a:avLst/>
          </a:prstGeom>
          <a:noFill/>
        </p:spPr>
        <p:txBody>
          <a:bodyPr wrap="square" rtlCol="0">
            <a:spAutoFit/>
          </a:bodyPr>
          <a:lstStyle/>
          <a:p>
            <a:r>
              <a:rPr lang="en-US" dirty="0"/>
              <a:t>a</a:t>
            </a:r>
          </a:p>
        </p:txBody>
      </p:sp>
      <p:sp>
        <p:nvSpPr>
          <p:cNvPr id="12" name="TextBox 11"/>
          <p:cNvSpPr txBox="1"/>
          <p:nvPr/>
        </p:nvSpPr>
        <p:spPr>
          <a:xfrm>
            <a:off x="3565169" y="1769621"/>
            <a:ext cx="296136" cy="369332"/>
          </a:xfrm>
          <a:prstGeom prst="rect">
            <a:avLst/>
          </a:prstGeom>
          <a:noFill/>
        </p:spPr>
        <p:txBody>
          <a:bodyPr wrap="square" rtlCol="0">
            <a:spAutoFit/>
          </a:bodyPr>
          <a:lstStyle/>
          <a:p>
            <a:r>
              <a:rPr lang="en-US" dirty="0"/>
              <a:t>b</a:t>
            </a:r>
          </a:p>
        </p:txBody>
      </p:sp>
      <p:sp>
        <p:nvSpPr>
          <p:cNvPr id="20" name="TextBox 19"/>
          <p:cNvSpPr txBox="1"/>
          <p:nvPr/>
        </p:nvSpPr>
        <p:spPr>
          <a:xfrm>
            <a:off x="151409" y="3962839"/>
            <a:ext cx="296136" cy="369332"/>
          </a:xfrm>
          <a:prstGeom prst="rect">
            <a:avLst/>
          </a:prstGeom>
          <a:noFill/>
        </p:spPr>
        <p:txBody>
          <a:bodyPr wrap="square" rtlCol="0">
            <a:spAutoFit/>
          </a:bodyPr>
          <a:lstStyle/>
          <a:p>
            <a:r>
              <a:rPr lang="en-US" dirty="0"/>
              <a:t>c</a:t>
            </a:r>
          </a:p>
        </p:txBody>
      </p:sp>
      <p:sp>
        <p:nvSpPr>
          <p:cNvPr id="21" name="TextBox 20"/>
          <p:cNvSpPr txBox="1"/>
          <p:nvPr/>
        </p:nvSpPr>
        <p:spPr>
          <a:xfrm>
            <a:off x="3565169" y="3962838"/>
            <a:ext cx="296136" cy="369332"/>
          </a:xfrm>
          <a:prstGeom prst="rect">
            <a:avLst/>
          </a:prstGeom>
          <a:noFill/>
        </p:spPr>
        <p:txBody>
          <a:bodyPr wrap="square" rtlCol="0">
            <a:spAutoFit/>
          </a:bodyPr>
          <a:lstStyle/>
          <a:p>
            <a:r>
              <a:rPr lang="en-US" dirty="0"/>
              <a:t>d</a:t>
            </a:r>
          </a:p>
        </p:txBody>
      </p:sp>
      <p:sp>
        <p:nvSpPr>
          <p:cNvPr id="13" name="Rectangle 12"/>
          <p:cNvSpPr/>
          <p:nvPr/>
        </p:nvSpPr>
        <p:spPr>
          <a:xfrm>
            <a:off x="1918562" y="3107132"/>
            <a:ext cx="543739" cy="215444"/>
          </a:xfrm>
          <a:prstGeom prst="rect">
            <a:avLst/>
          </a:prstGeom>
        </p:spPr>
        <p:txBody>
          <a:bodyPr wrap="non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p= 0.004</a:t>
            </a:r>
          </a:p>
        </p:txBody>
      </p:sp>
      <p:sp>
        <p:nvSpPr>
          <p:cNvPr id="15" name="Rectangle 14"/>
          <p:cNvSpPr/>
          <p:nvPr/>
        </p:nvSpPr>
        <p:spPr>
          <a:xfrm>
            <a:off x="5326656" y="3105480"/>
            <a:ext cx="492443" cy="215444"/>
          </a:xfrm>
          <a:prstGeom prst="rect">
            <a:avLst/>
          </a:prstGeom>
        </p:spPr>
        <p:txBody>
          <a:bodyPr wrap="non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p= 0.01</a:t>
            </a:r>
          </a:p>
        </p:txBody>
      </p:sp>
      <p:sp>
        <p:nvSpPr>
          <p:cNvPr id="16" name="Rectangle 15"/>
          <p:cNvSpPr/>
          <p:nvPr/>
        </p:nvSpPr>
        <p:spPr>
          <a:xfrm>
            <a:off x="1936577" y="5299593"/>
            <a:ext cx="492443" cy="215444"/>
          </a:xfrm>
          <a:prstGeom prst="rect">
            <a:avLst/>
          </a:prstGeom>
        </p:spPr>
        <p:txBody>
          <a:bodyPr wrap="non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p= 0.02</a:t>
            </a:r>
          </a:p>
        </p:txBody>
      </p:sp>
      <p:sp>
        <p:nvSpPr>
          <p:cNvPr id="17" name="Rectangle 16"/>
          <p:cNvSpPr/>
          <p:nvPr/>
        </p:nvSpPr>
        <p:spPr>
          <a:xfrm>
            <a:off x="5337093" y="5299593"/>
            <a:ext cx="595035" cy="215444"/>
          </a:xfrm>
          <a:prstGeom prst="rect">
            <a:avLst/>
          </a:prstGeom>
        </p:spPr>
        <p:txBody>
          <a:bodyPr wrap="non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p= 0.0001</a:t>
            </a:r>
          </a:p>
        </p:txBody>
      </p:sp>
      <p:sp>
        <p:nvSpPr>
          <p:cNvPr id="23" name="Rectangle 22"/>
          <p:cNvSpPr/>
          <p:nvPr/>
        </p:nvSpPr>
        <p:spPr>
          <a:xfrm>
            <a:off x="0" y="6398219"/>
            <a:ext cx="6858000" cy="1200329"/>
          </a:xfrm>
          <a:prstGeom prst="rect">
            <a:avLst/>
          </a:prstGeom>
        </p:spPr>
        <p:txBody>
          <a:bodyPr wrap="square">
            <a:spAutoFit/>
          </a:bodyPr>
          <a:lstStyle/>
          <a:p>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S4</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DCYTB predicts outcome independent of ER and LN status</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Kaplan-Meier analysis of patients in cohort #2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subsetted</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by high and low DCYTB expression and a. ER+ (p= 0.004, n= 486), b. ER- (p= 0.01, n= 276), c. LN+ (p= 0.02 n= 342), d. LN- (p= 0.0001, n= 426) status </a:t>
            </a:r>
          </a:p>
        </p:txBody>
      </p:sp>
      <p:sp>
        <p:nvSpPr>
          <p:cNvPr id="18" name="Rectangle 17"/>
          <p:cNvSpPr/>
          <p:nvPr/>
        </p:nvSpPr>
        <p:spPr>
          <a:xfrm>
            <a:off x="2568437" y="2722978"/>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 254</a:t>
            </a:r>
          </a:p>
        </p:txBody>
      </p:sp>
      <p:sp>
        <p:nvSpPr>
          <p:cNvPr id="19" name="Rectangle 18"/>
          <p:cNvSpPr/>
          <p:nvPr/>
        </p:nvSpPr>
        <p:spPr>
          <a:xfrm>
            <a:off x="2568436" y="2348208"/>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 232</a:t>
            </a:r>
          </a:p>
        </p:txBody>
      </p:sp>
      <p:sp>
        <p:nvSpPr>
          <p:cNvPr id="22" name="Rectangle 21"/>
          <p:cNvSpPr/>
          <p:nvPr/>
        </p:nvSpPr>
        <p:spPr>
          <a:xfrm>
            <a:off x="5976261" y="2762882"/>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 198</a:t>
            </a:r>
          </a:p>
        </p:txBody>
      </p:sp>
      <p:sp>
        <p:nvSpPr>
          <p:cNvPr id="24" name="Rectangle 23"/>
          <p:cNvSpPr/>
          <p:nvPr/>
        </p:nvSpPr>
        <p:spPr>
          <a:xfrm>
            <a:off x="5976260" y="2342866"/>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 78</a:t>
            </a:r>
          </a:p>
        </p:txBody>
      </p:sp>
      <p:sp>
        <p:nvSpPr>
          <p:cNvPr id="25" name="Rectangle 24"/>
          <p:cNvSpPr/>
          <p:nvPr/>
        </p:nvSpPr>
        <p:spPr>
          <a:xfrm>
            <a:off x="2568437" y="4887467"/>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 209</a:t>
            </a:r>
          </a:p>
        </p:txBody>
      </p:sp>
      <p:sp>
        <p:nvSpPr>
          <p:cNvPr id="27" name="Rectangle 26"/>
          <p:cNvSpPr/>
          <p:nvPr/>
        </p:nvSpPr>
        <p:spPr>
          <a:xfrm>
            <a:off x="5983404" y="4927910"/>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a:t>
            </a:r>
            <a:r>
              <a:rPr lang="en-US" sz="800">
                <a:latin typeface="Calibri" panose="020F0502020204030204" pitchFamily="34" charset="0"/>
                <a:ea typeface="Calibri" panose="020F0502020204030204" pitchFamily="34" charset="0"/>
                <a:cs typeface="Calibri" panose="020F0502020204030204" pitchFamily="34" charset="0"/>
              </a:rPr>
              <a:t>= 245</a:t>
            </a:r>
            <a:endParaRPr lang="en-US" sz="800" dirty="0">
              <a:latin typeface="Calibri" panose="020F0502020204030204" pitchFamily="34" charset="0"/>
              <a:ea typeface="Calibri" panose="020F0502020204030204" pitchFamily="34" charset="0"/>
              <a:cs typeface="Calibri" panose="020F0502020204030204" pitchFamily="34" charset="0"/>
            </a:endParaRPr>
          </a:p>
        </p:txBody>
      </p:sp>
      <p:sp>
        <p:nvSpPr>
          <p:cNvPr id="28" name="Rectangle 27"/>
          <p:cNvSpPr/>
          <p:nvPr/>
        </p:nvSpPr>
        <p:spPr>
          <a:xfrm>
            <a:off x="5983403" y="4505507"/>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 181</a:t>
            </a:r>
          </a:p>
        </p:txBody>
      </p:sp>
      <p:sp>
        <p:nvSpPr>
          <p:cNvPr id="26" name="Rectangle 25"/>
          <p:cNvSpPr/>
          <p:nvPr/>
        </p:nvSpPr>
        <p:spPr>
          <a:xfrm>
            <a:off x="2568436" y="4557940"/>
            <a:ext cx="473080" cy="215444"/>
          </a:xfrm>
          <a:prstGeom prst="rect">
            <a:avLst/>
          </a:prstGeom>
        </p:spPr>
        <p:txBody>
          <a:bodyPr wrap="square">
            <a:spAutoFit/>
          </a:bodyPr>
          <a:lstStyle/>
          <a:p>
            <a:r>
              <a:rPr lang="en-US" sz="800" dirty="0">
                <a:latin typeface="Calibri" panose="020F0502020204030204" pitchFamily="34" charset="0"/>
                <a:ea typeface="Calibri" panose="020F0502020204030204" pitchFamily="34" charset="0"/>
                <a:cs typeface="Calibri" panose="020F0502020204030204" pitchFamily="34" charset="0"/>
              </a:rPr>
              <a:t>n= 133</a:t>
            </a:r>
          </a:p>
        </p:txBody>
      </p:sp>
    </p:spTree>
    <p:extLst>
      <p:ext uri="{BB962C8B-B14F-4D97-AF65-F5344CB8AC3E}">
        <p14:creationId xmlns:p14="http://schemas.microsoft.com/office/powerpoint/2010/main" val="2588184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6620" y="1679580"/>
            <a:ext cx="5304762" cy="5304762"/>
          </a:xfrm>
          <a:prstGeom prst="rect">
            <a:avLst/>
          </a:prstGeom>
        </p:spPr>
      </p:pic>
      <p:sp>
        <p:nvSpPr>
          <p:cNvPr id="11" name="Rectangle 10"/>
          <p:cNvSpPr>
            <a:spLocks noChangeArrowheads="1"/>
          </p:cNvSpPr>
          <p:nvPr/>
        </p:nvSpPr>
        <p:spPr bwMode="auto">
          <a:xfrm>
            <a:off x="1" y="7003318"/>
            <a:ext cx="6858000" cy="1477328"/>
          </a:xfrm>
          <a:prstGeom prst="rect">
            <a:avLst/>
          </a:prstGeom>
        </p:spPr>
        <p:txBody>
          <a:bodyPr wrap="square">
            <a:spAutoFit/>
          </a:bodyPr>
          <a:lstStyle/>
          <a:p>
            <a:r>
              <a:rPr lang="en-US" alt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S5</a:t>
            </a:r>
            <a:r>
              <a:rPr lang="en-US" alt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Survival by molecular subtype in cohort #1</a:t>
            </a:r>
          </a:p>
          <a:p>
            <a:r>
              <a:rPr lang="en-US" altLang="en-US" dirty="0">
                <a:solidFill>
                  <a:srgbClr val="000000"/>
                </a:solidFill>
                <a:latin typeface="Calibri" panose="020F0502020204030204" pitchFamily="34" charset="0"/>
                <a:ea typeface="Calibri" panose="020F0502020204030204" pitchFamily="34" charset="0"/>
                <a:cs typeface="Calibri" panose="020F0502020204030204" pitchFamily="34" charset="0"/>
              </a:rPr>
              <a:t>Kaplan-Meier analysis by molecular subtype in cohort #1. Subtypes determined by PAM50</a:t>
            </a:r>
            <a:r>
              <a:rPr lang="en-US" altLang="en-US" dirty="0">
                <a:latin typeface="Calibri" panose="020F0502020204030204" pitchFamily="34" charset="0"/>
                <a:ea typeface="Calibri" panose="020F0502020204030204" pitchFamily="34" charset="0"/>
                <a:cs typeface="Calibri" panose="020F0502020204030204" pitchFamily="34" charset="0"/>
              </a:rPr>
              <a:t> (</a:t>
            </a:r>
            <a:r>
              <a:rPr lang="en-US" dirty="0"/>
              <a:t>Parker </a:t>
            </a:r>
            <a:r>
              <a:rPr lang="en-US" i="1" dirty="0"/>
              <a:t>et al</a:t>
            </a:r>
            <a:r>
              <a:rPr lang="en-US" dirty="0"/>
              <a:t>., </a:t>
            </a:r>
            <a:r>
              <a:rPr lang="en-US" i="1" dirty="0"/>
              <a:t>J </a:t>
            </a:r>
            <a:r>
              <a:rPr lang="en-US" i="1" dirty="0" err="1"/>
              <a:t>Clin</a:t>
            </a:r>
            <a:r>
              <a:rPr lang="en-US" i="1" dirty="0"/>
              <a:t> </a:t>
            </a:r>
            <a:r>
              <a:rPr lang="en-US" i="1" dirty="0" err="1"/>
              <a:t>Oncol</a:t>
            </a:r>
            <a:r>
              <a:rPr lang="en-US" dirty="0"/>
              <a:t>, 2009, </a:t>
            </a:r>
            <a:r>
              <a:rPr lang="en-US" b="1" dirty="0"/>
              <a:t>27</a:t>
            </a:r>
            <a:r>
              <a:rPr lang="en-US" dirty="0"/>
              <a:t>(8):1160-1167</a:t>
            </a:r>
            <a:r>
              <a:rPr lang="en-US" altLang="en-US" dirty="0">
                <a:latin typeface="Calibri" panose="020F0502020204030204" pitchFamily="34" charset="0"/>
                <a:ea typeface="Calibri" panose="020F0502020204030204" pitchFamily="34" charset="0"/>
                <a:cs typeface="Calibri" panose="020F0502020204030204" pitchFamily="34" charset="0"/>
              </a:rPr>
              <a:t>):</a:t>
            </a:r>
            <a:r>
              <a:rPr lang="en-US" altLang="en-US" dirty="0">
                <a:solidFill>
                  <a:srgbClr val="000000"/>
                </a:solidFill>
                <a:latin typeface="Calibri" panose="020F0502020204030204" pitchFamily="34" charset="0"/>
                <a:ea typeface="Calibri" panose="020F0502020204030204" pitchFamily="34" charset="0"/>
                <a:cs typeface="Calibri" panose="020F0502020204030204" pitchFamily="34" charset="0"/>
              </a:rPr>
              <a:t> Luminal A, n= 252; Normal-like, n= 154; Luminal B, n= 136; Her2, n= 61; Basal, n= 104.</a:t>
            </a:r>
          </a:p>
        </p:txBody>
      </p:sp>
    </p:spTree>
    <p:extLst>
      <p:ext uri="{BB962C8B-B14F-4D97-AF65-F5344CB8AC3E}">
        <p14:creationId xmlns:p14="http://schemas.microsoft.com/office/powerpoint/2010/main" val="65380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912853" y="120862"/>
            <a:ext cx="5304762" cy="3885714"/>
          </a:xfrm>
          <a:prstGeom prst="rect">
            <a:avLst/>
          </a:prstGeom>
        </p:spPr>
      </p:pic>
      <p:grpSp>
        <p:nvGrpSpPr>
          <p:cNvPr id="21" name="Group 20"/>
          <p:cNvGrpSpPr/>
          <p:nvPr/>
        </p:nvGrpSpPr>
        <p:grpSpPr>
          <a:xfrm>
            <a:off x="894389" y="3978433"/>
            <a:ext cx="5304762" cy="3188980"/>
            <a:chOff x="894389" y="3978433"/>
            <a:chExt cx="5304762" cy="3188980"/>
          </a:xfrm>
        </p:grpSpPr>
        <p:pic>
          <p:nvPicPr>
            <p:cNvPr id="12" name="Picture 11"/>
            <p:cNvPicPr>
              <a:picLocks noChangeAspect="1"/>
            </p:cNvPicPr>
            <p:nvPr/>
          </p:nvPicPr>
          <p:blipFill rotWithShape="1">
            <a:blip r:embed="rId3"/>
            <a:srcRect t="18366"/>
            <a:stretch/>
          </p:blipFill>
          <p:spPr>
            <a:xfrm>
              <a:off x="894389" y="4065318"/>
              <a:ext cx="5304762" cy="3102095"/>
            </a:xfrm>
            <a:prstGeom prst="rect">
              <a:avLst/>
            </a:prstGeom>
          </p:spPr>
        </p:pic>
        <p:sp>
          <p:nvSpPr>
            <p:cNvPr id="9" name="TextBox 8"/>
            <p:cNvSpPr txBox="1"/>
            <p:nvPr/>
          </p:nvSpPr>
          <p:spPr>
            <a:xfrm>
              <a:off x="3564430" y="3978435"/>
              <a:ext cx="424941" cy="276999"/>
            </a:xfrm>
            <a:prstGeom prst="rect">
              <a:avLst/>
            </a:prstGeom>
            <a:noFill/>
          </p:spPr>
          <p:txBody>
            <a:bodyPr wrap="square" rtlCol="0">
              <a:spAutoFit/>
            </a:bodyPr>
            <a:lstStyle/>
            <a:p>
              <a:r>
                <a:rPr lang="en-US" sz="1200" dirty="0"/>
                <a:t>**</a:t>
              </a:r>
            </a:p>
          </p:txBody>
        </p:sp>
        <p:sp>
          <p:nvSpPr>
            <p:cNvPr id="10" name="TextBox 9"/>
            <p:cNvSpPr txBox="1"/>
            <p:nvPr/>
          </p:nvSpPr>
          <p:spPr>
            <a:xfrm>
              <a:off x="4389795" y="3978434"/>
              <a:ext cx="424941" cy="276999"/>
            </a:xfrm>
            <a:prstGeom prst="rect">
              <a:avLst/>
            </a:prstGeom>
            <a:noFill/>
          </p:spPr>
          <p:txBody>
            <a:bodyPr wrap="square" rtlCol="0">
              <a:spAutoFit/>
            </a:bodyPr>
            <a:lstStyle/>
            <a:p>
              <a:r>
                <a:rPr lang="en-US" sz="1200" dirty="0"/>
                <a:t>*</a:t>
              </a:r>
            </a:p>
          </p:txBody>
        </p:sp>
        <p:sp>
          <p:nvSpPr>
            <p:cNvPr id="15" name="TextBox 14"/>
            <p:cNvSpPr txBox="1"/>
            <p:nvPr/>
          </p:nvSpPr>
          <p:spPr>
            <a:xfrm>
              <a:off x="5116778" y="3978433"/>
              <a:ext cx="424941" cy="276999"/>
            </a:xfrm>
            <a:prstGeom prst="rect">
              <a:avLst/>
            </a:prstGeom>
            <a:noFill/>
          </p:spPr>
          <p:txBody>
            <a:bodyPr wrap="square" rtlCol="0">
              <a:spAutoFit/>
            </a:bodyPr>
            <a:lstStyle/>
            <a:p>
              <a:r>
                <a:rPr lang="en-US" sz="1200" dirty="0"/>
                <a:t>**</a:t>
              </a:r>
            </a:p>
          </p:txBody>
        </p:sp>
      </p:grpSp>
      <p:sp>
        <p:nvSpPr>
          <p:cNvPr id="14" name="TextBox 13"/>
          <p:cNvSpPr txBox="1"/>
          <p:nvPr/>
        </p:nvSpPr>
        <p:spPr>
          <a:xfrm>
            <a:off x="888296" y="403531"/>
            <a:ext cx="296136" cy="369332"/>
          </a:xfrm>
          <a:prstGeom prst="rect">
            <a:avLst/>
          </a:prstGeom>
          <a:noFill/>
        </p:spPr>
        <p:txBody>
          <a:bodyPr wrap="square" rtlCol="0">
            <a:spAutoFit/>
          </a:bodyPr>
          <a:lstStyle/>
          <a:p>
            <a:r>
              <a:rPr lang="en-US" dirty="0"/>
              <a:t>a</a:t>
            </a:r>
          </a:p>
        </p:txBody>
      </p:sp>
      <p:sp>
        <p:nvSpPr>
          <p:cNvPr id="13" name="TextBox 12"/>
          <p:cNvSpPr txBox="1"/>
          <p:nvPr/>
        </p:nvSpPr>
        <p:spPr>
          <a:xfrm>
            <a:off x="885371" y="3844342"/>
            <a:ext cx="296136" cy="369332"/>
          </a:xfrm>
          <a:prstGeom prst="rect">
            <a:avLst/>
          </a:prstGeom>
          <a:noFill/>
        </p:spPr>
        <p:txBody>
          <a:bodyPr wrap="square" rtlCol="0">
            <a:spAutoFit/>
          </a:bodyPr>
          <a:lstStyle/>
          <a:p>
            <a:r>
              <a:rPr lang="en-US" dirty="0"/>
              <a:t>b</a:t>
            </a:r>
          </a:p>
        </p:txBody>
      </p:sp>
      <p:sp>
        <p:nvSpPr>
          <p:cNvPr id="4" name="Rectangle 1"/>
          <p:cNvSpPr>
            <a:spLocks noChangeArrowheads="1"/>
          </p:cNvSpPr>
          <p:nvPr/>
        </p:nvSpPr>
        <p:spPr bwMode="auto">
          <a:xfrm>
            <a:off x="0" y="6906554"/>
            <a:ext cx="6858000" cy="2308324"/>
          </a:xfrm>
          <a:prstGeom prst="rect">
            <a:avLst/>
          </a:prstGeom>
        </p:spPr>
        <p:txBody>
          <a:bodyPr wrap="square">
            <a:spAutoFit/>
          </a:bodyPr>
          <a:lstStyle/>
          <a:p>
            <a:r>
              <a:rPr lang="en-US" alt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S6</a:t>
            </a:r>
            <a:r>
              <a:rPr lang="en-US" alt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Increased DCYTB expression in molecular subtypes with better outcome in cohort #2</a:t>
            </a:r>
          </a:p>
          <a:p>
            <a:r>
              <a:rPr lang="en-US" altLang="en-US" dirty="0">
                <a:solidFill>
                  <a:srgbClr val="000000"/>
                </a:solidFill>
                <a:latin typeface="Calibri" panose="020F0502020204030204" pitchFamily="34" charset="0"/>
                <a:ea typeface="Calibri" panose="020F0502020204030204" pitchFamily="34" charset="0"/>
                <a:cs typeface="Calibri" panose="020F0502020204030204" pitchFamily="34" charset="0"/>
              </a:rPr>
              <a:t>a. Kaplan-Meier analysis by molecular subtype in cohort #2, b. DCYTB expression in each breast cancer molecular subtype of cohort #2. Subtypes determined by PAM50 </a:t>
            </a:r>
            <a:r>
              <a:rPr lang="en-US" altLang="en-US" dirty="0">
                <a:latin typeface="Calibri" panose="020F0502020204030204" pitchFamily="34" charset="0"/>
                <a:ea typeface="Calibri" panose="020F0502020204030204" pitchFamily="34" charset="0"/>
                <a:cs typeface="Calibri" panose="020F0502020204030204" pitchFamily="34" charset="0"/>
              </a:rPr>
              <a:t>(</a:t>
            </a:r>
            <a:r>
              <a:rPr lang="en-US" dirty="0"/>
              <a:t>Parker </a:t>
            </a:r>
            <a:r>
              <a:rPr lang="en-US" i="1" dirty="0"/>
              <a:t>et al</a:t>
            </a:r>
            <a:r>
              <a:rPr lang="en-US" dirty="0"/>
              <a:t>., </a:t>
            </a:r>
            <a:r>
              <a:rPr lang="en-US" i="1" dirty="0"/>
              <a:t>J </a:t>
            </a:r>
            <a:r>
              <a:rPr lang="en-US" i="1" dirty="0" err="1"/>
              <a:t>Clin</a:t>
            </a:r>
            <a:r>
              <a:rPr lang="en-US" i="1" dirty="0"/>
              <a:t> </a:t>
            </a:r>
            <a:r>
              <a:rPr lang="en-US" i="1" dirty="0" err="1"/>
              <a:t>Oncol</a:t>
            </a:r>
            <a:r>
              <a:rPr lang="en-US" dirty="0"/>
              <a:t>, 2009, </a:t>
            </a:r>
            <a:r>
              <a:rPr lang="en-US" b="1" dirty="0"/>
              <a:t>27</a:t>
            </a:r>
            <a:r>
              <a:rPr lang="en-US" dirty="0"/>
              <a:t>(8):1160-1167</a:t>
            </a:r>
            <a:r>
              <a:rPr lang="en-US" altLang="en-US" dirty="0">
                <a:latin typeface="Calibri" panose="020F0502020204030204" pitchFamily="34" charset="0"/>
                <a:ea typeface="Calibri" panose="020F0502020204030204" pitchFamily="34" charset="0"/>
                <a:cs typeface="Calibri" panose="020F0502020204030204" pitchFamily="34" charset="0"/>
              </a:rPr>
              <a:t>)</a:t>
            </a:r>
            <a:r>
              <a:rPr lang="en-US" altLang="en-US" dirty="0">
                <a:solidFill>
                  <a:srgbClr val="000000"/>
                </a:solidFill>
                <a:latin typeface="Calibri" panose="020F0502020204030204" pitchFamily="34" charset="0"/>
                <a:ea typeface="Calibri" panose="020F0502020204030204" pitchFamily="34" charset="0"/>
                <a:cs typeface="Calibri" panose="020F0502020204030204" pitchFamily="34" charset="0"/>
              </a:rPr>
              <a:t>: Luminal A, n= 165; Normal-like, n= 42; Luminal B, n= 78; Her2, n= 36; Basal, n= 184. * p= 0.0021 vs </a:t>
            </a:r>
            <a:r>
              <a:rPr lang="en-US" alt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LumA</a:t>
            </a:r>
            <a:r>
              <a:rPr lang="en-US" altLang="en-US" dirty="0">
                <a:solidFill>
                  <a:srgbClr val="000000"/>
                </a:solidFill>
                <a:latin typeface="Calibri" panose="020F0502020204030204" pitchFamily="34" charset="0"/>
                <a:ea typeface="Calibri" panose="020F0502020204030204" pitchFamily="34" charset="0"/>
                <a:cs typeface="Calibri" panose="020F0502020204030204" pitchFamily="34" charset="0"/>
              </a:rPr>
              <a:t>, **p&lt; 0.0025 vs </a:t>
            </a:r>
            <a:r>
              <a:rPr lang="en-US" alt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LumA</a:t>
            </a:r>
            <a:r>
              <a:rPr lang="en-US" altLang="en-US" dirty="0">
                <a:solidFill>
                  <a:srgbClr val="000000"/>
                </a:solidFill>
                <a:latin typeface="Calibri" panose="020F0502020204030204" pitchFamily="34" charset="0"/>
                <a:ea typeface="Calibri" panose="020F0502020204030204" pitchFamily="34" charset="0"/>
                <a:cs typeface="Calibri" panose="020F0502020204030204" pitchFamily="34" charset="0"/>
              </a:rPr>
              <a:t> &amp; Normal-like. </a:t>
            </a:r>
          </a:p>
        </p:txBody>
      </p:sp>
    </p:spTree>
    <p:extLst>
      <p:ext uri="{BB962C8B-B14F-4D97-AF65-F5344CB8AC3E}">
        <p14:creationId xmlns:p14="http://schemas.microsoft.com/office/powerpoint/2010/main" val="466783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82" y="7086600"/>
            <a:ext cx="6858000" cy="1815882"/>
          </a:xfrm>
          <a:prstGeom prst="rect">
            <a:avLst/>
          </a:prstGeom>
        </p:spPr>
        <p:txBody>
          <a:bodyPr wrap="square">
            <a:spAutoFit/>
          </a:bodyPr>
          <a:lstStyle/>
          <a:p>
            <a:r>
              <a:rPr lang="en-US" sz="160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S7</a:t>
            </a: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rPr>
              <a:t>. DCYTB expression is decreased in </a:t>
            </a:r>
            <a:r>
              <a:rPr lang="en-US" sz="160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breast tumors.  A.  </a:t>
            </a:r>
            <a:r>
              <a:rPr lang="en-US" sz="1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Microarray </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analysis of DCYTB expression in normal breast (n= 14) and breast tumor tissue (n= 869) in cohort #2, p= </a:t>
            </a:r>
            <a:r>
              <a:rPr lang="en-US" sz="1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9.7e-08.  </a:t>
            </a:r>
            <a:r>
              <a:rPr lang="en-US" sz="160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B</a:t>
            </a:r>
            <a:r>
              <a:rPr lang="en-US" sz="1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DCYTB expression in breast tumors (n=1100) and normal breast (n=112) in the Cancer Genome Atlas (TCGA ) reported as RNA-</a:t>
            </a:r>
            <a:r>
              <a:rPr lang="en-US" sz="1600" dirty="0" err="1" smtClean="0">
                <a:solidFill>
                  <a:srgbClr val="000000"/>
                </a:solidFill>
                <a:latin typeface="Calibri" panose="020F0502020204030204" pitchFamily="34" charset="0"/>
                <a:ea typeface="Calibri" panose="020F0502020204030204" pitchFamily="34" charset="0"/>
                <a:cs typeface="Calibri" panose="020F0502020204030204" pitchFamily="34" charset="0"/>
              </a:rPr>
              <a:t>seq</a:t>
            </a:r>
            <a:r>
              <a:rPr lang="en-US" sz="1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by Expectation-maximum (RSEM).  C. TCGA data reported as reads per </a:t>
            </a:r>
            <a:r>
              <a:rPr lang="en-US" sz="1600" dirty="0" err="1" smtClean="0">
                <a:solidFill>
                  <a:srgbClr val="000000"/>
                </a:solidFill>
                <a:latin typeface="Calibri" panose="020F0502020204030204" pitchFamily="34" charset="0"/>
                <a:ea typeface="Calibri" panose="020F0502020204030204" pitchFamily="34" charset="0"/>
                <a:cs typeface="Calibri" panose="020F0502020204030204" pitchFamily="34" charset="0"/>
              </a:rPr>
              <a:t>kilobase</a:t>
            </a:r>
            <a:r>
              <a:rPr lang="en-US" sz="1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per million (RPKM); tumor, n=778, normal, n=100. </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Images and values </a:t>
            </a:r>
            <a:r>
              <a:rPr lang="en-US" sz="1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for TCGA data generated </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using </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http://firebrowse.org/</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pic>
        <p:nvPicPr>
          <p:cNvPr id="5" name="Picture 4"/>
          <p:cNvPicPr>
            <a:picLocks noChangeAspect="1"/>
          </p:cNvPicPr>
          <p:nvPr/>
        </p:nvPicPr>
        <p:blipFill>
          <a:blip r:embed="rId3"/>
          <a:stretch>
            <a:fillRect/>
          </a:stretch>
        </p:blipFill>
        <p:spPr>
          <a:xfrm>
            <a:off x="1752600" y="76200"/>
            <a:ext cx="2743200" cy="2743200"/>
          </a:xfrm>
          <a:prstGeom prst="rect">
            <a:avLst/>
          </a:prstGeom>
        </p:spPr>
      </p:pic>
      <p:pic>
        <p:nvPicPr>
          <p:cNvPr id="4" name="Picture 3"/>
          <p:cNvPicPr>
            <a:picLocks noChangeAspect="1"/>
          </p:cNvPicPr>
          <p:nvPr/>
        </p:nvPicPr>
        <p:blipFill rotWithShape="1">
          <a:blip r:embed="rId4"/>
          <a:srcRect l="20555" t="30050" r="17111" b="21998"/>
          <a:stretch/>
        </p:blipFill>
        <p:spPr>
          <a:xfrm>
            <a:off x="982548" y="2895600"/>
            <a:ext cx="4351452" cy="1882992"/>
          </a:xfrm>
          <a:prstGeom prst="rect">
            <a:avLst/>
          </a:prstGeom>
        </p:spPr>
      </p:pic>
      <p:sp>
        <p:nvSpPr>
          <p:cNvPr id="3" name="TextBox 2"/>
          <p:cNvSpPr txBox="1"/>
          <p:nvPr/>
        </p:nvSpPr>
        <p:spPr>
          <a:xfrm>
            <a:off x="838200" y="457200"/>
            <a:ext cx="317716" cy="369332"/>
          </a:xfrm>
          <a:prstGeom prst="rect">
            <a:avLst/>
          </a:prstGeom>
          <a:noFill/>
        </p:spPr>
        <p:txBody>
          <a:bodyPr wrap="none" rtlCol="0">
            <a:spAutoFit/>
          </a:bodyPr>
          <a:lstStyle/>
          <a:p>
            <a:r>
              <a:rPr lang="en-US" dirty="0" smtClean="0"/>
              <a:t>A</a:t>
            </a:r>
            <a:endParaRPr lang="en-US" dirty="0"/>
          </a:p>
        </p:txBody>
      </p:sp>
      <p:sp>
        <p:nvSpPr>
          <p:cNvPr id="6" name="TextBox 5"/>
          <p:cNvSpPr txBox="1"/>
          <p:nvPr/>
        </p:nvSpPr>
        <p:spPr>
          <a:xfrm>
            <a:off x="924632" y="2863334"/>
            <a:ext cx="309700" cy="369332"/>
          </a:xfrm>
          <a:prstGeom prst="rect">
            <a:avLst/>
          </a:prstGeom>
          <a:noFill/>
        </p:spPr>
        <p:txBody>
          <a:bodyPr wrap="none" rtlCol="0">
            <a:spAutoFit/>
          </a:bodyPr>
          <a:lstStyle/>
          <a:p>
            <a:r>
              <a:rPr lang="en-US" dirty="0" smtClean="0"/>
              <a:t>B</a:t>
            </a:r>
            <a:endParaRPr lang="en-US" dirty="0"/>
          </a:p>
        </p:txBody>
      </p:sp>
      <p:pic>
        <p:nvPicPr>
          <p:cNvPr id="7" name="Picture 6"/>
          <p:cNvPicPr>
            <a:picLocks noChangeAspect="1"/>
          </p:cNvPicPr>
          <p:nvPr/>
        </p:nvPicPr>
        <p:blipFill rotWithShape="1">
          <a:blip r:embed="rId5"/>
          <a:srcRect l="20555" t="30050" r="17111" b="21475"/>
          <a:stretch/>
        </p:blipFill>
        <p:spPr>
          <a:xfrm>
            <a:off x="1020648" y="4911632"/>
            <a:ext cx="4275252" cy="1870168"/>
          </a:xfrm>
          <a:prstGeom prst="rect">
            <a:avLst/>
          </a:prstGeom>
        </p:spPr>
      </p:pic>
      <p:sp>
        <p:nvSpPr>
          <p:cNvPr id="9" name="TextBox 8"/>
          <p:cNvSpPr txBox="1"/>
          <p:nvPr/>
        </p:nvSpPr>
        <p:spPr>
          <a:xfrm>
            <a:off x="876300" y="4800600"/>
            <a:ext cx="309700" cy="369332"/>
          </a:xfrm>
          <a:prstGeom prst="rect">
            <a:avLst/>
          </a:prstGeom>
          <a:noFill/>
        </p:spPr>
        <p:txBody>
          <a:bodyPr wrap="none" rtlCol="0">
            <a:spAutoFit/>
          </a:bodyPr>
          <a:lstStyle/>
          <a:p>
            <a:r>
              <a:rPr lang="en-US" dirty="0" smtClean="0"/>
              <a:t>C</a:t>
            </a:r>
            <a:endParaRPr lang="en-US" dirty="0"/>
          </a:p>
        </p:txBody>
      </p:sp>
    </p:spTree>
    <p:extLst>
      <p:ext uri="{BB962C8B-B14F-4D97-AF65-F5344CB8AC3E}">
        <p14:creationId xmlns:p14="http://schemas.microsoft.com/office/powerpoint/2010/main" val="2510091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514" y="5105400"/>
            <a:ext cx="6858000" cy="2862322"/>
          </a:xfrm>
          <a:prstGeom prst="rect">
            <a:avLst/>
          </a:prstGeom>
        </p:spPr>
        <p:txBody>
          <a:bodyPr wrap="square">
            <a:spAutoFit/>
          </a:bodyPr>
          <a:lstStyle/>
          <a:p>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S8</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DCYTB </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protein is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decreased in </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malignant breast tissue.  </a:t>
            </a:r>
            <a:r>
              <a:rPr lang="en-US" dirty="0" err="1" smtClean="0">
                <a:solidFill>
                  <a:srgbClr val="000000"/>
                </a:solidFill>
                <a:latin typeface="Calibri" panose="020F0502020204030204" pitchFamily="34" charset="0"/>
                <a:ea typeface="Calibri" panose="020F0502020204030204" pitchFamily="34" charset="0"/>
                <a:cs typeface="Calibri" panose="020F0502020204030204" pitchFamily="34" charset="0"/>
              </a:rPr>
              <a:t>Immunohistochemical</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analysis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of DCYTB </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protein expression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in </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 breast tissue microarray.  Means and standard deviations of normal adjacent breast epithelial tissue (n = 3 individuals, each present in duplicate in the TMA)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and </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invasive ductal carcinoma breast tissue (n = 60 patients, each present in duplicate), p = 0.019. Protein expression was assessed as the reciprocal intensity, in arbitrary units (A.U.),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of </a:t>
            </a:r>
            <a:r>
              <a:rPr lang="en-US" dirty="0" err="1" smtClean="0">
                <a:solidFill>
                  <a:srgbClr val="000000"/>
                </a:solidFill>
                <a:latin typeface="Calibri" panose="020F0502020204030204" pitchFamily="34" charset="0"/>
                <a:ea typeface="Calibri" panose="020F0502020204030204" pitchFamily="34" charset="0"/>
                <a:cs typeface="Calibri" panose="020F0502020204030204" pitchFamily="34" charset="0"/>
              </a:rPr>
              <a:t>diaminobenzidine</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(DAB) </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staining as described (</a:t>
            </a:r>
            <a:r>
              <a:rPr lang="en-US" i="1" dirty="0"/>
              <a:t>Nguyen, D.H., Zhou, T., Shu, J. and Mao, J.H., 2013. Quantifying chromogen intensity in immunohistochemistry via reciprocal intensity. Cancer </a:t>
            </a:r>
            <a:r>
              <a:rPr lang="en-US" i="1" dirty="0" err="1"/>
              <a:t>InCytes</a:t>
            </a:r>
            <a:r>
              <a:rPr lang="en-US" i="1" dirty="0"/>
              <a:t>, 2(1), </a:t>
            </a:r>
            <a:r>
              <a:rPr lang="en-US" i="1" dirty="0" err="1"/>
              <a:t>p.e</a:t>
            </a:r>
            <a:r>
              <a:rPr lang="en-US" i="1" dirty="0" err="1" smtClean="0"/>
              <a:t>.</a:t>
            </a:r>
            <a:r>
              <a:rPr lang="en-US" dirty="0" smtClean="0"/>
              <a:t>)</a:t>
            </a:r>
            <a:r>
              <a:rPr lang="en-US" dirty="0" smtClean="0">
                <a:solidFill>
                  <a:srgbClr val="000000"/>
                </a:solidFill>
                <a:latin typeface="Calibri" panose="020F0502020204030204" pitchFamily="34" charset="0"/>
              </a:rPr>
              <a:t>.  </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AutoShape 3"/>
          <p:cNvSpPr>
            <a:spLocks noChangeAspect="1" noChangeArrowheads="1" noTextEdit="1"/>
          </p:cNvSpPr>
          <p:nvPr/>
        </p:nvSpPr>
        <p:spPr bwMode="auto">
          <a:xfrm>
            <a:off x="665389" y="602456"/>
            <a:ext cx="5556250"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Rectangle 7"/>
          <p:cNvSpPr>
            <a:spLocks noChangeArrowheads="1"/>
          </p:cNvSpPr>
          <p:nvPr/>
        </p:nvSpPr>
        <p:spPr bwMode="auto">
          <a:xfrm>
            <a:off x="2057400" y="562579"/>
            <a:ext cx="35057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Arial" panose="020B0604020202020204" pitchFamily="34" charset="0"/>
              </a:rPr>
              <a:t>DCYTB </a:t>
            </a:r>
            <a:r>
              <a:rPr kumimoji="0" lang="en-US" altLang="en-US" sz="2000" b="0" i="0" u="none" strike="noStrike" cap="none" normalizeH="0" baseline="0" dirty="0" smtClean="0">
                <a:ln>
                  <a:noFill/>
                </a:ln>
                <a:solidFill>
                  <a:srgbClr val="000000"/>
                </a:solidFill>
                <a:effectLst/>
                <a:latin typeface="Arial" panose="020B0604020202020204" pitchFamily="34" charset="0"/>
              </a:rPr>
              <a:t>Immunohistochemistry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6" name="Line 8"/>
          <p:cNvSpPr>
            <a:spLocks noChangeShapeType="1"/>
          </p:cNvSpPr>
          <p:nvPr/>
        </p:nvSpPr>
        <p:spPr bwMode="auto">
          <a:xfrm>
            <a:off x="1403577" y="4182269"/>
            <a:ext cx="4570413"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9"/>
          <p:cNvSpPr>
            <a:spLocks noChangeShapeType="1"/>
          </p:cNvSpPr>
          <p:nvPr/>
        </p:nvSpPr>
        <p:spPr bwMode="auto">
          <a:xfrm flipV="1">
            <a:off x="2925989" y="4182269"/>
            <a:ext cx="0" cy="4445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0"/>
          <p:cNvSpPr>
            <a:spLocks noChangeShapeType="1"/>
          </p:cNvSpPr>
          <p:nvPr/>
        </p:nvSpPr>
        <p:spPr bwMode="auto">
          <a:xfrm flipV="1">
            <a:off x="4449989" y="4182269"/>
            <a:ext cx="0" cy="4445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Rectangle 11"/>
          <p:cNvSpPr>
            <a:spLocks noChangeArrowheads="1"/>
          </p:cNvSpPr>
          <p:nvPr/>
        </p:nvSpPr>
        <p:spPr bwMode="auto">
          <a:xfrm>
            <a:off x="2516414" y="4352131"/>
            <a:ext cx="83820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Arial" panose="020B0604020202020204" pitchFamily="34" charset="0"/>
              </a:rPr>
              <a:t>Normal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Rectangle 12"/>
          <p:cNvSpPr>
            <a:spLocks noChangeArrowheads="1"/>
          </p:cNvSpPr>
          <p:nvPr/>
        </p:nvSpPr>
        <p:spPr bwMode="auto">
          <a:xfrm>
            <a:off x="4038827" y="4352131"/>
            <a:ext cx="83820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000000"/>
                </a:solidFill>
                <a:effectLst/>
                <a:latin typeface="Arial" panose="020B0604020202020204" pitchFamily="34" charset="0"/>
              </a:rPr>
              <a:t>Cancer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2" name="Rectangle 14"/>
          <p:cNvSpPr>
            <a:spLocks noChangeArrowheads="1"/>
          </p:cNvSpPr>
          <p:nvPr/>
        </p:nvSpPr>
        <p:spPr bwMode="auto">
          <a:xfrm rot="16200000">
            <a:off x="-650649" y="2616994"/>
            <a:ext cx="2976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000000"/>
                </a:solidFill>
                <a:effectLst/>
                <a:latin typeface="Arial" panose="020B0604020202020204" pitchFamily="34" charset="0"/>
              </a:rPr>
              <a:t>Reciprocal </a:t>
            </a:r>
            <a:r>
              <a:rPr kumimoji="0" lang="en-US" altLang="en-US" sz="2000" b="0" i="0" u="none" strike="noStrike" cap="none" normalizeH="0" baseline="0" dirty="0">
                <a:ln>
                  <a:noFill/>
                </a:ln>
                <a:solidFill>
                  <a:srgbClr val="000000"/>
                </a:solidFill>
                <a:effectLst/>
                <a:latin typeface="Arial" panose="020B0604020202020204" pitchFamily="34" charset="0"/>
              </a:rPr>
              <a:t>Intensity (A.U.)</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3" name="Line 15"/>
          <p:cNvSpPr>
            <a:spLocks noChangeShapeType="1"/>
          </p:cNvSpPr>
          <p:nvPr/>
        </p:nvSpPr>
        <p:spPr bwMode="auto">
          <a:xfrm flipV="1">
            <a:off x="1403577" y="981869"/>
            <a:ext cx="0" cy="320040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6"/>
          <p:cNvSpPr>
            <a:spLocks noChangeShapeType="1"/>
          </p:cNvSpPr>
          <p:nvPr/>
        </p:nvSpPr>
        <p:spPr bwMode="auto">
          <a:xfrm>
            <a:off x="1357539" y="4182269"/>
            <a:ext cx="4603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7"/>
          <p:cNvSpPr>
            <a:spLocks noChangeShapeType="1"/>
          </p:cNvSpPr>
          <p:nvPr/>
        </p:nvSpPr>
        <p:spPr bwMode="auto">
          <a:xfrm>
            <a:off x="1357539" y="3540919"/>
            <a:ext cx="4603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18"/>
          <p:cNvSpPr>
            <a:spLocks noChangeShapeType="1"/>
          </p:cNvSpPr>
          <p:nvPr/>
        </p:nvSpPr>
        <p:spPr bwMode="auto">
          <a:xfrm>
            <a:off x="1357539" y="2901156"/>
            <a:ext cx="4603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19"/>
          <p:cNvSpPr>
            <a:spLocks noChangeShapeType="1"/>
          </p:cNvSpPr>
          <p:nvPr/>
        </p:nvSpPr>
        <p:spPr bwMode="auto">
          <a:xfrm>
            <a:off x="1357539" y="2261394"/>
            <a:ext cx="4603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0"/>
          <p:cNvSpPr>
            <a:spLocks noChangeShapeType="1"/>
          </p:cNvSpPr>
          <p:nvPr/>
        </p:nvSpPr>
        <p:spPr bwMode="auto">
          <a:xfrm>
            <a:off x="1357539" y="1621631"/>
            <a:ext cx="4603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1"/>
          <p:cNvSpPr>
            <a:spLocks noChangeShapeType="1"/>
          </p:cNvSpPr>
          <p:nvPr/>
        </p:nvSpPr>
        <p:spPr bwMode="auto">
          <a:xfrm>
            <a:off x="1357539" y="981869"/>
            <a:ext cx="46038"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Rectangle 22"/>
          <p:cNvSpPr>
            <a:spLocks noChangeArrowheads="1"/>
          </p:cNvSpPr>
          <p:nvPr/>
        </p:nvSpPr>
        <p:spPr bwMode="auto">
          <a:xfrm>
            <a:off x="1224189" y="4109244"/>
            <a:ext cx="1143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Rectangle 23"/>
          <p:cNvSpPr>
            <a:spLocks noChangeArrowheads="1"/>
          </p:cNvSpPr>
          <p:nvPr/>
        </p:nvSpPr>
        <p:spPr bwMode="auto">
          <a:xfrm>
            <a:off x="1154339" y="3469481"/>
            <a:ext cx="1778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2" name="Rectangle 24"/>
          <p:cNvSpPr>
            <a:spLocks noChangeArrowheads="1"/>
          </p:cNvSpPr>
          <p:nvPr/>
        </p:nvSpPr>
        <p:spPr bwMode="auto">
          <a:xfrm>
            <a:off x="1154339" y="2829719"/>
            <a:ext cx="1778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3" name="Rectangle 25"/>
          <p:cNvSpPr>
            <a:spLocks noChangeArrowheads="1"/>
          </p:cNvSpPr>
          <p:nvPr/>
        </p:nvSpPr>
        <p:spPr bwMode="auto">
          <a:xfrm>
            <a:off x="1154339" y="2189956"/>
            <a:ext cx="1778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26"/>
          <p:cNvSpPr>
            <a:spLocks noChangeArrowheads="1"/>
          </p:cNvSpPr>
          <p:nvPr/>
        </p:nvSpPr>
        <p:spPr bwMode="auto">
          <a:xfrm>
            <a:off x="1154339" y="1550194"/>
            <a:ext cx="1778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5" name="Rectangle 27"/>
          <p:cNvSpPr>
            <a:spLocks noChangeArrowheads="1"/>
          </p:cNvSpPr>
          <p:nvPr/>
        </p:nvSpPr>
        <p:spPr bwMode="auto">
          <a:xfrm>
            <a:off x="1082902" y="908844"/>
            <a:ext cx="2428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100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 name="Rectangle 29"/>
          <p:cNvSpPr>
            <a:spLocks noChangeArrowheads="1"/>
          </p:cNvSpPr>
          <p:nvPr/>
        </p:nvSpPr>
        <p:spPr bwMode="auto">
          <a:xfrm>
            <a:off x="2473552" y="1899444"/>
            <a:ext cx="904875" cy="2273300"/>
          </a:xfrm>
          <a:prstGeom prst="rect">
            <a:avLst/>
          </a:prstGeom>
          <a:solidFill>
            <a:srgbClr val="C0C0C0"/>
          </a:solidFill>
          <a:ln w="952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0"/>
          <p:cNvSpPr>
            <a:spLocks/>
          </p:cNvSpPr>
          <p:nvPr/>
        </p:nvSpPr>
        <p:spPr bwMode="auto">
          <a:xfrm flipV="1">
            <a:off x="2468789" y="1894681"/>
            <a:ext cx="914400" cy="2282825"/>
          </a:xfrm>
          <a:custGeom>
            <a:avLst/>
            <a:gdLst>
              <a:gd name="T0" fmla="*/ 1000 w 1000"/>
              <a:gd name="T1" fmla="*/ 0 h 2496"/>
              <a:gd name="T2" fmla="*/ 1000 w 1000"/>
              <a:gd name="T3" fmla="*/ 2496 h 2496"/>
              <a:gd name="T4" fmla="*/ 0 w 1000"/>
              <a:gd name="T5" fmla="*/ 2496 h 2496"/>
              <a:gd name="T6" fmla="*/ 0 w 1000"/>
              <a:gd name="T7" fmla="*/ 0 h 2496"/>
            </a:gdLst>
            <a:ahLst/>
            <a:cxnLst>
              <a:cxn ang="0">
                <a:pos x="T0" y="T1"/>
              </a:cxn>
              <a:cxn ang="0">
                <a:pos x="T2" y="T3"/>
              </a:cxn>
              <a:cxn ang="0">
                <a:pos x="T4" y="T5"/>
              </a:cxn>
              <a:cxn ang="0">
                <a:pos x="T6" y="T7"/>
              </a:cxn>
            </a:cxnLst>
            <a:rect l="0" t="0" r="r" b="b"/>
            <a:pathLst>
              <a:path w="1000" h="2496">
                <a:moveTo>
                  <a:pt x="1000" y="0"/>
                </a:moveTo>
                <a:lnTo>
                  <a:pt x="1000" y="2496"/>
                </a:lnTo>
                <a:lnTo>
                  <a:pt x="0" y="2496"/>
                </a:lnTo>
                <a:lnTo>
                  <a:pt x="0" y="0"/>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31"/>
          <p:cNvSpPr>
            <a:spLocks noChangeShapeType="1"/>
          </p:cNvSpPr>
          <p:nvPr/>
        </p:nvSpPr>
        <p:spPr bwMode="auto">
          <a:xfrm flipV="1">
            <a:off x="2925989" y="1491456"/>
            <a:ext cx="0" cy="403225"/>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32"/>
          <p:cNvSpPr>
            <a:spLocks noChangeShapeType="1"/>
          </p:cNvSpPr>
          <p:nvPr/>
        </p:nvSpPr>
        <p:spPr bwMode="auto">
          <a:xfrm>
            <a:off x="2881539" y="1491456"/>
            <a:ext cx="920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Rectangle 33"/>
          <p:cNvSpPr>
            <a:spLocks noChangeArrowheads="1"/>
          </p:cNvSpPr>
          <p:nvPr/>
        </p:nvSpPr>
        <p:spPr bwMode="auto">
          <a:xfrm>
            <a:off x="3997552" y="2988469"/>
            <a:ext cx="904875" cy="1184275"/>
          </a:xfrm>
          <a:prstGeom prst="rect">
            <a:avLst/>
          </a:prstGeom>
          <a:solidFill>
            <a:srgbClr val="C0C0C0"/>
          </a:solidFill>
          <a:ln w="952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4"/>
          <p:cNvSpPr>
            <a:spLocks/>
          </p:cNvSpPr>
          <p:nvPr/>
        </p:nvSpPr>
        <p:spPr bwMode="auto">
          <a:xfrm flipV="1">
            <a:off x="3992789" y="2983706"/>
            <a:ext cx="914400" cy="1193800"/>
          </a:xfrm>
          <a:custGeom>
            <a:avLst/>
            <a:gdLst>
              <a:gd name="T0" fmla="*/ 1000 w 1000"/>
              <a:gd name="T1" fmla="*/ 0 h 1305"/>
              <a:gd name="T2" fmla="*/ 1000 w 1000"/>
              <a:gd name="T3" fmla="*/ 1305 h 1305"/>
              <a:gd name="T4" fmla="*/ 0 w 1000"/>
              <a:gd name="T5" fmla="*/ 1305 h 1305"/>
              <a:gd name="T6" fmla="*/ 0 w 1000"/>
              <a:gd name="T7" fmla="*/ 0 h 1305"/>
            </a:gdLst>
            <a:ahLst/>
            <a:cxnLst>
              <a:cxn ang="0">
                <a:pos x="T0" y="T1"/>
              </a:cxn>
              <a:cxn ang="0">
                <a:pos x="T2" y="T3"/>
              </a:cxn>
              <a:cxn ang="0">
                <a:pos x="T4" y="T5"/>
              </a:cxn>
              <a:cxn ang="0">
                <a:pos x="T6" y="T7"/>
              </a:cxn>
            </a:cxnLst>
            <a:rect l="0" t="0" r="r" b="b"/>
            <a:pathLst>
              <a:path w="1000" h="1305">
                <a:moveTo>
                  <a:pt x="1000" y="0"/>
                </a:moveTo>
                <a:lnTo>
                  <a:pt x="1000" y="1305"/>
                </a:lnTo>
                <a:lnTo>
                  <a:pt x="0" y="1305"/>
                </a:lnTo>
                <a:lnTo>
                  <a:pt x="0" y="0"/>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Line 35"/>
          <p:cNvSpPr>
            <a:spLocks noChangeShapeType="1"/>
          </p:cNvSpPr>
          <p:nvPr/>
        </p:nvSpPr>
        <p:spPr bwMode="auto">
          <a:xfrm flipV="1">
            <a:off x="4449989" y="2178844"/>
            <a:ext cx="0" cy="804863"/>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36"/>
          <p:cNvSpPr>
            <a:spLocks noChangeShapeType="1"/>
          </p:cNvSpPr>
          <p:nvPr/>
        </p:nvSpPr>
        <p:spPr bwMode="auto">
          <a:xfrm>
            <a:off x="4405539" y="2178844"/>
            <a:ext cx="92075"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37"/>
          <p:cNvSpPr>
            <a:spLocks noChangeShapeType="1"/>
          </p:cNvSpPr>
          <p:nvPr/>
        </p:nvSpPr>
        <p:spPr bwMode="auto">
          <a:xfrm>
            <a:off x="1403577" y="4182269"/>
            <a:ext cx="4570413" cy="0"/>
          </a:xfrm>
          <a:prstGeom prst="line">
            <a:avLst/>
          </a:prstGeom>
          <a:noFill/>
          <a:ln w="95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38"/>
          <p:cNvSpPr>
            <a:spLocks noChangeArrowheads="1"/>
          </p:cNvSpPr>
          <p:nvPr/>
        </p:nvSpPr>
        <p:spPr bwMode="auto">
          <a:xfrm>
            <a:off x="4316639" y="1470819"/>
            <a:ext cx="490538"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52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843795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067423" y="512543"/>
            <a:ext cx="296136" cy="369332"/>
          </a:xfrm>
          <a:prstGeom prst="rect">
            <a:avLst/>
          </a:prstGeom>
          <a:noFill/>
        </p:spPr>
        <p:txBody>
          <a:bodyPr wrap="square" rtlCol="0">
            <a:spAutoFit/>
          </a:bodyPr>
          <a:lstStyle/>
          <a:p>
            <a:r>
              <a:rPr lang="en-US" dirty="0"/>
              <a:t>a</a:t>
            </a:r>
          </a:p>
        </p:txBody>
      </p:sp>
      <p:sp>
        <p:nvSpPr>
          <p:cNvPr id="19" name="TextBox 18"/>
          <p:cNvSpPr txBox="1"/>
          <p:nvPr/>
        </p:nvSpPr>
        <p:spPr>
          <a:xfrm>
            <a:off x="2067423" y="2526268"/>
            <a:ext cx="296136" cy="369332"/>
          </a:xfrm>
          <a:prstGeom prst="rect">
            <a:avLst/>
          </a:prstGeom>
          <a:noFill/>
        </p:spPr>
        <p:txBody>
          <a:bodyPr wrap="square" rtlCol="0">
            <a:spAutoFit/>
          </a:bodyPr>
          <a:lstStyle/>
          <a:p>
            <a:r>
              <a:rPr lang="en-US" dirty="0"/>
              <a:t>b</a:t>
            </a: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34844" t="48625" r="57885" b="36789"/>
          <a:stretch/>
        </p:blipFill>
        <p:spPr>
          <a:xfrm>
            <a:off x="2862945" y="1600200"/>
            <a:ext cx="349063" cy="617784"/>
          </a:xfrm>
          <a:prstGeom prst="rect">
            <a:avLst/>
          </a:prstGeom>
          <a:ln>
            <a:solidFill>
              <a:sysClr val="windowText" lastClr="000000"/>
            </a:solidFill>
          </a:ln>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1304" t="65667" r="61430" b="19338"/>
          <a:stretch/>
        </p:blipFill>
        <p:spPr>
          <a:xfrm>
            <a:off x="2853667" y="924577"/>
            <a:ext cx="346733" cy="631291"/>
          </a:xfrm>
          <a:prstGeom prst="rect">
            <a:avLst/>
          </a:prstGeom>
          <a:ln>
            <a:solidFill>
              <a:sysClr val="windowText" lastClr="000000"/>
            </a:solidFill>
          </a:ln>
        </p:spPr>
      </p:pic>
      <p:sp>
        <p:nvSpPr>
          <p:cNvPr id="9" name="TextBox 8"/>
          <p:cNvSpPr txBox="1"/>
          <p:nvPr/>
        </p:nvSpPr>
        <p:spPr>
          <a:xfrm>
            <a:off x="2215491" y="1132500"/>
            <a:ext cx="638175" cy="215444"/>
          </a:xfrm>
          <a:prstGeom prst="rect">
            <a:avLst/>
          </a:prstGeom>
          <a:noFill/>
        </p:spPr>
        <p:txBody>
          <a:bodyPr wrap="square" rtlCol="0" anchor="ctr">
            <a:spAutoFit/>
          </a:bodyPr>
          <a:lstStyle/>
          <a:p>
            <a:pPr algn="r"/>
            <a:r>
              <a:rPr lang="en-US" sz="800" dirty="0" smtClean="0">
                <a:solidFill>
                  <a:prstClr val="black"/>
                </a:solidFill>
                <a:latin typeface="Arial" panose="020B0604020202020204" pitchFamily="34" charset="0"/>
                <a:cs typeface="Arial" panose="020B0604020202020204" pitchFamily="34" charset="0"/>
              </a:rPr>
              <a:t>DCYTB</a:t>
            </a:r>
            <a:endParaRPr lang="en-US" sz="800" dirty="0">
              <a:solidFill>
                <a:prstClr val="black"/>
              </a:solidFill>
              <a:latin typeface="Arial" panose="020B0604020202020204" pitchFamily="34" charset="0"/>
              <a:cs typeface="Arial" panose="020B0604020202020204" pitchFamily="34" charset="0"/>
            </a:endParaRPr>
          </a:p>
        </p:txBody>
      </p:sp>
      <p:sp>
        <p:nvSpPr>
          <p:cNvPr id="10" name="TextBox 9"/>
          <p:cNvSpPr txBox="1"/>
          <p:nvPr/>
        </p:nvSpPr>
        <p:spPr>
          <a:xfrm>
            <a:off x="2073294" y="1841956"/>
            <a:ext cx="780372" cy="215444"/>
          </a:xfrm>
          <a:prstGeom prst="rect">
            <a:avLst/>
          </a:prstGeom>
          <a:noFill/>
        </p:spPr>
        <p:txBody>
          <a:bodyPr wrap="square" rtlCol="0" anchor="ctr">
            <a:spAutoFit/>
          </a:bodyPr>
          <a:lstStyle/>
          <a:p>
            <a:pPr algn="r"/>
            <a:r>
              <a:rPr lang="en-US" sz="800" dirty="0">
                <a:solidFill>
                  <a:prstClr val="black"/>
                </a:solidFill>
                <a:latin typeface="Arial" panose="020B0604020202020204" pitchFamily="34" charset="0"/>
                <a:cs typeface="Arial" panose="020B0604020202020204" pitchFamily="34" charset="0"/>
              </a:rPr>
              <a:t>GAPDH</a:t>
            </a:r>
          </a:p>
        </p:txBody>
      </p:sp>
      <p:sp>
        <p:nvSpPr>
          <p:cNvPr id="11" name="TextBox 10"/>
          <p:cNvSpPr txBox="1"/>
          <p:nvPr/>
        </p:nvSpPr>
        <p:spPr>
          <a:xfrm rot="19482125">
            <a:off x="2643871" y="655905"/>
            <a:ext cx="928785" cy="215444"/>
          </a:xfrm>
          <a:prstGeom prst="rect">
            <a:avLst/>
          </a:prstGeom>
          <a:noFill/>
          <a:ln>
            <a:noFill/>
          </a:ln>
        </p:spPr>
        <p:txBody>
          <a:bodyPr wrap="square" rtlCol="0">
            <a:spAutoFit/>
          </a:bodyPr>
          <a:lstStyle/>
          <a:p>
            <a:pPr algn="ctr" defTabSz="878291"/>
            <a:r>
              <a:rPr lang="en-US" sz="800" dirty="0">
                <a:solidFill>
                  <a:prstClr val="black"/>
                </a:solidFill>
                <a:latin typeface="Arial" panose="020B0604020202020204" pitchFamily="34" charset="0"/>
                <a:cs typeface="Arial" panose="020B0604020202020204" pitchFamily="34" charset="0"/>
              </a:rPr>
              <a:t>MCF7</a:t>
            </a:r>
          </a:p>
        </p:txBody>
      </p:sp>
      <p:sp>
        <p:nvSpPr>
          <p:cNvPr id="12" name="TextBox 11"/>
          <p:cNvSpPr txBox="1"/>
          <p:nvPr/>
        </p:nvSpPr>
        <p:spPr>
          <a:xfrm rot="19321482">
            <a:off x="2942966" y="661000"/>
            <a:ext cx="898516" cy="215444"/>
          </a:xfrm>
          <a:prstGeom prst="rect">
            <a:avLst/>
          </a:prstGeom>
          <a:noFill/>
          <a:ln>
            <a:noFill/>
          </a:ln>
        </p:spPr>
        <p:txBody>
          <a:bodyPr wrap="square" rtlCol="0">
            <a:spAutoFit/>
          </a:bodyPr>
          <a:lstStyle/>
          <a:p>
            <a:pPr algn="ctr" defTabSz="878291"/>
            <a:r>
              <a:rPr lang="en-US" sz="800" dirty="0">
                <a:solidFill>
                  <a:prstClr val="black"/>
                </a:solidFill>
                <a:latin typeface="Arial" panose="020B0604020202020204" pitchFamily="34" charset="0"/>
                <a:cs typeface="Arial" panose="020B0604020202020204" pitchFamily="34" charset="0"/>
              </a:rPr>
              <a:t>T47D</a:t>
            </a:r>
          </a:p>
        </p:txBody>
      </p:sp>
      <p:sp>
        <p:nvSpPr>
          <p:cNvPr id="6" name="Rectangle 5"/>
          <p:cNvSpPr/>
          <p:nvPr/>
        </p:nvSpPr>
        <p:spPr>
          <a:xfrm>
            <a:off x="0" y="6172200"/>
            <a:ext cx="6858000" cy="1477328"/>
          </a:xfrm>
          <a:prstGeom prst="rect">
            <a:avLst/>
          </a:prstGeom>
        </p:spPr>
        <p:txBody>
          <a:bodyPr wrap="square">
            <a:spAutoFit/>
          </a:bodyPr>
          <a:lstStyle/>
          <a:p>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S9</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DCYTB is expressed at higher levels in T47D cells than MCF7 cells. (a).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DCYTB </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protein levels as assessed by western blot in MCF7 and T47D cells.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Images represent cropped lanes from a single western blot with irrelevant lanes removed. (</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b) DCYTB mRNA in MCF7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and </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T47D cells measured by </a:t>
            </a:r>
            <a:r>
              <a:rPr lang="en-US" b="1" dirty="0" err="1" smtClean="0">
                <a:solidFill>
                  <a:srgbClr val="000000"/>
                </a:solidFill>
                <a:latin typeface="Calibri" panose="020F0502020204030204" pitchFamily="34" charset="0"/>
                <a:ea typeface="Calibri" panose="020F0502020204030204" pitchFamily="34" charset="0"/>
                <a:cs typeface="Calibri" panose="020F0502020204030204" pitchFamily="34" charset="0"/>
              </a:rPr>
              <a:t>qRTPCR</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GADPDH was used as a control.</a:t>
            </a:r>
          </a:p>
        </p:txBody>
      </p:sp>
      <p:pic>
        <p:nvPicPr>
          <p:cNvPr id="34" name="Picture 33"/>
          <p:cNvPicPr>
            <a:picLocks noChangeAspect="1"/>
          </p:cNvPicPr>
          <p:nvPr/>
        </p:nvPicPr>
        <p:blipFill rotWithShape="1">
          <a:blip r:embed="rId2" cstate="print">
            <a:extLst>
              <a:ext uri="{28A0092B-C50C-407E-A947-70E740481C1C}">
                <a14:useLocalDpi xmlns:a14="http://schemas.microsoft.com/office/drawing/2010/main" val="0"/>
              </a:ext>
            </a:extLst>
          </a:blip>
          <a:srcRect l="67512" t="48625" r="26702" b="36789"/>
          <a:stretch/>
        </p:blipFill>
        <p:spPr>
          <a:xfrm>
            <a:off x="3227452" y="1600200"/>
            <a:ext cx="277748" cy="617784"/>
          </a:xfrm>
          <a:prstGeom prst="rect">
            <a:avLst/>
          </a:prstGeom>
          <a:ln>
            <a:solidFill>
              <a:sysClr val="windowText" lastClr="000000"/>
            </a:solidFill>
          </a:ln>
        </p:spPr>
      </p:pic>
      <p:pic>
        <p:nvPicPr>
          <p:cNvPr id="35" name="Picture 34"/>
          <p:cNvPicPr>
            <a:picLocks noChangeAspect="1"/>
          </p:cNvPicPr>
          <p:nvPr/>
        </p:nvPicPr>
        <p:blipFill rotWithShape="1">
          <a:blip r:embed="rId3" cstate="print">
            <a:extLst>
              <a:ext uri="{28A0092B-C50C-407E-A947-70E740481C1C}">
                <a14:useLocalDpi xmlns:a14="http://schemas.microsoft.com/office/drawing/2010/main" val="0"/>
              </a:ext>
            </a:extLst>
          </a:blip>
          <a:srcRect l="50466" t="65667" r="43147" b="19338"/>
          <a:stretch/>
        </p:blipFill>
        <p:spPr>
          <a:xfrm>
            <a:off x="3200400" y="924577"/>
            <a:ext cx="304801" cy="631291"/>
          </a:xfrm>
          <a:prstGeom prst="rect">
            <a:avLst/>
          </a:prstGeom>
          <a:ln>
            <a:solidFill>
              <a:sysClr val="windowText" lastClr="000000"/>
            </a:solidFill>
          </a:ln>
        </p:spPr>
      </p:pic>
      <p:grpSp>
        <p:nvGrpSpPr>
          <p:cNvPr id="2" name="Group 1"/>
          <p:cNvGrpSpPr/>
          <p:nvPr/>
        </p:nvGrpSpPr>
        <p:grpSpPr>
          <a:xfrm>
            <a:off x="2293682" y="2895600"/>
            <a:ext cx="1821118" cy="2015412"/>
            <a:chOff x="2057400" y="3551237"/>
            <a:chExt cx="1821118" cy="2015412"/>
          </a:xfrm>
        </p:grpSpPr>
        <p:sp>
          <p:nvSpPr>
            <p:cNvPr id="14" name="Rectangle 8"/>
            <p:cNvSpPr>
              <a:spLocks noChangeArrowheads="1"/>
            </p:cNvSpPr>
            <p:nvPr/>
          </p:nvSpPr>
          <p:spPr bwMode="auto">
            <a:xfrm>
              <a:off x="2590800" y="3551237"/>
              <a:ext cx="121668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000000"/>
                  </a:solidFill>
                  <a:effectLst/>
                </a:rPr>
                <a:t>DCYTB mRNA Expression</a:t>
              </a:r>
              <a:endParaRPr kumimoji="0" lang="en-US" altLang="en-US" sz="800" b="0" i="0" u="none" strike="noStrike" cap="none" normalizeH="0" baseline="0" dirty="0" smtClean="0">
                <a:ln>
                  <a:noFill/>
                </a:ln>
                <a:solidFill>
                  <a:schemeClr val="tx1"/>
                </a:solidFill>
                <a:effectLst/>
              </a:endParaRPr>
            </a:p>
          </p:txBody>
        </p:sp>
        <p:sp>
          <p:nvSpPr>
            <p:cNvPr id="16" name="Line 10"/>
            <p:cNvSpPr>
              <a:spLocks noChangeShapeType="1"/>
            </p:cNvSpPr>
            <p:nvPr/>
          </p:nvSpPr>
          <p:spPr bwMode="auto">
            <a:xfrm flipV="1">
              <a:off x="3173413" y="5389563"/>
              <a:ext cx="0" cy="2381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20" name="Rectangle 12"/>
            <p:cNvSpPr>
              <a:spLocks noChangeArrowheads="1"/>
            </p:cNvSpPr>
            <p:nvPr/>
          </p:nvSpPr>
          <p:spPr bwMode="auto">
            <a:xfrm>
              <a:off x="2867025" y="5443538"/>
              <a:ext cx="27892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000000"/>
                  </a:solidFill>
                  <a:effectLst/>
                </a:rPr>
                <a:t>MCF7</a:t>
              </a:r>
              <a:endParaRPr kumimoji="0" lang="en-US" altLang="en-US" sz="800" b="0" i="0" u="none" strike="noStrike" cap="none" normalizeH="0" baseline="0" dirty="0" smtClean="0">
                <a:ln>
                  <a:noFill/>
                </a:ln>
                <a:solidFill>
                  <a:schemeClr val="tx1"/>
                </a:solidFill>
                <a:effectLst/>
              </a:endParaRPr>
            </a:p>
          </p:txBody>
        </p:sp>
        <p:sp>
          <p:nvSpPr>
            <p:cNvPr id="21" name="Rectangle 13"/>
            <p:cNvSpPr>
              <a:spLocks noChangeArrowheads="1"/>
            </p:cNvSpPr>
            <p:nvPr/>
          </p:nvSpPr>
          <p:spPr bwMode="auto">
            <a:xfrm>
              <a:off x="3340100" y="5443538"/>
              <a:ext cx="25167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000000"/>
                  </a:solidFill>
                  <a:effectLst/>
                </a:rPr>
                <a:t>T47D</a:t>
              </a:r>
              <a:endParaRPr kumimoji="0" lang="en-US" altLang="en-US" sz="800" b="0" i="0" u="none" strike="noStrike" cap="none" normalizeH="0" baseline="0" dirty="0" smtClean="0">
                <a:ln>
                  <a:noFill/>
                </a:ln>
                <a:solidFill>
                  <a:schemeClr val="tx1"/>
                </a:solidFill>
                <a:effectLst/>
              </a:endParaRPr>
            </a:p>
          </p:txBody>
        </p:sp>
        <p:sp>
          <p:nvSpPr>
            <p:cNvPr id="22" name="Rectangle 14"/>
            <p:cNvSpPr>
              <a:spLocks noChangeArrowheads="1"/>
            </p:cNvSpPr>
            <p:nvPr/>
          </p:nvSpPr>
          <p:spPr bwMode="auto">
            <a:xfrm rot="16200000" flipH="1">
              <a:off x="1313447" y="4546165"/>
              <a:ext cx="161101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000000"/>
                  </a:solidFill>
                  <a:effectLst/>
                </a:rPr>
                <a:t>DCYTB/GAPDH mRNA Expression</a:t>
              </a:r>
              <a:endParaRPr kumimoji="0" lang="en-US" altLang="en-US" sz="800" b="0" i="0" u="none" strike="noStrike" cap="none" normalizeH="0" baseline="0" dirty="0" smtClean="0">
                <a:ln>
                  <a:noFill/>
                </a:ln>
                <a:solidFill>
                  <a:schemeClr val="tx1"/>
                </a:solidFill>
                <a:effectLst/>
              </a:endParaRPr>
            </a:p>
          </p:txBody>
        </p:sp>
        <p:sp>
          <p:nvSpPr>
            <p:cNvPr id="23" name="Line 15"/>
            <p:cNvSpPr>
              <a:spLocks noChangeShapeType="1"/>
            </p:cNvSpPr>
            <p:nvPr/>
          </p:nvSpPr>
          <p:spPr bwMode="auto">
            <a:xfrm flipV="1">
              <a:off x="2551113" y="4635500"/>
              <a:ext cx="0" cy="75406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24" name="Line 16"/>
            <p:cNvSpPr>
              <a:spLocks noChangeShapeType="1"/>
            </p:cNvSpPr>
            <p:nvPr/>
          </p:nvSpPr>
          <p:spPr bwMode="auto">
            <a:xfrm flipV="1">
              <a:off x="2551113" y="3789363"/>
              <a:ext cx="0" cy="75565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25" name="Line 17"/>
            <p:cNvSpPr>
              <a:spLocks noChangeShapeType="1"/>
            </p:cNvSpPr>
            <p:nvPr/>
          </p:nvSpPr>
          <p:spPr bwMode="auto">
            <a:xfrm flipV="1">
              <a:off x="2505075" y="4589463"/>
              <a:ext cx="92075" cy="9207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26" name="Line 18"/>
            <p:cNvSpPr>
              <a:spLocks noChangeShapeType="1"/>
            </p:cNvSpPr>
            <p:nvPr/>
          </p:nvSpPr>
          <p:spPr bwMode="auto">
            <a:xfrm flipV="1">
              <a:off x="2505075" y="4498975"/>
              <a:ext cx="92075" cy="9048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27" name="Line 19"/>
            <p:cNvSpPr>
              <a:spLocks noChangeShapeType="1"/>
            </p:cNvSpPr>
            <p:nvPr/>
          </p:nvSpPr>
          <p:spPr bwMode="auto">
            <a:xfrm>
              <a:off x="2528888" y="5389563"/>
              <a:ext cx="2222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28" name="Line 20"/>
            <p:cNvSpPr>
              <a:spLocks noChangeShapeType="1"/>
            </p:cNvSpPr>
            <p:nvPr/>
          </p:nvSpPr>
          <p:spPr bwMode="auto">
            <a:xfrm>
              <a:off x="2528888" y="5087938"/>
              <a:ext cx="2222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29" name="Line 21"/>
            <p:cNvSpPr>
              <a:spLocks noChangeShapeType="1"/>
            </p:cNvSpPr>
            <p:nvPr/>
          </p:nvSpPr>
          <p:spPr bwMode="auto">
            <a:xfrm>
              <a:off x="2528888" y="4786313"/>
              <a:ext cx="2222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30" name="Line 22"/>
            <p:cNvSpPr>
              <a:spLocks noChangeShapeType="1"/>
            </p:cNvSpPr>
            <p:nvPr/>
          </p:nvSpPr>
          <p:spPr bwMode="auto">
            <a:xfrm>
              <a:off x="2528888" y="4344988"/>
              <a:ext cx="2222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31" name="Line 23"/>
            <p:cNvSpPr>
              <a:spLocks noChangeShapeType="1"/>
            </p:cNvSpPr>
            <p:nvPr/>
          </p:nvSpPr>
          <p:spPr bwMode="auto">
            <a:xfrm>
              <a:off x="2528888" y="4146550"/>
              <a:ext cx="2222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32" name="Line 24"/>
            <p:cNvSpPr>
              <a:spLocks noChangeShapeType="1"/>
            </p:cNvSpPr>
            <p:nvPr/>
          </p:nvSpPr>
          <p:spPr bwMode="auto">
            <a:xfrm>
              <a:off x="2528888" y="3948113"/>
              <a:ext cx="2222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36" name="Rectangle 25"/>
            <p:cNvSpPr>
              <a:spLocks noChangeArrowheads="1"/>
            </p:cNvSpPr>
            <p:nvPr/>
          </p:nvSpPr>
          <p:spPr bwMode="auto">
            <a:xfrm>
              <a:off x="2209800" y="5353050"/>
              <a:ext cx="2596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rPr>
                <a:t>0.000</a:t>
              </a:r>
              <a:endParaRPr kumimoji="0" lang="en-US" altLang="en-US" sz="800" b="0" i="0" u="none" strike="noStrike" cap="none" normalizeH="0" baseline="0" smtClean="0">
                <a:ln>
                  <a:noFill/>
                </a:ln>
                <a:solidFill>
                  <a:schemeClr val="tx1"/>
                </a:solidFill>
                <a:effectLst/>
              </a:endParaRPr>
            </a:p>
          </p:txBody>
        </p:sp>
        <p:sp>
          <p:nvSpPr>
            <p:cNvPr id="37" name="Rectangle 26"/>
            <p:cNvSpPr>
              <a:spLocks noChangeArrowheads="1"/>
            </p:cNvSpPr>
            <p:nvPr/>
          </p:nvSpPr>
          <p:spPr bwMode="auto">
            <a:xfrm>
              <a:off x="2209800" y="5051425"/>
              <a:ext cx="2596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rPr>
                <a:t>0.004</a:t>
              </a:r>
              <a:endParaRPr kumimoji="0" lang="en-US" altLang="en-US" sz="800" b="0" i="0" u="none" strike="noStrike" cap="none" normalizeH="0" baseline="0" smtClean="0">
                <a:ln>
                  <a:noFill/>
                </a:ln>
                <a:solidFill>
                  <a:schemeClr val="tx1"/>
                </a:solidFill>
                <a:effectLst/>
              </a:endParaRPr>
            </a:p>
          </p:txBody>
        </p:sp>
        <p:sp>
          <p:nvSpPr>
            <p:cNvPr id="38" name="Rectangle 27"/>
            <p:cNvSpPr>
              <a:spLocks noChangeArrowheads="1"/>
            </p:cNvSpPr>
            <p:nvPr/>
          </p:nvSpPr>
          <p:spPr bwMode="auto">
            <a:xfrm>
              <a:off x="2209800" y="4749800"/>
              <a:ext cx="2596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rPr>
                <a:t>0.008</a:t>
              </a:r>
              <a:endParaRPr kumimoji="0" lang="en-US" altLang="en-US" sz="800" b="0" i="0" u="none" strike="noStrike" cap="none" normalizeH="0" baseline="0" smtClean="0">
                <a:ln>
                  <a:noFill/>
                </a:ln>
                <a:solidFill>
                  <a:schemeClr val="tx1"/>
                </a:solidFill>
                <a:effectLst/>
              </a:endParaRPr>
            </a:p>
          </p:txBody>
        </p:sp>
        <p:sp>
          <p:nvSpPr>
            <p:cNvPr id="39" name="Rectangle 28"/>
            <p:cNvSpPr>
              <a:spLocks noChangeArrowheads="1"/>
            </p:cNvSpPr>
            <p:nvPr/>
          </p:nvSpPr>
          <p:spPr bwMode="auto">
            <a:xfrm>
              <a:off x="2209800" y="4508500"/>
              <a:ext cx="2596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rPr>
                <a:t>0.800</a:t>
              </a:r>
              <a:endParaRPr kumimoji="0" lang="en-US" altLang="en-US" sz="800" b="0" i="0" u="none" strike="noStrike" cap="none" normalizeH="0" baseline="0" smtClean="0">
                <a:ln>
                  <a:noFill/>
                </a:ln>
                <a:solidFill>
                  <a:schemeClr val="tx1"/>
                </a:solidFill>
                <a:effectLst/>
              </a:endParaRPr>
            </a:p>
          </p:txBody>
        </p:sp>
        <p:sp>
          <p:nvSpPr>
            <p:cNvPr id="40" name="Rectangle 29"/>
            <p:cNvSpPr>
              <a:spLocks noChangeArrowheads="1"/>
            </p:cNvSpPr>
            <p:nvPr/>
          </p:nvSpPr>
          <p:spPr bwMode="auto">
            <a:xfrm>
              <a:off x="2209800" y="4310063"/>
              <a:ext cx="2596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rPr>
                <a:t>1.000</a:t>
              </a:r>
              <a:endParaRPr kumimoji="0" lang="en-US" altLang="en-US" sz="800" b="0" i="0" u="none" strike="noStrike" cap="none" normalizeH="0" baseline="0" smtClean="0">
                <a:ln>
                  <a:noFill/>
                </a:ln>
                <a:solidFill>
                  <a:schemeClr val="tx1"/>
                </a:solidFill>
                <a:effectLst/>
              </a:endParaRPr>
            </a:p>
          </p:txBody>
        </p:sp>
        <p:sp>
          <p:nvSpPr>
            <p:cNvPr id="41" name="Rectangle 30"/>
            <p:cNvSpPr>
              <a:spLocks noChangeArrowheads="1"/>
            </p:cNvSpPr>
            <p:nvPr/>
          </p:nvSpPr>
          <p:spPr bwMode="auto">
            <a:xfrm>
              <a:off x="2209800" y="4111625"/>
              <a:ext cx="2596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rPr>
                <a:t>1.200</a:t>
              </a:r>
              <a:endParaRPr kumimoji="0" lang="en-US" altLang="en-US" sz="800" b="0" i="0" u="none" strike="noStrike" cap="none" normalizeH="0" baseline="0" smtClean="0">
                <a:ln>
                  <a:noFill/>
                </a:ln>
                <a:solidFill>
                  <a:schemeClr val="tx1"/>
                </a:solidFill>
                <a:effectLst/>
              </a:endParaRPr>
            </a:p>
          </p:txBody>
        </p:sp>
        <p:sp>
          <p:nvSpPr>
            <p:cNvPr id="42" name="Rectangle 31"/>
            <p:cNvSpPr>
              <a:spLocks noChangeArrowheads="1"/>
            </p:cNvSpPr>
            <p:nvPr/>
          </p:nvSpPr>
          <p:spPr bwMode="auto">
            <a:xfrm>
              <a:off x="2209800" y="3913188"/>
              <a:ext cx="25968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000000"/>
                  </a:solidFill>
                  <a:effectLst/>
                </a:rPr>
                <a:t>1.400</a:t>
              </a:r>
              <a:endParaRPr kumimoji="0" lang="en-US" altLang="en-US" sz="800" b="0" i="0" u="none" strike="noStrike" cap="none" normalizeH="0" baseline="0" dirty="0" smtClean="0">
                <a:ln>
                  <a:noFill/>
                </a:ln>
                <a:solidFill>
                  <a:schemeClr val="tx1"/>
                </a:solidFill>
                <a:effectLst/>
              </a:endParaRPr>
            </a:p>
          </p:txBody>
        </p:sp>
        <p:sp>
          <p:nvSpPr>
            <p:cNvPr id="43" name="Rectangle 32"/>
            <p:cNvSpPr>
              <a:spLocks noChangeArrowheads="1"/>
            </p:cNvSpPr>
            <p:nvPr/>
          </p:nvSpPr>
          <p:spPr bwMode="auto">
            <a:xfrm>
              <a:off x="2905125" y="5030788"/>
              <a:ext cx="122238" cy="355600"/>
            </a:xfrm>
            <a:prstGeom prst="rect">
              <a:avLst/>
            </a:prstGeom>
            <a:solidFill>
              <a:srgbClr val="000000"/>
            </a:solidFill>
            <a:ln w="476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44" name="Freeform 33"/>
            <p:cNvSpPr>
              <a:spLocks/>
            </p:cNvSpPr>
            <p:nvPr/>
          </p:nvSpPr>
          <p:spPr bwMode="auto">
            <a:xfrm flipV="1">
              <a:off x="2903538" y="5029200"/>
              <a:ext cx="125413" cy="358775"/>
            </a:xfrm>
            <a:custGeom>
              <a:avLst/>
              <a:gdLst>
                <a:gd name="T0" fmla="*/ 273 w 273"/>
                <a:gd name="T1" fmla="*/ 0 h 784"/>
                <a:gd name="T2" fmla="*/ 273 w 273"/>
                <a:gd name="T3" fmla="*/ 784 h 784"/>
                <a:gd name="T4" fmla="*/ 0 w 273"/>
                <a:gd name="T5" fmla="*/ 784 h 784"/>
                <a:gd name="T6" fmla="*/ 0 w 273"/>
                <a:gd name="T7" fmla="*/ 0 h 784"/>
              </a:gdLst>
              <a:ahLst/>
              <a:cxnLst>
                <a:cxn ang="0">
                  <a:pos x="T0" y="T1"/>
                </a:cxn>
                <a:cxn ang="0">
                  <a:pos x="T2" y="T3"/>
                </a:cxn>
                <a:cxn ang="0">
                  <a:pos x="T4" y="T5"/>
                </a:cxn>
                <a:cxn ang="0">
                  <a:pos x="T6" y="T7"/>
                </a:cxn>
              </a:cxnLst>
              <a:rect l="0" t="0" r="r" b="b"/>
              <a:pathLst>
                <a:path w="273" h="784">
                  <a:moveTo>
                    <a:pt x="273" y="0"/>
                  </a:moveTo>
                  <a:lnTo>
                    <a:pt x="273" y="784"/>
                  </a:lnTo>
                  <a:lnTo>
                    <a:pt x="0" y="784"/>
                  </a:lnTo>
                  <a:lnTo>
                    <a:pt x="0"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45" name="Line 34"/>
            <p:cNvSpPr>
              <a:spLocks noChangeShapeType="1"/>
            </p:cNvSpPr>
            <p:nvPr/>
          </p:nvSpPr>
          <p:spPr bwMode="auto">
            <a:xfrm flipV="1">
              <a:off x="2965450" y="4956175"/>
              <a:ext cx="0" cy="7302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46" name="Line 35"/>
            <p:cNvSpPr>
              <a:spLocks noChangeShapeType="1"/>
            </p:cNvSpPr>
            <p:nvPr/>
          </p:nvSpPr>
          <p:spPr bwMode="auto">
            <a:xfrm>
              <a:off x="2943225" y="4956175"/>
              <a:ext cx="46038"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47" name="Rectangle 36"/>
            <p:cNvSpPr>
              <a:spLocks noChangeArrowheads="1"/>
            </p:cNvSpPr>
            <p:nvPr/>
          </p:nvSpPr>
          <p:spPr bwMode="auto">
            <a:xfrm>
              <a:off x="3354387" y="4637088"/>
              <a:ext cx="122238" cy="749300"/>
            </a:xfrm>
            <a:prstGeom prst="rect">
              <a:avLst/>
            </a:prstGeom>
            <a:solidFill>
              <a:srgbClr val="000000"/>
            </a:solidFill>
            <a:ln w="476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48" name="Line 37"/>
            <p:cNvSpPr>
              <a:spLocks noChangeShapeType="1"/>
            </p:cNvSpPr>
            <p:nvPr/>
          </p:nvSpPr>
          <p:spPr bwMode="auto">
            <a:xfrm flipV="1">
              <a:off x="3478212" y="4635500"/>
              <a:ext cx="0" cy="75247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49" name="Line 38"/>
            <p:cNvSpPr>
              <a:spLocks noChangeShapeType="1"/>
            </p:cNvSpPr>
            <p:nvPr/>
          </p:nvSpPr>
          <p:spPr bwMode="auto">
            <a:xfrm>
              <a:off x="3352800" y="4635500"/>
              <a:ext cx="0" cy="75247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50" name="Rectangle 39"/>
            <p:cNvSpPr>
              <a:spLocks noChangeArrowheads="1"/>
            </p:cNvSpPr>
            <p:nvPr/>
          </p:nvSpPr>
          <p:spPr bwMode="auto">
            <a:xfrm>
              <a:off x="3354387" y="3883025"/>
              <a:ext cx="122238" cy="660400"/>
            </a:xfrm>
            <a:prstGeom prst="rect">
              <a:avLst/>
            </a:prstGeom>
            <a:solidFill>
              <a:srgbClr val="000000"/>
            </a:solidFill>
            <a:ln w="476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51" name="Freeform 40"/>
            <p:cNvSpPr>
              <a:spLocks/>
            </p:cNvSpPr>
            <p:nvPr/>
          </p:nvSpPr>
          <p:spPr bwMode="auto">
            <a:xfrm flipV="1">
              <a:off x="3352800" y="3881438"/>
              <a:ext cx="125413" cy="663575"/>
            </a:xfrm>
            <a:custGeom>
              <a:avLst/>
              <a:gdLst>
                <a:gd name="T0" fmla="*/ 273 w 273"/>
                <a:gd name="T1" fmla="*/ 0 h 1449"/>
                <a:gd name="T2" fmla="*/ 273 w 273"/>
                <a:gd name="T3" fmla="*/ 1449 h 1449"/>
                <a:gd name="T4" fmla="*/ 0 w 273"/>
                <a:gd name="T5" fmla="*/ 1449 h 1449"/>
                <a:gd name="T6" fmla="*/ 0 w 273"/>
                <a:gd name="T7" fmla="*/ 0 h 1449"/>
              </a:gdLst>
              <a:ahLst/>
              <a:cxnLst>
                <a:cxn ang="0">
                  <a:pos x="T0" y="T1"/>
                </a:cxn>
                <a:cxn ang="0">
                  <a:pos x="T2" y="T3"/>
                </a:cxn>
                <a:cxn ang="0">
                  <a:pos x="T4" y="T5"/>
                </a:cxn>
                <a:cxn ang="0">
                  <a:pos x="T6" y="T7"/>
                </a:cxn>
              </a:cxnLst>
              <a:rect l="0" t="0" r="r" b="b"/>
              <a:pathLst>
                <a:path w="273" h="1449">
                  <a:moveTo>
                    <a:pt x="273" y="0"/>
                  </a:moveTo>
                  <a:lnTo>
                    <a:pt x="273" y="1449"/>
                  </a:lnTo>
                  <a:lnTo>
                    <a:pt x="0" y="1449"/>
                  </a:lnTo>
                  <a:lnTo>
                    <a:pt x="0" y="0"/>
                  </a:lnTo>
                </a:path>
              </a:pathLst>
            </a:custGeom>
            <a:noFill/>
            <a:ln w="47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52" name="Line 41"/>
            <p:cNvSpPr>
              <a:spLocks noChangeShapeType="1"/>
            </p:cNvSpPr>
            <p:nvPr/>
          </p:nvSpPr>
          <p:spPr bwMode="auto">
            <a:xfrm flipV="1">
              <a:off x="3414712" y="3867150"/>
              <a:ext cx="0" cy="1428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53" name="Line 42"/>
            <p:cNvSpPr>
              <a:spLocks noChangeShapeType="1"/>
            </p:cNvSpPr>
            <p:nvPr/>
          </p:nvSpPr>
          <p:spPr bwMode="auto">
            <a:xfrm>
              <a:off x="3392487" y="3867150"/>
              <a:ext cx="46038"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sp>
          <p:nvSpPr>
            <p:cNvPr id="54" name="Line 43"/>
            <p:cNvSpPr>
              <a:spLocks noChangeShapeType="1"/>
            </p:cNvSpPr>
            <p:nvPr/>
          </p:nvSpPr>
          <p:spPr bwMode="auto">
            <a:xfrm>
              <a:off x="2551113" y="5389562"/>
              <a:ext cx="1327405" cy="158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8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61107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978824" y="1444906"/>
            <a:ext cx="4462327" cy="2212985"/>
            <a:chOff x="783795" y="5652821"/>
            <a:chExt cx="4462327" cy="2212985"/>
          </a:xfrm>
        </p:grpSpPr>
        <p:pic>
          <p:nvPicPr>
            <p:cNvPr id="54" name="Picture 53"/>
            <p:cNvPicPr>
              <a:picLocks noChangeAspect="1"/>
            </p:cNvPicPr>
            <p:nvPr/>
          </p:nvPicPr>
          <p:blipFill rotWithShape="1">
            <a:blip r:embed="rId3" cstate="print">
              <a:extLst>
                <a:ext uri="{28A0092B-C50C-407E-A947-70E740481C1C}">
                  <a14:useLocalDpi xmlns:a14="http://schemas.microsoft.com/office/drawing/2010/main" val="0"/>
                </a:ext>
              </a:extLst>
            </a:blip>
            <a:srcRect l="84631" t="63436" r="7684" b="9924"/>
            <a:stretch/>
          </p:blipFill>
          <p:spPr>
            <a:xfrm>
              <a:off x="4814461" y="7042091"/>
              <a:ext cx="381000" cy="375496"/>
            </a:xfrm>
            <a:prstGeom prst="rect">
              <a:avLst/>
            </a:prstGeom>
            <a:ln>
              <a:solidFill>
                <a:schemeClr val="tx1"/>
              </a:solidFill>
            </a:ln>
          </p:spPr>
        </p:pic>
        <p:pic>
          <p:nvPicPr>
            <p:cNvPr id="55" name="Picture 54"/>
            <p:cNvPicPr>
              <a:picLocks noChangeAspect="1"/>
            </p:cNvPicPr>
            <p:nvPr/>
          </p:nvPicPr>
          <p:blipFill rotWithShape="1">
            <a:blip r:embed="rId4" cstate="print">
              <a:extLst>
                <a:ext uri="{28A0092B-C50C-407E-A947-70E740481C1C}">
                  <a14:useLocalDpi xmlns:a14="http://schemas.microsoft.com/office/drawing/2010/main" val="0"/>
                </a:ext>
              </a:extLst>
            </a:blip>
            <a:srcRect l="82420" t="23276" r="10254" b="67293"/>
            <a:stretch/>
          </p:blipFill>
          <p:spPr>
            <a:xfrm>
              <a:off x="4823986" y="7499291"/>
              <a:ext cx="381000" cy="366515"/>
            </a:xfrm>
            <a:prstGeom prst="rect">
              <a:avLst/>
            </a:prstGeom>
            <a:ln>
              <a:solidFill>
                <a:schemeClr val="tx1"/>
              </a:solidFill>
            </a:ln>
          </p:spPr>
        </p:pic>
        <p:pic>
          <p:nvPicPr>
            <p:cNvPr id="56" name="Picture 55"/>
            <p:cNvPicPr>
              <a:picLocks noChangeAspect="1"/>
            </p:cNvPicPr>
            <p:nvPr/>
          </p:nvPicPr>
          <p:blipFill rotWithShape="1">
            <a:blip r:embed="rId5" cstate="print">
              <a:extLst>
                <a:ext uri="{28A0092B-C50C-407E-A947-70E740481C1C}">
                  <a14:useLocalDpi xmlns:a14="http://schemas.microsoft.com/office/drawing/2010/main" val="0"/>
                </a:ext>
              </a:extLst>
            </a:blip>
            <a:srcRect l="81894" t="56698" r="9431" b="31279"/>
            <a:stretch/>
          </p:blipFill>
          <p:spPr>
            <a:xfrm>
              <a:off x="4788922" y="6480702"/>
              <a:ext cx="457200" cy="473507"/>
            </a:xfrm>
            <a:prstGeom prst="rect">
              <a:avLst/>
            </a:prstGeom>
            <a:ln>
              <a:solidFill>
                <a:schemeClr val="tx1"/>
              </a:solidFill>
            </a:ln>
          </p:spPr>
        </p:pic>
        <p:sp>
          <p:nvSpPr>
            <p:cNvPr id="57" name="TextBox 56"/>
            <p:cNvSpPr txBox="1"/>
            <p:nvPr/>
          </p:nvSpPr>
          <p:spPr>
            <a:xfrm>
              <a:off x="4905265" y="6207214"/>
              <a:ext cx="220079" cy="276999"/>
            </a:xfrm>
            <a:prstGeom prst="rect">
              <a:avLst/>
            </a:prstGeom>
            <a:noFill/>
            <a:ln>
              <a:noFill/>
            </a:ln>
          </p:spPr>
          <p:txBody>
            <a:bodyPr wrap="square" rtlCol="0">
              <a:spAutoFit/>
            </a:bodyPr>
            <a:lstStyle/>
            <a:p>
              <a:pPr algn="ctr"/>
              <a:r>
                <a:rPr lang="en-US" sz="1200" dirty="0"/>
                <a:t>0</a:t>
              </a:r>
            </a:p>
          </p:txBody>
        </p:sp>
        <p:pic>
          <p:nvPicPr>
            <p:cNvPr id="58" name="Picture 57"/>
            <p:cNvPicPr>
              <a:picLocks noChangeAspect="1"/>
            </p:cNvPicPr>
            <p:nvPr/>
          </p:nvPicPr>
          <p:blipFill rotWithShape="1">
            <a:blip r:embed="rId3" cstate="print">
              <a:extLst>
                <a:ext uri="{28A0092B-C50C-407E-A947-70E740481C1C}">
                  <a14:useLocalDpi xmlns:a14="http://schemas.microsoft.com/office/drawing/2010/main" val="0"/>
                </a:ext>
              </a:extLst>
            </a:blip>
            <a:srcRect l="1632" t="63436" r="40531" b="9924"/>
            <a:stretch/>
          </p:blipFill>
          <p:spPr>
            <a:xfrm>
              <a:off x="1847433" y="7042091"/>
              <a:ext cx="2867352" cy="375496"/>
            </a:xfrm>
            <a:prstGeom prst="rect">
              <a:avLst/>
            </a:prstGeom>
            <a:ln>
              <a:solidFill>
                <a:schemeClr val="tx1"/>
              </a:solidFill>
            </a:ln>
          </p:spPr>
        </p:pic>
        <p:pic>
          <p:nvPicPr>
            <p:cNvPr id="59" name="Picture 58"/>
            <p:cNvPicPr>
              <a:picLocks noChangeAspect="1"/>
            </p:cNvPicPr>
            <p:nvPr/>
          </p:nvPicPr>
          <p:blipFill rotWithShape="1">
            <a:blip r:embed="rId6" cstate="print">
              <a:extLst>
                <a:ext uri="{28A0092B-C50C-407E-A947-70E740481C1C}">
                  <a14:useLocalDpi xmlns:a14="http://schemas.microsoft.com/office/drawing/2010/main" val="0"/>
                </a:ext>
              </a:extLst>
            </a:blip>
            <a:srcRect l="3300" t="23276" r="41236" b="67293"/>
            <a:stretch/>
          </p:blipFill>
          <p:spPr>
            <a:xfrm>
              <a:off x="1847432" y="7499291"/>
              <a:ext cx="2884573" cy="366515"/>
            </a:xfrm>
            <a:prstGeom prst="rect">
              <a:avLst/>
            </a:prstGeom>
            <a:ln>
              <a:solidFill>
                <a:schemeClr val="tx1"/>
              </a:solidFill>
            </a:ln>
          </p:spPr>
        </p:pic>
        <p:pic>
          <p:nvPicPr>
            <p:cNvPr id="60" name="Picture 59"/>
            <p:cNvPicPr>
              <a:picLocks noChangeAspect="1"/>
            </p:cNvPicPr>
            <p:nvPr/>
          </p:nvPicPr>
          <p:blipFill rotWithShape="1">
            <a:blip r:embed="rId5" cstate="print">
              <a:extLst>
                <a:ext uri="{28A0092B-C50C-407E-A947-70E740481C1C}">
                  <a14:useLocalDpi xmlns:a14="http://schemas.microsoft.com/office/drawing/2010/main" val="0"/>
                </a:ext>
              </a:extLst>
            </a:blip>
            <a:srcRect l="5263" t="56698" r="39794" b="31279"/>
            <a:stretch/>
          </p:blipFill>
          <p:spPr>
            <a:xfrm>
              <a:off x="1847434" y="6480702"/>
              <a:ext cx="2895600" cy="473507"/>
            </a:xfrm>
            <a:prstGeom prst="rect">
              <a:avLst/>
            </a:prstGeom>
            <a:ln>
              <a:solidFill>
                <a:schemeClr val="tx1"/>
              </a:solidFill>
            </a:ln>
          </p:spPr>
        </p:pic>
        <p:sp>
          <p:nvSpPr>
            <p:cNvPr id="61" name="TextBox 60"/>
            <p:cNvSpPr txBox="1"/>
            <p:nvPr/>
          </p:nvSpPr>
          <p:spPr>
            <a:xfrm>
              <a:off x="3070572" y="6192812"/>
              <a:ext cx="391769" cy="276999"/>
            </a:xfrm>
            <a:prstGeom prst="rect">
              <a:avLst/>
            </a:prstGeom>
            <a:noFill/>
            <a:ln>
              <a:noFill/>
            </a:ln>
          </p:spPr>
          <p:txBody>
            <a:bodyPr wrap="square" rtlCol="0">
              <a:spAutoFit/>
            </a:bodyPr>
            <a:lstStyle/>
            <a:p>
              <a:pPr algn="ctr"/>
              <a:r>
                <a:rPr lang="en-US" sz="1200" dirty="0"/>
                <a:t>1.0</a:t>
              </a:r>
            </a:p>
          </p:txBody>
        </p:sp>
        <p:sp>
          <p:nvSpPr>
            <p:cNvPr id="62" name="TextBox 61"/>
            <p:cNvSpPr txBox="1"/>
            <p:nvPr/>
          </p:nvSpPr>
          <p:spPr>
            <a:xfrm>
              <a:off x="2024667" y="6188274"/>
              <a:ext cx="495254" cy="276999"/>
            </a:xfrm>
            <a:prstGeom prst="rect">
              <a:avLst/>
            </a:prstGeom>
            <a:noFill/>
            <a:ln>
              <a:noFill/>
            </a:ln>
          </p:spPr>
          <p:txBody>
            <a:bodyPr wrap="square" rtlCol="0">
              <a:spAutoFit/>
            </a:bodyPr>
            <a:lstStyle/>
            <a:p>
              <a:pPr algn="ctr"/>
              <a:r>
                <a:rPr lang="en-US" sz="1200" dirty="0"/>
                <a:t>0.02</a:t>
              </a:r>
            </a:p>
          </p:txBody>
        </p:sp>
        <p:sp>
          <p:nvSpPr>
            <p:cNvPr id="63" name="TextBox 62"/>
            <p:cNvSpPr txBox="1"/>
            <p:nvPr/>
          </p:nvSpPr>
          <p:spPr>
            <a:xfrm>
              <a:off x="2449178" y="6191914"/>
              <a:ext cx="391765" cy="276999"/>
            </a:xfrm>
            <a:prstGeom prst="rect">
              <a:avLst/>
            </a:prstGeom>
            <a:noFill/>
            <a:ln>
              <a:noFill/>
            </a:ln>
          </p:spPr>
          <p:txBody>
            <a:bodyPr wrap="square" rtlCol="0">
              <a:spAutoFit/>
            </a:bodyPr>
            <a:lstStyle/>
            <a:p>
              <a:pPr algn="ctr"/>
              <a:r>
                <a:rPr lang="en-US" sz="1200" dirty="0"/>
                <a:t>0.2</a:t>
              </a:r>
            </a:p>
          </p:txBody>
        </p:sp>
        <p:sp>
          <p:nvSpPr>
            <p:cNvPr id="64" name="TextBox 63"/>
            <p:cNvSpPr txBox="1"/>
            <p:nvPr/>
          </p:nvSpPr>
          <p:spPr>
            <a:xfrm>
              <a:off x="2762278" y="6194573"/>
              <a:ext cx="397083" cy="276999"/>
            </a:xfrm>
            <a:prstGeom prst="rect">
              <a:avLst/>
            </a:prstGeom>
            <a:noFill/>
            <a:ln>
              <a:noFill/>
            </a:ln>
          </p:spPr>
          <p:txBody>
            <a:bodyPr wrap="square" rtlCol="0">
              <a:spAutoFit/>
            </a:bodyPr>
            <a:lstStyle/>
            <a:p>
              <a:pPr algn="ctr"/>
              <a:r>
                <a:rPr lang="en-US" sz="1200" dirty="0"/>
                <a:t>0.5</a:t>
              </a:r>
            </a:p>
          </p:txBody>
        </p:sp>
        <p:sp>
          <p:nvSpPr>
            <p:cNvPr id="65" name="TextBox 64"/>
            <p:cNvSpPr txBox="1"/>
            <p:nvPr/>
          </p:nvSpPr>
          <p:spPr>
            <a:xfrm>
              <a:off x="1161634" y="6559839"/>
              <a:ext cx="685799" cy="307777"/>
            </a:xfrm>
            <a:prstGeom prst="rect">
              <a:avLst/>
            </a:prstGeom>
            <a:noFill/>
          </p:spPr>
          <p:txBody>
            <a:bodyPr wrap="square" rtlCol="0" anchor="ctr">
              <a:spAutoFit/>
            </a:bodyPr>
            <a:lstStyle/>
            <a:p>
              <a:pPr algn="r"/>
              <a:r>
                <a:rPr lang="en-US" sz="1400" dirty="0"/>
                <a:t>DCYTB</a:t>
              </a:r>
            </a:p>
          </p:txBody>
        </p:sp>
        <p:sp>
          <p:nvSpPr>
            <p:cNvPr id="66" name="TextBox 65"/>
            <p:cNvSpPr txBox="1"/>
            <p:nvPr/>
          </p:nvSpPr>
          <p:spPr>
            <a:xfrm>
              <a:off x="1090149" y="7528659"/>
              <a:ext cx="761999" cy="307777"/>
            </a:xfrm>
            <a:prstGeom prst="rect">
              <a:avLst/>
            </a:prstGeom>
            <a:noFill/>
          </p:spPr>
          <p:txBody>
            <a:bodyPr wrap="square" rtlCol="0" anchor="ctr">
              <a:spAutoFit/>
            </a:bodyPr>
            <a:lstStyle/>
            <a:p>
              <a:pPr algn="r"/>
              <a:r>
                <a:rPr lang="el-GR" sz="1400" dirty="0">
                  <a:latin typeface="Calibri"/>
                </a:rPr>
                <a:t>β</a:t>
              </a:r>
              <a:r>
                <a:rPr lang="en-US" sz="1400" dirty="0"/>
                <a:t>-actin</a:t>
              </a:r>
            </a:p>
          </p:txBody>
        </p:sp>
        <p:sp>
          <p:nvSpPr>
            <p:cNvPr id="67" name="TextBox 66"/>
            <p:cNvSpPr txBox="1"/>
            <p:nvPr/>
          </p:nvSpPr>
          <p:spPr>
            <a:xfrm>
              <a:off x="4391401" y="6196831"/>
              <a:ext cx="376685" cy="276999"/>
            </a:xfrm>
            <a:prstGeom prst="rect">
              <a:avLst/>
            </a:prstGeom>
            <a:noFill/>
            <a:ln>
              <a:noFill/>
            </a:ln>
          </p:spPr>
          <p:txBody>
            <a:bodyPr wrap="square" rtlCol="0">
              <a:spAutoFit/>
            </a:bodyPr>
            <a:lstStyle/>
            <a:p>
              <a:pPr algn="ctr"/>
              <a:r>
                <a:rPr lang="en-US" sz="1200" dirty="0"/>
                <a:t>1.0</a:t>
              </a:r>
            </a:p>
          </p:txBody>
        </p:sp>
        <p:sp>
          <p:nvSpPr>
            <p:cNvPr id="68" name="TextBox 67"/>
            <p:cNvSpPr txBox="1"/>
            <p:nvPr/>
          </p:nvSpPr>
          <p:spPr>
            <a:xfrm>
              <a:off x="3361863" y="6191515"/>
              <a:ext cx="465478" cy="276999"/>
            </a:xfrm>
            <a:prstGeom prst="rect">
              <a:avLst/>
            </a:prstGeom>
            <a:noFill/>
            <a:ln>
              <a:noFill/>
            </a:ln>
          </p:spPr>
          <p:txBody>
            <a:bodyPr wrap="square" rtlCol="0">
              <a:spAutoFit/>
            </a:bodyPr>
            <a:lstStyle/>
            <a:p>
              <a:pPr algn="ctr"/>
              <a:r>
                <a:rPr lang="en-US" sz="1200" dirty="0"/>
                <a:t>0.02</a:t>
              </a:r>
            </a:p>
          </p:txBody>
        </p:sp>
        <p:sp>
          <p:nvSpPr>
            <p:cNvPr id="69" name="TextBox 68"/>
            <p:cNvSpPr txBox="1"/>
            <p:nvPr/>
          </p:nvSpPr>
          <p:spPr>
            <a:xfrm>
              <a:off x="3725803" y="6191515"/>
              <a:ext cx="381440" cy="276999"/>
            </a:xfrm>
            <a:prstGeom prst="rect">
              <a:avLst/>
            </a:prstGeom>
            <a:noFill/>
            <a:ln>
              <a:noFill/>
            </a:ln>
          </p:spPr>
          <p:txBody>
            <a:bodyPr wrap="square" rtlCol="0">
              <a:spAutoFit/>
            </a:bodyPr>
            <a:lstStyle/>
            <a:p>
              <a:pPr algn="ctr"/>
              <a:r>
                <a:rPr lang="en-US" sz="1200" dirty="0"/>
                <a:t>0.2</a:t>
              </a:r>
            </a:p>
          </p:txBody>
        </p:sp>
        <p:sp>
          <p:nvSpPr>
            <p:cNvPr id="70" name="TextBox 69"/>
            <p:cNvSpPr txBox="1"/>
            <p:nvPr/>
          </p:nvSpPr>
          <p:spPr>
            <a:xfrm>
              <a:off x="4078557" y="6194173"/>
              <a:ext cx="386759" cy="276999"/>
            </a:xfrm>
            <a:prstGeom prst="rect">
              <a:avLst/>
            </a:prstGeom>
            <a:noFill/>
            <a:ln>
              <a:noFill/>
            </a:ln>
          </p:spPr>
          <p:txBody>
            <a:bodyPr wrap="square" rtlCol="0">
              <a:spAutoFit/>
            </a:bodyPr>
            <a:lstStyle/>
            <a:p>
              <a:pPr algn="ctr"/>
              <a:r>
                <a:rPr lang="en-US" sz="1200" dirty="0"/>
                <a:t>0.5</a:t>
              </a:r>
            </a:p>
          </p:txBody>
        </p:sp>
        <p:sp>
          <p:nvSpPr>
            <p:cNvPr id="71" name="TextBox 70"/>
            <p:cNvSpPr txBox="1"/>
            <p:nvPr/>
          </p:nvSpPr>
          <p:spPr>
            <a:xfrm>
              <a:off x="2145701" y="6024435"/>
              <a:ext cx="1231342" cy="276999"/>
            </a:xfrm>
            <a:prstGeom prst="rect">
              <a:avLst/>
            </a:prstGeom>
            <a:noFill/>
            <a:ln>
              <a:noFill/>
            </a:ln>
          </p:spPr>
          <p:txBody>
            <a:bodyPr wrap="square" rtlCol="0">
              <a:spAutoFit/>
            </a:bodyPr>
            <a:lstStyle/>
            <a:p>
              <a:pPr algn="ctr"/>
              <a:r>
                <a:rPr lang="en-US" sz="1200" dirty="0"/>
                <a:t>Vector</a:t>
              </a:r>
            </a:p>
          </p:txBody>
        </p:sp>
        <p:sp>
          <p:nvSpPr>
            <p:cNvPr id="72" name="TextBox 71"/>
            <p:cNvSpPr txBox="1"/>
            <p:nvPr/>
          </p:nvSpPr>
          <p:spPr>
            <a:xfrm>
              <a:off x="3462341" y="6024435"/>
              <a:ext cx="1783781" cy="276999"/>
            </a:xfrm>
            <a:prstGeom prst="rect">
              <a:avLst/>
            </a:prstGeom>
            <a:noFill/>
            <a:ln>
              <a:noFill/>
            </a:ln>
          </p:spPr>
          <p:txBody>
            <a:bodyPr wrap="square" rtlCol="0">
              <a:spAutoFit/>
            </a:bodyPr>
            <a:lstStyle/>
            <a:p>
              <a:pPr algn="ctr"/>
              <a:r>
                <a:rPr lang="en-US" sz="1200" dirty="0"/>
                <a:t>DCYTB</a:t>
              </a:r>
            </a:p>
          </p:txBody>
        </p:sp>
        <p:sp>
          <p:nvSpPr>
            <p:cNvPr id="73" name="TextBox 72"/>
            <p:cNvSpPr txBox="1"/>
            <p:nvPr/>
          </p:nvSpPr>
          <p:spPr>
            <a:xfrm>
              <a:off x="1161633" y="7071607"/>
              <a:ext cx="685799" cy="307777"/>
            </a:xfrm>
            <a:prstGeom prst="rect">
              <a:avLst/>
            </a:prstGeom>
            <a:noFill/>
          </p:spPr>
          <p:txBody>
            <a:bodyPr wrap="square" rtlCol="0" anchor="ctr">
              <a:spAutoFit/>
            </a:bodyPr>
            <a:lstStyle/>
            <a:p>
              <a:pPr algn="r"/>
              <a:r>
                <a:rPr lang="en-US" sz="1400" dirty="0"/>
                <a:t>FTH1</a:t>
              </a:r>
            </a:p>
          </p:txBody>
        </p:sp>
        <p:cxnSp>
          <p:nvCxnSpPr>
            <p:cNvPr id="74" name="Straight Connector 73"/>
            <p:cNvCxnSpPr/>
            <p:nvPr/>
          </p:nvCxnSpPr>
          <p:spPr>
            <a:xfrm>
              <a:off x="3462341" y="6232785"/>
              <a:ext cx="17426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83795" y="6177424"/>
              <a:ext cx="1069352" cy="307777"/>
            </a:xfrm>
            <a:prstGeom prst="rect">
              <a:avLst/>
            </a:prstGeom>
            <a:noFill/>
          </p:spPr>
          <p:txBody>
            <a:bodyPr wrap="square" rtlCol="0" anchor="ctr">
              <a:spAutoFit/>
            </a:bodyPr>
            <a:lstStyle/>
            <a:p>
              <a:pPr algn="r"/>
              <a:r>
                <a:rPr lang="en-US" sz="1400" dirty="0"/>
                <a:t>Dox: </a:t>
              </a:r>
              <a:r>
                <a:rPr lang="en-US" sz="1400" dirty="0">
                  <a:latin typeface="Calibri" panose="020F0502020204030204" pitchFamily="34" charset="0"/>
                </a:rPr>
                <a:t>µg/mL</a:t>
              </a:r>
              <a:endParaRPr lang="en-US" sz="1400" dirty="0"/>
            </a:p>
          </p:txBody>
        </p:sp>
        <p:cxnSp>
          <p:nvCxnSpPr>
            <p:cNvPr id="76" name="Straight Connector 75"/>
            <p:cNvCxnSpPr/>
            <p:nvPr/>
          </p:nvCxnSpPr>
          <p:spPr>
            <a:xfrm>
              <a:off x="2145701" y="6232785"/>
              <a:ext cx="12313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739323" y="5690360"/>
              <a:ext cx="296136" cy="369332"/>
            </a:xfrm>
            <a:prstGeom prst="rect">
              <a:avLst/>
            </a:prstGeom>
            <a:noFill/>
          </p:spPr>
          <p:txBody>
            <a:bodyPr wrap="square" rtlCol="0">
              <a:spAutoFit/>
            </a:bodyPr>
            <a:lstStyle/>
            <a:p>
              <a:r>
                <a:rPr lang="en-US" dirty="0"/>
                <a:t>a</a:t>
              </a:r>
            </a:p>
          </p:txBody>
        </p:sp>
        <p:sp>
          <p:nvSpPr>
            <p:cNvPr id="52" name="TextBox 51"/>
            <p:cNvSpPr txBox="1"/>
            <p:nvPr/>
          </p:nvSpPr>
          <p:spPr>
            <a:xfrm>
              <a:off x="3103064" y="5652821"/>
              <a:ext cx="777442" cy="369332"/>
            </a:xfrm>
            <a:prstGeom prst="rect">
              <a:avLst/>
            </a:prstGeom>
            <a:noFill/>
          </p:spPr>
          <p:txBody>
            <a:bodyPr wrap="square" rtlCol="0">
              <a:spAutoFit/>
            </a:bodyPr>
            <a:lstStyle/>
            <a:p>
              <a:pPr algn="ctr"/>
              <a:r>
                <a:rPr lang="en-US" dirty="0"/>
                <a:t>MCF7</a:t>
              </a:r>
            </a:p>
          </p:txBody>
        </p:sp>
      </p:grpSp>
      <p:grpSp>
        <p:nvGrpSpPr>
          <p:cNvPr id="6" name="Group 5"/>
          <p:cNvGrpSpPr/>
          <p:nvPr/>
        </p:nvGrpSpPr>
        <p:grpSpPr>
          <a:xfrm>
            <a:off x="978824" y="3739593"/>
            <a:ext cx="3811384" cy="2544622"/>
            <a:chOff x="868453" y="2132128"/>
            <a:chExt cx="3811384" cy="2544622"/>
          </a:xfrm>
        </p:grpSpPr>
        <p:sp>
          <p:nvSpPr>
            <p:cNvPr id="31" name="TextBox 30"/>
            <p:cNvSpPr txBox="1"/>
            <p:nvPr/>
          </p:nvSpPr>
          <p:spPr>
            <a:xfrm>
              <a:off x="1747975" y="2223029"/>
              <a:ext cx="296136" cy="369332"/>
            </a:xfrm>
            <a:prstGeom prst="rect">
              <a:avLst/>
            </a:prstGeom>
            <a:noFill/>
          </p:spPr>
          <p:txBody>
            <a:bodyPr wrap="square" rtlCol="0">
              <a:spAutoFit/>
            </a:bodyPr>
            <a:lstStyle/>
            <a:p>
              <a:r>
                <a:rPr lang="en-US" dirty="0"/>
                <a:t>b</a:t>
              </a:r>
            </a:p>
          </p:txBody>
        </p:sp>
        <p:pic>
          <p:nvPicPr>
            <p:cNvPr id="32" name="Picture 31"/>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l="20092" t="66894" r="52653" b="16967"/>
            <a:stretch/>
          </p:blipFill>
          <p:spPr>
            <a:xfrm>
              <a:off x="1937805" y="2781209"/>
              <a:ext cx="1352890" cy="517339"/>
            </a:xfrm>
            <a:prstGeom prst="rect">
              <a:avLst/>
            </a:prstGeom>
            <a:ln>
              <a:solidFill>
                <a:sysClr val="windowText" lastClr="000000"/>
              </a:solidFill>
            </a:ln>
          </p:spPr>
        </p:pic>
        <p:pic>
          <p:nvPicPr>
            <p:cNvPr id="33" name="Picture 32"/>
            <p:cNvPicPr>
              <a:picLocks noChangeAspect="1"/>
            </p:cNvPicPr>
            <p:nvPr/>
          </p:nvPicPr>
          <p:blipFill rotWithShape="1">
            <a:blip r:embed="rId9" cstate="print">
              <a:extLst>
                <a:ext uri="{28A0092B-C50C-407E-A947-70E740481C1C}">
                  <a14:useLocalDpi xmlns:a14="http://schemas.microsoft.com/office/drawing/2010/main" val="0"/>
                </a:ext>
              </a:extLst>
            </a:blip>
            <a:srcRect l="13536" t="56253" r="57903" b="27975"/>
            <a:stretch/>
          </p:blipFill>
          <p:spPr>
            <a:xfrm>
              <a:off x="1938030" y="3386430"/>
              <a:ext cx="1352859" cy="558287"/>
            </a:xfrm>
            <a:prstGeom prst="rect">
              <a:avLst/>
            </a:prstGeom>
            <a:ln>
              <a:solidFill>
                <a:sysClr val="windowText" lastClr="000000"/>
              </a:solidFill>
            </a:ln>
          </p:spPr>
        </p:pic>
        <p:pic>
          <p:nvPicPr>
            <p:cNvPr id="34" name="Picture 33"/>
            <p:cNvPicPr>
              <a:picLocks noChangeAspect="1"/>
            </p:cNvPicPr>
            <p:nvPr/>
          </p:nvPicPr>
          <p:blipFill rotWithShape="1">
            <a:blip r:embed="rId10" cstate="print">
              <a:extLst>
                <a:ext uri="{28A0092B-C50C-407E-A947-70E740481C1C}">
                  <a14:useLocalDpi xmlns:a14="http://schemas.microsoft.com/office/drawing/2010/main" val="0"/>
                </a:ext>
              </a:extLst>
            </a:blip>
            <a:srcRect l="12597" t="38406" r="58270" b="42961"/>
            <a:stretch/>
          </p:blipFill>
          <p:spPr>
            <a:xfrm>
              <a:off x="1938031" y="4030035"/>
              <a:ext cx="1352858" cy="646715"/>
            </a:xfrm>
            <a:prstGeom prst="rect">
              <a:avLst/>
            </a:prstGeom>
            <a:ln>
              <a:solidFill>
                <a:sysClr val="windowText" lastClr="000000"/>
              </a:solidFill>
            </a:ln>
          </p:spPr>
        </p:pic>
        <p:sp>
          <p:nvSpPr>
            <p:cNvPr id="36" name="TextBox 35"/>
            <p:cNvSpPr txBox="1"/>
            <p:nvPr/>
          </p:nvSpPr>
          <p:spPr>
            <a:xfrm>
              <a:off x="1998792" y="2517027"/>
              <a:ext cx="495254" cy="276999"/>
            </a:xfrm>
            <a:prstGeom prst="rect">
              <a:avLst/>
            </a:prstGeom>
            <a:noFill/>
            <a:ln>
              <a:noFill/>
            </a:ln>
          </p:spPr>
          <p:txBody>
            <a:bodyPr wrap="square" rtlCol="0">
              <a:spAutoFit/>
            </a:bodyPr>
            <a:lstStyle/>
            <a:p>
              <a:pPr algn="ctr"/>
              <a:r>
                <a:rPr lang="en-US" sz="1200" dirty="0"/>
                <a:t>0</a:t>
              </a:r>
            </a:p>
          </p:txBody>
        </p:sp>
        <p:sp>
          <p:nvSpPr>
            <p:cNvPr id="37" name="TextBox 36"/>
            <p:cNvSpPr txBox="1"/>
            <p:nvPr/>
          </p:nvSpPr>
          <p:spPr>
            <a:xfrm>
              <a:off x="2477273" y="2520667"/>
              <a:ext cx="391765" cy="276999"/>
            </a:xfrm>
            <a:prstGeom prst="rect">
              <a:avLst/>
            </a:prstGeom>
            <a:noFill/>
            <a:ln>
              <a:noFill/>
            </a:ln>
          </p:spPr>
          <p:txBody>
            <a:bodyPr wrap="square" rtlCol="0">
              <a:spAutoFit/>
            </a:bodyPr>
            <a:lstStyle/>
            <a:p>
              <a:pPr algn="ctr"/>
              <a:r>
                <a:rPr lang="en-US" sz="1200" dirty="0"/>
                <a:t>0.5</a:t>
              </a:r>
            </a:p>
          </p:txBody>
        </p:sp>
        <p:sp>
          <p:nvSpPr>
            <p:cNvPr id="38" name="TextBox 37"/>
            <p:cNvSpPr txBox="1"/>
            <p:nvPr/>
          </p:nvSpPr>
          <p:spPr>
            <a:xfrm>
              <a:off x="2880861" y="2523326"/>
              <a:ext cx="397083" cy="276999"/>
            </a:xfrm>
            <a:prstGeom prst="rect">
              <a:avLst/>
            </a:prstGeom>
            <a:noFill/>
            <a:ln>
              <a:noFill/>
            </a:ln>
          </p:spPr>
          <p:txBody>
            <a:bodyPr wrap="square" rtlCol="0">
              <a:spAutoFit/>
            </a:bodyPr>
            <a:lstStyle/>
            <a:p>
              <a:pPr algn="ctr"/>
              <a:r>
                <a:rPr lang="en-US" sz="1200" dirty="0"/>
                <a:t>1.0</a:t>
              </a:r>
            </a:p>
          </p:txBody>
        </p:sp>
        <p:sp>
          <p:nvSpPr>
            <p:cNvPr id="39" name="TextBox 38"/>
            <p:cNvSpPr txBox="1"/>
            <p:nvPr/>
          </p:nvSpPr>
          <p:spPr>
            <a:xfrm>
              <a:off x="1252006" y="2887446"/>
              <a:ext cx="685799" cy="307777"/>
            </a:xfrm>
            <a:prstGeom prst="rect">
              <a:avLst/>
            </a:prstGeom>
            <a:noFill/>
          </p:spPr>
          <p:txBody>
            <a:bodyPr wrap="square" rtlCol="0" anchor="ctr">
              <a:spAutoFit/>
            </a:bodyPr>
            <a:lstStyle/>
            <a:p>
              <a:pPr algn="r"/>
              <a:r>
                <a:rPr lang="en-US" sz="1400" dirty="0"/>
                <a:t>DCYTB</a:t>
              </a:r>
            </a:p>
          </p:txBody>
        </p:sp>
        <p:sp>
          <p:nvSpPr>
            <p:cNvPr id="40" name="TextBox 39"/>
            <p:cNvSpPr txBox="1"/>
            <p:nvPr/>
          </p:nvSpPr>
          <p:spPr>
            <a:xfrm>
              <a:off x="1179283" y="4193163"/>
              <a:ext cx="761999" cy="307777"/>
            </a:xfrm>
            <a:prstGeom prst="rect">
              <a:avLst/>
            </a:prstGeom>
            <a:noFill/>
          </p:spPr>
          <p:txBody>
            <a:bodyPr wrap="square" rtlCol="0" anchor="ctr">
              <a:spAutoFit/>
            </a:bodyPr>
            <a:lstStyle/>
            <a:p>
              <a:pPr algn="r"/>
              <a:r>
                <a:rPr lang="el-GR" sz="1400" dirty="0">
                  <a:latin typeface="Calibri"/>
                </a:rPr>
                <a:t>β</a:t>
              </a:r>
              <a:r>
                <a:rPr lang="en-US" sz="1400" dirty="0"/>
                <a:t>-actin</a:t>
              </a:r>
            </a:p>
          </p:txBody>
        </p:sp>
        <p:sp>
          <p:nvSpPr>
            <p:cNvPr id="42" name="TextBox 41"/>
            <p:cNvSpPr txBox="1"/>
            <p:nvPr/>
          </p:nvSpPr>
          <p:spPr>
            <a:xfrm>
              <a:off x="3402649" y="2520268"/>
              <a:ext cx="465478" cy="276999"/>
            </a:xfrm>
            <a:prstGeom prst="rect">
              <a:avLst/>
            </a:prstGeom>
            <a:noFill/>
            <a:ln>
              <a:noFill/>
            </a:ln>
          </p:spPr>
          <p:txBody>
            <a:bodyPr wrap="square" rtlCol="0">
              <a:spAutoFit/>
            </a:bodyPr>
            <a:lstStyle/>
            <a:p>
              <a:pPr algn="ctr"/>
              <a:r>
                <a:rPr lang="en-US" sz="1200" dirty="0"/>
                <a:t>0</a:t>
              </a:r>
            </a:p>
          </p:txBody>
        </p:sp>
        <p:sp>
          <p:nvSpPr>
            <p:cNvPr id="43" name="TextBox 42"/>
            <p:cNvSpPr txBox="1"/>
            <p:nvPr/>
          </p:nvSpPr>
          <p:spPr>
            <a:xfrm>
              <a:off x="3868189" y="2520268"/>
              <a:ext cx="381440" cy="276999"/>
            </a:xfrm>
            <a:prstGeom prst="rect">
              <a:avLst/>
            </a:prstGeom>
            <a:noFill/>
            <a:ln>
              <a:noFill/>
            </a:ln>
          </p:spPr>
          <p:txBody>
            <a:bodyPr wrap="square" rtlCol="0">
              <a:spAutoFit/>
            </a:bodyPr>
            <a:lstStyle/>
            <a:p>
              <a:pPr algn="ctr"/>
              <a:r>
                <a:rPr lang="en-US" sz="1200" dirty="0"/>
                <a:t>0.5</a:t>
              </a:r>
            </a:p>
          </p:txBody>
        </p:sp>
        <p:sp>
          <p:nvSpPr>
            <p:cNvPr id="44" name="TextBox 43"/>
            <p:cNvSpPr txBox="1"/>
            <p:nvPr/>
          </p:nvSpPr>
          <p:spPr>
            <a:xfrm>
              <a:off x="4271743" y="2522926"/>
              <a:ext cx="386759" cy="276999"/>
            </a:xfrm>
            <a:prstGeom prst="rect">
              <a:avLst/>
            </a:prstGeom>
            <a:noFill/>
            <a:ln>
              <a:noFill/>
            </a:ln>
          </p:spPr>
          <p:txBody>
            <a:bodyPr wrap="square" rtlCol="0">
              <a:spAutoFit/>
            </a:bodyPr>
            <a:lstStyle/>
            <a:p>
              <a:pPr algn="ctr"/>
              <a:r>
                <a:rPr lang="en-US" sz="1200" dirty="0"/>
                <a:t>1.0</a:t>
              </a:r>
            </a:p>
          </p:txBody>
        </p:sp>
        <p:sp>
          <p:nvSpPr>
            <p:cNvPr id="45" name="TextBox 44"/>
            <p:cNvSpPr txBox="1"/>
            <p:nvPr/>
          </p:nvSpPr>
          <p:spPr>
            <a:xfrm>
              <a:off x="2119763" y="2353188"/>
              <a:ext cx="1067959" cy="276999"/>
            </a:xfrm>
            <a:prstGeom prst="rect">
              <a:avLst/>
            </a:prstGeom>
            <a:noFill/>
            <a:ln>
              <a:noFill/>
            </a:ln>
          </p:spPr>
          <p:txBody>
            <a:bodyPr wrap="square" rtlCol="0">
              <a:spAutoFit/>
            </a:bodyPr>
            <a:lstStyle/>
            <a:p>
              <a:pPr algn="ctr"/>
              <a:r>
                <a:rPr lang="en-US" sz="1200" dirty="0"/>
                <a:t>Vector</a:t>
              </a:r>
            </a:p>
          </p:txBody>
        </p:sp>
        <p:sp>
          <p:nvSpPr>
            <p:cNvPr id="46" name="TextBox 45"/>
            <p:cNvSpPr txBox="1"/>
            <p:nvPr/>
          </p:nvSpPr>
          <p:spPr>
            <a:xfrm>
              <a:off x="3461701" y="2353188"/>
              <a:ext cx="1128516" cy="276999"/>
            </a:xfrm>
            <a:prstGeom prst="rect">
              <a:avLst/>
            </a:prstGeom>
            <a:noFill/>
            <a:ln>
              <a:noFill/>
            </a:ln>
          </p:spPr>
          <p:txBody>
            <a:bodyPr wrap="square" rtlCol="0">
              <a:spAutoFit/>
            </a:bodyPr>
            <a:lstStyle/>
            <a:p>
              <a:pPr algn="ctr"/>
              <a:r>
                <a:rPr lang="en-US" sz="1200" dirty="0"/>
                <a:t>DCYTB</a:t>
              </a:r>
            </a:p>
          </p:txBody>
        </p:sp>
        <p:sp>
          <p:nvSpPr>
            <p:cNvPr id="47" name="TextBox 46"/>
            <p:cNvSpPr txBox="1"/>
            <p:nvPr/>
          </p:nvSpPr>
          <p:spPr>
            <a:xfrm>
              <a:off x="1252006" y="3517885"/>
              <a:ext cx="685799" cy="307777"/>
            </a:xfrm>
            <a:prstGeom prst="rect">
              <a:avLst/>
            </a:prstGeom>
            <a:noFill/>
          </p:spPr>
          <p:txBody>
            <a:bodyPr wrap="square" rtlCol="0" anchor="ctr">
              <a:spAutoFit/>
            </a:bodyPr>
            <a:lstStyle/>
            <a:p>
              <a:pPr algn="r"/>
              <a:r>
                <a:rPr lang="en-US" sz="1400" dirty="0"/>
                <a:t>FTH1</a:t>
              </a:r>
            </a:p>
          </p:txBody>
        </p:sp>
        <p:cxnSp>
          <p:nvCxnSpPr>
            <p:cNvPr id="48" name="Straight Connector 47"/>
            <p:cNvCxnSpPr/>
            <p:nvPr/>
          </p:nvCxnSpPr>
          <p:spPr>
            <a:xfrm>
              <a:off x="3461701" y="2561538"/>
              <a:ext cx="11285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868453" y="2487001"/>
              <a:ext cx="1069352" cy="307777"/>
            </a:xfrm>
            <a:prstGeom prst="rect">
              <a:avLst/>
            </a:prstGeom>
            <a:noFill/>
          </p:spPr>
          <p:txBody>
            <a:bodyPr wrap="square" rtlCol="0" anchor="ctr">
              <a:spAutoFit/>
            </a:bodyPr>
            <a:lstStyle/>
            <a:p>
              <a:pPr algn="r"/>
              <a:r>
                <a:rPr lang="en-US" sz="1400" dirty="0"/>
                <a:t>Dox: </a:t>
              </a:r>
              <a:r>
                <a:rPr lang="en-US" sz="1400" dirty="0">
                  <a:latin typeface="Calibri" panose="020F0502020204030204" pitchFamily="34" charset="0"/>
                </a:rPr>
                <a:t>µg/mL</a:t>
              </a:r>
              <a:endParaRPr lang="en-US" sz="1400" dirty="0"/>
            </a:p>
          </p:txBody>
        </p:sp>
        <p:cxnSp>
          <p:nvCxnSpPr>
            <p:cNvPr id="50" name="Straight Connector 49"/>
            <p:cNvCxnSpPr/>
            <p:nvPr/>
          </p:nvCxnSpPr>
          <p:spPr>
            <a:xfrm>
              <a:off x="2119826" y="2561538"/>
              <a:ext cx="10678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937805" y="2132128"/>
              <a:ext cx="2741806" cy="369332"/>
            </a:xfrm>
            <a:prstGeom prst="rect">
              <a:avLst/>
            </a:prstGeom>
            <a:noFill/>
          </p:spPr>
          <p:txBody>
            <a:bodyPr wrap="square" rtlCol="0">
              <a:spAutoFit/>
            </a:bodyPr>
            <a:lstStyle/>
            <a:p>
              <a:pPr algn="ctr"/>
              <a:r>
                <a:rPr lang="en-US" dirty="0"/>
                <a:t>T47D</a:t>
              </a:r>
            </a:p>
          </p:txBody>
        </p:sp>
        <p:pic>
          <p:nvPicPr>
            <p:cNvPr id="77" name="Picture 76"/>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l="55377" t="66894" r="17925" b="16967"/>
            <a:stretch/>
          </p:blipFill>
          <p:spPr>
            <a:xfrm>
              <a:off x="3354314" y="2779505"/>
              <a:ext cx="1325297" cy="517339"/>
            </a:xfrm>
            <a:prstGeom prst="rect">
              <a:avLst/>
            </a:prstGeom>
            <a:ln>
              <a:solidFill>
                <a:sysClr val="windowText" lastClr="000000"/>
              </a:solidFill>
            </a:ln>
          </p:spPr>
        </p:pic>
        <p:pic>
          <p:nvPicPr>
            <p:cNvPr id="78" name="Picture 77"/>
            <p:cNvPicPr>
              <a:picLocks noChangeAspect="1"/>
            </p:cNvPicPr>
            <p:nvPr/>
          </p:nvPicPr>
          <p:blipFill rotWithShape="1">
            <a:blip r:embed="rId9" cstate="print">
              <a:extLst>
                <a:ext uri="{28A0092B-C50C-407E-A947-70E740481C1C}">
                  <a14:useLocalDpi xmlns:a14="http://schemas.microsoft.com/office/drawing/2010/main" val="0"/>
                </a:ext>
              </a:extLst>
            </a:blip>
            <a:srcRect l="51346" t="56253" r="20670" b="27975"/>
            <a:stretch/>
          </p:blipFill>
          <p:spPr>
            <a:xfrm>
              <a:off x="3354314" y="3386430"/>
              <a:ext cx="1325523" cy="558287"/>
            </a:xfrm>
            <a:prstGeom prst="rect">
              <a:avLst/>
            </a:prstGeom>
            <a:ln>
              <a:solidFill>
                <a:sysClr val="windowText" lastClr="000000"/>
              </a:solidFill>
            </a:ln>
          </p:spPr>
        </p:pic>
        <p:pic>
          <p:nvPicPr>
            <p:cNvPr id="79" name="Picture 78"/>
            <p:cNvPicPr>
              <a:picLocks noChangeAspect="1"/>
            </p:cNvPicPr>
            <p:nvPr/>
          </p:nvPicPr>
          <p:blipFill rotWithShape="1">
            <a:blip r:embed="rId10" cstate="print">
              <a:extLst>
                <a:ext uri="{28A0092B-C50C-407E-A947-70E740481C1C}">
                  <a14:useLocalDpi xmlns:a14="http://schemas.microsoft.com/office/drawing/2010/main" val="0"/>
                </a:ext>
              </a:extLst>
            </a:blip>
            <a:srcRect l="51026" t="38406" r="20429" b="42961"/>
            <a:stretch/>
          </p:blipFill>
          <p:spPr>
            <a:xfrm>
              <a:off x="3354314" y="4030035"/>
              <a:ext cx="1325523" cy="646715"/>
            </a:xfrm>
            <a:prstGeom prst="rect">
              <a:avLst/>
            </a:prstGeom>
            <a:ln>
              <a:solidFill>
                <a:sysClr val="windowText" lastClr="000000"/>
              </a:solidFill>
            </a:ln>
          </p:spPr>
        </p:pic>
      </p:grpSp>
      <p:sp>
        <p:nvSpPr>
          <p:cNvPr id="2" name="Rectangle 1"/>
          <p:cNvSpPr/>
          <p:nvPr/>
        </p:nvSpPr>
        <p:spPr>
          <a:xfrm>
            <a:off x="0" y="6528438"/>
            <a:ext cx="6858000" cy="1200329"/>
          </a:xfrm>
          <a:prstGeom prst="rect">
            <a:avLst/>
          </a:prstGeom>
        </p:spPr>
        <p:txBody>
          <a:bodyPr wrap="square">
            <a:spAutoFit/>
          </a:bodyPr>
          <a:lstStyle/>
          <a:p>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Figure S10</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Induction and activity of Tet-on DCYTB expression vector</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Western blot analysis of DCYTB and ferritin in a. T47D and b. MCF7 cells treated for 72 hours with doxycycline. </a:t>
            </a: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β-</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actin was used as a loading control.</a:t>
            </a:r>
          </a:p>
        </p:txBody>
      </p:sp>
    </p:spTree>
    <p:extLst>
      <p:ext uri="{BB962C8B-B14F-4D97-AF65-F5344CB8AC3E}">
        <p14:creationId xmlns:p14="http://schemas.microsoft.com/office/powerpoint/2010/main" val="2022760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p:cNvGraphicFramePr>
            <a:graphicFrameLocks noChangeAspect="1"/>
          </p:cNvGraphicFramePr>
          <p:nvPr>
            <p:extLst/>
          </p:nvPr>
        </p:nvGraphicFramePr>
        <p:xfrm>
          <a:off x="1294368" y="4060175"/>
          <a:ext cx="4371975" cy="3152775"/>
        </p:xfrm>
        <a:graphic>
          <a:graphicData uri="http://schemas.openxmlformats.org/presentationml/2006/ole">
            <mc:AlternateContent xmlns:mc="http://schemas.openxmlformats.org/markup-compatibility/2006">
              <mc:Choice xmlns:v="urn:schemas-microsoft-com:vml" Requires="v">
                <p:oleObj spid="_x0000_s2084" name="SPW 12.0 Graph" r:id="rId4" imgW="4372043" imgH="3152685" progId="SigmaPlotGraphicObject.11">
                  <p:embed/>
                </p:oleObj>
              </mc:Choice>
              <mc:Fallback>
                <p:oleObj name="SPW 12.0 Graph" r:id="rId4" imgW="4372043" imgH="3152685" progId="SigmaPlotGraphicObject.11">
                  <p:embed/>
                  <p:pic>
                    <p:nvPicPr>
                      <p:cNvPr id="0" name=""/>
                      <p:cNvPicPr/>
                      <p:nvPr/>
                    </p:nvPicPr>
                    <p:blipFill>
                      <a:blip r:embed="rId5"/>
                      <a:stretch>
                        <a:fillRect/>
                      </a:stretch>
                    </p:blipFill>
                    <p:spPr>
                      <a:xfrm>
                        <a:off x="1294368" y="4060175"/>
                        <a:ext cx="4371975" cy="3152775"/>
                      </a:xfrm>
                      <a:prstGeom prst="rect">
                        <a:avLst/>
                      </a:prstGeom>
                    </p:spPr>
                  </p:pic>
                </p:oleObj>
              </mc:Fallback>
            </mc:AlternateContent>
          </a:graphicData>
        </a:graphic>
      </p:graphicFrame>
      <p:graphicFrame>
        <p:nvGraphicFramePr>
          <p:cNvPr id="4" name="Object 3"/>
          <p:cNvGraphicFramePr>
            <a:graphicFrameLocks noChangeAspect="1"/>
          </p:cNvGraphicFramePr>
          <p:nvPr>
            <p:extLst/>
          </p:nvPr>
        </p:nvGraphicFramePr>
        <p:xfrm>
          <a:off x="1294368" y="934816"/>
          <a:ext cx="4371975" cy="3152775"/>
        </p:xfrm>
        <a:graphic>
          <a:graphicData uri="http://schemas.openxmlformats.org/presentationml/2006/ole">
            <mc:AlternateContent xmlns:mc="http://schemas.openxmlformats.org/markup-compatibility/2006">
              <mc:Choice xmlns:v="urn:schemas-microsoft-com:vml" Requires="v">
                <p:oleObj spid="_x0000_s2085" name="SPW 12.0 Graph" r:id="rId6" imgW="4372043" imgH="3152685" progId="SigmaPlotGraphicObject.11">
                  <p:embed/>
                </p:oleObj>
              </mc:Choice>
              <mc:Fallback>
                <p:oleObj name="SPW 12.0 Graph" r:id="rId6" imgW="4372043" imgH="3152685" progId="SigmaPlotGraphicObject.11">
                  <p:embed/>
                  <p:pic>
                    <p:nvPicPr>
                      <p:cNvPr id="0" name=""/>
                      <p:cNvPicPr/>
                      <p:nvPr/>
                    </p:nvPicPr>
                    <p:blipFill>
                      <a:blip r:embed="rId7"/>
                      <a:stretch>
                        <a:fillRect/>
                      </a:stretch>
                    </p:blipFill>
                    <p:spPr>
                      <a:xfrm>
                        <a:off x="1294368" y="934816"/>
                        <a:ext cx="4371975" cy="3152775"/>
                      </a:xfrm>
                      <a:prstGeom prst="rect">
                        <a:avLst/>
                      </a:prstGeom>
                    </p:spPr>
                  </p:pic>
                </p:oleObj>
              </mc:Fallback>
            </mc:AlternateContent>
          </a:graphicData>
        </a:graphic>
      </p:graphicFrame>
      <p:sp>
        <p:nvSpPr>
          <p:cNvPr id="8" name="TextBox 7"/>
          <p:cNvSpPr txBox="1"/>
          <p:nvPr/>
        </p:nvSpPr>
        <p:spPr>
          <a:xfrm>
            <a:off x="1294368" y="4060179"/>
            <a:ext cx="296136" cy="276999"/>
          </a:xfrm>
          <a:prstGeom prst="rect">
            <a:avLst/>
          </a:prstGeom>
          <a:noFill/>
        </p:spPr>
        <p:txBody>
          <a:bodyPr wrap="square" rtlCol="0">
            <a:spAutoFit/>
          </a:bodyPr>
          <a:lstStyle/>
          <a:p>
            <a:r>
              <a:rPr lang="en-US" sz="1200" dirty="0"/>
              <a:t>b</a:t>
            </a:r>
          </a:p>
        </p:txBody>
      </p:sp>
      <p:sp>
        <p:nvSpPr>
          <p:cNvPr id="9" name="TextBox 8"/>
          <p:cNvSpPr txBox="1"/>
          <p:nvPr/>
        </p:nvSpPr>
        <p:spPr>
          <a:xfrm>
            <a:off x="1294368" y="934819"/>
            <a:ext cx="296136" cy="276999"/>
          </a:xfrm>
          <a:prstGeom prst="rect">
            <a:avLst/>
          </a:prstGeom>
          <a:noFill/>
        </p:spPr>
        <p:txBody>
          <a:bodyPr wrap="square" rtlCol="0">
            <a:spAutoFit/>
          </a:bodyPr>
          <a:lstStyle/>
          <a:p>
            <a:r>
              <a:rPr lang="en-US" sz="1200" dirty="0"/>
              <a:t>a</a:t>
            </a:r>
          </a:p>
        </p:txBody>
      </p:sp>
      <p:sp>
        <p:nvSpPr>
          <p:cNvPr id="7" name="Rectangle 6"/>
          <p:cNvSpPr/>
          <p:nvPr/>
        </p:nvSpPr>
        <p:spPr>
          <a:xfrm>
            <a:off x="0" y="7390209"/>
            <a:ext cx="6858000" cy="1754326"/>
          </a:xfrm>
          <a:prstGeom prst="rect">
            <a:avLst/>
          </a:prstGeom>
        </p:spPr>
        <p:txBody>
          <a:bodyPr wrap="square">
            <a:spAutoFit/>
          </a:bodyPr>
          <a:lstStyle/>
          <a:p>
            <a:r>
              <a:rPr lang="en-US" b="1" dirty="0" smtClean="0"/>
              <a:t>Figure S11</a:t>
            </a:r>
            <a:r>
              <a:rPr lang="en-US" b="1" dirty="0" smtClean="0"/>
              <a:t>. </a:t>
            </a:r>
            <a:r>
              <a:rPr lang="en-US" b="1" dirty="0"/>
              <a:t>Modulation of DCYTB expression does not affect proliferation of cancerous breast cells</a:t>
            </a:r>
            <a:endParaRPr lang="en-US" dirty="0"/>
          </a:p>
          <a:p>
            <a:r>
              <a:rPr lang="en-US" dirty="0"/>
              <a:t>a. Proliferation of DCYTB knockdown T47D cells monitored by trypan blue exclusion, b. Proliferation of constitutive DCYTB expressing MCF7 cells monitored by Coulter Counter. Results represent the mean and standard deviation of 3 replicate samples.</a:t>
            </a:r>
          </a:p>
        </p:txBody>
      </p:sp>
    </p:spTree>
    <p:extLst>
      <p:ext uri="{BB962C8B-B14F-4D97-AF65-F5344CB8AC3E}">
        <p14:creationId xmlns:p14="http://schemas.microsoft.com/office/powerpoint/2010/main" val="2328475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1204511" y="4092821"/>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nvPr>
        </p:nvGraphicFramePr>
        <p:xfrm>
          <a:off x="1204511" y="1072622"/>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204511" y="3815822"/>
            <a:ext cx="296136" cy="276999"/>
          </a:xfrm>
          <a:prstGeom prst="rect">
            <a:avLst/>
          </a:prstGeom>
          <a:noFill/>
        </p:spPr>
        <p:txBody>
          <a:bodyPr wrap="square" rtlCol="0">
            <a:spAutoFit/>
          </a:bodyPr>
          <a:lstStyle/>
          <a:p>
            <a:r>
              <a:rPr lang="en-US" sz="1200" dirty="0"/>
              <a:t>b</a:t>
            </a:r>
          </a:p>
        </p:txBody>
      </p:sp>
      <p:sp>
        <p:nvSpPr>
          <p:cNvPr id="13" name="TextBox 12"/>
          <p:cNvSpPr txBox="1"/>
          <p:nvPr/>
        </p:nvSpPr>
        <p:spPr>
          <a:xfrm>
            <a:off x="1204511" y="795623"/>
            <a:ext cx="296136" cy="276999"/>
          </a:xfrm>
          <a:prstGeom prst="rect">
            <a:avLst/>
          </a:prstGeom>
          <a:noFill/>
        </p:spPr>
        <p:txBody>
          <a:bodyPr wrap="square" rtlCol="0">
            <a:spAutoFit/>
          </a:bodyPr>
          <a:lstStyle/>
          <a:p>
            <a:r>
              <a:rPr lang="en-US" sz="1200" dirty="0"/>
              <a:t>a</a:t>
            </a:r>
          </a:p>
        </p:txBody>
      </p:sp>
      <p:sp>
        <p:nvSpPr>
          <p:cNvPr id="2" name="Rectangle 1"/>
          <p:cNvSpPr/>
          <p:nvPr/>
        </p:nvSpPr>
        <p:spPr>
          <a:xfrm>
            <a:off x="0" y="6836021"/>
            <a:ext cx="6858000" cy="2308324"/>
          </a:xfrm>
          <a:prstGeom prst="rect">
            <a:avLst/>
          </a:prstGeom>
        </p:spPr>
        <p:txBody>
          <a:bodyPr wrap="square">
            <a:spAutoFit/>
          </a:bodyPr>
          <a:lstStyle/>
          <a:p>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Supplemental Figure </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12.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Knockdown of DCYTB expression does not affect progression through the cell cycle</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Cell cycle progression of hydroxyurea synchronized T47D cells transfected with a. siGAPDH (control) or b. siDCYTB. Cells were released from synchronization and ethanol fixed at the indicated times. Cell cycle distribution was determined with ModFit software analysis of propidium iodide fluorescence. Results represent means and standard deviations of 3 replicates.</a:t>
            </a:r>
          </a:p>
        </p:txBody>
      </p:sp>
    </p:spTree>
    <p:extLst>
      <p:ext uri="{BB962C8B-B14F-4D97-AF65-F5344CB8AC3E}">
        <p14:creationId xmlns:p14="http://schemas.microsoft.com/office/powerpoint/2010/main" val="3055192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371600" y="974652"/>
            <a:ext cx="1709930" cy="1729188"/>
          </a:xfrm>
          <a:prstGeom prst="rect">
            <a:avLst/>
          </a:prstGeom>
        </p:spPr>
      </p:pic>
      <p:pic>
        <p:nvPicPr>
          <p:cNvPr id="4" name="Picture 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371600" y="2909255"/>
            <a:ext cx="1709930" cy="1729188"/>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71600" y="4824011"/>
            <a:ext cx="1709930" cy="1729188"/>
          </a:xfrm>
          <a:prstGeom prst="rect">
            <a:avLst/>
          </a:prstGeom>
        </p:spPr>
      </p:pic>
      <p:pic>
        <p:nvPicPr>
          <p:cNvPr id="6" name="Picture 5"/>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267711" y="2909256"/>
            <a:ext cx="1709930" cy="1729188"/>
          </a:xfrm>
          <a:prstGeom prst="rect">
            <a:avLst/>
          </a:prstGeom>
        </p:spPr>
      </p:pic>
      <p:pic>
        <p:nvPicPr>
          <p:cNvPr id="7" name="Picture 6"/>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269671" y="4827975"/>
            <a:ext cx="1706010" cy="1725225"/>
          </a:xfrm>
          <a:prstGeom prst="rect">
            <a:avLst/>
          </a:prstGeom>
        </p:spPr>
      </p:pic>
      <p:pic>
        <p:nvPicPr>
          <p:cNvPr id="8" name="Picture 7"/>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3269671" y="974652"/>
            <a:ext cx="1706010" cy="1725224"/>
          </a:xfrm>
          <a:prstGeom prst="rect">
            <a:avLst/>
          </a:prstGeom>
        </p:spPr>
      </p:pic>
      <p:sp>
        <p:nvSpPr>
          <p:cNvPr id="9" name="TextBox 8"/>
          <p:cNvSpPr txBox="1"/>
          <p:nvPr/>
        </p:nvSpPr>
        <p:spPr>
          <a:xfrm>
            <a:off x="1892185" y="304800"/>
            <a:ext cx="184731" cy="1200329"/>
          </a:xfrm>
          <a:prstGeom prst="rect">
            <a:avLst/>
          </a:prstGeom>
          <a:noFill/>
        </p:spPr>
        <p:txBody>
          <a:bodyPr wrap="none" rtlCol="0">
            <a:spAutoFit/>
          </a:bodyPr>
          <a:lstStyle/>
          <a:p>
            <a:endParaRPr lang="en-US" sz="7200" dirty="0"/>
          </a:p>
        </p:txBody>
      </p:sp>
      <p:sp>
        <p:nvSpPr>
          <p:cNvPr id="10" name="TextBox 9"/>
          <p:cNvSpPr txBox="1"/>
          <p:nvPr/>
        </p:nvSpPr>
        <p:spPr>
          <a:xfrm>
            <a:off x="3676358" y="304800"/>
            <a:ext cx="184731" cy="1200329"/>
          </a:xfrm>
          <a:prstGeom prst="rect">
            <a:avLst/>
          </a:prstGeom>
          <a:noFill/>
        </p:spPr>
        <p:txBody>
          <a:bodyPr wrap="none" rtlCol="0">
            <a:spAutoFit/>
          </a:bodyPr>
          <a:lstStyle/>
          <a:p>
            <a:endParaRPr lang="en-US" sz="7200" dirty="0"/>
          </a:p>
        </p:txBody>
      </p:sp>
      <p:sp>
        <p:nvSpPr>
          <p:cNvPr id="15" name="TextBox 14"/>
          <p:cNvSpPr txBox="1"/>
          <p:nvPr/>
        </p:nvSpPr>
        <p:spPr>
          <a:xfrm>
            <a:off x="1695810" y="655856"/>
            <a:ext cx="1061509" cy="369332"/>
          </a:xfrm>
          <a:prstGeom prst="rect">
            <a:avLst/>
          </a:prstGeom>
          <a:noFill/>
        </p:spPr>
        <p:txBody>
          <a:bodyPr wrap="none" rtlCol="0">
            <a:spAutoFit/>
          </a:bodyPr>
          <a:lstStyle/>
          <a:p>
            <a:r>
              <a:rPr lang="en-US" dirty="0" smtClean="0"/>
              <a:t>MCF7/EV</a:t>
            </a:r>
            <a:endParaRPr lang="en-US" dirty="0"/>
          </a:p>
        </p:txBody>
      </p:sp>
      <p:sp>
        <p:nvSpPr>
          <p:cNvPr id="16" name="TextBox 15"/>
          <p:cNvSpPr txBox="1"/>
          <p:nvPr/>
        </p:nvSpPr>
        <p:spPr>
          <a:xfrm>
            <a:off x="3412385" y="655856"/>
            <a:ext cx="1420582" cy="369332"/>
          </a:xfrm>
          <a:prstGeom prst="rect">
            <a:avLst/>
          </a:prstGeom>
          <a:noFill/>
        </p:spPr>
        <p:txBody>
          <a:bodyPr wrap="none" rtlCol="0">
            <a:spAutoFit/>
          </a:bodyPr>
          <a:lstStyle/>
          <a:p>
            <a:r>
              <a:rPr lang="en-US" dirty="0" smtClean="0"/>
              <a:t>MCF7/DCYTB</a:t>
            </a:r>
            <a:endParaRPr lang="en-US" dirty="0"/>
          </a:p>
        </p:txBody>
      </p:sp>
      <p:sp>
        <p:nvSpPr>
          <p:cNvPr id="14" name="Rectangle 13"/>
          <p:cNvSpPr/>
          <p:nvPr/>
        </p:nvSpPr>
        <p:spPr>
          <a:xfrm>
            <a:off x="0" y="6836021"/>
            <a:ext cx="6858000" cy="1200329"/>
          </a:xfrm>
          <a:prstGeom prst="rect">
            <a:avLst/>
          </a:prstGeom>
        </p:spPr>
        <p:txBody>
          <a:bodyPr wrap="square">
            <a:spAutoFit/>
          </a:bodyPr>
          <a:lstStyle/>
          <a:p>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Supplemental Figure </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13. Immuno-fluorescence staining of DCYTB or empty vector </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expressing</a:t>
            </a:r>
            <a:r>
              <a:rPr lang="en-US"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MCF7 cells. </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Cells were fixed with 4% paraformaldehyde and stained with anti-DCYTB antibody. Red indicate expression of DCYTB, blue (DAPI) nuclei; bar scale on the corner 10 </a:t>
            </a:r>
            <a:r>
              <a:rPr lang="el-GR" dirty="0" smtClean="0">
                <a:solidFill>
                  <a:srgbClr val="000000"/>
                </a:solidFill>
                <a:latin typeface="Calibri"/>
                <a:ea typeface="Calibri" panose="020F0502020204030204" pitchFamily="34" charset="0"/>
                <a:cs typeface="Calibri" panose="020F0502020204030204" pitchFamily="34" charset="0"/>
              </a:rPr>
              <a:t>μ</a:t>
            </a:r>
            <a:r>
              <a:rPr lang="en-US" dirty="0" smtClean="0">
                <a:solidFill>
                  <a:srgbClr val="000000"/>
                </a:solidFill>
                <a:latin typeface="Calibri"/>
                <a:ea typeface="Calibri" panose="020F0502020204030204" pitchFamily="34" charset="0"/>
                <a:cs typeface="Calibri" panose="020F0502020204030204" pitchFamily="34" charset="0"/>
              </a:rPr>
              <a:t>m.</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94735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3500</TotalTime>
  <Words>1222</Words>
  <Application>Microsoft Office PowerPoint</Application>
  <PresentationFormat>Letter Paper (8.5x11 in)</PresentationFormat>
  <Paragraphs>137</Paragraphs>
  <Slides>13</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SPW 12.0 Graph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supplemental figures July 5 2016</dc:title>
  <dc:creator>Lemler,David</dc:creator>
  <cp:lastModifiedBy>Abella, Jerard Dave</cp:lastModifiedBy>
  <cp:revision>409</cp:revision>
  <cp:lastPrinted>2016-10-27T16:25:56Z</cp:lastPrinted>
  <dcterms:created xsi:type="dcterms:W3CDTF">2016-03-17T15:19:41Z</dcterms:created>
  <dcterms:modified xsi:type="dcterms:W3CDTF">2017-02-10T04:40:31Z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FINAL supplemental figures July 5 2016</vt:lpwstr>
  </property>
  <property fmtid="{D5CDD505-2E9C-101B-9397-08002B2CF9AE}" pid="3" name="SlideDescription">
    <vt:lpwstr/>
  </property>
</Properties>
</file>