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3"/>
    <p:restoredTop sz="91732" autoAdjust="0"/>
  </p:normalViewPr>
  <p:slideViewPr>
    <p:cSldViewPr snapToGrid="0" snapToObjects="1">
      <p:cViewPr>
        <p:scale>
          <a:sx n="100" d="100"/>
          <a:sy n="100" d="100"/>
        </p:scale>
        <p:origin x="-1384" y="-3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582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883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651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987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74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644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555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8507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619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9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59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smtClean="0"/>
              <a:t>Click to edit Master text styles</a:t>
            </a:r>
          </a:p>
          <a:p>
            <a:pPr lvl="1"/>
            <a:r>
              <a:rPr lang="en-CA" smtClean="0"/>
              <a:t>Second level</a:t>
            </a:r>
          </a:p>
          <a:p>
            <a:pPr lvl="2"/>
            <a:r>
              <a:rPr lang="en-CA" smtClean="0"/>
              <a:t>Third level</a:t>
            </a:r>
          </a:p>
          <a:p>
            <a:pPr lvl="3"/>
            <a:r>
              <a:rPr lang="en-CA" smtClean="0"/>
              <a:t>Fourth level</a:t>
            </a:r>
          </a:p>
          <a:p>
            <a:pPr lvl="4"/>
            <a:r>
              <a:rPr lang="en-CA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B472F-C9CB-BF4D-B32E-D1E09CE2324C}" type="datetimeFigureOut">
              <a:rPr lang="en-US" smtClean="0"/>
              <a:t>17-12-16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FCCAA-FDAA-AC47-9957-30B79435A9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88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g"/><Relationship Id="rId1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jp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46"/>
          <p:cNvSpPr txBox="1"/>
          <p:nvPr/>
        </p:nvSpPr>
        <p:spPr>
          <a:xfrm>
            <a:off x="6531885" y="6526086"/>
            <a:ext cx="25582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Annis </a:t>
            </a:r>
            <a:r>
              <a:rPr lang="en-US" sz="1200" i="1" dirty="0" smtClean="0">
                <a:latin typeface="Arial" pitchFamily="34" charset="0"/>
                <a:cs typeface="Arial" pitchFamily="34" charset="0"/>
              </a:rPr>
              <a:t>et al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., Additional File: Fig. S2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141610" y="877210"/>
            <a:ext cx="6870741" cy="4689144"/>
            <a:chOff x="1141610" y="877210"/>
            <a:chExt cx="6870741" cy="4689144"/>
          </a:xfrm>
        </p:grpSpPr>
        <p:grpSp>
          <p:nvGrpSpPr>
            <p:cNvPr id="7" name="Group 6"/>
            <p:cNvGrpSpPr/>
            <p:nvPr/>
          </p:nvGrpSpPr>
          <p:grpSpPr>
            <a:xfrm>
              <a:off x="1141610" y="927088"/>
              <a:ext cx="2961904" cy="4639266"/>
              <a:chOff x="951110" y="927088"/>
              <a:chExt cx="2961904" cy="4639266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2"/>
              <a:srcRect r="22914"/>
              <a:stretch/>
            </p:blipFill>
            <p:spPr>
              <a:xfrm>
                <a:off x="1545711" y="3928258"/>
                <a:ext cx="1007999" cy="477159"/>
              </a:xfrm>
              <a:prstGeom prst="rect">
                <a:avLst/>
              </a:prstGeom>
              <a:ln w="12700" cmpd="sng">
                <a:solidFill>
                  <a:schemeClr val="tx1"/>
                </a:solidFill>
              </a:ln>
            </p:spPr>
          </p:pic>
          <p:pic>
            <p:nvPicPr>
              <p:cNvPr id="10" name="Picture 9"/>
              <p:cNvPicPr>
                <a:picLocks noChangeAspect="1"/>
              </p:cNvPicPr>
              <p:nvPr/>
            </p:nvPicPr>
            <p:blipFill rotWithShape="1">
              <a:blip r:embed="rId3"/>
              <a:srcRect l="8334" t="21654" r="32075" b="17662"/>
              <a:stretch/>
            </p:blipFill>
            <p:spPr>
              <a:xfrm>
                <a:off x="1545711" y="1882996"/>
                <a:ext cx="1007999" cy="333241"/>
              </a:xfrm>
              <a:prstGeom prst="rect">
                <a:avLst/>
              </a:prstGeom>
              <a:ln w="12700" cmpd="sng">
                <a:solidFill>
                  <a:schemeClr val="tx1"/>
                </a:solidFill>
              </a:ln>
            </p:spPr>
          </p:pic>
          <p:pic>
            <p:nvPicPr>
              <p:cNvPr id="15" name="Picture 14"/>
              <p:cNvPicPr>
                <a:picLocks/>
              </p:cNvPicPr>
              <p:nvPr/>
            </p:nvPicPr>
            <p:blipFill rotWithShape="1">
              <a:blip r:embed="rId4"/>
              <a:srcRect r="23142" b="16457"/>
              <a:stretch/>
            </p:blipFill>
            <p:spPr>
              <a:xfrm>
                <a:off x="1545711" y="2292345"/>
                <a:ext cx="1007999" cy="384073"/>
              </a:xfrm>
              <a:prstGeom prst="rect">
                <a:avLst/>
              </a:prstGeom>
              <a:ln w="12700" cmpd="sng">
                <a:solidFill>
                  <a:schemeClr val="tx1"/>
                </a:solidFill>
              </a:ln>
            </p:spPr>
          </p:pic>
          <p:sp>
            <p:nvSpPr>
              <p:cNvPr id="30" name="TextBox 29"/>
              <p:cNvSpPr txBox="1"/>
              <p:nvPr/>
            </p:nvSpPr>
            <p:spPr>
              <a:xfrm>
                <a:off x="1531214" y="1581750"/>
                <a:ext cx="2957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U</a:t>
                </a: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1752171" y="1585983"/>
                <a:ext cx="27025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>
                    <a:latin typeface="Arial"/>
                    <a:cs typeface="Arial"/>
                  </a:rPr>
                  <a:t>5</a:t>
                </a: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1944762" y="1581750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10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2224267" y="1582768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1860567" y="1323328"/>
                <a:ext cx="59087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+EGF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46" name="Straight Connector 45"/>
              <p:cNvCxnSpPr/>
              <p:nvPr/>
            </p:nvCxnSpPr>
            <p:spPr>
              <a:xfrm>
                <a:off x="1784766" y="1591542"/>
                <a:ext cx="755999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3" name="Picture 52"/>
              <p:cNvPicPr>
                <a:picLocks noChangeAspect="1"/>
              </p:cNvPicPr>
              <p:nvPr/>
            </p:nvPicPr>
            <p:blipFill rotWithShape="1">
              <a:blip r:embed="rId5"/>
              <a:srcRect r="28120"/>
              <a:stretch/>
            </p:blipFill>
            <p:spPr>
              <a:xfrm>
                <a:off x="1545711" y="4480670"/>
                <a:ext cx="1007998" cy="467999"/>
              </a:xfrm>
              <a:prstGeom prst="rect">
                <a:avLst/>
              </a:prstGeom>
              <a:ln w="12700" cmpd="sng">
                <a:solidFill>
                  <a:schemeClr val="tx1"/>
                </a:solidFill>
              </a:ln>
            </p:spPr>
          </p:pic>
          <p:sp>
            <p:nvSpPr>
              <p:cNvPr id="55" name="TextBox 54"/>
              <p:cNvSpPr txBox="1"/>
              <p:nvPr/>
            </p:nvSpPr>
            <p:spPr>
              <a:xfrm>
                <a:off x="2625056" y="2341004"/>
                <a:ext cx="6206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EGFR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pic>
            <p:nvPicPr>
              <p:cNvPr id="65" name="Picture 64" descr="Scan094.jpg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6805" t="8985" r="32372" b="87852"/>
              <a:stretch/>
            </p:blipFill>
            <p:spPr>
              <a:xfrm flipH="1">
                <a:off x="1545711" y="5027700"/>
                <a:ext cx="1007998" cy="468000"/>
              </a:xfrm>
              <a:prstGeom prst="rect">
                <a:avLst/>
              </a:prstGeom>
              <a:ln w="12700" cmpd="sng">
                <a:solidFill>
                  <a:schemeClr val="tx1"/>
                </a:solidFill>
              </a:ln>
            </p:spPr>
          </p:pic>
          <p:sp>
            <p:nvSpPr>
              <p:cNvPr id="69" name="TextBox 68"/>
              <p:cNvSpPr txBox="1"/>
              <p:nvPr/>
            </p:nvSpPr>
            <p:spPr>
              <a:xfrm>
                <a:off x="2625056" y="1906626"/>
                <a:ext cx="12879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err="1" smtClean="0">
                    <a:latin typeface="Arial"/>
                    <a:cs typeface="Arial"/>
                  </a:rPr>
                  <a:t>pEGFR</a:t>
                </a:r>
                <a:r>
                  <a:rPr lang="en-US" sz="1200" dirty="0" smtClean="0">
                    <a:latin typeface="Arial"/>
                    <a:cs typeface="Arial"/>
                  </a:rPr>
                  <a:t> (Y1086)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625056" y="4012572"/>
                <a:ext cx="7148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pFRA-1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71" name="TextBox 70"/>
              <p:cNvSpPr txBox="1"/>
              <p:nvPr/>
            </p:nvSpPr>
            <p:spPr>
              <a:xfrm>
                <a:off x="2625056" y="4576819"/>
                <a:ext cx="629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FRA-1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1050422" y="927088"/>
                <a:ext cx="3561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smtClean="0">
                    <a:latin typeface="Arial"/>
                    <a:cs typeface="Arial"/>
                  </a:rPr>
                  <a:t>A</a:t>
                </a:r>
                <a:endParaRPr lang="en-US" sz="2000" dirty="0">
                  <a:latin typeface="Arial"/>
                  <a:cs typeface="Arial"/>
                </a:endParaRPr>
              </a:p>
            </p:txBody>
          </p:sp>
          <p:sp>
            <p:nvSpPr>
              <p:cNvPr id="40" name="TextBox 39"/>
              <p:cNvSpPr txBox="1"/>
              <p:nvPr/>
            </p:nvSpPr>
            <p:spPr>
              <a:xfrm>
                <a:off x="2625056" y="5116818"/>
                <a:ext cx="8503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α-Tubulin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41" name="Straight Connector 40"/>
              <p:cNvCxnSpPr/>
              <p:nvPr/>
            </p:nvCxnSpPr>
            <p:spPr>
              <a:xfrm>
                <a:off x="1562848" y="1338875"/>
                <a:ext cx="100799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TextBox 4"/>
              <p:cNvSpPr txBox="1"/>
              <p:nvPr/>
            </p:nvSpPr>
            <p:spPr>
              <a:xfrm>
                <a:off x="2625056" y="1621350"/>
                <a:ext cx="91413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Time (min)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88" name="Straight Connector 87"/>
              <p:cNvCxnSpPr/>
              <p:nvPr/>
            </p:nvCxnSpPr>
            <p:spPr>
              <a:xfrm>
                <a:off x="1362405" y="2602189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TextBox 88"/>
              <p:cNvSpPr txBox="1"/>
              <p:nvPr/>
            </p:nvSpPr>
            <p:spPr>
              <a:xfrm>
                <a:off x="951110" y="2461547"/>
                <a:ext cx="4414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150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91" name="Straight Connector 90"/>
              <p:cNvCxnSpPr/>
              <p:nvPr/>
            </p:nvCxnSpPr>
            <p:spPr>
              <a:xfrm>
                <a:off x="1362405" y="2184571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TextBox 91"/>
              <p:cNvSpPr txBox="1"/>
              <p:nvPr/>
            </p:nvSpPr>
            <p:spPr>
              <a:xfrm>
                <a:off x="951110" y="2043929"/>
                <a:ext cx="4414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150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>
                <a:off x="1362405" y="4163860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TextBox 94"/>
              <p:cNvSpPr txBox="1"/>
              <p:nvPr/>
            </p:nvSpPr>
            <p:spPr>
              <a:xfrm>
                <a:off x="1036695" y="4023028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37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97" name="Straight Connector 96"/>
              <p:cNvCxnSpPr/>
              <p:nvPr/>
            </p:nvCxnSpPr>
            <p:spPr>
              <a:xfrm>
                <a:off x="1362405" y="4656578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TextBox 97"/>
              <p:cNvSpPr txBox="1"/>
              <p:nvPr/>
            </p:nvSpPr>
            <p:spPr>
              <a:xfrm>
                <a:off x="1036695" y="4515746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37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100" name="Straight Connector 99"/>
              <p:cNvCxnSpPr/>
              <p:nvPr/>
            </p:nvCxnSpPr>
            <p:spPr>
              <a:xfrm>
                <a:off x="1362405" y="5430187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TextBox 100"/>
              <p:cNvSpPr txBox="1"/>
              <p:nvPr/>
            </p:nvSpPr>
            <p:spPr>
              <a:xfrm>
                <a:off x="1036695" y="5289355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50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pic>
            <p:nvPicPr>
              <p:cNvPr id="102" name="Picture 101"/>
              <p:cNvPicPr>
                <a:picLocks noChangeAspect="1"/>
              </p:cNvPicPr>
              <p:nvPr/>
            </p:nvPicPr>
            <p:blipFill rotWithShape="1">
              <a:blip r:embed="rId7"/>
              <a:srcRect l="1846" t="8243" r="64068" b="22628"/>
              <a:stretch/>
            </p:blipFill>
            <p:spPr>
              <a:xfrm>
                <a:off x="1545711" y="3305236"/>
                <a:ext cx="1007999" cy="535244"/>
              </a:xfrm>
              <a:prstGeom prst="rect">
                <a:avLst/>
              </a:prstGeom>
              <a:ln>
                <a:solidFill>
                  <a:srgbClr val="000000"/>
                </a:solidFill>
              </a:ln>
            </p:spPr>
          </p:pic>
          <p:pic>
            <p:nvPicPr>
              <p:cNvPr id="103" name="Picture 102"/>
              <p:cNvPicPr>
                <a:picLocks noChangeAspect="1"/>
              </p:cNvPicPr>
              <p:nvPr/>
            </p:nvPicPr>
            <p:blipFill rotWithShape="1">
              <a:blip r:embed="rId8"/>
              <a:srcRect l="4039" t="15656" r="61617" b="23280"/>
              <a:stretch/>
            </p:blipFill>
            <p:spPr>
              <a:xfrm>
                <a:off x="1545711" y="2745001"/>
                <a:ext cx="1007999" cy="480863"/>
              </a:xfrm>
              <a:prstGeom prst="rect">
                <a:avLst/>
              </a:prstGeom>
              <a:ln>
                <a:solidFill>
                  <a:srgbClr val="000000"/>
                </a:solidFill>
              </a:ln>
            </p:spPr>
          </p:pic>
          <p:sp>
            <p:nvSpPr>
              <p:cNvPr id="106" name="TextBox 105"/>
              <p:cNvSpPr txBox="1"/>
              <p:nvPr/>
            </p:nvSpPr>
            <p:spPr>
              <a:xfrm>
                <a:off x="2625056" y="2746651"/>
                <a:ext cx="12025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pERK1/pERK2</a:t>
                </a:r>
                <a:endParaRPr lang="en-US" sz="1200" dirty="0">
                  <a:latin typeface="Arial"/>
                  <a:cs typeface="Arial"/>
                </a:endParaRPr>
              </a:p>
              <a:p>
                <a:r>
                  <a:rPr lang="en-US" sz="1200" dirty="0" smtClean="0">
                    <a:latin typeface="Arial"/>
                    <a:cs typeface="Arial"/>
                  </a:rPr>
                  <a:t>(T202/Y204)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107" name="TextBox 106"/>
              <p:cNvSpPr txBox="1"/>
              <p:nvPr/>
            </p:nvSpPr>
            <p:spPr>
              <a:xfrm>
                <a:off x="2625056" y="3417585"/>
                <a:ext cx="10314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ERK1/ERK2 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>
                <a:off x="1362405" y="3753886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6" name="TextBox 115"/>
              <p:cNvSpPr txBox="1"/>
              <p:nvPr/>
            </p:nvSpPr>
            <p:spPr>
              <a:xfrm>
                <a:off x="1036695" y="3597374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37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>
              <a:xfrm>
                <a:off x="1362405" y="3137591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9" name="TextBox 118"/>
              <p:cNvSpPr txBox="1"/>
              <p:nvPr/>
            </p:nvSpPr>
            <p:spPr>
              <a:xfrm>
                <a:off x="1036695" y="2981079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37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750285" y="946267"/>
                <a:ext cx="68074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BRC31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992087" y="1694751"/>
                <a:ext cx="41229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err="1" smtClean="0">
                    <a:latin typeface="Arial" pitchFamily="34" charset="0"/>
                    <a:cs typeface="Arial" pitchFamily="34" charset="0"/>
                  </a:rPr>
                  <a:t>kDa</a:t>
                </a: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4607258" y="877210"/>
              <a:ext cx="3405093" cy="4688192"/>
              <a:chOff x="4607258" y="877210"/>
              <a:chExt cx="3405093" cy="4688192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 rotWithShape="1">
              <a:blip r:embed="rId9"/>
              <a:srcRect r="51257"/>
              <a:stretch/>
            </p:blipFill>
            <p:spPr>
              <a:xfrm flipH="1">
                <a:off x="5173464" y="2313771"/>
                <a:ext cx="1476000" cy="421720"/>
              </a:xfrm>
              <a:prstGeom prst="rect">
                <a:avLst/>
              </a:prstGeom>
              <a:ln w="12700" cmpd="sng">
                <a:solidFill>
                  <a:schemeClr val="tx1"/>
                </a:solidFill>
              </a:ln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73464" y="4580513"/>
                <a:ext cx="1476000" cy="456294"/>
              </a:xfrm>
              <a:prstGeom prst="rect">
                <a:avLst/>
              </a:prstGeom>
              <a:ln w="12700" cmpd="sng">
                <a:solidFill>
                  <a:schemeClr val="tx1"/>
                </a:solidFill>
              </a:ln>
            </p:spPr>
          </p:pic>
          <p:sp>
            <p:nvSpPr>
              <p:cNvPr id="21" name="Right Triangle 20"/>
              <p:cNvSpPr/>
              <p:nvPr/>
            </p:nvSpPr>
            <p:spPr>
              <a:xfrm flipH="1">
                <a:off x="6044719" y="1648015"/>
                <a:ext cx="532252" cy="130740"/>
              </a:xfrm>
              <a:prstGeom prst="rt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22" name="Right Triangle 21"/>
              <p:cNvSpPr/>
              <p:nvPr/>
            </p:nvSpPr>
            <p:spPr>
              <a:xfrm flipH="1">
                <a:off x="5441727" y="1648015"/>
                <a:ext cx="532252" cy="130740"/>
              </a:xfrm>
              <a:prstGeom prst="rtTriangl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Arial"/>
                  <a:cs typeface="Arial"/>
                </a:endParaRPr>
              </a:p>
            </p:txBody>
          </p:sp>
          <p:sp>
            <p:nvSpPr>
              <p:cNvPr id="26" name="TextBox 25"/>
              <p:cNvSpPr txBox="1"/>
              <p:nvPr/>
            </p:nvSpPr>
            <p:spPr>
              <a:xfrm>
                <a:off x="5293089" y="1318831"/>
                <a:ext cx="76217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AG1478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953076" y="1318831"/>
                <a:ext cx="74919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err="1" smtClean="0">
                    <a:latin typeface="Arial"/>
                    <a:cs typeface="Arial"/>
                  </a:rPr>
                  <a:t>Gefitinib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48" name="TextBox 47"/>
              <p:cNvSpPr txBox="1"/>
              <p:nvPr/>
            </p:nvSpPr>
            <p:spPr>
              <a:xfrm>
                <a:off x="5532965" y="942827"/>
                <a:ext cx="72968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BRC-31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pic>
            <p:nvPicPr>
              <p:cNvPr id="63" name="Picture 62" descr="Scan094.jpg"/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93" t="43579" r="30487" b="53258"/>
              <a:stretch/>
            </p:blipFill>
            <p:spPr>
              <a:xfrm flipH="1">
                <a:off x="5173464" y="5183129"/>
                <a:ext cx="1476000" cy="344951"/>
              </a:xfrm>
              <a:prstGeom prst="rect">
                <a:avLst/>
              </a:prstGeom>
              <a:ln w="12700" cmpd="sng">
                <a:solidFill>
                  <a:schemeClr val="tx1"/>
                </a:solidFill>
              </a:ln>
            </p:spPr>
          </p:pic>
          <p:sp>
            <p:nvSpPr>
              <p:cNvPr id="72" name="TextBox 71"/>
              <p:cNvSpPr txBox="1"/>
              <p:nvPr/>
            </p:nvSpPr>
            <p:spPr>
              <a:xfrm>
                <a:off x="6724393" y="2370954"/>
                <a:ext cx="6206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EGFR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73" name="TextBox 72"/>
              <p:cNvSpPr txBox="1"/>
              <p:nvPr/>
            </p:nvSpPr>
            <p:spPr>
              <a:xfrm>
                <a:off x="6724393" y="5210630"/>
                <a:ext cx="85038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α-Tubulin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74" name="TextBox 73"/>
              <p:cNvSpPr txBox="1"/>
              <p:nvPr/>
            </p:nvSpPr>
            <p:spPr>
              <a:xfrm>
                <a:off x="6724393" y="1869855"/>
                <a:ext cx="1287958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err="1" smtClean="0">
                    <a:latin typeface="Arial"/>
                    <a:cs typeface="Arial"/>
                  </a:rPr>
                  <a:t>pEGFR</a:t>
                </a:r>
                <a:r>
                  <a:rPr lang="en-US" sz="1200" dirty="0" smtClean="0">
                    <a:latin typeface="Arial"/>
                    <a:cs typeface="Arial"/>
                  </a:rPr>
                  <a:t> (Y1086)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75" name="TextBox 74"/>
              <p:cNvSpPr txBox="1"/>
              <p:nvPr/>
            </p:nvSpPr>
            <p:spPr>
              <a:xfrm>
                <a:off x="6724393" y="4100725"/>
                <a:ext cx="714859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pFRA-1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76" name="TextBox 75"/>
              <p:cNvSpPr txBox="1"/>
              <p:nvPr/>
            </p:nvSpPr>
            <p:spPr>
              <a:xfrm>
                <a:off x="6724393" y="4677102"/>
                <a:ext cx="62927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FRA-1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36" name="Straight Connector 35"/>
              <p:cNvCxnSpPr/>
              <p:nvPr/>
            </p:nvCxnSpPr>
            <p:spPr>
              <a:xfrm>
                <a:off x="5164685" y="1300115"/>
                <a:ext cx="1475991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TextBox 1"/>
              <p:cNvSpPr txBox="1"/>
              <p:nvPr/>
            </p:nvSpPr>
            <p:spPr>
              <a:xfrm>
                <a:off x="4607258" y="877210"/>
                <a:ext cx="35618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 smtClean="0">
                    <a:latin typeface="Arial"/>
                    <a:cs typeface="Arial"/>
                  </a:rPr>
                  <a:t>B</a:t>
                </a:r>
                <a:endParaRPr lang="en-US" sz="2000" dirty="0">
                  <a:latin typeface="Arial"/>
                  <a:cs typeface="Arial"/>
                </a:endParaRPr>
              </a:p>
            </p:txBody>
          </p:sp>
          <p:cxnSp>
            <p:nvCxnSpPr>
              <p:cNvPr id="56" name="Straight Connector 55"/>
              <p:cNvCxnSpPr/>
              <p:nvPr/>
            </p:nvCxnSpPr>
            <p:spPr>
              <a:xfrm>
                <a:off x="5002394" y="2605942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1" name="TextBox 60"/>
              <p:cNvSpPr txBox="1"/>
              <p:nvPr/>
            </p:nvSpPr>
            <p:spPr>
              <a:xfrm>
                <a:off x="4611336" y="2473140"/>
                <a:ext cx="4414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150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68" name="Straight Connector 67"/>
              <p:cNvCxnSpPr/>
              <p:nvPr/>
            </p:nvCxnSpPr>
            <p:spPr>
              <a:xfrm>
                <a:off x="5002394" y="2132925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TextBox 76"/>
              <p:cNvSpPr txBox="1"/>
              <p:nvPr/>
            </p:nvSpPr>
            <p:spPr>
              <a:xfrm>
                <a:off x="4609589" y="1966883"/>
                <a:ext cx="441422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150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79" name="Straight Connector 78"/>
              <p:cNvCxnSpPr/>
              <p:nvPr/>
            </p:nvCxnSpPr>
            <p:spPr>
              <a:xfrm>
                <a:off x="5002394" y="4231418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0" name="TextBox 79"/>
              <p:cNvSpPr txBox="1"/>
              <p:nvPr/>
            </p:nvSpPr>
            <p:spPr>
              <a:xfrm>
                <a:off x="4678648" y="4090586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37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>
                <a:off x="5002394" y="4736836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3" name="TextBox 82"/>
              <p:cNvSpPr txBox="1"/>
              <p:nvPr/>
            </p:nvSpPr>
            <p:spPr>
              <a:xfrm>
                <a:off x="4678965" y="4603844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37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85" name="Straight Connector 84"/>
              <p:cNvCxnSpPr/>
              <p:nvPr/>
            </p:nvCxnSpPr>
            <p:spPr>
              <a:xfrm>
                <a:off x="5002394" y="5429235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6" name="TextBox 85"/>
              <p:cNvSpPr txBox="1"/>
              <p:nvPr/>
            </p:nvSpPr>
            <p:spPr>
              <a:xfrm>
                <a:off x="4708044" y="5288403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50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pic>
            <p:nvPicPr>
              <p:cNvPr id="4" name="Picture 3" descr="Scan195.jpg"/>
              <p:cNvPicPr>
                <a:picLocks noChangeAspect="1"/>
              </p:cNvPicPr>
              <p:nvPr/>
            </p:nvPicPr>
            <p:blipFill rotWithShape="1"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633" t="7133" r="60301" b="88203"/>
              <a:stretch/>
            </p:blipFill>
            <p:spPr>
              <a:xfrm>
                <a:off x="5173464" y="1870714"/>
                <a:ext cx="1469330" cy="29560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4" name="Picture 13" descr="Scan196.jpg"/>
              <p:cNvPicPr>
                <a:picLocks noChangeAspect="1"/>
              </p:cNvPicPr>
              <p:nvPr/>
            </p:nvPicPr>
            <p:blipFill rotWithShape="1"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7160" t="29478" r="14244" b="64836"/>
              <a:stretch/>
            </p:blipFill>
            <p:spPr>
              <a:xfrm flipH="1">
                <a:off x="5173464" y="4037598"/>
                <a:ext cx="1474159" cy="39971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3" name="TextBox 2"/>
              <p:cNvSpPr txBox="1"/>
              <p:nvPr/>
            </p:nvSpPr>
            <p:spPr>
              <a:xfrm>
                <a:off x="5194882" y="1526991"/>
                <a:ext cx="2553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-</a:t>
                </a: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 rotWithShape="1">
              <a:blip r:embed="rId7"/>
              <a:srcRect l="35188" t="16185" r="1268" b="14686"/>
              <a:stretch/>
            </p:blipFill>
            <p:spPr>
              <a:xfrm>
                <a:off x="5173464" y="3414609"/>
                <a:ext cx="1476000" cy="487155"/>
              </a:xfrm>
              <a:prstGeom prst="rect">
                <a:avLst/>
              </a:prstGeom>
              <a:ln>
                <a:solidFill>
                  <a:srgbClr val="000000"/>
                </a:solidFill>
              </a:ln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 rotWithShape="1">
              <a:blip r:embed="rId8"/>
              <a:srcRect l="38376" t="22035" r="3595" b="16901"/>
              <a:stretch/>
            </p:blipFill>
            <p:spPr>
              <a:xfrm>
                <a:off x="5173464" y="2870326"/>
                <a:ext cx="1476000" cy="406040"/>
              </a:xfrm>
              <a:prstGeom prst="rect">
                <a:avLst/>
              </a:prstGeom>
              <a:ln>
                <a:solidFill>
                  <a:srgbClr val="000000"/>
                </a:solidFill>
              </a:ln>
            </p:spPr>
          </p:pic>
          <p:sp>
            <p:nvSpPr>
              <p:cNvPr id="104" name="TextBox 103"/>
              <p:cNvSpPr txBox="1"/>
              <p:nvPr/>
            </p:nvSpPr>
            <p:spPr>
              <a:xfrm>
                <a:off x="6724393" y="2843899"/>
                <a:ext cx="120259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pERK1/pERK2</a:t>
                </a:r>
                <a:endParaRPr lang="en-US" sz="1200" dirty="0">
                  <a:latin typeface="Arial"/>
                  <a:cs typeface="Arial"/>
                </a:endParaRPr>
              </a:p>
              <a:p>
                <a:r>
                  <a:rPr lang="en-US" sz="1200" dirty="0" smtClean="0">
                    <a:latin typeface="Arial"/>
                    <a:cs typeface="Arial"/>
                  </a:rPr>
                  <a:t>(T202/Y204)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105" name="TextBox 104"/>
              <p:cNvSpPr txBox="1"/>
              <p:nvPr/>
            </p:nvSpPr>
            <p:spPr>
              <a:xfrm>
                <a:off x="6724393" y="3522291"/>
                <a:ext cx="103142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ERK1/ERK2 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109" name="Straight Connector 108"/>
              <p:cNvCxnSpPr/>
              <p:nvPr/>
            </p:nvCxnSpPr>
            <p:spPr>
              <a:xfrm>
                <a:off x="5002394" y="3785366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0" name="TextBox 109"/>
              <p:cNvSpPr txBox="1"/>
              <p:nvPr/>
            </p:nvSpPr>
            <p:spPr>
              <a:xfrm>
                <a:off x="4693146" y="3644534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37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cxnSp>
            <p:nvCxnSpPr>
              <p:cNvPr id="112" name="Straight Connector 111"/>
              <p:cNvCxnSpPr/>
              <p:nvPr/>
            </p:nvCxnSpPr>
            <p:spPr>
              <a:xfrm>
                <a:off x="5002394" y="3136101"/>
                <a:ext cx="147306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TextBox 112"/>
              <p:cNvSpPr txBox="1"/>
              <p:nvPr/>
            </p:nvSpPr>
            <p:spPr>
              <a:xfrm>
                <a:off x="4698093" y="2995269"/>
                <a:ext cx="355837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>
                    <a:latin typeface="Arial"/>
                    <a:cs typeface="Arial"/>
                  </a:rPr>
                  <a:t>37</a:t>
                </a:r>
                <a:endParaRPr lang="en-US" sz="1200" dirty="0">
                  <a:latin typeface="Arial"/>
                  <a:cs typeface="Arial"/>
                </a:endParaRPr>
              </a:p>
            </p:txBody>
          </p:sp>
          <p:sp>
            <p:nvSpPr>
              <p:cNvPr id="84" name="TextBox 83"/>
              <p:cNvSpPr txBox="1"/>
              <p:nvPr/>
            </p:nvSpPr>
            <p:spPr>
              <a:xfrm>
                <a:off x="4638143" y="1696294"/>
                <a:ext cx="412292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 err="1" smtClean="0">
                    <a:latin typeface="Arial" pitchFamily="34" charset="0"/>
                    <a:cs typeface="Arial" pitchFamily="34" charset="0"/>
                  </a:rPr>
                  <a:t>kDa</a:t>
                </a:r>
                <a:endParaRPr lang="en-US" sz="1000" dirty="0">
                  <a:latin typeface="Arial" pitchFamily="34" charset="0"/>
                  <a:cs typeface="Arial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203841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96</Words>
  <Application>Microsoft Macintosh PowerPoint</Application>
  <PresentationFormat>On-screen Show (4:3)</PresentationFormat>
  <Paragraphs>46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 Annis</dc:creator>
  <cp:lastModifiedBy>Peter Siegel</cp:lastModifiedBy>
  <cp:revision>26</cp:revision>
  <dcterms:created xsi:type="dcterms:W3CDTF">2014-01-19T15:59:19Z</dcterms:created>
  <dcterms:modified xsi:type="dcterms:W3CDTF">2017-12-17T02:53:31Z</dcterms:modified>
</cp:coreProperties>
</file>