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0"/>
    <p:restoredTop sz="94643"/>
  </p:normalViewPr>
  <p:slideViewPr>
    <p:cSldViewPr snapToGrid="0" snapToObjects="1" showGuides="1">
      <p:cViewPr>
        <p:scale>
          <a:sx n="113" d="100"/>
          <a:sy n="113" d="100"/>
        </p:scale>
        <p:origin x="904" y="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6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4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4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9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99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1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7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29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0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6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9353C-9BE8-6341-9BE6-6973D022FA3A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F971-C73C-1E4E-A317-B32D9AD03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3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tif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b="30514"/>
          <a:stretch/>
        </p:blipFill>
        <p:spPr>
          <a:xfrm>
            <a:off x="5429133" y="506997"/>
            <a:ext cx="2767930" cy="21796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1" b="21756"/>
          <a:stretch/>
        </p:blipFill>
        <p:spPr>
          <a:xfrm>
            <a:off x="5429464" y="3684437"/>
            <a:ext cx="2761610" cy="2056961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6537720" y="6522493"/>
            <a:ext cx="25582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Annis </a:t>
            </a:r>
            <a:r>
              <a:rPr lang="en-US" sz="1200" i="1" dirty="0" smtClean="0">
                <a:latin typeface="Arial"/>
                <a:cs typeface="Arial"/>
              </a:rPr>
              <a:t>et al</a:t>
            </a:r>
            <a:r>
              <a:rPr lang="en-US" sz="1200" dirty="0" smtClean="0">
                <a:latin typeface="Arial"/>
                <a:cs typeface="Arial"/>
              </a:rPr>
              <a:t>., Additional File: Fig. S6</a:t>
            </a:r>
            <a:endParaRPr lang="en-US" sz="1200" dirty="0">
              <a:latin typeface="Arial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40031" y="355477"/>
            <a:ext cx="3534368" cy="2896068"/>
            <a:chOff x="517362" y="856"/>
            <a:chExt cx="3534368" cy="2896068"/>
          </a:xfrm>
        </p:grpSpPr>
        <p:sp>
          <p:nvSpPr>
            <p:cNvPr id="63" name="TextBox 62"/>
            <p:cNvSpPr txBox="1"/>
            <p:nvPr/>
          </p:nvSpPr>
          <p:spPr>
            <a:xfrm>
              <a:off x="517362" y="856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mtClean="0">
                  <a:latin typeface="Arial"/>
                  <a:cs typeface="Arial"/>
                </a:rPr>
                <a:t>A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 rot="16200000">
              <a:off x="-142426" y="1075740"/>
              <a:ext cx="18098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i="1" dirty="0" smtClean="0">
                  <a:latin typeface="Arial"/>
                  <a:cs typeface="Arial"/>
                </a:rPr>
                <a:t>PLAU</a:t>
              </a:r>
              <a:r>
                <a:rPr lang="en-US" sz="1200" dirty="0" smtClean="0">
                  <a:latin typeface="Arial"/>
                  <a:cs typeface="Arial"/>
                </a:rPr>
                <a:t> Gene Expression</a:t>
              </a:r>
            </a:p>
            <a:p>
              <a:pPr algn="ctr"/>
              <a:r>
                <a:rPr lang="en-US" sz="1200" dirty="0" smtClean="0">
                  <a:latin typeface="Arial"/>
                  <a:cs typeface="Arial"/>
                </a:rPr>
                <a:t>(Arbitrary Units)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182820" y="2218126"/>
              <a:ext cx="5624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/>
                  <a:cs typeface="Arial"/>
                </a:rPr>
                <a:t>BT549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661397" y="2211387"/>
              <a:ext cx="5123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/>
                  <a:cs typeface="Arial"/>
                </a:rPr>
                <a:t>MDA-</a:t>
              </a:r>
            </a:p>
            <a:p>
              <a:pPr algn="ctr"/>
              <a:r>
                <a:rPr lang="en-US" sz="1000" dirty="0" smtClean="0">
                  <a:latin typeface="Arial"/>
                  <a:cs typeface="Arial"/>
                </a:rPr>
                <a:t>231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11092" y="2211388"/>
              <a:ext cx="5123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/>
                  <a:cs typeface="Arial"/>
                </a:rPr>
                <a:t>MDA-</a:t>
              </a:r>
            </a:p>
            <a:p>
              <a:pPr algn="ctr"/>
              <a:r>
                <a:rPr lang="en-US" sz="1000" dirty="0" smtClean="0">
                  <a:latin typeface="Arial"/>
                  <a:cs typeface="Arial"/>
                </a:rPr>
                <a:t>436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533552" y="2216861"/>
              <a:ext cx="5764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/>
                  <a:cs typeface="Arial"/>
                </a:rPr>
                <a:t>MCF-7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038506" y="2216027"/>
              <a:ext cx="498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/>
                  <a:cs typeface="Arial"/>
                </a:rPr>
                <a:t>BRC-</a:t>
              </a:r>
            </a:p>
            <a:p>
              <a:pPr algn="ctr"/>
              <a:r>
                <a:rPr lang="en-US" sz="1000" dirty="0" smtClean="0">
                  <a:latin typeface="Arial"/>
                  <a:cs typeface="Arial"/>
                </a:rPr>
                <a:t>31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481605" y="2216027"/>
              <a:ext cx="498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/>
                  <a:cs typeface="Arial"/>
                </a:rPr>
                <a:t>BRC-</a:t>
              </a:r>
            </a:p>
            <a:p>
              <a:pPr algn="ctr"/>
              <a:r>
                <a:rPr lang="en-US" sz="1000" dirty="0" smtClean="0">
                  <a:latin typeface="Arial"/>
                  <a:cs typeface="Arial"/>
                </a:rPr>
                <a:t>36</a:t>
              </a:r>
              <a:endParaRPr lang="en-US" sz="1000" dirty="0">
                <a:latin typeface="Arial"/>
                <a:cs typeface="Arial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>
            <a:xfrm flipV="1">
              <a:off x="1308593" y="2611186"/>
              <a:ext cx="1259997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1680833" y="2619925"/>
              <a:ext cx="4755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BaB</a:t>
              </a:r>
              <a:endParaRPr lang="en-US" sz="1200" dirty="0">
                <a:latin typeface="Arial"/>
                <a:cs typeface="Arial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 flipV="1">
              <a:off x="2693094" y="2611186"/>
              <a:ext cx="287991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V="1">
              <a:off x="3142386" y="2611186"/>
              <a:ext cx="287991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3591678" y="2611186"/>
              <a:ext cx="287991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3050487" y="2619925"/>
              <a:ext cx="4755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BaB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487250" y="2619925"/>
              <a:ext cx="4840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Lum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592281" y="2619925"/>
              <a:ext cx="4840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Lum</a:t>
              </a:r>
              <a:endParaRPr lang="en-US" sz="1200" dirty="0">
                <a:latin typeface="Arial"/>
                <a:cs typeface="Arial"/>
              </a:endParaRPr>
            </a:p>
          </p:txBody>
        </p:sp>
        <p:pic>
          <p:nvPicPr>
            <p:cNvPr id="84" name="Picture 83" descr="Affydata.tif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291" b="25885"/>
            <a:stretch/>
          </p:blipFill>
          <p:spPr>
            <a:xfrm>
              <a:off x="1278131" y="100295"/>
              <a:ext cx="2773599" cy="2188974"/>
            </a:xfrm>
            <a:prstGeom prst="rect">
              <a:avLst/>
            </a:prstGeom>
          </p:spPr>
        </p:pic>
        <p:grpSp>
          <p:nvGrpSpPr>
            <p:cNvPr id="147" name="Group 146"/>
            <p:cNvGrpSpPr/>
            <p:nvPr/>
          </p:nvGrpSpPr>
          <p:grpSpPr>
            <a:xfrm>
              <a:off x="1003322" y="252222"/>
              <a:ext cx="325279" cy="2173860"/>
              <a:chOff x="-1592104" y="2334911"/>
              <a:chExt cx="325279" cy="1275322"/>
            </a:xfrm>
          </p:grpSpPr>
          <p:grpSp>
            <p:nvGrpSpPr>
              <p:cNvPr id="148" name="Group 147"/>
              <p:cNvGrpSpPr/>
              <p:nvPr/>
            </p:nvGrpSpPr>
            <p:grpSpPr>
              <a:xfrm>
                <a:off x="-1592104" y="2334911"/>
                <a:ext cx="325279" cy="1275322"/>
                <a:chOff x="1655921" y="4633138"/>
                <a:chExt cx="325279" cy="1275322"/>
              </a:xfrm>
            </p:grpSpPr>
            <p:cxnSp>
              <p:nvCxnSpPr>
                <p:cNvPr id="153" name="Straight Connector 152"/>
                <p:cNvCxnSpPr/>
                <p:nvPr/>
              </p:nvCxnSpPr>
              <p:spPr>
                <a:xfrm>
                  <a:off x="1926033" y="4698772"/>
                  <a:ext cx="0" cy="489262"/>
                </a:xfrm>
                <a:prstGeom prst="line">
                  <a:avLst/>
                </a:prstGeom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4" name="Group 153"/>
                <p:cNvGrpSpPr/>
                <p:nvPr/>
              </p:nvGrpSpPr>
              <p:grpSpPr>
                <a:xfrm>
                  <a:off x="1884679" y="4699000"/>
                  <a:ext cx="45719" cy="1061369"/>
                  <a:chOff x="1816100" y="4699000"/>
                  <a:chExt cx="114300" cy="1061369"/>
                </a:xfrm>
              </p:grpSpPr>
              <p:cxnSp>
                <p:nvCxnSpPr>
                  <p:cNvPr id="160" name="Straight Connector 159"/>
                  <p:cNvCxnSpPr/>
                  <p:nvPr/>
                </p:nvCxnSpPr>
                <p:spPr>
                  <a:xfrm flipH="1">
                    <a:off x="1816100" y="4699000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Straight Connector 160"/>
                  <p:cNvCxnSpPr/>
                  <p:nvPr/>
                </p:nvCxnSpPr>
                <p:spPr>
                  <a:xfrm flipH="1">
                    <a:off x="1816100" y="5517561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Straight Connector 161"/>
                  <p:cNvCxnSpPr/>
                  <p:nvPr/>
                </p:nvCxnSpPr>
                <p:spPr>
                  <a:xfrm flipH="1">
                    <a:off x="1816100" y="5760369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3" name="Straight Connector 162"/>
                  <p:cNvCxnSpPr/>
                  <p:nvPr/>
                </p:nvCxnSpPr>
                <p:spPr>
                  <a:xfrm flipH="1">
                    <a:off x="1816100" y="4944449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5" name="TextBox 154"/>
                <p:cNvSpPr txBox="1"/>
                <p:nvPr/>
              </p:nvSpPr>
              <p:spPr>
                <a:xfrm>
                  <a:off x="1655921" y="4633138"/>
                  <a:ext cx="298780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40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56" name="TextBox 155"/>
                <p:cNvSpPr txBox="1"/>
                <p:nvPr/>
              </p:nvSpPr>
              <p:spPr>
                <a:xfrm>
                  <a:off x="1655921" y="4877509"/>
                  <a:ext cx="300082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35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57" name="TextBox 156"/>
                <p:cNvSpPr txBox="1"/>
                <p:nvPr/>
              </p:nvSpPr>
              <p:spPr>
                <a:xfrm>
                  <a:off x="1655921" y="5125338"/>
                  <a:ext cx="298780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30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58" name="TextBox 157"/>
                <p:cNvSpPr txBox="1"/>
                <p:nvPr/>
              </p:nvSpPr>
              <p:spPr>
                <a:xfrm>
                  <a:off x="1732414" y="5450640"/>
                  <a:ext cx="248786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5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59" name="TextBox 158"/>
                <p:cNvSpPr txBox="1"/>
                <p:nvPr/>
              </p:nvSpPr>
              <p:spPr>
                <a:xfrm>
                  <a:off x="1715440" y="5693016"/>
                  <a:ext cx="24172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</p:grpSp>
          <p:cxnSp>
            <p:nvCxnSpPr>
              <p:cNvPr id="149" name="Straight Connector 148"/>
              <p:cNvCxnSpPr/>
              <p:nvPr/>
            </p:nvCxnSpPr>
            <p:spPr>
              <a:xfrm>
                <a:off x="-1325146" y="2967855"/>
                <a:ext cx="0" cy="489141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TextBox 149"/>
              <p:cNvSpPr txBox="1"/>
              <p:nvPr/>
            </p:nvSpPr>
            <p:spPr>
              <a:xfrm>
                <a:off x="-1584325" y="2904837"/>
                <a:ext cx="298780" cy="126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smtClean="0">
                    <a:latin typeface="Arial"/>
                    <a:cs typeface="Arial"/>
                  </a:rPr>
                  <a:t>10</a:t>
                </a:r>
                <a:endParaRPr lang="en-US" sz="800" dirty="0">
                  <a:latin typeface="Arial"/>
                  <a:cs typeface="Arial"/>
                </a:endParaRPr>
              </a:p>
            </p:txBody>
          </p:sp>
          <p:cxnSp>
            <p:nvCxnSpPr>
              <p:cNvPr id="151" name="Straight Connector 150"/>
              <p:cNvCxnSpPr/>
              <p:nvPr/>
            </p:nvCxnSpPr>
            <p:spPr>
              <a:xfrm flipH="1">
                <a:off x="-1376044" y="2970495"/>
                <a:ext cx="9334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 flipH="1">
                <a:off x="-1376044" y="2889807"/>
                <a:ext cx="9334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TextBox 67"/>
            <p:cNvSpPr txBox="1"/>
            <p:nvPr/>
          </p:nvSpPr>
          <p:spPr>
            <a:xfrm>
              <a:off x="1578916" y="108973"/>
              <a:ext cx="2080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/>
                  <a:cs typeface="Arial"/>
                </a:rPr>
                <a:t>Gene Expression </a:t>
              </a:r>
              <a:r>
                <a:rPr lang="en-US" sz="1200" dirty="0" err="1" smtClean="0">
                  <a:latin typeface="Arial"/>
                  <a:cs typeface="Arial"/>
                </a:rPr>
                <a:t>Affymetrix</a:t>
              </a:r>
              <a:endParaRPr lang="en-US" sz="1200" dirty="0">
                <a:latin typeface="Arial"/>
                <a:cs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86153" y="402072"/>
            <a:ext cx="3654022" cy="2845180"/>
            <a:chOff x="4263484" y="47451"/>
            <a:chExt cx="3654022" cy="2845180"/>
          </a:xfrm>
        </p:grpSpPr>
        <p:sp>
          <p:nvSpPr>
            <p:cNvPr id="64" name="TextBox 63"/>
            <p:cNvSpPr txBox="1"/>
            <p:nvPr/>
          </p:nvSpPr>
          <p:spPr>
            <a:xfrm>
              <a:off x="4263484" y="47451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mtClean="0">
                  <a:latin typeface="Arial"/>
                  <a:cs typeface="Arial"/>
                </a:rPr>
                <a:t>B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 rot="16200000">
              <a:off x="3730158" y="939993"/>
              <a:ext cx="17958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Arial"/>
                  <a:cs typeface="Arial"/>
                </a:rPr>
                <a:t>Secreted </a:t>
              </a:r>
              <a:r>
                <a:rPr lang="en-US" sz="1200" dirty="0" err="1" smtClean="0">
                  <a:latin typeface="Arial"/>
                  <a:cs typeface="Arial"/>
                </a:rPr>
                <a:t>uPA</a:t>
              </a:r>
              <a:endParaRPr lang="en-US" sz="1200" dirty="0">
                <a:latin typeface="Arial"/>
                <a:cs typeface="Arial"/>
              </a:endParaRPr>
            </a:p>
            <a:p>
              <a:pPr algn="ctr"/>
              <a:r>
                <a:rPr lang="en-US" sz="1200" dirty="0" smtClean="0">
                  <a:latin typeface="Arial"/>
                  <a:cs typeface="Arial"/>
                </a:rPr>
                <a:t>(</a:t>
              </a:r>
              <a:r>
                <a:rPr lang="en-US" sz="1200" dirty="0" err="1" smtClean="0">
                  <a:latin typeface="Arial"/>
                  <a:cs typeface="Arial"/>
                </a:rPr>
                <a:t>ng</a:t>
              </a:r>
              <a:r>
                <a:rPr lang="en-US" sz="1200" dirty="0" smtClean="0">
                  <a:latin typeface="Arial"/>
                  <a:cs typeface="Arial"/>
                </a:rPr>
                <a:t>/μg of protein in CM/</a:t>
              </a:r>
            </a:p>
            <a:p>
              <a:pPr algn="ctr"/>
              <a:r>
                <a:rPr lang="en-US" sz="1200" dirty="0" smtClean="0">
                  <a:latin typeface="Arial"/>
                  <a:cs typeface="Arial"/>
                </a:rPr>
                <a:t>24 Hours)</a:t>
              </a:r>
              <a:endParaRPr lang="en-US" sz="1200" dirty="0">
                <a:latin typeface="Arial"/>
                <a:cs typeface="Arial"/>
              </a:endParaRPr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4873141" y="247077"/>
              <a:ext cx="368670" cy="2178110"/>
              <a:chOff x="-1642904" y="2334911"/>
              <a:chExt cx="368670" cy="1277817"/>
            </a:xfrm>
          </p:grpSpPr>
          <p:grpSp>
            <p:nvGrpSpPr>
              <p:cNvPr id="165" name="Group 164"/>
              <p:cNvGrpSpPr/>
              <p:nvPr/>
            </p:nvGrpSpPr>
            <p:grpSpPr>
              <a:xfrm>
                <a:off x="-1642904" y="2334911"/>
                <a:ext cx="368670" cy="1277817"/>
                <a:chOff x="1605121" y="4633138"/>
                <a:chExt cx="368670" cy="1277817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1926033" y="4698772"/>
                  <a:ext cx="0" cy="489262"/>
                </a:xfrm>
                <a:prstGeom prst="line">
                  <a:avLst/>
                </a:prstGeom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1" name="Group 170"/>
                <p:cNvGrpSpPr/>
                <p:nvPr/>
              </p:nvGrpSpPr>
              <p:grpSpPr>
                <a:xfrm>
                  <a:off x="1884679" y="4699000"/>
                  <a:ext cx="45719" cy="1061369"/>
                  <a:chOff x="1816100" y="4699000"/>
                  <a:chExt cx="114300" cy="1061369"/>
                </a:xfrm>
              </p:grpSpPr>
              <p:cxnSp>
                <p:nvCxnSpPr>
                  <p:cNvPr id="177" name="Straight Connector 176"/>
                  <p:cNvCxnSpPr/>
                  <p:nvPr/>
                </p:nvCxnSpPr>
                <p:spPr>
                  <a:xfrm flipH="1">
                    <a:off x="1816100" y="4699000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8" name="Straight Connector 177"/>
                  <p:cNvCxnSpPr/>
                  <p:nvPr/>
                </p:nvCxnSpPr>
                <p:spPr>
                  <a:xfrm flipH="1">
                    <a:off x="1816100" y="5433126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9" name="Straight Connector 178"/>
                  <p:cNvCxnSpPr/>
                  <p:nvPr/>
                </p:nvCxnSpPr>
                <p:spPr>
                  <a:xfrm flipH="1">
                    <a:off x="1816100" y="5760369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0" name="Straight Connector 179"/>
                  <p:cNvCxnSpPr/>
                  <p:nvPr/>
                </p:nvCxnSpPr>
                <p:spPr>
                  <a:xfrm flipH="1">
                    <a:off x="1816100" y="4944449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72" name="TextBox 171"/>
                <p:cNvSpPr txBox="1"/>
                <p:nvPr/>
              </p:nvSpPr>
              <p:spPr>
                <a:xfrm>
                  <a:off x="1605121" y="4633138"/>
                  <a:ext cx="355837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600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3" name="TextBox 172"/>
                <p:cNvSpPr txBox="1"/>
                <p:nvPr/>
              </p:nvSpPr>
              <p:spPr>
                <a:xfrm>
                  <a:off x="1605121" y="4877509"/>
                  <a:ext cx="355837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500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1605121" y="5125338"/>
                  <a:ext cx="355837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400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5" name="TextBox 174"/>
                <p:cNvSpPr txBox="1"/>
                <p:nvPr/>
              </p:nvSpPr>
              <p:spPr>
                <a:xfrm>
                  <a:off x="1652783" y="5369930"/>
                  <a:ext cx="298780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50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6" name="TextBox 175"/>
                <p:cNvSpPr txBox="1"/>
                <p:nvPr/>
              </p:nvSpPr>
              <p:spPr>
                <a:xfrm>
                  <a:off x="1732068" y="5695511"/>
                  <a:ext cx="24172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</p:grpSp>
          <p:cxnSp>
            <p:nvCxnSpPr>
              <p:cNvPr id="166" name="Straight Connector 165"/>
              <p:cNvCxnSpPr/>
              <p:nvPr/>
            </p:nvCxnSpPr>
            <p:spPr>
              <a:xfrm>
                <a:off x="-1325146" y="2972823"/>
                <a:ext cx="0" cy="489141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7" name="TextBox 166"/>
              <p:cNvSpPr txBox="1"/>
              <p:nvPr/>
            </p:nvSpPr>
            <p:spPr>
              <a:xfrm>
                <a:off x="-1590675" y="2904837"/>
                <a:ext cx="300082" cy="126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smtClean="0">
                    <a:latin typeface="Arial"/>
                    <a:cs typeface="Arial"/>
                  </a:rPr>
                  <a:t>75</a:t>
                </a:r>
                <a:endParaRPr lang="en-US" sz="800" dirty="0">
                  <a:latin typeface="Arial"/>
                  <a:cs typeface="Arial"/>
                </a:endParaRPr>
              </a:p>
            </p:txBody>
          </p:sp>
          <p:cxnSp>
            <p:nvCxnSpPr>
              <p:cNvPr id="168" name="Straight Connector 167"/>
              <p:cNvCxnSpPr/>
              <p:nvPr/>
            </p:nvCxnSpPr>
            <p:spPr>
              <a:xfrm flipH="1">
                <a:off x="-1376044" y="2970495"/>
                <a:ext cx="9334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 flipH="1">
                <a:off x="-1376044" y="2889807"/>
                <a:ext cx="9334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1" name="Straight Connector 180"/>
            <p:cNvCxnSpPr/>
            <p:nvPr/>
          </p:nvCxnSpPr>
          <p:spPr>
            <a:xfrm flipH="1">
              <a:off x="5140012" y="1890097"/>
              <a:ext cx="45719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TextBox 181"/>
            <p:cNvSpPr txBox="1"/>
            <p:nvPr/>
          </p:nvSpPr>
          <p:spPr>
            <a:xfrm>
              <a:off x="4916438" y="1782375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latin typeface="Arial"/>
                  <a:cs typeface="Arial"/>
                </a:rPr>
                <a:t>25</a:t>
              </a:r>
              <a:endParaRPr lang="en-US" sz="800" dirty="0">
                <a:latin typeface="Arial"/>
                <a:cs typeface="Arial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434558" y="108973"/>
              <a:ext cx="20667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/>
                  <a:cs typeface="Arial"/>
                </a:rPr>
                <a:t>ELISA – Conditioned Media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104099" y="2213833"/>
              <a:ext cx="5624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/>
                  <a:cs typeface="Arial"/>
                </a:rPr>
                <a:t>BT549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5590923" y="2207094"/>
              <a:ext cx="5123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/>
                  <a:cs typeface="Arial"/>
                </a:rPr>
                <a:t>MDA-</a:t>
              </a:r>
            </a:p>
            <a:p>
              <a:pPr algn="ctr"/>
              <a:r>
                <a:rPr lang="en-US" sz="1000" dirty="0" smtClean="0">
                  <a:latin typeface="Arial"/>
                  <a:cs typeface="Arial"/>
                </a:rPr>
                <a:t>231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040618" y="2207095"/>
              <a:ext cx="5123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/>
                  <a:cs typeface="Arial"/>
                </a:rPr>
                <a:t>MDA-</a:t>
              </a:r>
            </a:p>
            <a:p>
              <a:pPr algn="ctr"/>
              <a:r>
                <a:rPr lang="en-US" sz="1000" dirty="0" smtClean="0">
                  <a:latin typeface="Arial"/>
                  <a:cs typeface="Arial"/>
                </a:rPr>
                <a:t>436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6471325" y="2212568"/>
              <a:ext cx="5764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/>
                  <a:cs typeface="Arial"/>
                </a:rPr>
                <a:t>MCF-7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6959785" y="2211734"/>
              <a:ext cx="498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/>
                  <a:cs typeface="Arial"/>
                </a:rPr>
                <a:t>BRC-</a:t>
              </a:r>
            </a:p>
            <a:p>
              <a:pPr algn="ctr"/>
              <a:r>
                <a:rPr lang="en-US" sz="1000" dirty="0" smtClean="0">
                  <a:latin typeface="Arial"/>
                  <a:cs typeface="Arial"/>
                </a:rPr>
                <a:t>31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7419378" y="2211734"/>
              <a:ext cx="498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/>
                  <a:cs typeface="Arial"/>
                </a:rPr>
                <a:t>BRC-</a:t>
              </a:r>
            </a:p>
            <a:p>
              <a:pPr algn="ctr"/>
              <a:r>
                <a:rPr lang="en-US" sz="1000" dirty="0" smtClean="0">
                  <a:latin typeface="Arial"/>
                  <a:cs typeface="Arial"/>
                </a:rPr>
                <a:t>36</a:t>
              </a:r>
              <a:endParaRPr lang="en-US" sz="1000" dirty="0">
                <a:latin typeface="Arial"/>
                <a:cs typeface="Arial"/>
              </a:endParaRPr>
            </a:p>
          </p:txBody>
        </p:sp>
        <p:cxnSp>
          <p:nvCxnSpPr>
            <p:cNvPr id="189" name="Straight Connector 188"/>
            <p:cNvCxnSpPr/>
            <p:nvPr/>
          </p:nvCxnSpPr>
          <p:spPr>
            <a:xfrm flipV="1">
              <a:off x="5246366" y="2606893"/>
              <a:ext cx="1259997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TextBox 189"/>
            <p:cNvSpPr txBox="1"/>
            <p:nvPr/>
          </p:nvSpPr>
          <p:spPr>
            <a:xfrm>
              <a:off x="5618606" y="2615632"/>
              <a:ext cx="4755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BaB</a:t>
              </a:r>
              <a:endParaRPr lang="en-US" sz="1200" dirty="0">
                <a:latin typeface="Arial"/>
                <a:cs typeface="Arial"/>
              </a:endParaRPr>
            </a:p>
          </p:txBody>
        </p:sp>
        <p:cxnSp>
          <p:nvCxnSpPr>
            <p:cNvPr id="191" name="Straight Connector 190"/>
            <p:cNvCxnSpPr/>
            <p:nvPr/>
          </p:nvCxnSpPr>
          <p:spPr>
            <a:xfrm flipV="1">
              <a:off x="6630867" y="2606893"/>
              <a:ext cx="287991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 flipV="1">
              <a:off x="7080159" y="2606893"/>
              <a:ext cx="287991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 flipV="1">
              <a:off x="7529451" y="2606893"/>
              <a:ext cx="287991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TextBox 193"/>
            <p:cNvSpPr txBox="1"/>
            <p:nvPr/>
          </p:nvSpPr>
          <p:spPr>
            <a:xfrm>
              <a:off x="6988260" y="2615632"/>
              <a:ext cx="4755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BaB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7425023" y="2615632"/>
              <a:ext cx="4840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Lum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6530054" y="2615632"/>
              <a:ext cx="4840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Lum</a:t>
              </a:r>
              <a:endParaRPr lang="en-US" sz="1200" dirty="0">
                <a:latin typeface="Arial"/>
                <a:cs typeface="Arial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39413" y="3428446"/>
            <a:ext cx="3388253" cy="2865973"/>
            <a:chOff x="516744" y="3073825"/>
            <a:chExt cx="3388253" cy="2865973"/>
          </a:xfrm>
        </p:grpSpPr>
        <p:sp>
          <p:nvSpPr>
            <p:cNvPr id="41" name="ZoneTexte 21"/>
            <p:cNvSpPr txBox="1"/>
            <p:nvPr/>
          </p:nvSpPr>
          <p:spPr>
            <a:xfrm>
              <a:off x="1679973" y="3583867"/>
              <a:ext cx="338554" cy="52714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HCI001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42" name="ZoneTexte 22"/>
            <p:cNvSpPr txBox="1"/>
            <p:nvPr/>
          </p:nvSpPr>
          <p:spPr>
            <a:xfrm>
              <a:off x="1952379" y="3583867"/>
              <a:ext cx="338554" cy="52714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HCI002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43" name="ZoneTexte 23"/>
            <p:cNvSpPr txBox="1"/>
            <p:nvPr/>
          </p:nvSpPr>
          <p:spPr>
            <a:xfrm>
              <a:off x="2224784" y="3583867"/>
              <a:ext cx="338554" cy="52714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HCI010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44" name="ZoneTexte 24"/>
            <p:cNvSpPr txBox="1"/>
            <p:nvPr/>
          </p:nvSpPr>
          <p:spPr>
            <a:xfrm>
              <a:off x="2497190" y="3448425"/>
              <a:ext cx="338554" cy="662589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BCM2665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45" name="ZoneTexte 25"/>
            <p:cNvSpPr txBox="1"/>
            <p:nvPr/>
          </p:nvSpPr>
          <p:spPr>
            <a:xfrm>
              <a:off x="2803225" y="3448425"/>
              <a:ext cx="338554" cy="662589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BCM3107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16744" y="3073825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mtClean="0">
                  <a:latin typeface="Arial"/>
                  <a:cs typeface="Arial"/>
                </a:rPr>
                <a:t>C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913858" y="3123151"/>
              <a:ext cx="9627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/>
                  <a:cs typeface="Arial"/>
                </a:rPr>
                <a:t>TNBC PDX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235748" y="3919763"/>
              <a:ext cx="443026" cy="2175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kDa</a:t>
              </a:r>
              <a:endParaRPr lang="en-US" sz="1200" dirty="0">
                <a:latin typeface="Arial"/>
                <a:cs typeface="Arial"/>
              </a:endParaRPr>
            </a:p>
          </p:txBody>
        </p:sp>
        <p:pic>
          <p:nvPicPr>
            <p:cNvPr id="118" name="Image 15" descr="tubpdx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84509" y="5669707"/>
              <a:ext cx="1461515" cy="2046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9" name="ZoneTexte 34"/>
            <p:cNvSpPr txBox="1"/>
            <p:nvPr/>
          </p:nvSpPr>
          <p:spPr>
            <a:xfrm rot="5400000">
              <a:off x="3423211" y="5458012"/>
              <a:ext cx="338554" cy="62501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α-</a:t>
              </a:r>
              <a:r>
                <a:rPr lang="fr-FR" sz="1000" dirty="0" err="1" smtClean="0">
                  <a:latin typeface="Arial"/>
                  <a:cs typeface="Arial"/>
                </a:rPr>
                <a:t>Tubulin</a:t>
              </a:r>
              <a:endParaRPr lang="fr-FR" sz="1000" dirty="0">
                <a:latin typeface="Arial"/>
                <a:cs typeface="Arial"/>
              </a:endParaRPr>
            </a:p>
          </p:txBody>
        </p:sp>
        <p:pic>
          <p:nvPicPr>
            <p:cNvPr id="120" name="Picture 119" descr="Scan163.jp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1684509" y="4154982"/>
              <a:ext cx="1461515" cy="5743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1" name="TextBox 120"/>
            <p:cNvSpPr txBox="1"/>
            <p:nvPr/>
          </p:nvSpPr>
          <p:spPr>
            <a:xfrm>
              <a:off x="3279979" y="4345855"/>
              <a:ext cx="510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Arial"/>
                  <a:cs typeface="Arial"/>
                </a:rPr>
                <a:t>u</a:t>
              </a:r>
              <a:r>
                <a:rPr lang="en-US" sz="1000" dirty="0" err="1" smtClean="0">
                  <a:latin typeface="Arial"/>
                  <a:cs typeface="Arial"/>
                </a:rPr>
                <a:t>PAR</a:t>
              </a:r>
              <a:endParaRPr lang="en-US" sz="1000" dirty="0">
                <a:latin typeface="Arial"/>
                <a:cs typeface="Arial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279979" y="4811622"/>
              <a:ext cx="6250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kern="1200" dirty="0" smtClean="0">
                  <a:latin typeface="Arial"/>
                  <a:cs typeface="Arial"/>
                </a:rPr>
                <a:t>pFRA-1</a:t>
              </a:r>
              <a:endParaRPr lang="en-US" sz="1000" kern="1200" dirty="0">
                <a:latin typeface="Arial"/>
                <a:cs typeface="Arial"/>
              </a:endParaRPr>
            </a:p>
          </p:txBody>
        </p:sp>
        <p:pic>
          <p:nvPicPr>
            <p:cNvPr id="123" name="Picture 12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 flipV="1">
              <a:off x="1684509" y="4803643"/>
              <a:ext cx="1461380" cy="293268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24" name="TextBox 123"/>
            <p:cNvSpPr txBox="1"/>
            <p:nvPr/>
          </p:nvSpPr>
          <p:spPr>
            <a:xfrm>
              <a:off x="3279979" y="5243205"/>
              <a:ext cx="5700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kern="1200" dirty="0" smtClean="0">
                  <a:latin typeface="Arial"/>
                  <a:cs typeface="Arial"/>
                </a:rPr>
                <a:t>FRA-1</a:t>
              </a:r>
              <a:endParaRPr lang="en-US" sz="1000" kern="1200" dirty="0">
                <a:latin typeface="Arial"/>
                <a:cs typeface="Arial"/>
              </a:endParaRPr>
            </a:p>
          </p:txBody>
        </p:sp>
        <p:cxnSp>
          <p:nvCxnSpPr>
            <p:cNvPr id="126" name="Straight Connector 125"/>
            <p:cNvCxnSpPr/>
            <p:nvPr/>
          </p:nvCxnSpPr>
          <p:spPr>
            <a:xfrm flipH="1">
              <a:off x="1528568" y="4321412"/>
              <a:ext cx="95937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/>
            <p:cNvSpPr txBox="1"/>
            <p:nvPr/>
          </p:nvSpPr>
          <p:spPr>
            <a:xfrm>
              <a:off x="1256064" y="4196913"/>
              <a:ext cx="577262" cy="175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dirty="0" smtClean="0">
                  <a:latin typeface="Arial"/>
                  <a:cs typeface="Arial"/>
                </a:rPr>
                <a:t>37</a:t>
              </a:r>
              <a:endParaRPr lang="en-CA" sz="1000" dirty="0">
                <a:latin typeface="Arial"/>
                <a:cs typeface="Arial"/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 flipH="1">
              <a:off x="1532349" y="4716220"/>
              <a:ext cx="95937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1259845" y="4591721"/>
              <a:ext cx="577262" cy="175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dirty="0" smtClean="0">
                  <a:latin typeface="Arial"/>
                  <a:cs typeface="Arial"/>
                </a:rPr>
                <a:t>25</a:t>
              </a:r>
              <a:endParaRPr lang="en-CA" sz="1000" dirty="0">
                <a:latin typeface="Arial"/>
                <a:cs typeface="Arial"/>
              </a:endParaRPr>
            </a:p>
          </p:txBody>
        </p:sp>
        <p:cxnSp>
          <p:nvCxnSpPr>
            <p:cNvPr id="132" name="Straight Connector 131"/>
            <p:cNvCxnSpPr/>
            <p:nvPr/>
          </p:nvCxnSpPr>
          <p:spPr>
            <a:xfrm flipH="1">
              <a:off x="1535759" y="4889207"/>
              <a:ext cx="95937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1263255" y="4764708"/>
              <a:ext cx="577262" cy="175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dirty="0" smtClean="0">
                  <a:latin typeface="Arial"/>
                  <a:cs typeface="Arial"/>
                </a:rPr>
                <a:t>37</a:t>
              </a:r>
              <a:endParaRPr lang="en-CA" sz="1000" dirty="0">
                <a:latin typeface="Arial"/>
                <a:cs typeface="Arial"/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>
              <a:off x="1531572" y="5264187"/>
              <a:ext cx="95937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1259068" y="5139688"/>
              <a:ext cx="577262" cy="175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dirty="0" smtClean="0">
                  <a:latin typeface="Arial"/>
                  <a:cs typeface="Arial"/>
                </a:rPr>
                <a:t>37</a:t>
              </a:r>
              <a:endParaRPr lang="en-CA" sz="1000" dirty="0">
                <a:latin typeface="Arial"/>
                <a:cs typeface="Arial"/>
              </a:endParaRPr>
            </a:p>
          </p:txBody>
        </p:sp>
        <p:cxnSp>
          <p:nvCxnSpPr>
            <p:cNvPr id="138" name="Straight Connector 137"/>
            <p:cNvCxnSpPr/>
            <p:nvPr/>
          </p:nvCxnSpPr>
          <p:spPr>
            <a:xfrm flipH="1">
              <a:off x="1562295" y="5817831"/>
              <a:ext cx="95937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/>
            <p:cNvSpPr txBox="1"/>
            <p:nvPr/>
          </p:nvSpPr>
          <p:spPr>
            <a:xfrm>
              <a:off x="1289791" y="5693332"/>
              <a:ext cx="577262" cy="175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dirty="0" smtClean="0">
                  <a:latin typeface="Arial"/>
                  <a:cs typeface="Arial"/>
                </a:rPr>
                <a:t>5</a:t>
              </a:r>
              <a:r>
                <a:rPr lang="en-CA" sz="1000" dirty="0">
                  <a:latin typeface="Arial"/>
                  <a:cs typeface="Arial"/>
                </a:rPr>
                <a:t>0</a:t>
              </a:r>
            </a:p>
          </p:txBody>
        </p:sp>
        <p:pic>
          <p:nvPicPr>
            <p:cNvPr id="140" name="Picture 139" descr="Scan187.jpg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84508" y="5172134"/>
              <a:ext cx="1467384" cy="41615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cxnSp>
          <p:nvCxnSpPr>
            <p:cNvPr id="199" name="Straight Connector 198"/>
            <p:cNvCxnSpPr/>
            <p:nvPr/>
          </p:nvCxnSpPr>
          <p:spPr>
            <a:xfrm flipV="1">
              <a:off x="1731912" y="3441793"/>
              <a:ext cx="1367996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4469172" y="3428446"/>
            <a:ext cx="3684875" cy="2832884"/>
            <a:chOff x="4246503" y="3073825"/>
            <a:chExt cx="3684875" cy="2832884"/>
          </a:xfrm>
        </p:grpSpPr>
        <p:sp>
          <p:nvSpPr>
            <p:cNvPr id="59" name="TextBox 58"/>
            <p:cNvSpPr txBox="1"/>
            <p:nvPr/>
          </p:nvSpPr>
          <p:spPr>
            <a:xfrm>
              <a:off x="4246503" y="3073825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smtClean="0">
                  <a:latin typeface="Arial"/>
                  <a:cs typeface="Arial"/>
                </a:rPr>
                <a:t>D</a:t>
              </a:r>
              <a:endParaRPr lang="en-US" sz="2000" dirty="0">
                <a:latin typeface="Arial"/>
                <a:cs typeface="Arial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4818322" y="3395014"/>
              <a:ext cx="431535" cy="2178110"/>
              <a:chOff x="-1705769" y="2334911"/>
              <a:chExt cx="431535" cy="1277817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-1705769" y="2334911"/>
                <a:ext cx="431535" cy="1277817"/>
                <a:chOff x="1542256" y="4633138"/>
                <a:chExt cx="431535" cy="1277817"/>
              </a:xfrm>
            </p:grpSpPr>
            <p:cxnSp>
              <p:nvCxnSpPr>
                <p:cNvPr id="93" name="Straight Connector 92"/>
                <p:cNvCxnSpPr/>
                <p:nvPr/>
              </p:nvCxnSpPr>
              <p:spPr>
                <a:xfrm>
                  <a:off x="1926033" y="4698772"/>
                  <a:ext cx="0" cy="489262"/>
                </a:xfrm>
                <a:prstGeom prst="line">
                  <a:avLst/>
                </a:prstGeom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4" name="Group 93"/>
                <p:cNvGrpSpPr/>
                <p:nvPr/>
              </p:nvGrpSpPr>
              <p:grpSpPr>
                <a:xfrm>
                  <a:off x="1884679" y="4699000"/>
                  <a:ext cx="45719" cy="1061369"/>
                  <a:chOff x="1816100" y="4699000"/>
                  <a:chExt cx="114300" cy="1061369"/>
                </a:xfrm>
              </p:grpSpPr>
              <p:cxnSp>
                <p:nvCxnSpPr>
                  <p:cNvPr id="100" name="Straight Connector 99"/>
                  <p:cNvCxnSpPr/>
                  <p:nvPr/>
                </p:nvCxnSpPr>
                <p:spPr>
                  <a:xfrm flipH="1">
                    <a:off x="1816100" y="4699000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/>
                  <p:cNvCxnSpPr/>
                  <p:nvPr/>
                </p:nvCxnSpPr>
                <p:spPr>
                  <a:xfrm flipH="1">
                    <a:off x="1816100" y="5465411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Connector 101"/>
                  <p:cNvCxnSpPr/>
                  <p:nvPr/>
                </p:nvCxnSpPr>
                <p:spPr>
                  <a:xfrm flipH="1">
                    <a:off x="1816100" y="5760369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/>
                  <p:cNvCxnSpPr/>
                  <p:nvPr/>
                </p:nvCxnSpPr>
                <p:spPr>
                  <a:xfrm flipH="1">
                    <a:off x="1816100" y="4944449"/>
                    <a:ext cx="114300" cy="0"/>
                  </a:xfrm>
                  <a:prstGeom prst="line">
                    <a:avLst/>
                  </a:prstGeom>
                  <a:ln w="12700" cmpd="sng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5" name="TextBox 94"/>
                <p:cNvSpPr txBox="1"/>
                <p:nvPr/>
              </p:nvSpPr>
              <p:spPr>
                <a:xfrm>
                  <a:off x="1542256" y="4633138"/>
                  <a:ext cx="412893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1200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1605121" y="4877509"/>
                  <a:ext cx="355837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700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1605121" y="5125338"/>
                  <a:ext cx="355837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200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1659103" y="5402214"/>
                  <a:ext cx="298780" cy="12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30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1732068" y="5695511"/>
                  <a:ext cx="24172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latin typeface="Arial"/>
                      <a:cs typeface="Arial"/>
                    </a:rPr>
                    <a:t>0</a:t>
                  </a:r>
                  <a:endParaRPr lang="en-US" sz="800" dirty="0">
                    <a:latin typeface="Arial"/>
                    <a:cs typeface="Arial"/>
                  </a:endParaRPr>
                </a:p>
              </p:txBody>
            </p:sp>
          </p:grpSp>
          <p:cxnSp>
            <p:nvCxnSpPr>
              <p:cNvPr id="89" name="Straight Connector 88"/>
              <p:cNvCxnSpPr/>
              <p:nvPr/>
            </p:nvCxnSpPr>
            <p:spPr>
              <a:xfrm>
                <a:off x="-1325146" y="2972823"/>
                <a:ext cx="0" cy="489141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89"/>
              <p:cNvSpPr txBox="1"/>
              <p:nvPr/>
            </p:nvSpPr>
            <p:spPr>
              <a:xfrm>
                <a:off x="-1590675" y="2904837"/>
                <a:ext cx="298780" cy="126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smtClean="0">
                    <a:latin typeface="Arial"/>
                    <a:cs typeface="Arial"/>
                  </a:rPr>
                  <a:t>50</a:t>
                </a:r>
                <a:endParaRPr lang="en-US" sz="800" dirty="0">
                  <a:latin typeface="Arial"/>
                  <a:cs typeface="Arial"/>
                </a:endParaRPr>
              </a:p>
            </p:txBody>
          </p:sp>
          <p:cxnSp>
            <p:nvCxnSpPr>
              <p:cNvPr id="91" name="Straight Connector 90"/>
              <p:cNvCxnSpPr/>
              <p:nvPr/>
            </p:nvCxnSpPr>
            <p:spPr>
              <a:xfrm flipH="1">
                <a:off x="-1376044" y="2970495"/>
                <a:ext cx="9334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-1376044" y="2889807"/>
                <a:ext cx="9334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4" name="Straight Connector 103"/>
            <p:cNvCxnSpPr/>
            <p:nvPr/>
          </p:nvCxnSpPr>
          <p:spPr>
            <a:xfrm flipH="1">
              <a:off x="5148058" y="5152334"/>
              <a:ext cx="45719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4924484" y="5044612"/>
              <a:ext cx="29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latin typeface="Arial"/>
                  <a:cs typeface="Arial"/>
                </a:rPr>
                <a:t>10</a:t>
              </a:r>
              <a:endParaRPr lang="en-US" sz="800" dirty="0">
                <a:latin typeface="Arial"/>
                <a:cs typeface="Arial"/>
              </a:endParaRPr>
            </a:p>
          </p:txBody>
        </p:sp>
        <p:sp>
          <p:nvSpPr>
            <p:cNvPr id="106" name="ZoneTexte 21"/>
            <p:cNvSpPr txBox="1"/>
            <p:nvPr/>
          </p:nvSpPr>
          <p:spPr>
            <a:xfrm rot="5400000">
              <a:off x="5250954" y="5269281"/>
              <a:ext cx="338554" cy="52714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HCI001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107" name="ZoneTexte 22"/>
            <p:cNvSpPr txBox="1"/>
            <p:nvPr/>
          </p:nvSpPr>
          <p:spPr>
            <a:xfrm rot="5400000">
              <a:off x="5809135" y="5269281"/>
              <a:ext cx="338554" cy="52714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HCI002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108" name="ZoneTexte 23"/>
            <p:cNvSpPr txBox="1"/>
            <p:nvPr/>
          </p:nvSpPr>
          <p:spPr>
            <a:xfrm rot="5400000">
              <a:off x="6400042" y="5269281"/>
              <a:ext cx="338554" cy="52714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HCI010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110" name="ZoneTexte 25"/>
            <p:cNvSpPr txBox="1"/>
            <p:nvPr/>
          </p:nvSpPr>
          <p:spPr>
            <a:xfrm rot="5400000">
              <a:off x="6966151" y="5201561"/>
              <a:ext cx="338554" cy="662589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BCM3107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116" name="ZoneTexte 25"/>
            <p:cNvSpPr txBox="1"/>
            <p:nvPr/>
          </p:nvSpPr>
          <p:spPr>
            <a:xfrm rot="5400000">
              <a:off x="7487883" y="5258637"/>
              <a:ext cx="338554" cy="548437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Arial"/>
                  <a:cs typeface="Arial"/>
                </a:rPr>
                <a:t>BRC-31</a:t>
              </a:r>
              <a:endParaRPr lang="fr-FR" sz="1000" dirty="0">
                <a:latin typeface="Arial"/>
                <a:cs typeface="Arial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 rot="16200000">
              <a:off x="3674517" y="4093441"/>
              <a:ext cx="19071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/>
                  <a:cs typeface="Arial"/>
                </a:rPr>
                <a:t>uPA</a:t>
              </a:r>
              <a:endParaRPr lang="en-US" sz="1200" dirty="0">
                <a:latin typeface="Arial"/>
                <a:cs typeface="Arial"/>
              </a:endParaRPr>
            </a:p>
            <a:p>
              <a:pPr algn="ctr"/>
              <a:r>
                <a:rPr lang="en-US" sz="1200" dirty="0" smtClean="0">
                  <a:latin typeface="Arial"/>
                  <a:cs typeface="Arial"/>
                </a:rPr>
                <a:t>(</a:t>
              </a:r>
              <a:r>
                <a:rPr lang="en-US" sz="1200" dirty="0" err="1" smtClean="0">
                  <a:latin typeface="Arial"/>
                  <a:cs typeface="Arial"/>
                </a:rPr>
                <a:t>pg</a:t>
              </a:r>
              <a:r>
                <a:rPr lang="en-US" sz="1200" dirty="0" smtClean="0">
                  <a:latin typeface="Arial"/>
                  <a:cs typeface="Arial"/>
                </a:rPr>
                <a:t>/μg of protein in tumor</a:t>
              </a:r>
            </a:p>
            <a:p>
              <a:pPr algn="ctr"/>
              <a:r>
                <a:rPr lang="en-US" sz="1200" dirty="0" smtClean="0">
                  <a:latin typeface="Arial"/>
                  <a:cs typeface="Arial"/>
                </a:rPr>
                <a:t>lysates)</a:t>
              </a:r>
              <a:endParaRPr lang="en-US" sz="1200" dirty="0">
                <a:latin typeface="Arial"/>
                <a:cs typeface="Arial"/>
              </a:endParaRPr>
            </a:p>
          </p:txBody>
        </p:sp>
        <p:cxnSp>
          <p:nvCxnSpPr>
            <p:cNvPr id="197" name="Straight Connector 196"/>
            <p:cNvCxnSpPr/>
            <p:nvPr/>
          </p:nvCxnSpPr>
          <p:spPr>
            <a:xfrm flipV="1">
              <a:off x="5291829" y="5647940"/>
              <a:ext cx="2015992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TextBox 197"/>
            <p:cNvSpPr txBox="1"/>
            <p:nvPr/>
          </p:nvSpPr>
          <p:spPr>
            <a:xfrm>
              <a:off x="5824105" y="5689175"/>
              <a:ext cx="930604" cy="2175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/>
                  <a:cs typeface="Arial"/>
                </a:rPr>
                <a:t>TNBC PDX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5672413" y="3123151"/>
              <a:ext cx="17876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/>
                  <a:cs typeface="Arial"/>
                </a:rPr>
                <a:t>ELISA – Tumor Lysates</a:t>
              </a:r>
              <a:endParaRPr lang="en-US" sz="120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4135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125</Words>
  <Application>Microsoft Macintosh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McGill University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Siegel</dc:creator>
  <cp:lastModifiedBy>Matthew G Annis, Dr</cp:lastModifiedBy>
  <cp:revision>18</cp:revision>
  <dcterms:created xsi:type="dcterms:W3CDTF">2015-05-05T16:02:05Z</dcterms:created>
  <dcterms:modified xsi:type="dcterms:W3CDTF">2017-12-18T00:32:23Z</dcterms:modified>
</cp:coreProperties>
</file>