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472" y="-11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A856-B680-4FF7-B942-E20B27997BCC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8871-B7EA-4719-9309-8545CA21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48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A856-B680-4FF7-B942-E20B27997BCC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8871-B7EA-4719-9309-8545CA21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569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A856-B680-4FF7-B942-E20B27997BCC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8871-B7EA-4719-9309-8545CA21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13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A856-B680-4FF7-B942-E20B27997BCC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8871-B7EA-4719-9309-8545CA21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57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A856-B680-4FF7-B942-E20B27997BCC}" type="datetimeFigureOut">
              <a:rPr lang="en-US" smtClean="0"/>
              <a:t>5/24/18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8871-B7EA-4719-9309-8545CA21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204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A856-B680-4FF7-B942-E20B27997BCC}" type="datetimeFigureOut">
              <a:rPr lang="en-US" smtClean="0"/>
              <a:t>5/24/18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8871-B7EA-4719-9309-8545CA21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433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A856-B680-4FF7-B942-E20B27997BCC}" type="datetimeFigureOut">
              <a:rPr lang="en-US" smtClean="0"/>
              <a:t>5/24/18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8871-B7EA-4719-9309-8545CA21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87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A856-B680-4FF7-B942-E20B27997BCC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8871-B7EA-4719-9309-8545CA21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435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A856-B680-4FF7-B942-E20B27997BCC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8871-B7EA-4719-9309-8545CA21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753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A856-B680-4FF7-B942-E20B27997BCC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8871-B7EA-4719-9309-8545CA21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493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A856-B680-4FF7-B942-E20B27997BCC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88871-B7EA-4719-9309-8545CA21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01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FA856-B680-4FF7-B942-E20B27997BCC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88871-B7EA-4719-9309-8545CA21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34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534526" y="588328"/>
            <a:ext cx="5943600" cy="6031328"/>
            <a:chOff x="534526" y="588328"/>
            <a:chExt cx="5943600" cy="6031328"/>
          </a:xfrm>
        </p:grpSpPr>
        <p:grpSp>
          <p:nvGrpSpPr>
            <p:cNvPr id="39" name="Group 38"/>
            <p:cNvGrpSpPr>
              <a:grpSpLocks noChangeAspect="1"/>
            </p:cNvGrpSpPr>
            <p:nvPr/>
          </p:nvGrpSpPr>
          <p:grpSpPr>
            <a:xfrm>
              <a:off x="534526" y="588328"/>
              <a:ext cx="5943600" cy="6031328"/>
              <a:chOff x="92566" y="298768"/>
              <a:chExt cx="5793704" cy="5879220"/>
            </a:xfrm>
          </p:grpSpPr>
          <p:grpSp>
            <p:nvGrpSpPr>
              <p:cNvPr id="31" name="Group 30"/>
              <p:cNvGrpSpPr>
                <a:grpSpLocks noChangeAspect="1"/>
              </p:cNvGrpSpPr>
              <p:nvPr/>
            </p:nvGrpSpPr>
            <p:grpSpPr>
              <a:xfrm>
                <a:off x="123959" y="298768"/>
                <a:ext cx="5762311" cy="3875048"/>
                <a:chOff x="289821" y="298769"/>
                <a:chExt cx="4793389" cy="3223466"/>
              </a:xfrm>
            </p:grpSpPr>
            <p:grpSp>
              <p:nvGrpSpPr>
                <p:cNvPr id="14" name="Group 13"/>
                <p:cNvGrpSpPr/>
                <p:nvPr/>
              </p:nvGrpSpPr>
              <p:grpSpPr>
                <a:xfrm>
                  <a:off x="289821" y="298769"/>
                  <a:ext cx="1490011" cy="3210821"/>
                  <a:chOff x="347867" y="278296"/>
                  <a:chExt cx="1701200" cy="4147391"/>
                </a:xfrm>
              </p:grpSpPr>
              <p:grpSp>
                <p:nvGrpSpPr>
                  <p:cNvPr id="9" name="Group 8"/>
                  <p:cNvGrpSpPr/>
                  <p:nvPr/>
                </p:nvGrpSpPr>
                <p:grpSpPr>
                  <a:xfrm>
                    <a:off x="349120" y="2711775"/>
                    <a:ext cx="1699947" cy="1713912"/>
                    <a:chOff x="1770416" y="2731653"/>
                    <a:chExt cx="1699947" cy="1713912"/>
                  </a:xfrm>
                </p:grpSpPr>
                <p:pic>
                  <p:nvPicPr>
                    <p:cNvPr id="7" name="Picture 6"/>
                    <p:cNvPicPr>
                      <a:picLocks noChangeAspect="1"/>
                    </p:cNvPicPr>
                    <p:nvPr/>
                  </p:nvPicPr>
                  <p:blipFill rotWithShape="1">
                    <a:blip r:embed="rId2"/>
                    <a:srcRect l="20652" t="27585" r="51522" b="32609"/>
                    <a:stretch/>
                  </p:blipFill>
                  <p:spPr>
                    <a:xfrm>
                      <a:off x="1770416" y="2731653"/>
                      <a:ext cx="1578803" cy="143263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8" name="TextBox 7"/>
                    <p:cNvSpPr txBox="1"/>
                    <p:nvPr/>
                  </p:nvSpPr>
                  <p:spPr>
                    <a:xfrm>
                      <a:off x="2014585" y="4147931"/>
                      <a:ext cx="1455778" cy="29763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Simvastatin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(1991)</a:t>
                      </a:r>
                    </a:p>
                  </p:txBody>
                </p:sp>
              </p:grpSp>
              <p:grpSp>
                <p:nvGrpSpPr>
                  <p:cNvPr id="11" name="Group 10"/>
                  <p:cNvGrpSpPr/>
                  <p:nvPr/>
                </p:nvGrpSpPr>
                <p:grpSpPr>
                  <a:xfrm>
                    <a:off x="347867" y="278296"/>
                    <a:ext cx="1587877" cy="1768624"/>
                    <a:chOff x="1709529" y="516835"/>
                    <a:chExt cx="1587877" cy="1768624"/>
                  </a:xfrm>
                </p:grpSpPr>
                <p:sp>
                  <p:nvSpPr>
                    <p:cNvPr id="5" name="TextBox 4"/>
                    <p:cNvSpPr txBox="1"/>
                    <p:nvPr/>
                  </p:nvSpPr>
                  <p:spPr>
                    <a:xfrm>
                      <a:off x="1929932" y="1987825"/>
                      <a:ext cx="1367474" cy="29763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Lovastatin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(1987)</a:t>
                      </a:r>
                    </a:p>
                  </p:txBody>
                </p:sp>
                <p:pic>
                  <p:nvPicPr>
                    <p:cNvPr id="10" name="Picture 9"/>
                    <p:cNvPicPr>
                      <a:picLocks noChangeAspect="1"/>
                    </p:cNvPicPr>
                    <p:nvPr/>
                  </p:nvPicPr>
                  <p:blipFill rotWithShape="1">
                    <a:blip r:embed="rId3"/>
                    <a:srcRect l="20326" t="27391" r="51522" b="32609"/>
                    <a:stretch/>
                  </p:blipFill>
                  <p:spPr>
                    <a:xfrm>
                      <a:off x="1709529" y="516835"/>
                      <a:ext cx="1572288" cy="1436610"/>
                    </a:xfrm>
                    <a:prstGeom prst="rect">
                      <a:avLst/>
                    </a:prstGeom>
                  </p:spPr>
                </p:pic>
              </p:grpSp>
              <p:cxnSp>
                <p:nvCxnSpPr>
                  <p:cNvPr id="13" name="Straight Arrow Connector 12"/>
                  <p:cNvCxnSpPr/>
                  <p:nvPr/>
                </p:nvCxnSpPr>
                <p:spPr>
                  <a:xfrm>
                    <a:off x="1195889" y="2198545"/>
                    <a:ext cx="0" cy="298174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" name="Group 20"/>
                <p:cNvGrpSpPr/>
                <p:nvPr/>
              </p:nvGrpSpPr>
              <p:grpSpPr>
                <a:xfrm>
                  <a:off x="2079718" y="313265"/>
                  <a:ext cx="1396178" cy="3203257"/>
                  <a:chOff x="2498086" y="288237"/>
                  <a:chExt cx="1861571" cy="4271009"/>
                </a:xfrm>
              </p:grpSpPr>
              <p:grpSp>
                <p:nvGrpSpPr>
                  <p:cNvPr id="17" name="Group 16"/>
                  <p:cNvGrpSpPr/>
                  <p:nvPr/>
                </p:nvGrpSpPr>
                <p:grpSpPr>
                  <a:xfrm>
                    <a:off x="2498086" y="288237"/>
                    <a:ext cx="1828800" cy="1771592"/>
                    <a:chOff x="2478208" y="308115"/>
                    <a:chExt cx="1828800" cy="1771592"/>
                  </a:xfrm>
                </p:grpSpPr>
                <p:sp>
                  <p:nvSpPr>
                    <p:cNvPr id="15" name="TextBox 14"/>
                    <p:cNvSpPr txBox="1"/>
                    <p:nvPr/>
                  </p:nvSpPr>
                  <p:spPr>
                    <a:xfrm>
                      <a:off x="3043818" y="1772478"/>
                      <a:ext cx="1086681" cy="30722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Compactin</a:t>
                      </a:r>
                    </a:p>
                  </p:txBody>
                </p:sp>
                <p:pic>
                  <p:nvPicPr>
                    <p:cNvPr id="16" name="Picture 15"/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l="20435" t="27198" r="51739" b="33381"/>
                    <a:stretch/>
                  </p:blipFill>
                  <p:spPr>
                    <a:xfrm>
                      <a:off x="2478208" y="308115"/>
                      <a:ext cx="1828800" cy="1457325"/>
                    </a:xfrm>
                    <a:prstGeom prst="rect">
                      <a:avLst/>
                    </a:prstGeom>
                  </p:spPr>
                </p:pic>
              </p:grpSp>
              <p:cxnSp>
                <p:nvCxnSpPr>
                  <p:cNvPr id="18" name="Straight Arrow Connector 17"/>
                  <p:cNvCxnSpPr/>
                  <p:nvPr/>
                </p:nvCxnSpPr>
                <p:spPr>
                  <a:xfrm>
                    <a:off x="3619174" y="2046435"/>
                    <a:ext cx="0" cy="298175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" name="TextBox 18"/>
                  <p:cNvSpPr txBox="1"/>
                  <p:nvPr/>
                </p:nvSpPr>
                <p:spPr>
                  <a:xfrm>
                    <a:off x="2698698" y="4252016"/>
                    <a:ext cx="1660959" cy="30723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Pravastatin </a:t>
                    </a:r>
                    <a:r>
                      <a: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(1991)</a:t>
                    </a:r>
                  </a:p>
                </p:txBody>
              </p:sp>
              <p:pic>
                <p:nvPicPr>
                  <p:cNvPr id="20" name="Picture 19"/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rcRect l="21833" t="25247" r="52965" b="31147"/>
                  <a:stretch/>
                </p:blipFill>
                <p:spPr>
                  <a:xfrm>
                    <a:off x="2515759" y="2393951"/>
                    <a:ext cx="1828800" cy="1779902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8" name="Group 27"/>
                <p:cNvGrpSpPr/>
                <p:nvPr/>
              </p:nvGrpSpPr>
              <p:grpSpPr>
                <a:xfrm>
                  <a:off x="3469620" y="299015"/>
                  <a:ext cx="1613590" cy="3223220"/>
                  <a:chOff x="4447192" y="281940"/>
                  <a:chExt cx="2151451" cy="4297626"/>
                </a:xfrm>
              </p:grpSpPr>
              <p:grpSp>
                <p:nvGrpSpPr>
                  <p:cNvPr id="24" name="Group 23"/>
                  <p:cNvGrpSpPr/>
                  <p:nvPr/>
                </p:nvGrpSpPr>
                <p:grpSpPr>
                  <a:xfrm>
                    <a:off x="4533900" y="281940"/>
                    <a:ext cx="2064743" cy="1793185"/>
                    <a:chOff x="4533900" y="281940"/>
                    <a:chExt cx="2064743" cy="1793185"/>
                  </a:xfrm>
                </p:grpSpPr>
                <p:sp>
                  <p:nvSpPr>
                    <p:cNvPr id="22" name="TextBox 21"/>
                    <p:cNvSpPr txBox="1"/>
                    <p:nvPr/>
                  </p:nvSpPr>
                  <p:spPr>
                    <a:xfrm>
                      <a:off x="4953688" y="1767896"/>
                      <a:ext cx="1644955" cy="30722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Fluvastatin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(1993)</a:t>
                      </a:r>
                    </a:p>
                  </p:txBody>
                </p:sp>
                <p:pic>
                  <p:nvPicPr>
                    <p:cNvPr id="23" name="Picture 22"/>
                    <p:cNvPicPr>
                      <a:picLocks noChangeAspect="1"/>
                    </p:cNvPicPr>
                    <p:nvPr/>
                  </p:nvPicPr>
                  <p:blipFill rotWithShape="1">
                    <a:blip r:embed="rId6"/>
                    <a:srcRect l="19418" t="28074" r="50689" b="33852"/>
                    <a:stretch/>
                  </p:blipFill>
                  <p:spPr>
                    <a:xfrm>
                      <a:off x="4533900" y="281940"/>
                      <a:ext cx="2042140" cy="146304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27" name="Group 26"/>
                  <p:cNvGrpSpPr/>
                  <p:nvPr/>
                </p:nvGrpSpPr>
                <p:grpSpPr>
                  <a:xfrm>
                    <a:off x="4447192" y="2133600"/>
                    <a:ext cx="2098534" cy="2445966"/>
                    <a:chOff x="4447192" y="2133600"/>
                    <a:chExt cx="2098534" cy="2445966"/>
                  </a:xfrm>
                </p:grpSpPr>
                <p:sp>
                  <p:nvSpPr>
                    <p:cNvPr id="25" name="TextBox 24"/>
                    <p:cNvSpPr txBox="1"/>
                    <p:nvPr/>
                  </p:nvSpPr>
                  <p:spPr>
                    <a:xfrm>
                      <a:off x="4808318" y="4272336"/>
                      <a:ext cx="1737408" cy="30723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Atorvastatin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(1996)</a:t>
                      </a:r>
                    </a:p>
                  </p:txBody>
                </p:sp>
                <p:pic>
                  <p:nvPicPr>
                    <p:cNvPr id="26" name="Picture 25"/>
                    <p:cNvPicPr>
                      <a:picLocks noChangeAspect="1"/>
                    </p:cNvPicPr>
                    <p:nvPr/>
                  </p:nvPicPr>
                  <p:blipFill rotWithShape="1">
                    <a:blip r:embed="rId7"/>
                    <a:srcRect l="19417" t="23185" r="57271" b="34470"/>
                    <a:stretch/>
                  </p:blipFill>
                  <p:spPr>
                    <a:xfrm>
                      <a:off x="4447192" y="2133600"/>
                      <a:ext cx="2039112" cy="2083465"/>
                    </a:xfrm>
                    <a:prstGeom prst="rect">
                      <a:avLst/>
                    </a:prstGeom>
                  </p:spPr>
                </p:pic>
              </p:grpSp>
            </p:grpSp>
          </p:grpSp>
          <p:grpSp>
            <p:nvGrpSpPr>
              <p:cNvPr id="38" name="Group 37"/>
              <p:cNvGrpSpPr/>
              <p:nvPr/>
            </p:nvGrpSpPr>
            <p:grpSpPr>
              <a:xfrm>
                <a:off x="92566" y="4152900"/>
                <a:ext cx="5786519" cy="2025088"/>
                <a:chOff x="830580" y="4236720"/>
                <a:chExt cx="5786519" cy="2025088"/>
              </a:xfrm>
            </p:grpSpPr>
            <p:grpSp>
              <p:nvGrpSpPr>
                <p:cNvPr id="32" name="Group 31"/>
                <p:cNvGrpSpPr/>
                <p:nvPr/>
              </p:nvGrpSpPr>
              <p:grpSpPr>
                <a:xfrm>
                  <a:off x="3999196" y="4262415"/>
                  <a:ext cx="2617903" cy="1999393"/>
                  <a:chOff x="417797" y="4209075"/>
                  <a:chExt cx="2617903" cy="1999393"/>
                </a:xfrm>
              </p:grpSpPr>
              <p:pic>
                <p:nvPicPr>
                  <p:cNvPr id="30" name="Picture 29"/>
                  <p:cNvPicPr>
                    <a:picLocks noChangeAspect="1"/>
                  </p:cNvPicPr>
                  <p:nvPr/>
                </p:nvPicPr>
                <p:blipFill rotWithShape="1">
                  <a:blip r:embed="rId8"/>
                  <a:srcRect l="24216" t="28814" r="48603" b="37768"/>
                  <a:stretch/>
                </p:blipFill>
                <p:spPr>
                  <a:xfrm>
                    <a:off x="417797" y="4209075"/>
                    <a:ext cx="2617903" cy="1810512"/>
                  </a:xfrm>
                  <a:prstGeom prst="rect">
                    <a:avLst/>
                  </a:prstGeom>
                </p:spPr>
              </p:pic>
              <p:sp>
                <p:nvSpPr>
                  <p:cNvPr id="29" name="TextBox 28"/>
                  <p:cNvSpPr txBox="1"/>
                  <p:nvPr/>
                </p:nvSpPr>
                <p:spPr>
                  <a:xfrm>
                    <a:off x="825531" y="5931469"/>
                    <a:ext cx="1532792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Pitavastatin </a:t>
                    </a:r>
                    <a:r>
                      <a:rPr lang="en-US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(2009)</a:t>
                    </a:r>
                    <a:endParaRPr lang="en-US" sz="12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5" name="Group 34"/>
                <p:cNvGrpSpPr/>
                <p:nvPr/>
              </p:nvGrpSpPr>
              <p:grpSpPr>
                <a:xfrm>
                  <a:off x="830580" y="4236720"/>
                  <a:ext cx="3070012" cy="2025088"/>
                  <a:chOff x="525780" y="4572000"/>
                  <a:chExt cx="3070012" cy="2025088"/>
                </a:xfrm>
              </p:grpSpPr>
              <p:pic>
                <p:nvPicPr>
                  <p:cNvPr id="33" name="Picture 32"/>
                  <p:cNvPicPr>
                    <a:picLocks noChangeAspect="1"/>
                  </p:cNvPicPr>
                  <p:nvPr/>
                </p:nvPicPr>
                <p:blipFill rotWithShape="1">
                  <a:blip r:embed="rId9"/>
                  <a:srcRect l="16914" t="28847" r="51026" b="37485"/>
                  <a:stretch/>
                </p:blipFill>
                <p:spPr>
                  <a:xfrm>
                    <a:off x="525780" y="4572000"/>
                    <a:ext cx="3070012" cy="1813560"/>
                  </a:xfrm>
                  <a:prstGeom prst="rect">
                    <a:avLst/>
                  </a:prstGeom>
                </p:spPr>
              </p:pic>
              <p:sp>
                <p:nvSpPr>
                  <p:cNvPr id="34" name="TextBox 33"/>
                  <p:cNvSpPr txBox="1"/>
                  <p:nvPr/>
                </p:nvSpPr>
                <p:spPr>
                  <a:xfrm>
                    <a:off x="1243094" y="6320089"/>
                    <a:ext cx="1635384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Rosuvastatin </a:t>
                    </a:r>
                    <a:r>
                      <a:rPr lang="en-US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(2003)</a:t>
                    </a:r>
                    <a:endParaRPr lang="en-US" sz="12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47" name="Group 46"/>
            <p:cNvGrpSpPr/>
            <p:nvPr/>
          </p:nvGrpSpPr>
          <p:grpSpPr>
            <a:xfrm>
              <a:off x="2248251" y="1619075"/>
              <a:ext cx="936014" cy="1274300"/>
              <a:chOff x="3733102" y="7139031"/>
              <a:chExt cx="936014" cy="1274300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3733102" y="7139031"/>
                <a:ext cx="914400" cy="125834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5" name="Group 44"/>
              <p:cNvGrpSpPr/>
              <p:nvPr/>
            </p:nvGrpSpPr>
            <p:grpSpPr>
              <a:xfrm>
                <a:off x="3748460" y="7217188"/>
                <a:ext cx="920656" cy="1196143"/>
                <a:chOff x="2288776" y="1537842"/>
                <a:chExt cx="920656" cy="1196143"/>
              </a:xfrm>
            </p:grpSpPr>
            <p:grpSp>
              <p:nvGrpSpPr>
                <p:cNvPr id="43" name="Group 42"/>
                <p:cNvGrpSpPr/>
                <p:nvPr/>
              </p:nvGrpSpPr>
              <p:grpSpPr>
                <a:xfrm>
                  <a:off x="2306902" y="1537842"/>
                  <a:ext cx="902530" cy="1014363"/>
                  <a:chOff x="2365625" y="1579787"/>
                  <a:chExt cx="902530" cy="1014363"/>
                </a:xfrm>
              </p:grpSpPr>
              <p:pic>
                <p:nvPicPr>
                  <p:cNvPr id="41" name="Picture 40"/>
                  <p:cNvPicPr>
                    <a:picLocks noChangeAspect="1"/>
                  </p:cNvPicPr>
                  <p:nvPr/>
                </p:nvPicPr>
                <p:blipFill rotWithShape="1">
                  <a:blip r:embed="rId10"/>
                  <a:srcRect l="24620" t="32810" r="66872" b="48885"/>
                  <a:stretch/>
                </p:blipFill>
                <p:spPr>
                  <a:xfrm>
                    <a:off x="2365625" y="1579787"/>
                    <a:ext cx="684150" cy="827853"/>
                  </a:xfrm>
                  <a:prstGeom prst="rect">
                    <a:avLst/>
                  </a:prstGeom>
                </p:spPr>
              </p:pic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2706784" y="2347929"/>
                    <a:ext cx="561371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0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S-CoA</a:t>
                    </a:r>
                    <a:endParaRPr lang="en-US" sz="10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4" name="TextBox 43"/>
                <p:cNvSpPr txBox="1"/>
                <p:nvPr/>
              </p:nvSpPr>
              <p:spPr>
                <a:xfrm>
                  <a:off x="2288776" y="2456986"/>
                  <a:ext cx="910827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HMG-CoA</a:t>
                  </a:r>
                  <a:endParaRPr lang="en-US" sz="12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" name="TextBox 1"/>
          <p:cNvSpPr txBox="1"/>
          <p:nvPr/>
        </p:nvSpPr>
        <p:spPr>
          <a:xfrm>
            <a:off x="417482" y="7045555"/>
            <a:ext cx="595674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Additional File 1.pptx: Chemical structures of HMG-CoA, </a:t>
            </a:r>
            <a:r>
              <a:rPr lang="en-US" sz="1600" b="1" dirty="0" err="1"/>
              <a:t>compactin</a:t>
            </a:r>
            <a:r>
              <a:rPr lang="en-US" sz="1600" b="1" dirty="0"/>
              <a:t>, and FDA-approved statins. </a:t>
            </a:r>
            <a:r>
              <a:rPr lang="en-US" sz="1600" dirty="0"/>
              <a:t>The chemical structures of HMG-CoA, </a:t>
            </a:r>
            <a:r>
              <a:rPr lang="en-US" sz="1600" dirty="0" err="1"/>
              <a:t>compactin</a:t>
            </a:r>
            <a:r>
              <a:rPr lang="en-US" sz="1600" dirty="0"/>
              <a:t>, the first derived statin, and the seven FDA-approved statin drugs. Dates in parentheses indicate the initial approval date by the FDA, as according to their website</a:t>
            </a:r>
            <a:r>
              <a:rPr lang="en-US" sz="1600" baseline="30000" dirty="0"/>
              <a:t>201</a:t>
            </a:r>
            <a:r>
              <a:rPr lang="en-US" sz="1600" dirty="0"/>
              <a:t>. Drug structures were drawn using </a:t>
            </a:r>
            <a:r>
              <a:rPr lang="en-US" sz="1600" dirty="0" err="1"/>
              <a:t>ChemDoodle</a:t>
            </a:r>
            <a:r>
              <a:rPr lang="en-US" sz="1600" dirty="0"/>
              <a:t> Sketcher</a:t>
            </a:r>
            <a:r>
              <a:rPr lang="en-US" sz="1600" baseline="30000" dirty="0"/>
              <a:t>202</a:t>
            </a:r>
            <a:r>
              <a:rPr lang="en-US" sz="1600" dirty="0"/>
              <a:t>.</a:t>
            </a:r>
            <a:endParaRPr lang="en-US" sz="1600" b="1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85390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</TotalTime>
  <Words>106</Words>
  <Application>Microsoft Macintosh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Colin Beckwitt</dc:creator>
  <cp:lastModifiedBy>Alan Wells</cp:lastModifiedBy>
  <cp:revision>12</cp:revision>
  <dcterms:created xsi:type="dcterms:W3CDTF">2018-03-13T16:16:24Z</dcterms:created>
  <dcterms:modified xsi:type="dcterms:W3CDTF">2018-05-24T18:29:17Z</dcterms:modified>
</cp:coreProperties>
</file>