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12192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90" autoAdjust="0"/>
    <p:restoredTop sz="94660"/>
  </p:normalViewPr>
  <p:slideViewPr>
    <p:cSldViewPr snapToGrid="0">
      <p:cViewPr varScale="1">
        <p:scale>
          <a:sx n="53" d="100"/>
          <a:sy n="53" d="100"/>
        </p:scale>
        <p:origin x="-2192" y="-120"/>
      </p:cViewPr>
      <p:guideLst>
        <p:guide orient="horz" pos="384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748F0-74FA-4F22-BC39-069594AC31B3}" type="datetimeFigureOut">
              <a:rPr lang="en-US" smtClean="0"/>
              <a:t>5/24/18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82870-9E3B-4C96-A890-FD83F0FD3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671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748F0-74FA-4F22-BC39-069594AC31B3}" type="datetimeFigureOut">
              <a:rPr lang="en-US" smtClean="0"/>
              <a:t>5/24/18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82870-9E3B-4C96-A890-FD83F0FD3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165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748F0-74FA-4F22-BC39-069594AC31B3}" type="datetimeFigureOut">
              <a:rPr lang="en-US" smtClean="0"/>
              <a:t>5/24/18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82870-9E3B-4C96-A890-FD83F0FD3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655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748F0-74FA-4F22-BC39-069594AC31B3}" type="datetimeFigureOut">
              <a:rPr lang="en-US" smtClean="0"/>
              <a:t>5/24/18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82870-9E3B-4C96-A890-FD83F0FD3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772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748F0-74FA-4F22-BC39-069594AC31B3}" type="datetimeFigureOut">
              <a:rPr lang="en-US" smtClean="0"/>
              <a:t>5/24/18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82870-9E3B-4C96-A890-FD83F0FD3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636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748F0-74FA-4F22-BC39-069594AC31B3}" type="datetimeFigureOut">
              <a:rPr lang="en-US" smtClean="0"/>
              <a:t>5/24/18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82870-9E3B-4C96-A890-FD83F0FD3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914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748F0-74FA-4F22-BC39-069594AC31B3}" type="datetimeFigureOut">
              <a:rPr lang="en-US" smtClean="0"/>
              <a:t>5/24/18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82870-9E3B-4C96-A890-FD83F0FD3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768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748F0-74FA-4F22-BC39-069594AC31B3}" type="datetimeFigureOut">
              <a:rPr lang="en-US" smtClean="0"/>
              <a:t>5/24/18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82870-9E3B-4C96-A890-FD83F0FD3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433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748F0-74FA-4F22-BC39-069594AC31B3}" type="datetimeFigureOut">
              <a:rPr lang="en-US" smtClean="0"/>
              <a:t>5/24/18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82870-9E3B-4C96-A890-FD83F0FD3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61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748F0-74FA-4F22-BC39-069594AC31B3}" type="datetimeFigureOut">
              <a:rPr lang="en-US" smtClean="0"/>
              <a:t>5/24/18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82870-9E3B-4C96-A890-FD83F0FD3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601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748F0-74FA-4F22-BC39-069594AC31B3}" type="datetimeFigureOut">
              <a:rPr lang="en-US" smtClean="0"/>
              <a:t>5/24/18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82870-9E3B-4C96-A890-FD83F0FD3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738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4748F0-74FA-4F22-BC39-069594AC31B3}" type="datetimeFigureOut">
              <a:rPr lang="en-US" smtClean="0"/>
              <a:t>5/24/18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82870-9E3B-4C96-A890-FD83F0FD3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363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17936"/>
              </p:ext>
            </p:extLst>
          </p:nvPr>
        </p:nvGraphicFramePr>
        <p:xfrm>
          <a:off x="60960" y="2981678"/>
          <a:ext cx="6736080" cy="4065239"/>
        </p:xfrm>
        <a:graphic>
          <a:graphicData uri="http://schemas.openxmlformats.org/drawingml/2006/table">
            <a:tbl>
              <a:tblPr firstRow="1" firstCol="1" bandRow="1"/>
              <a:tblGrid>
                <a:gridCol w="1807609"/>
                <a:gridCol w="726473"/>
                <a:gridCol w="630279"/>
                <a:gridCol w="722290"/>
                <a:gridCol w="678376"/>
                <a:gridCol w="651191"/>
                <a:gridCol w="797572"/>
                <a:gridCol w="722290"/>
              </a:tblGrid>
              <a:tr h="40652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Property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Atorva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Fluva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Lova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Pitava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Prava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Rosuva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Simva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52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Log D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1.11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1.27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1.7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1.49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-0.84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-0.33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1.60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</a:tr>
              <a:tr h="40652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Bioavailability (%)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&lt;5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&lt;5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0652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1300" b="1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max</a:t>
                      </a:r>
                      <a:r>
                        <a:rPr lang="en-US" sz="13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(h)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1-2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&lt;1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2-4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1-1.5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3-5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</a:tr>
              <a:tr h="40652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Protein Binding (%)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&gt; 98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&gt;95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304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CYP450 Isozyme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3A4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2C9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3A4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2C9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2C8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None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2C9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3A4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</a:tr>
              <a:tr h="40652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Active Metabolites (n)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Yes (2)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Yes (4)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Minimal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Yes (3)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0652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Elimination T</a:t>
                      </a:r>
                      <a:r>
                        <a:rPr lang="en-US" sz="1300" b="1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1/2</a:t>
                      </a:r>
                      <a:r>
                        <a:rPr lang="en-US" sz="13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(h)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1.2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1.8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</a:tr>
              <a:tr h="40652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Renal Excretion (%)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&lt;2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&lt;6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338" marR="9033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89944" y="8422066"/>
            <a:ext cx="619852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Additional File 3.pptx: Pharmacokinetic properties of the seven FDA approved statins. </a:t>
            </a:r>
            <a:r>
              <a:rPr lang="en-US" dirty="0"/>
              <a:t>Absorption, distribution, metabolism, and excretion parameters for each statin are listed. The statin prefixes are used instead of the whole name (e.g. </a:t>
            </a:r>
            <a:r>
              <a:rPr lang="en-US" dirty="0" err="1"/>
              <a:t>Atorva</a:t>
            </a:r>
            <a:r>
              <a:rPr lang="en-US" dirty="0"/>
              <a:t> = Atorvastatin). Times are represented in hours (h). Log D = distribution coefficient at pH 7.4 (higher value means more lipophilic); </a:t>
            </a:r>
            <a:r>
              <a:rPr lang="en-US" dirty="0" err="1"/>
              <a:t>T</a:t>
            </a:r>
            <a:r>
              <a:rPr lang="en-US" baseline="-25000" dirty="0" err="1"/>
              <a:t>max</a:t>
            </a:r>
            <a:r>
              <a:rPr lang="en-US" dirty="0"/>
              <a:t> = time after oral dose to maximum serum concentration; CYP450 = cytochrome P450; T</a:t>
            </a:r>
            <a:r>
              <a:rPr lang="en-US" baseline="-25000" dirty="0"/>
              <a:t>1/2</a:t>
            </a:r>
            <a:r>
              <a:rPr lang="en-US" dirty="0"/>
              <a:t> = half-life. Data were acquired from </a:t>
            </a:r>
            <a:r>
              <a:rPr lang="en-US" dirty="0" err="1"/>
              <a:t>Schachter</a:t>
            </a:r>
            <a:r>
              <a:rPr lang="en-US" dirty="0"/>
              <a:t> 2005</a:t>
            </a:r>
            <a:r>
              <a:rPr lang="en-US" baseline="30000" dirty="0"/>
              <a:t>8</a:t>
            </a:r>
            <a:r>
              <a:rPr lang="en-US" dirty="0"/>
              <a:t>, </a:t>
            </a:r>
            <a:r>
              <a:rPr lang="en-US" dirty="0" err="1"/>
              <a:t>McKenney</a:t>
            </a:r>
            <a:r>
              <a:rPr lang="en-US" dirty="0"/>
              <a:t> et al 2009</a:t>
            </a:r>
            <a:r>
              <a:rPr lang="en-US" baseline="30000" dirty="0"/>
              <a:t>15</a:t>
            </a:r>
            <a:r>
              <a:rPr lang="en-US" dirty="0"/>
              <a:t>, and Davidson et al 2006</a:t>
            </a:r>
            <a:r>
              <a:rPr lang="en-US" baseline="30000" dirty="0"/>
              <a:t>203</a:t>
            </a:r>
            <a:r>
              <a:rPr lang="en-US" dirty="0"/>
              <a:t>.</a:t>
            </a: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2437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240</Words>
  <Application>Microsoft Macintosh PowerPoint</Application>
  <PresentationFormat>Custom</PresentationFormat>
  <Paragraphs>74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Colin Beckwitt</dc:creator>
  <cp:lastModifiedBy>Alan Wells</cp:lastModifiedBy>
  <cp:revision>9</cp:revision>
  <dcterms:created xsi:type="dcterms:W3CDTF">2018-05-04T13:31:49Z</dcterms:created>
  <dcterms:modified xsi:type="dcterms:W3CDTF">2018-05-24T18:31:29Z</dcterms:modified>
</cp:coreProperties>
</file>