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69" r:id="rId2"/>
    <p:sldId id="264" r:id="rId3"/>
    <p:sldId id="265" r:id="rId4"/>
    <p:sldId id="273" r:id="rId5"/>
    <p:sldId id="275" r:id="rId6"/>
    <p:sldId id="276" r:id="rId7"/>
    <p:sldId id="274" r:id="rId8"/>
  </p:sldIdLst>
  <p:sldSz cx="6858000" cy="9144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2160" userDrawn="1">
          <p15:clr>
            <a:srgbClr val="A4A3A4"/>
          </p15:clr>
        </p15:guide>
        <p15:guide id="2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F9FE2"/>
    <a:srgbClr val="AFABAB"/>
    <a:srgbClr val="BDD7EE"/>
    <a:srgbClr val="C5E0B4"/>
    <a:srgbClr val="F2F2F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91" autoAdjust="0"/>
    <p:restoredTop sz="93972" autoAdjust="0"/>
  </p:normalViewPr>
  <p:slideViewPr>
    <p:cSldViewPr snapToGrid="0">
      <p:cViewPr varScale="1">
        <p:scale>
          <a:sx n="76" d="100"/>
          <a:sy n="76" d="100"/>
        </p:scale>
        <p:origin x="-1458" y="-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132884B3-0FCD-4AB9-81E0-4D78337D5221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3625" y="1163638"/>
            <a:ext cx="2355850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D63B751-A311-4E14-A569-1E9AA92AD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9827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33625" y="1163638"/>
            <a:ext cx="2355850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3B751-A311-4E14-A569-1E9AA92AD3A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30211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33625" y="1163638"/>
            <a:ext cx="2355850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3B751-A311-4E14-A569-1E9AA92AD3A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6027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33625" y="1163638"/>
            <a:ext cx="2355850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3B751-A311-4E14-A569-1E9AA92AD3A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6866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BBE4-2601-4F29-AB6C-B5AA05DCB48A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8B2DA-1F18-4CF2-9E64-136D5149DB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1034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BBE4-2601-4F29-AB6C-B5AA05DCB48A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8B2DA-1F18-4CF2-9E64-136D5149DB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742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BBE4-2601-4F29-AB6C-B5AA05DCB48A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8B2DA-1F18-4CF2-9E64-136D5149DB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3966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BBE4-2601-4F29-AB6C-B5AA05DCB48A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8B2DA-1F18-4CF2-9E64-136D5149DB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2679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BBE4-2601-4F29-AB6C-B5AA05DCB48A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8B2DA-1F18-4CF2-9E64-136D5149DB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5245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BBE4-2601-4F29-AB6C-B5AA05DCB48A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8B2DA-1F18-4CF2-9E64-136D5149DB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2629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BBE4-2601-4F29-AB6C-B5AA05DCB48A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8B2DA-1F18-4CF2-9E64-136D5149DB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07315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BBE4-2601-4F29-AB6C-B5AA05DCB48A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8B2DA-1F18-4CF2-9E64-136D5149DB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6055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BBE4-2601-4F29-AB6C-B5AA05DCB48A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8B2DA-1F18-4CF2-9E64-136D5149DB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1332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BBE4-2601-4F29-AB6C-B5AA05DCB48A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8B2DA-1F18-4CF2-9E64-136D5149DB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161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BBE4-2601-4F29-AB6C-B5AA05DCB48A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8B2DA-1F18-4CF2-9E64-136D5149DB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3846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3BBE4-2601-4F29-AB6C-B5AA05DCB48A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8B2DA-1F18-4CF2-9E64-136D5149DB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9788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326645" y="3245542"/>
            <a:ext cx="5990601" cy="2622012"/>
            <a:chOff x="204032" y="2331720"/>
            <a:chExt cx="7987468" cy="349601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808287" y="2331720"/>
              <a:ext cx="7357813" cy="8768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808287" y="2986268"/>
              <a:ext cx="7357813" cy="240022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800973" y="5343705"/>
              <a:ext cx="7390527" cy="180795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81934" y="2924100"/>
              <a:ext cx="3616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08287" y="3123736"/>
              <a:ext cx="3039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81934" y="3323373"/>
              <a:ext cx="3616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8287" y="3523009"/>
              <a:ext cx="3039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81934" y="3722645"/>
              <a:ext cx="3616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8287" y="3922283"/>
              <a:ext cx="3039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81934" y="4121919"/>
              <a:ext cx="3616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8287" y="4321555"/>
              <a:ext cx="3039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81934" y="4521191"/>
              <a:ext cx="3616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8287" y="4720828"/>
              <a:ext cx="3039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81934" y="4920464"/>
              <a:ext cx="3616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8287" y="5120101"/>
              <a:ext cx="3039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6200000">
              <a:off x="144935" y="3338948"/>
              <a:ext cx="906659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i="1" dirty="0">
                  <a:latin typeface="Arial" panose="020B0604020202020204" pitchFamily="34" charset="0"/>
                  <a:cs typeface="Arial" panose="020B0604020202020204" pitchFamily="34" charset="0"/>
                </a:rPr>
                <a:t>BRCA1</a:t>
              </a:r>
              <a:r>
                <a:rPr lang="en-US" sz="900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+/+</a:t>
              </a:r>
              <a:endParaRPr lang="en-US" altLang="zh-CN" sz="9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89363" y="4622323"/>
              <a:ext cx="1017801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i="1" dirty="0">
                  <a:latin typeface="Arial" panose="020B0604020202020204" pitchFamily="34" charset="0"/>
                  <a:cs typeface="Arial" panose="020B0604020202020204" pitchFamily="34" charset="0"/>
                </a:rPr>
                <a:t>BRCA1</a:t>
              </a:r>
              <a:r>
                <a:rPr lang="en-US" sz="900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mut/+</a:t>
              </a:r>
              <a:endParaRPr lang="en-US" sz="9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-81517" y="3987107"/>
              <a:ext cx="878873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H3K27ac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33209" y="2436243"/>
              <a:ext cx="5946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Chr. 9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825855" y="2436243"/>
              <a:ext cx="9536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132,230,000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64371" y="2436243"/>
              <a:ext cx="9536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132,240,000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302888" y="2436243"/>
              <a:ext cx="9536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132,250,000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541405" y="2436243"/>
              <a:ext cx="9536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132,260,000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964180" y="2851312"/>
              <a:ext cx="2130552" cy="4761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" name="Straight Connector 29"/>
            <p:cNvCxnSpPr/>
            <p:nvPr/>
          </p:nvCxnSpPr>
          <p:spPr>
            <a:xfrm flipV="1">
              <a:off x="811795" y="2902294"/>
              <a:ext cx="0" cy="2476202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4728123" y="2591153"/>
              <a:ext cx="485603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SE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4862867" y="5573537"/>
              <a:ext cx="0" cy="14285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flipV="1">
              <a:off x="4862867" y="5716395"/>
              <a:ext cx="46007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3769207" y="5519960"/>
              <a:ext cx="1024212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i="1" dirty="0">
                  <a:latin typeface="Arial" panose="020B0604020202020204" pitchFamily="34" charset="0"/>
                  <a:cs typeface="Arial" panose="020B0604020202020204" pitchFamily="34" charset="0"/>
                </a:rPr>
                <a:t>LINC00963</a:t>
              </a:r>
            </a:p>
          </p:txBody>
        </p:sp>
        <p:sp>
          <p:nvSpPr>
            <p:cNvPr id="37" name="Left Bracket 36"/>
            <p:cNvSpPr/>
            <p:nvPr/>
          </p:nvSpPr>
          <p:spPr>
            <a:xfrm>
              <a:off x="733209" y="3032369"/>
              <a:ext cx="41758" cy="1002110"/>
            </a:xfrm>
            <a:prstGeom prst="leftBracket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Left Bracket 37"/>
            <p:cNvSpPr/>
            <p:nvPr/>
          </p:nvSpPr>
          <p:spPr>
            <a:xfrm>
              <a:off x="732861" y="4275155"/>
              <a:ext cx="41758" cy="1002110"/>
            </a:xfrm>
            <a:prstGeom prst="leftBracket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Left Bracket 38"/>
            <p:cNvSpPr/>
            <p:nvPr/>
          </p:nvSpPr>
          <p:spPr>
            <a:xfrm>
              <a:off x="486158" y="3029779"/>
              <a:ext cx="41758" cy="2190487"/>
            </a:xfrm>
            <a:prstGeom prst="leftBracket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3964180" y="2938831"/>
              <a:ext cx="2130552" cy="2600281"/>
            </a:xfrm>
            <a:prstGeom prst="rect">
              <a:avLst/>
            </a:prstGeom>
            <a:solidFill>
              <a:schemeClr val="bg2">
                <a:lumMod val="25000"/>
                <a:alpha val="1098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779920" y="2436243"/>
              <a:ext cx="9536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132,270,000</a:t>
              </a:r>
            </a:p>
          </p:txBody>
        </p:sp>
      </p:grpSp>
      <p:sp>
        <p:nvSpPr>
          <p:cNvPr id="44" name="Rectangle 43"/>
          <p:cNvSpPr/>
          <p:nvPr/>
        </p:nvSpPr>
        <p:spPr>
          <a:xfrm>
            <a:off x="0" y="1997522"/>
            <a:ext cx="6858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S1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Example of a super-enhancer shared by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BRCA1</a:t>
            </a:r>
            <a:r>
              <a:rPr lang="en-US" sz="12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+/+</a:t>
            </a: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BRCA1</a:t>
            </a:r>
            <a:r>
              <a:rPr lang="en-US" sz="12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mut/+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HMECs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052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1997522"/>
            <a:ext cx="6858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S2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Quantification of H3K27ac in </a:t>
            </a: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BRCA1</a:t>
            </a:r>
            <a:r>
              <a:rPr lang="en-US" sz="12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185delAG/+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MCF10A cells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825327" y="3244082"/>
            <a:ext cx="3338765" cy="2006207"/>
            <a:chOff x="1825327" y="3244082"/>
            <a:chExt cx="3338765" cy="200620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13605" r="10253"/>
            <a:stretch/>
          </p:blipFill>
          <p:spPr>
            <a:xfrm>
              <a:off x="2277994" y="3344344"/>
              <a:ext cx="2423160" cy="187754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6200000">
              <a:off x="1521397" y="4104652"/>
              <a:ext cx="83869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H3K27ac/H3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038839" y="3792231"/>
              <a:ext cx="317716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1.5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038839" y="4158651"/>
              <a:ext cx="317716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038839" y="4525071"/>
              <a:ext cx="317716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38839" y="4891492"/>
              <a:ext cx="317716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038839" y="3405833"/>
              <a:ext cx="317716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2.0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150130" y="3418803"/>
              <a:ext cx="552210" cy="20774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43842" y="5019457"/>
              <a:ext cx="4283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WT1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013005" y="5019457"/>
              <a:ext cx="4283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WT2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582168" y="5019457"/>
              <a:ext cx="4283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Het1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150130" y="5019457"/>
              <a:ext cx="4283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Het2</a:t>
              </a: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627971" y="3244082"/>
              <a:ext cx="1709580" cy="359387"/>
              <a:chOff x="1055729" y="761369"/>
              <a:chExt cx="552316" cy="378869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1055729" y="1140238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rot="5400000">
                <a:off x="1061332" y="1048798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rot="10800000">
                <a:off x="1152772" y="957358"/>
                <a:ext cx="36576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1425165" y="1140238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rot="5400000">
                <a:off x="1427963" y="1047486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2" name="TextBox 31"/>
              <p:cNvSpPr txBox="1"/>
              <p:nvPr/>
            </p:nvSpPr>
            <p:spPr>
              <a:xfrm>
                <a:off x="1288421" y="761369"/>
                <a:ext cx="109895" cy="2190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7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n.s</a:t>
                </a:r>
                <a:r>
                  <a:rPr lang="en-US" altLang="zh-CN" sz="75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7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" name="Rectangle 1"/>
            <p:cNvSpPr/>
            <p:nvPr/>
          </p:nvSpPr>
          <p:spPr>
            <a:xfrm>
              <a:off x="4150130" y="3626552"/>
              <a:ext cx="1013962" cy="3863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197029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/>
          <p:nvPr/>
        </p:nvSpPr>
        <p:spPr>
          <a:xfrm>
            <a:off x="0" y="1997522"/>
            <a:ext cx="6858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S3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BRCA1 and CTCF ChIP-seq tracks 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30272" y="2341081"/>
            <a:ext cx="288862" cy="2654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25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112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32424" y="4808656"/>
            <a:ext cx="288862" cy="2654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25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112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8" name="Group 87"/>
          <p:cNvGrpSpPr/>
          <p:nvPr/>
        </p:nvGrpSpPr>
        <p:grpSpPr>
          <a:xfrm>
            <a:off x="130999" y="2316015"/>
            <a:ext cx="6411773" cy="2391832"/>
            <a:chOff x="174665" y="421020"/>
            <a:chExt cx="8549030" cy="318910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952561" y="1385782"/>
              <a:ext cx="7771134" cy="160977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952561" y="3140172"/>
              <a:ext cx="7771134" cy="100073"/>
            </a:xfrm>
            <a:prstGeom prst="rect">
              <a:avLst/>
            </a:prstGeom>
          </p:spPr>
        </p:pic>
        <p:cxnSp>
          <p:nvCxnSpPr>
            <p:cNvPr id="10" name="Straight Connector 9"/>
            <p:cNvCxnSpPr/>
            <p:nvPr/>
          </p:nvCxnSpPr>
          <p:spPr>
            <a:xfrm rot="5400000" flipV="1">
              <a:off x="4838128" y="-917441"/>
              <a:ext cx="0" cy="7771134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7524446" y="3295007"/>
              <a:ext cx="4514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5kb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 flipV="1">
              <a:off x="952561" y="865006"/>
              <a:ext cx="0" cy="210312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174665" y="1400721"/>
              <a:ext cx="895972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H3K27ac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60272" y="1308386"/>
              <a:ext cx="3616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87518" y="1514350"/>
              <a:ext cx="3039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60272" y="1720316"/>
              <a:ext cx="3616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87518" y="1926281"/>
              <a:ext cx="3039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960272" y="2132245"/>
              <a:ext cx="3616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87518" y="2338210"/>
              <a:ext cx="3039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960272" y="2544174"/>
              <a:ext cx="3616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87518" y="2750140"/>
              <a:ext cx="3039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878381" y="766030"/>
              <a:ext cx="4835372" cy="5329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905694" y="1805025"/>
              <a:ext cx="622393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HeLa</a:t>
              </a:r>
              <a:endParaRPr lang="en-US" sz="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785736" y="2209429"/>
              <a:ext cx="742084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HepG2</a:t>
              </a:r>
              <a:endParaRPr lang="en-US" sz="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666578" y="2613834"/>
              <a:ext cx="861776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MCF10A</a:t>
              </a:r>
              <a:endParaRPr lang="en-US" sz="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870951" y="421020"/>
              <a:ext cx="485603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SE</a:t>
              </a:r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6310607" y="3300316"/>
              <a:ext cx="0" cy="1285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6310607" y="3428880"/>
              <a:ext cx="43444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5599971" y="3256186"/>
              <a:ext cx="812616" cy="3539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25" b="1" i="1" dirty="0">
                  <a:latin typeface="Arial" panose="020B0604020202020204" pitchFamily="34" charset="0"/>
                  <a:cs typeface="Arial" panose="020B0604020202020204" pitchFamily="34" charset="0"/>
                </a:rPr>
                <a:t>WTAP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 flipH="1">
              <a:off x="2820792" y="3300316"/>
              <a:ext cx="0" cy="1285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flipH="1" flipV="1">
              <a:off x="2391461" y="3428880"/>
              <a:ext cx="43444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2820733" y="3256186"/>
              <a:ext cx="769869" cy="3539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25" b="1" i="1" dirty="0">
                  <a:latin typeface="Arial" panose="020B0604020202020204" pitchFamily="34" charset="0"/>
                  <a:cs typeface="Arial" panose="020B0604020202020204" pitchFamily="34" charset="0"/>
                </a:rPr>
                <a:t>SOD2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028004" y="3184523"/>
              <a:ext cx="259038" cy="5329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863506" y="3239956"/>
              <a:ext cx="682239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primer</a:t>
              </a:r>
            </a:p>
          </p:txBody>
        </p:sp>
        <p:pic>
          <p:nvPicPr>
            <p:cNvPr id="72" name="Picture 7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2083444" y="985949"/>
              <a:ext cx="4467828" cy="333244"/>
            </a:xfrm>
            <a:prstGeom prst="rect">
              <a:avLst/>
            </a:prstGeom>
          </p:spPr>
        </p:pic>
        <p:cxnSp>
          <p:nvCxnSpPr>
            <p:cNvPr id="73" name="Straight Connector 72"/>
            <p:cNvCxnSpPr/>
            <p:nvPr/>
          </p:nvCxnSpPr>
          <p:spPr>
            <a:xfrm rot="5400000" flipV="1">
              <a:off x="4825130" y="-2572537"/>
              <a:ext cx="0" cy="7772400"/>
            </a:xfrm>
            <a:prstGeom prst="line">
              <a:avLst/>
            </a:prstGeom>
            <a:ln w="635">
              <a:solidFill>
                <a:srgbClr val="9F9FE2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1878381" y="865168"/>
              <a:ext cx="4835372" cy="2231816"/>
            </a:xfrm>
            <a:prstGeom prst="rect">
              <a:avLst/>
            </a:prstGeom>
            <a:solidFill>
              <a:srgbClr val="AFABAB">
                <a:alpha val="1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392702" y="985367"/>
              <a:ext cx="656591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CTCF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960666" y="902797"/>
              <a:ext cx="3616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987913" y="1108763"/>
              <a:ext cx="3039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7828748" y="1400621"/>
              <a:ext cx="699337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HMEC</a:t>
              </a:r>
              <a:endParaRPr lang="en-US" sz="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7828748" y="996217"/>
              <a:ext cx="699337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HMEC</a:t>
              </a:r>
              <a:endParaRPr lang="en-US" sz="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7479354" y="3519195"/>
              <a:ext cx="46626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7438209" y="3516909"/>
              <a:ext cx="8229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>
              <a:off x="7908315" y="3516909"/>
              <a:ext cx="8229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86" name="Group 85"/>
            <p:cNvGrpSpPr/>
            <p:nvPr/>
          </p:nvGrpSpPr>
          <p:grpSpPr>
            <a:xfrm>
              <a:off x="508803" y="1840178"/>
              <a:ext cx="370333" cy="1002110"/>
              <a:chOff x="508803" y="1840178"/>
              <a:chExt cx="370333" cy="1002110"/>
            </a:xfrm>
          </p:grpSpPr>
          <p:sp>
            <p:nvSpPr>
              <p:cNvPr id="16" name="TextBox 15"/>
              <p:cNvSpPr txBox="1"/>
              <p:nvPr/>
            </p:nvSpPr>
            <p:spPr>
              <a:xfrm rot="16200000">
                <a:off x="274550" y="2187344"/>
                <a:ext cx="776281" cy="307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BRCA1</a:t>
                </a:r>
              </a:p>
            </p:txBody>
          </p:sp>
          <p:sp>
            <p:nvSpPr>
              <p:cNvPr id="82" name="Left Bracket 81"/>
              <p:cNvSpPr/>
              <p:nvPr/>
            </p:nvSpPr>
            <p:spPr>
              <a:xfrm>
                <a:off x="837378" y="1840178"/>
                <a:ext cx="41758" cy="1002110"/>
              </a:xfrm>
              <a:prstGeom prst="leftBracket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7" name="Group 86"/>
          <p:cNvGrpSpPr/>
          <p:nvPr/>
        </p:nvGrpSpPr>
        <p:grpSpPr>
          <a:xfrm>
            <a:off x="130999" y="4820621"/>
            <a:ext cx="6423166" cy="2205668"/>
            <a:chOff x="174665" y="3760494"/>
            <a:chExt cx="8564221" cy="2940890"/>
          </a:xfrm>
        </p:grpSpPr>
        <p:cxnSp>
          <p:nvCxnSpPr>
            <p:cNvPr id="59" name="Straight Connector 58"/>
            <p:cNvCxnSpPr/>
            <p:nvPr/>
          </p:nvCxnSpPr>
          <p:spPr>
            <a:xfrm>
              <a:off x="7571611" y="6499156"/>
              <a:ext cx="1143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1098"/>
            <a:stretch/>
          </p:blipFill>
          <p:spPr>
            <a:xfrm>
              <a:off x="1054608" y="4470656"/>
              <a:ext cx="7684278" cy="1548179"/>
            </a:xfrm>
            <a:prstGeom prst="rect">
              <a:avLst/>
            </a:prstGeom>
          </p:spPr>
        </p:pic>
        <p:cxnSp>
          <p:nvCxnSpPr>
            <p:cNvPr id="39" name="Straight Connector 38"/>
            <p:cNvCxnSpPr/>
            <p:nvPr/>
          </p:nvCxnSpPr>
          <p:spPr>
            <a:xfrm rot="10800000" flipV="1">
              <a:off x="952561" y="4370277"/>
              <a:ext cx="0" cy="1645809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174665" y="4423813"/>
              <a:ext cx="895972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H3K27ac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60272" y="4356347"/>
              <a:ext cx="3616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987518" y="4562311"/>
              <a:ext cx="3039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960272" y="4768277"/>
              <a:ext cx="3616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987518" y="4974241"/>
              <a:ext cx="3039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960272" y="5180205"/>
              <a:ext cx="3616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87518" y="5386170"/>
              <a:ext cx="3039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60272" y="5592134"/>
              <a:ext cx="3616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987518" y="5798099"/>
              <a:ext cx="3039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019020" y="3760494"/>
              <a:ext cx="485603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SE</a:t>
              </a:r>
            </a:p>
          </p:txBody>
        </p:sp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984590" y="6204029"/>
              <a:ext cx="7719573" cy="115747"/>
            </a:xfrm>
            <a:prstGeom prst="rect">
              <a:avLst/>
            </a:prstGeom>
          </p:spPr>
        </p:pic>
        <p:cxnSp>
          <p:nvCxnSpPr>
            <p:cNvPr id="52" name="Straight Connector 51"/>
            <p:cNvCxnSpPr/>
            <p:nvPr/>
          </p:nvCxnSpPr>
          <p:spPr>
            <a:xfrm rot="5400000" flipV="1">
              <a:off x="4833780" y="2122052"/>
              <a:ext cx="0" cy="777240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52"/>
            <p:cNvSpPr/>
            <p:nvPr/>
          </p:nvSpPr>
          <p:spPr>
            <a:xfrm>
              <a:off x="3142391" y="6261448"/>
              <a:ext cx="259038" cy="5329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931593" y="6308136"/>
              <a:ext cx="682239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primer</a:t>
              </a:r>
            </a:p>
          </p:txBody>
        </p:sp>
        <p:cxnSp>
          <p:nvCxnSpPr>
            <p:cNvPr id="55" name="Straight Connector 54"/>
            <p:cNvCxnSpPr/>
            <p:nvPr/>
          </p:nvCxnSpPr>
          <p:spPr>
            <a:xfrm>
              <a:off x="3504609" y="6347442"/>
              <a:ext cx="0" cy="1285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 flipV="1">
              <a:off x="3504609" y="6476006"/>
              <a:ext cx="43444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3956376" y="6347441"/>
              <a:ext cx="1047724" cy="3539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25" b="1" i="1" dirty="0">
                  <a:latin typeface="Arial" panose="020B0604020202020204" pitchFamily="34" charset="0"/>
                  <a:cs typeface="Arial" panose="020B0604020202020204" pitchFamily="34" charset="0"/>
                </a:rPr>
                <a:t>TNFAIP3</a:t>
              </a: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3191993" y="4058400"/>
              <a:ext cx="2148840" cy="5329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0" name="Straight Connector 59"/>
            <p:cNvCxnSpPr/>
            <p:nvPr/>
          </p:nvCxnSpPr>
          <p:spPr>
            <a:xfrm rot="5400000">
              <a:off x="7530466" y="6504128"/>
              <a:ext cx="8229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5400000">
              <a:off x="8671132" y="6504128"/>
              <a:ext cx="8229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7955611" y="6271589"/>
              <a:ext cx="4514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50" dirty="0">
                  <a:latin typeface="Arial" panose="020B0604020202020204" pitchFamily="34" charset="0"/>
                  <a:cs typeface="Arial" panose="020B0604020202020204" pitchFamily="34" charset="0"/>
                </a:rPr>
                <a:t>5kb</a:t>
              </a: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191993" y="4157538"/>
              <a:ext cx="2148840" cy="2007586"/>
            </a:xfrm>
            <a:prstGeom prst="rect">
              <a:avLst/>
            </a:prstGeom>
            <a:solidFill>
              <a:srgbClr val="AFABAB">
                <a:alpha val="1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8075399" y="4852038"/>
              <a:ext cx="622393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HeLa</a:t>
              </a:r>
              <a:endParaRPr lang="en-US" sz="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955441" y="5256659"/>
              <a:ext cx="742084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HepG2</a:t>
              </a:r>
              <a:endParaRPr lang="en-US" sz="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7836283" y="5661279"/>
              <a:ext cx="861776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MCF10A</a:t>
              </a:r>
              <a:endParaRPr lang="en-US" sz="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998454" y="4447417"/>
              <a:ext cx="699337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HMEC</a:t>
              </a:r>
              <a:endParaRPr lang="en-US" sz="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5" name="Group 84"/>
            <p:cNvGrpSpPr/>
            <p:nvPr/>
          </p:nvGrpSpPr>
          <p:grpSpPr>
            <a:xfrm>
              <a:off x="508803" y="4920972"/>
              <a:ext cx="370333" cy="1002110"/>
              <a:chOff x="510731" y="4955697"/>
              <a:chExt cx="370333" cy="1002110"/>
            </a:xfrm>
          </p:grpSpPr>
          <p:sp>
            <p:nvSpPr>
              <p:cNvPr id="83" name="TextBox 82"/>
              <p:cNvSpPr txBox="1"/>
              <p:nvPr/>
            </p:nvSpPr>
            <p:spPr>
              <a:xfrm rot="16200000">
                <a:off x="276478" y="5302863"/>
                <a:ext cx="776281" cy="307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BRCA1</a:t>
                </a:r>
              </a:p>
            </p:txBody>
          </p:sp>
          <p:sp>
            <p:nvSpPr>
              <p:cNvPr id="84" name="Left Bracket 83"/>
              <p:cNvSpPr/>
              <p:nvPr/>
            </p:nvSpPr>
            <p:spPr>
              <a:xfrm>
                <a:off x="839306" y="4955697"/>
                <a:ext cx="41758" cy="1002110"/>
              </a:xfrm>
              <a:prstGeom prst="leftBracket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0" name="TextBox 79"/>
          <p:cNvSpPr txBox="1"/>
          <p:nvPr/>
        </p:nvSpPr>
        <p:spPr>
          <a:xfrm>
            <a:off x="1666302" y="2633171"/>
            <a:ext cx="3962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</a:t>
            </a:r>
            <a:endParaRPr lang="en-US" sz="9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796234" y="2633171"/>
            <a:ext cx="4796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endParaRPr lang="en-US" sz="9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519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rot="5400000">
            <a:off x="1529759" y="3237888"/>
            <a:ext cx="473202" cy="1302170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rot="5400000">
            <a:off x="1529335" y="3831923"/>
            <a:ext cx="473202" cy="1303020"/>
          </a:xfrm>
        </p:spPr>
      </p:pic>
      <p:cxnSp>
        <p:nvCxnSpPr>
          <p:cNvPr id="14" name="Straight Connector 13"/>
          <p:cNvCxnSpPr/>
          <p:nvPr/>
        </p:nvCxnSpPr>
        <p:spPr>
          <a:xfrm>
            <a:off x="994304" y="4480298"/>
            <a:ext cx="742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000428" y="3944734"/>
            <a:ext cx="742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482788" y="4376129"/>
            <a:ext cx="6687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sz="9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altLang="zh-CN" sz="900" dirty="0">
                <a:latin typeface="Arial" panose="020B0604020202020204" pitchFamily="34" charset="0"/>
                <a:cs typeface="Arial" panose="020B0604020202020204" pitchFamily="34" charset="0"/>
              </a:rPr>
              <a:t>-Tubulin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15513" y="3834252"/>
            <a:ext cx="4924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00" dirty="0">
                <a:latin typeface="Arial" panose="020B0604020202020204" pitchFamily="34" charset="0"/>
                <a:cs typeface="Arial" panose="020B0604020202020204" pitchFamily="34" charset="0"/>
              </a:rPr>
              <a:t>BRD4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0491" y="3832615"/>
            <a:ext cx="5501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130 </a:t>
            </a:r>
            <a:r>
              <a:rPr lang="en-US" altLang="zh-CN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4209" y="4368037"/>
            <a:ext cx="4860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55 </a:t>
            </a:r>
            <a:r>
              <a:rPr lang="en-US" altLang="zh-CN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1120218" y="3391979"/>
            <a:ext cx="1353500" cy="230833"/>
            <a:chOff x="1493623" y="1828091"/>
            <a:chExt cx="1804667" cy="307777"/>
          </a:xfrm>
        </p:grpSpPr>
        <p:sp>
          <p:nvSpPr>
            <p:cNvPr id="20" name="TextBox 19"/>
            <p:cNvSpPr txBox="1"/>
            <p:nvPr/>
          </p:nvSpPr>
          <p:spPr>
            <a:xfrm rot="19389159">
              <a:off x="1493623" y="1828092"/>
              <a:ext cx="571096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WT1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9389159">
              <a:off x="1904814" y="1828092"/>
              <a:ext cx="571096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WT2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 rot="19389159">
              <a:off x="2316002" y="1828091"/>
              <a:ext cx="571096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Het1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 rot="19389159">
              <a:off x="2727194" y="1828091"/>
              <a:ext cx="571096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Het2</a:t>
              </a: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315509" y="3144586"/>
            <a:ext cx="309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13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430854" y="3144586"/>
            <a:ext cx="309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13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0" y="1997522"/>
            <a:ext cx="6858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S4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BRD4 level is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not affected in </a:t>
            </a: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BRCA1</a:t>
            </a:r>
            <a:r>
              <a:rPr lang="en-US" sz="12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185delAG/+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MCF10A clones 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806813" y="3106092"/>
            <a:ext cx="2303657" cy="1917983"/>
            <a:chOff x="3806813" y="3106092"/>
            <a:chExt cx="2303657" cy="1917983"/>
          </a:xfrm>
        </p:grpSpPr>
        <p:sp>
          <p:nvSpPr>
            <p:cNvPr id="45" name="TextBox 44"/>
            <p:cNvSpPr txBox="1"/>
            <p:nvPr/>
          </p:nvSpPr>
          <p:spPr>
            <a:xfrm rot="16200000">
              <a:off x="3417924" y="3960769"/>
              <a:ext cx="100860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BRD4/</a:t>
              </a:r>
              <a:r>
                <a:rPr lang="el-GR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-Tubulin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991672" y="3866065"/>
              <a:ext cx="317716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1.5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991672" y="4136793"/>
              <a:ext cx="317716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991672" y="4407521"/>
              <a:ext cx="317716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991672" y="4678248"/>
              <a:ext cx="317716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991672" y="3595337"/>
              <a:ext cx="317716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2.0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301627" y="4793243"/>
              <a:ext cx="4283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WT1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734785" y="4793243"/>
              <a:ext cx="4283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WT2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167943" y="4793243"/>
              <a:ext cx="4283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Het1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599898" y="4793243"/>
              <a:ext cx="4283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Het2</a:t>
              </a:r>
            </a:p>
          </p:txBody>
        </p:sp>
        <p:grpSp>
          <p:nvGrpSpPr>
            <p:cNvPr id="56" name="Group 55"/>
            <p:cNvGrpSpPr/>
            <p:nvPr/>
          </p:nvGrpSpPr>
          <p:grpSpPr>
            <a:xfrm>
              <a:off x="4412151" y="3106092"/>
              <a:ext cx="1353629" cy="359387"/>
              <a:chOff x="1055729" y="761369"/>
              <a:chExt cx="552316" cy="378869"/>
            </a:xfrm>
          </p:grpSpPr>
          <p:cxnSp>
            <p:nvCxnSpPr>
              <p:cNvPr id="57" name="Straight Connector 56"/>
              <p:cNvCxnSpPr/>
              <p:nvPr/>
            </p:nvCxnSpPr>
            <p:spPr>
              <a:xfrm>
                <a:off x="1055729" y="1140238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rot="5400000">
                <a:off x="1061332" y="1048798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10800000">
                <a:off x="1152772" y="957358"/>
                <a:ext cx="36576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1425165" y="1140238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rot="5400000">
                <a:off x="1427963" y="1047486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2" name="TextBox 61"/>
              <p:cNvSpPr txBox="1"/>
              <p:nvPr/>
            </p:nvSpPr>
            <p:spPr>
              <a:xfrm>
                <a:off x="1288421" y="761369"/>
                <a:ext cx="138793" cy="2190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7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n.s</a:t>
                </a:r>
                <a:r>
                  <a:rPr lang="en-US" altLang="zh-CN" sz="75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7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2" name="Picture 8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14262" t="25832" r="5803" b="5601"/>
            <a:stretch/>
          </p:blipFill>
          <p:spPr>
            <a:xfrm>
              <a:off x="4247595" y="3217048"/>
              <a:ext cx="1862875" cy="1626934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3991672" y="3324609"/>
              <a:ext cx="317716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2.5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01784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/>
          <p:cNvGrpSpPr/>
          <p:nvPr/>
        </p:nvGrpSpPr>
        <p:grpSpPr>
          <a:xfrm>
            <a:off x="542005" y="3127589"/>
            <a:ext cx="2557606" cy="2346285"/>
            <a:chOff x="542005" y="2964302"/>
            <a:chExt cx="2557606" cy="23462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12296" t="24762" r="17063" b="8988"/>
            <a:stretch/>
          </p:blipFill>
          <p:spPr>
            <a:xfrm>
              <a:off x="908313" y="3228833"/>
              <a:ext cx="2173899" cy="146967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9388542">
              <a:off x="1323459" y="4706433"/>
              <a:ext cx="386645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Het2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-172294" y="3852309"/>
              <a:ext cx="165942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Relative </a:t>
              </a:r>
              <a:r>
                <a:rPr lang="en-US" altLang="zh-CN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ChIP</a:t>
              </a:r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-re-</a:t>
              </a:r>
              <a:r>
                <a:rPr lang="en-US" altLang="zh-CN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ChIP</a:t>
              </a:r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signal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68913" y="3172913"/>
              <a:ext cx="317716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0.4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68913" y="3863851"/>
              <a:ext cx="317716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0.2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68913" y="4209320"/>
              <a:ext cx="317716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0.1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68913" y="4554788"/>
              <a:ext cx="317716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668584" y="2964302"/>
              <a:ext cx="68480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SOD2</a:t>
              </a:r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SE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39970" t="7339" r="54629" b="82423"/>
            <a:stretch/>
          </p:blipFill>
          <p:spPr>
            <a:xfrm>
              <a:off x="1058415" y="3318868"/>
              <a:ext cx="287032" cy="34054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294988" y="3298489"/>
              <a:ext cx="595035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i="1" dirty="0">
                  <a:latin typeface="Arial" panose="020B0604020202020204" pitchFamily="34" charset="0"/>
                  <a:cs typeface="Arial" panose="020B0604020202020204" pitchFamily="34" charset="0"/>
                </a:rPr>
                <a:t>BRCA1</a:t>
              </a:r>
              <a:r>
                <a:rPr lang="en-US" altLang="zh-CN" sz="750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+/+</a:t>
              </a:r>
              <a:endParaRPr lang="en-US" sz="75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294983" y="3473477"/>
              <a:ext cx="841897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i="1" dirty="0">
                  <a:latin typeface="Arial" panose="020B0604020202020204" pitchFamily="34" charset="0"/>
                  <a:cs typeface="Arial" panose="020B0604020202020204" pitchFamily="34" charset="0"/>
                </a:rPr>
                <a:t>BRCA1</a:t>
              </a:r>
              <a:r>
                <a:rPr lang="en-US" altLang="zh-CN" sz="750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185delAG/+</a:t>
              </a:r>
              <a:endParaRPr lang="en-US" sz="750" i="1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9388542">
              <a:off x="880238" y="4698509"/>
              <a:ext cx="388248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WT1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9388542">
              <a:off x="1177968" y="4697628"/>
              <a:ext cx="386645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Het1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Left Bracket 21"/>
            <p:cNvSpPr/>
            <p:nvPr/>
          </p:nvSpPr>
          <p:spPr>
            <a:xfrm rot="16200000">
              <a:off x="1264683" y="4703310"/>
              <a:ext cx="34054" cy="447770"/>
            </a:xfrm>
            <a:prstGeom prst="leftBracket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36314" y="4941255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BRD4</a:t>
              </a:r>
            </a:p>
            <a:p>
              <a:pPr algn="ctr"/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IgG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Left Bracket 23"/>
            <p:cNvSpPr/>
            <p:nvPr/>
          </p:nvSpPr>
          <p:spPr>
            <a:xfrm rot="16200000">
              <a:off x="1978363" y="4703664"/>
              <a:ext cx="34054" cy="447770"/>
            </a:xfrm>
            <a:prstGeom prst="leftBracket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757872" y="4941255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BRD4</a:t>
              </a:r>
            </a:p>
            <a:p>
              <a:pPr algn="ctr"/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BRD4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Left Bracket 25"/>
            <p:cNvSpPr/>
            <p:nvPr/>
          </p:nvSpPr>
          <p:spPr>
            <a:xfrm rot="16200000">
              <a:off x="2712467" y="4703310"/>
              <a:ext cx="34054" cy="447770"/>
            </a:xfrm>
            <a:prstGeom prst="leftBracket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414581" y="4941255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BRD4</a:t>
              </a:r>
            </a:p>
            <a:p>
              <a:pPr algn="ctr"/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H3K27ac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2502947" y="3106587"/>
              <a:ext cx="386374" cy="479414"/>
              <a:chOff x="1055729" y="772659"/>
              <a:chExt cx="552316" cy="643635"/>
            </a:xfrm>
          </p:grpSpPr>
          <p:cxnSp>
            <p:nvCxnSpPr>
              <p:cNvPr id="45" name="Straight Connector 44"/>
              <p:cNvCxnSpPr/>
              <p:nvPr/>
            </p:nvCxnSpPr>
            <p:spPr>
              <a:xfrm>
                <a:off x="1055729" y="1140238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rot="5400000">
                <a:off x="1061332" y="1048798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rot="10800000">
                <a:off x="1152772" y="957358"/>
                <a:ext cx="36576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1425165" y="1416294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rot="5400000">
                <a:off x="1293608" y="1184646"/>
                <a:ext cx="4572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0" name="TextBox 49"/>
              <p:cNvSpPr txBox="1"/>
              <p:nvPr/>
            </p:nvSpPr>
            <p:spPr>
              <a:xfrm>
                <a:off x="1170244" y="772659"/>
                <a:ext cx="341887" cy="3512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1796027" y="3911008"/>
              <a:ext cx="386374" cy="479414"/>
              <a:chOff x="1055729" y="772659"/>
              <a:chExt cx="552316" cy="643635"/>
            </a:xfrm>
          </p:grpSpPr>
          <p:cxnSp>
            <p:nvCxnSpPr>
              <p:cNvPr id="39" name="Straight Connector 38"/>
              <p:cNvCxnSpPr/>
              <p:nvPr/>
            </p:nvCxnSpPr>
            <p:spPr>
              <a:xfrm>
                <a:off x="1055729" y="1140238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rot="5400000">
                <a:off x="1061332" y="1048798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rot="10800000">
                <a:off x="1152772" y="957358"/>
                <a:ext cx="36576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1425165" y="1416294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5400000">
                <a:off x="1293608" y="1184646"/>
                <a:ext cx="4572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4" name="TextBox 43"/>
              <p:cNvSpPr txBox="1"/>
              <p:nvPr/>
            </p:nvSpPr>
            <p:spPr>
              <a:xfrm>
                <a:off x="1179514" y="772659"/>
                <a:ext cx="341887" cy="3512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 rot="19388542">
              <a:off x="1026850" y="4705161"/>
              <a:ext cx="388248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WT2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 rot="19388542">
              <a:off x="2012882" y="4706434"/>
              <a:ext cx="386645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Het2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 rot="19388542">
              <a:off x="1569661" y="4698509"/>
              <a:ext cx="388248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WT1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 rot="19388542">
              <a:off x="1867391" y="4697628"/>
              <a:ext cx="386645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Het1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 rot="19388542">
              <a:off x="1716275" y="4705161"/>
              <a:ext cx="388248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WT2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 rot="19388542">
              <a:off x="2712966" y="4706434"/>
              <a:ext cx="386645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Het2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 rot="19388542">
              <a:off x="2269748" y="4698509"/>
              <a:ext cx="388248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WT1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 rot="19388542">
              <a:off x="2567475" y="4697628"/>
              <a:ext cx="386645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Het1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 rot="19388542">
              <a:off x="2416359" y="4705161"/>
              <a:ext cx="388248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WT2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8913" y="3518382"/>
              <a:ext cx="317716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0.3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3625998" y="3127589"/>
            <a:ext cx="2624919" cy="2346285"/>
            <a:chOff x="3625998" y="3011655"/>
            <a:chExt cx="2624919" cy="234628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13405" t="22742" r="16233" b="9017"/>
            <a:stretch/>
          </p:blipFill>
          <p:spPr>
            <a:xfrm>
              <a:off x="4040224" y="3229583"/>
              <a:ext cx="2210693" cy="1525407"/>
            </a:xfrm>
            <a:prstGeom prst="rect">
              <a:avLst/>
            </a:prstGeom>
          </p:spPr>
        </p:pic>
        <p:sp>
          <p:nvSpPr>
            <p:cNvPr id="55" name="TextBox 54"/>
            <p:cNvSpPr txBox="1"/>
            <p:nvPr/>
          </p:nvSpPr>
          <p:spPr>
            <a:xfrm rot="19388542">
              <a:off x="4454454" y="4753786"/>
              <a:ext cx="386645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Het2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 rot="16200000">
              <a:off x="2911699" y="3899662"/>
              <a:ext cx="165942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Relative </a:t>
              </a:r>
              <a:r>
                <a:rPr lang="en-US" altLang="zh-CN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ChIP</a:t>
              </a:r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-re-</a:t>
              </a:r>
              <a:r>
                <a:rPr lang="en-US" altLang="zh-CN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ChIP</a:t>
              </a:r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signal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745783" y="3220266"/>
              <a:ext cx="370614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0.15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745783" y="4141516"/>
              <a:ext cx="370614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0.05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745783" y="3680891"/>
              <a:ext cx="370614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0.10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798681" y="4602141"/>
              <a:ext cx="317716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719429" y="3011655"/>
              <a:ext cx="84510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TNFAIP3</a:t>
              </a:r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SE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39970" t="7339" r="54629" b="82423"/>
            <a:stretch/>
          </p:blipFill>
          <p:spPr>
            <a:xfrm>
              <a:off x="4189410" y="3366221"/>
              <a:ext cx="287032" cy="340547"/>
            </a:xfrm>
            <a:prstGeom prst="rect">
              <a:avLst/>
            </a:prstGeom>
          </p:spPr>
        </p:pic>
        <p:sp>
          <p:nvSpPr>
            <p:cNvPr id="63" name="TextBox 62"/>
            <p:cNvSpPr txBox="1"/>
            <p:nvPr/>
          </p:nvSpPr>
          <p:spPr>
            <a:xfrm>
              <a:off x="4425983" y="3345842"/>
              <a:ext cx="595035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i="1" dirty="0">
                  <a:latin typeface="Arial" panose="020B0604020202020204" pitchFamily="34" charset="0"/>
                  <a:cs typeface="Arial" panose="020B0604020202020204" pitchFamily="34" charset="0"/>
                </a:rPr>
                <a:t>BRCA1</a:t>
              </a:r>
              <a:r>
                <a:rPr lang="en-US" altLang="zh-CN" sz="750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+/+</a:t>
              </a:r>
              <a:endParaRPr lang="en-US" sz="75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4425978" y="3520830"/>
              <a:ext cx="841897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i="1" dirty="0">
                  <a:latin typeface="Arial" panose="020B0604020202020204" pitchFamily="34" charset="0"/>
                  <a:cs typeface="Arial" panose="020B0604020202020204" pitchFamily="34" charset="0"/>
                </a:rPr>
                <a:t>BRCA1</a:t>
              </a:r>
              <a:r>
                <a:rPr lang="en-US" altLang="zh-CN" sz="750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185delAG/+</a:t>
              </a:r>
              <a:endParaRPr lang="en-US" sz="750" i="1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 rot="19388542">
              <a:off x="4011233" y="4745862"/>
              <a:ext cx="388248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WT1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 rot="19388542">
              <a:off x="4308963" y="4744981"/>
              <a:ext cx="386645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Het1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Left Bracket 66"/>
            <p:cNvSpPr/>
            <p:nvPr/>
          </p:nvSpPr>
          <p:spPr>
            <a:xfrm rot="16200000">
              <a:off x="4395678" y="4750663"/>
              <a:ext cx="34054" cy="447770"/>
            </a:xfrm>
            <a:prstGeom prst="leftBracket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167309" y="4988608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BRD4</a:t>
              </a:r>
            </a:p>
            <a:p>
              <a:pPr algn="ctr"/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IgG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Left Bracket 68"/>
            <p:cNvSpPr/>
            <p:nvPr/>
          </p:nvSpPr>
          <p:spPr>
            <a:xfrm rot="16200000">
              <a:off x="5109358" y="4751017"/>
              <a:ext cx="34054" cy="447770"/>
            </a:xfrm>
            <a:prstGeom prst="leftBracket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888867" y="4988608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BRD4</a:t>
              </a:r>
            </a:p>
            <a:p>
              <a:pPr algn="ctr"/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BRD4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Left Bracket 70"/>
            <p:cNvSpPr/>
            <p:nvPr/>
          </p:nvSpPr>
          <p:spPr>
            <a:xfrm rot="16200000">
              <a:off x="5843462" y="4750663"/>
              <a:ext cx="34054" cy="447770"/>
            </a:xfrm>
            <a:prstGeom prst="leftBracket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545576" y="4988608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BRD4</a:t>
              </a:r>
            </a:p>
            <a:p>
              <a:pPr algn="ctr"/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H3K27ac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3" name="Group 72"/>
            <p:cNvGrpSpPr/>
            <p:nvPr/>
          </p:nvGrpSpPr>
          <p:grpSpPr>
            <a:xfrm>
              <a:off x="5633942" y="3225275"/>
              <a:ext cx="386374" cy="479414"/>
              <a:chOff x="1055729" y="772659"/>
              <a:chExt cx="552316" cy="643635"/>
            </a:xfrm>
          </p:grpSpPr>
          <p:cxnSp>
            <p:nvCxnSpPr>
              <p:cNvPr id="91" name="Straight Connector 90"/>
              <p:cNvCxnSpPr/>
              <p:nvPr/>
            </p:nvCxnSpPr>
            <p:spPr>
              <a:xfrm>
                <a:off x="1055729" y="1140238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 rot="5400000">
                <a:off x="1061332" y="1048798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 rot="10800000">
                <a:off x="1152772" y="957358"/>
                <a:ext cx="36576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/>
              <p:cNvCxnSpPr/>
              <p:nvPr/>
            </p:nvCxnSpPr>
            <p:spPr>
              <a:xfrm>
                <a:off x="1425165" y="1416294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 rot="5400000">
                <a:off x="1293608" y="1184646"/>
                <a:ext cx="4572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6" name="TextBox 95"/>
              <p:cNvSpPr txBox="1"/>
              <p:nvPr/>
            </p:nvSpPr>
            <p:spPr>
              <a:xfrm>
                <a:off x="1170244" y="772659"/>
                <a:ext cx="341887" cy="3512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4927022" y="3958361"/>
              <a:ext cx="386374" cy="479414"/>
              <a:chOff x="1055729" y="772659"/>
              <a:chExt cx="552316" cy="643635"/>
            </a:xfrm>
          </p:grpSpPr>
          <p:cxnSp>
            <p:nvCxnSpPr>
              <p:cNvPr id="85" name="Straight Connector 84"/>
              <p:cNvCxnSpPr/>
              <p:nvPr/>
            </p:nvCxnSpPr>
            <p:spPr>
              <a:xfrm>
                <a:off x="1055729" y="1140238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 rot="5400000">
                <a:off x="1061332" y="1048798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rot="10800000">
                <a:off x="1152772" y="957358"/>
                <a:ext cx="36576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1425165" y="1416294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 rot="5400000">
                <a:off x="1293608" y="1184646"/>
                <a:ext cx="4572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0" name="TextBox 89"/>
              <p:cNvSpPr txBox="1"/>
              <p:nvPr/>
            </p:nvSpPr>
            <p:spPr>
              <a:xfrm>
                <a:off x="1170244" y="772659"/>
                <a:ext cx="341887" cy="3512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5" name="TextBox 74"/>
            <p:cNvSpPr txBox="1"/>
            <p:nvPr/>
          </p:nvSpPr>
          <p:spPr>
            <a:xfrm rot="19388542">
              <a:off x="4157845" y="4752514"/>
              <a:ext cx="388248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WT2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 rot="19388542">
              <a:off x="5143877" y="4753787"/>
              <a:ext cx="386645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Het2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 rot="19388542">
              <a:off x="4700656" y="4745862"/>
              <a:ext cx="388248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WT1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 rot="19388542">
              <a:off x="4998386" y="4744981"/>
              <a:ext cx="386645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Het1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 rot="19388542">
              <a:off x="4847270" y="4752514"/>
              <a:ext cx="388248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WT2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 rot="19388542">
              <a:off x="5843961" y="4753787"/>
              <a:ext cx="386645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Het2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 rot="19388542">
              <a:off x="5400743" y="4745862"/>
              <a:ext cx="388248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WT1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 rot="19388542">
              <a:off x="5698470" y="4744981"/>
              <a:ext cx="386645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Het1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 rot="19388542">
              <a:off x="5547354" y="4752514"/>
              <a:ext cx="388248" cy="207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WT2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9" name="TextBox 98"/>
          <p:cNvSpPr txBox="1"/>
          <p:nvPr/>
        </p:nvSpPr>
        <p:spPr>
          <a:xfrm>
            <a:off x="3537705" y="5109134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ChIP</a:t>
            </a:r>
            <a:r>
              <a:rPr lang="en-US" altLang="zh-CN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re-</a:t>
            </a:r>
            <a:r>
              <a:rPr lang="en-US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ChIP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0" y="1997522"/>
            <a:ext cx="6858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S5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Lower BRD4-H3K27ac co-occupancy in </a:t>
            </a: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BRCA1</a:t>
            </a:r>
            <a:r>
              <a:rPr lang="en-US" sz="12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185delAG/+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MCF10A clones 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315509" y="2948644"/>
            <a:ext cx="309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13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430854" y="2948644"/>
            <a:ext cx="309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79" name="TextBox 178"/>
          <p:cNvSpPr txBox="1"/>
          <p:nvPr/>
        </p:nvSpPr>
        <p:spPr>
          <a:xfrm>
            <a:off x="456405" y="5098446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ChIP</a:t>
            </a:r>
            <a:r>
              <a:rPr lang="en-US" altLang="zh-CN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re-</a:t>
            </a:r>
            <a:r>
              <a:rPr lang="en-US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ChIP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627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377535" y="3263785"/>
            <a:ext cx="2628051" cy="1333650"/>
            <a:chOff x="4113550" y="1828082"/>
            <a:chExt cx="3504066" cy="1778199"/>
          </a:xfrm>
        </p:grpSpPr>
        <p:pic>
          <p:nvPicPr>
            <p:cNvPr id="10" name="Picture 9"/>
            <p:cNvPicPr>
              <a:picLocks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 rot="5400000">
              <a:off x="5457813" y="1622071"/>
              <a:ext cx="630936" cy="1737360"/>
            </a:xfrm>
            <a:prstGeom prst="rect">
              <a:avLst/>
            </a:prstGeom>
          </p:spPr>
        </p:pic>
        <p:pic>
          <p:nvPicPr>
            <p:cNvPr id="11" name="Content Placeholder 8"/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 rot="5400000">
              <a:off x="5457813" y="2422133"/>
              <a:ext cx="630936" cy="1737360"/>
            </a:xfrm>
            <a:prstGeom prst="rect">
              <a:avLst/>
            </a:prstGeom>
          </p:spPr>
        </p:pic>
        <p:cxnSp>
          <p:nvCxnSpPr>
            <p:cNvPr id="26" name="Straight Connector 25"/>
            <p:cNvCxnSpPr/>
            <p:nvPr/>
          </p:nvCxnSpPr>
          <p:spPr>
            <a:xfrm>
              <a:off x="4721177" y="3279183"/>
              <a:ext cx="99007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729342" y="2565098"/>
              <a:ext cx="99007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6725919" y="3140292"/>
              <a:ext cx="891697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-Tubulin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768751" y="2417789"/>
              <a:ext cx="656591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CTCF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113550" y="2404818"/>
              <a:ext cx="733534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130 </a:t>
              </a:r>
              <a:r>
                <a:rPr lang="en-US" altLang="zh-CN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198509" y="3118713"/>
              <a:ext cx="648040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55 </a:t>
              </a:r>
              <a:r>
                <a:rPr lang="en-US" altLang="zh-CN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4889061" y="1828082"/>
              <a:ext cx="1804666" cy="307777"/>
              <a:chOff x="1467136" y="2035783"/>
              <a:chExt cx="1513772" cy="220521"/>
            </a:xfrm>
          </p:grpSpPr>
          <p:sp>
            <p:nvSpPr>
              <p:cNvPr id="33" name="TextBox 32"/>
              <p:cNvSpPr txBox="1"/>
              <p:nvPr/>
            </p:nvSpPr>
            <p:spPr>
              <a:xfrm rot="19389159">
                <a:off x="1467136" y="2035785"/>
                <a:ext cx="479041" cy="2205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WT1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 rot="19389159">
                <a:off x="1812046" y="2035784"/>
                <a:ext cx="479041" cy="2205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WT2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 rot="19389159">
                <a:off x="2156956" y="2035783"/>
                <a:ext cx="479041" cy="2205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Het1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 rot="19389159">
                <a:off x="2501867" y="2035783"/>
                <a:ext cx="479041" cy="2205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Het2</a:t>
                </a:r>
              </a:p>
            </p:txBody>
          </p:sp>
        </p:grpSp>
      </p:grpSp>
      <p:sp>
        <p:nvSpPr>
          <p:cNvPr id="40" name="TextBox 39"/>
          <p:cNvSpPr txBox="1"/>
          <p:nvPr/>
        </p:nvSpPr>
        <p:spPr>
          <a:xfrm>
            <a:off x="315509" y="2992185"/>
            <a:ext cx="309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13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430854" y="2992185"/>
            <a:ext cx="309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13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-12526" y="1997522"/>
            <a:ext cx="6858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S6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CTCF level is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not affected in </a:t>
            </a: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BRCA1</a:t>
            </a:r>
            <a:r>
              <a:rPr lang="en-US" sz="12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185delAG/+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MCF10A clones 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8" name="Group 87"/>
          <p:cNvGrpSpPr/>
          <p:nvPr/>
        </p:nvGrpSpPr>
        <p:grpSpPr>
          <a:xfrm>
            <a:off x="3739246" y="2960517"/>
            <a:ext cx="2221408" cy="1917983"/>
            <a:chOff x="487015" y="3940836"/>
            <a:chExt cx="2961876" cy="2557311"/>
          </a:xfrm>
        </p:grpSpPr>
        <p:sp>
          <p:nvSpPr>
            <p:cNvPr id="89" name="TextBox 88"/>
            <p:cNvSpPr txBox="1"/>
            <p:nvPr/>
          </p:nvSpPr>
          <p:spPr>
            <a:xfrm rot="16200000">
              <a:off x="-31503" y="5080406"/>
              <a:ext cx="1344812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CTCF/</a:t>
              </a:r>
              <a:r>
                <a:rPr lang="el-GR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-Tubulin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724607" y="4669467"/>
              <a:ext cx="423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1.5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724607" y="5119561"/>
              <a:ext cx="423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724607" y="5569656"/>
              <a:ext cx="423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24607" y="6019751"/>
              <a:ext cx="423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724607" y="4219372"/>
              <a:ext cx="423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50" dirty="0">
                  <a:latin typeface="Arial" panose="020B0604020202020204" pitchFamily="34" charset="0"/>
                  <a:cs typeface="Arial" panose="020B0604020202020204" pitchFamily="34" charset="0"/>
                </a:rPr>
                <a:t>2.0</a:t>
              </a:r>
              <a:endParaRPr lang="en-US" sz="7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1146768" y="6190371"/>
              <a:ext cx="571096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WT1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1724312" y="6190371"/>
              <a:ext cx="571096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WT2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2301856" y="6190371"/>
              <a:ext cx="571096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Het1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2877795" y="6190371"/>
              <a:ext cx="571096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Het2</a:t>
              </a:r>
            </a:p>
          </p:txBody>
        </p:sp>
        <p:grpSp>
          <p:nvGrpSpPr>
            <p:cNvPr id="99" name="Group 98"/>
            <p:cNvGrpSpPr/>
            <p:nvPr/>
          </p:nvGrpSpPr>
          <p:grpSpPr>
            <a:xfrm>
              <a:off x="1294134" y="3940836"/>
              <a:ext cx="1804838" cy="479183"/>
              <a:chOff x="1055729" y="761369"/>
              <a:chExt cx="552316" cy="378869"/>
            </a:xfrm>
          </p:grpSpPr>
          <p:cxnSp>
            <p:nvCxnSpPr>
              <p:cNvPr id="101" name="Straight Connector 100"/>
              <p:cNvCxnSpPr/>
              <p:nvPr/>
            </p:nvCxnSpPr>
            <p:spPr>
              <a:xfrm>
                <a:off x="1055729" y="1140238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/>
              <p:cNvCxnSpPr/>
              <p:nvPr/>
            </p:nvCxnSpPr>
            <p:spPr>
              <a:xfrm rot="5400000">
                <a:off x="1061332" y="1048798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 rot="10800000">
                <a:off x="1152772" y="957358"/>
                <a:ext cx="36576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1425165" y="1140238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 rot="5400000">
                <a:off x="1427963" y="1047486"/>
                <a:ext cx="18288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6" name="TextBox 105"/>
              <p:cNvSpPr txBox="1"/>
              <p:nvPr/>
            </p:nvSpPr>
            <p:spPr>
              <a:xfrm>
                <a:off x="1288421" y="761369"/>
                <a:ext cx="138793" cy="2190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7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n.s</a:t>
                </a:r>
                <a:r>
                  <a:rPr lang="en-US" altLang="zh-CN" sz="75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7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08" name="Picture 10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4051" t="28998" r="8129" b="5745"/>
          <a:stretch/>
        </p:blipFill>
        <p:spPr>
          <a:xfrm>
            <a:off x="4165827" y="3125217"/>
            <a:ext cx="1811902" cy="157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090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rot="5400000">
            <a:off x="3185054" y="3096886"/>
            <a:ext cx="411479" cy="130302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2620336" y="4329927"/>
            <a:ext cx="742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626460" y="3794363"/>
            <a:ext cx="742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108820" y="4225759"/>
            <a:ext cx="6687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sz="9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altLang="zh-CN" sz="900" dirty="0">
                <a:latin typeface="Arial" panose="020B0604020202020204" pitchFamily="34" charset="0"/>
                <a:cs typeface="Arial" panose="020B0604020202020204" pitchFamily="34" charset="0"/>
              </a:rPr>
              <a:t>-Tubulin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41545" y="3683882"/>
            <a:ext cx="5693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00" dirty="0">
                <a:latin typeface="Arial" panose="020B0604020202020204" pitchFamily="34" charset="0"/>
                <a:cs typeface="Arial" panose="020B0604020202020204" pitchFamily="34" charset="0"/>
              </a:rPr>
              <a:t>BRCA1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56523" y="3682245"/>
            <a:ext cx="5501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250 </a:t>
            </a:r>
            <a:r>
              <a:rPr lang="en-US" altLang="zh-CN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20241" y="4217667"/>
            <a:ext cx="4860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55 </a:t>
            </a:r>
            <a:r>
              <a:rPr lang="en-US" altLang="zh-CN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746250" y="3241608"/>
            <a:ext cx="1353500" cy="230833"/>
            <a:chOff x="1493623" y="1828091"/>
            <a:chExt cx="1804667" cy="307777"/>
          </a:xfrm>
        </p:grpSpPr>
        <p:sp>
          <p:nvSpPr>
            <p:cNvPr id="15" name="TextBox 14"/>
            <p:cNvSpPr txBox="1"/>
            <p:nvPr/>
          </p:nvSpPr>
          <p:spPr>
            <a:xfrm rot="19389159">
              <a:off x="1493623" y="1828092"/>
              <a:ext cx="571096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WT1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 rot="19389159">
              <a:off x="1904814" y="1828092"/>
              <a:ext cx="571096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WT2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19389159">
              <a:off x="2316002" y="1828091"/>
              <a:ext cx="571096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900" dirty="0">
                  <a:latin typeface="Arial" panose="020B0604020202020204" pitchFamily="34" charset="0"/>
                  <a:cs typeface="Arial" panose="020B0604020202020204" pitchFamily="34" charset="0"/>
                </a:rPr>
                <a:t>Het1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 rot="19389159">
              <a:off x="2727194" y="1828091"/>
              <a:ext cx="571096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Het2</a:t>
              </a:r>
            </a:p>
          </p:txBody>
        </p:sp>
      </p:grpSp>
      <p:pic>
        <p:nvPicPr>
          <p:cNvPr id="19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rot="5400000">
            <a:off x="3169478" y="3679983"/>
            <a:ext cx="442631" cy="130302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1997522"/>
            <a:ext cx="6858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S7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Lower WT BRCA1 expression in </a:t>
            </a:r>
            <a:r>
              <a:rPr lang="en-U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BRCA1</a:t>
            </a:r>
            <a:r>
              <a:rPr lang="en-US" sz="12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185delAG/+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MCF10A clones 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019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40119</TotalTime>
  <Words>313</Words>
  <Application>Microsoft Office PowerPoint</Application>
  <PresentationFormat>On-screen Show (4:3)</PresentationFormat>
  <Paragraphs>203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UTHSCSA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Zhang, Xiaowen</dc:creator>
  <cp:lastModifiedBy>MPABLEO</cp:lastModifiedBy>
  <cp:revision>1019</cp:revision>
  <cp:lastPrinted>2018-02-01T03:37:23Z</cp:lastPrinted>
  <dcterms:created xsi:type="dcterms:W3CDTF">2017-12-18T23:09:16Z</dcterms:created>
  <dcterms:modified xsi:type="dcterms:W3CDTF">2019-03-30T03:02:12Z</dcterms:modified>
</cp:coreProperties>
</file>