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11161713" cy="11879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65FF"/>
    <a:srgbClr val="1C0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09" autoAdjust="0"/>
    <p:restoredTop sz="94660"/>
  </p:normalViewPr>
  <p:slideViewPr>
    <p:cSldViewPr snapToGrid="0">
      <p:cViewPr>
        <p:scale>
          <a:sx n="60" d="100"/>
          <a:sy n="60" d="100"/>
        </p:scale>
        <p:origin x="318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129" y="1944130"/>
            <a:ext cx="9487456" cy="4135743"/>
          </a:xfrm>
        </p:spPr>
        <p:txBody>
          <a:bodyPr anchor="b"/>
          <a:lstStyle>
            <a:lvl1pPr algn="ctr">
              <a:defRPr sz="73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5214" y="6239364"/>
            <a:ext cx="8371285" cy="2868071"/>
          </a:xfrm>
        </p:spPr>
        <p:txBody>
          <a:bodyPr/>
          <a:lstStyle>
            <a:lvl1pPr marL="0" indent="0" algn="ctr">
              <a:buNone/>
              <a:defRPr sz="2930"/>
            </a:lvl1pPr>
            <a:lvl2pPr marL="558104" indent="0" algn="ctr">
              <a:buNone/>
              <a:defRPr sz="2441"/>
            </a:lvl2pPr>
            <a:lvl3pPr marL="1116208" indent="0" algn="ctr">
              <a:buNone/>
              <a:defRPr sz="2197"/>
            </a:lvl3pPr>
            <a:lvl4pPr marL="1674312" indent="0" algn="ctr">
              <a:buNone/>
              <a:defRPr sz="1953"/>
            </a:lvl4pPr>
            <a:lvl5pPr marL="2232416" indent="0" algn="ctr">
              <a:buNone/>
              <a:defRPr sz="1953"/>
            </a:lvl5pPr>
            <a:lvl6pPr marL="2790520" indent="0" algn="ctr">
              <a:buNone/>
              <a:defRPr sz="1953"/>
            </a:lvl6pPr>
            <a:lvl7pPr marL="3348624" indent="0" algn="ctr">
              <a:buNone/>
              <a:defRPr sz="1953"/>
            </a:lvl7pPr>
            <a:lvl8pPr marL="3906728" indent="0" algn="ctr">
              <a:buNone/>
              <a:defRPr sz="1953"/>
            </a:lvl8pPr>
            <a:lvl9pPr marL="4464832" indent="0" algn="ctr">
              <a:buNone/>
              <a:defRPr sz="195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7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5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602" y="632461"/>
            <a:ext cx="2406744" cy="100671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7368" y="632461"/>
            <a:ext cx="7080712" cy="1006712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6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4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555" y="2961570"/>
            <a:ext cx="9626977" cy="4941443"/>
          </a:xfrm>
        </p:spPr>
        <p:txBody>
          <a:bodyPr anchor="b"/>
          <a:lstStyle>
            <a:lvl1pPr>
              <a:defRPr sz="73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555" y="7949760"/>
            <a:ext cx="9626977" cy="2598588"/>
          </a:xfrm>
        </p:spPr>
        <p:txBody>
          <a:bodyPr/>
          <a:lstStyle>
            <a:lvl1pPr marL="0" indent="0">
              <a:buNone/>
              <a:defRPr sz="2930">
                <a:solidFill>
                  <a:schemeClr val="tx1"/>
                </a:solidFill>
              </a:defRPr>
            </a:lvl1pPr>
            <a:lvl2pPr marL="558104" indent="0">
              <a:buNone/>
              <a:defRPr sz="2441">
                <a:solidFill>
                  <a:schemeClr val="tx1">
                    <a:tint val="75000"/>
                  </a:schemeClr>
                </a:solidFill>
              </a:defRPr>
            </a:lvl2pPr>
            <a:lvl3pPr marL="1116208" indent="0">
              <a:buNone/>
              <a:defRPr sz="2197">
                <a:solidFill>
                  <a:schemeClr val="tx1">
                    <a:tint val="75000"/>
                  </a:schemeClr>
                </a:solidFill>
              </a:defRPr>
            </a:lvl3pPr>
            <a:lvl4pPr marL="1674312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4pPr>
            <a:lvl5pPr marL="2232416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5pPr>
            <a:lvl6pPr marL="2790520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6pPr>
            <a:lvl7pPr marL="3348624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7pPr>
            <a:lvl8pPr marL="3906728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8pPr>
            <a:lvl9pPr marL="4464832" indent="0">
              <a:buNone/>
              <a:defRPr sz="19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2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7368" y="3162304"/>
            <a:ext cx="4743728" cy="75372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0617" y="3162304"/>
            <a:ext cx="4743728" cy="75372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33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822" y="632464"/>
            <a:ext cx="9626977" cy="229610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823" y="2912070"/>
            <a:ext cx="4721927" cy="1427161"/>
          </a:xfrm>
        </p:spPr>
        <p:txBody>
          <a:bodyPr anchor="b"/>
          <a:lstStyle>
            <a:lvl1pPr marL="0" indent="0">
              <a:buNone/>
              <a:defRPr sz="2930" b="1"/>
            </a:lvl1pPr>
            <a:lvl2pPr marL="558104" indent="0">
              <a:buNone/>
              <a:defRPr sz="2441" b="1"/>
            </a:lvl2pPr>
            <a:lvl3pPr marL="1116208" indent="0">
              <a:buNone/>
              <a:defRPr sz="2197" b="1"/>
            </a:lvl3pPr>
            <a:lvl4pPr marL="1674312" indent="0">
              <a:buNone/>
              <a:defRPr sz="1953" b="1"/>
            </a:lvl4pPr>
            <a:lvl5pPr marL="2232416" indent="0">
              <a:buNone/>
              <a:defRPr sz="1953" b="1"/>
            </a:lvl5pPr>
            <a:lvl6pPr marL="2790520" indent="0">
              <a:buNone/>
              <a:defRPr sz="1953" b="1"/>
            </a:lvl6pPr>
            <a:lvl7pPr marL="3348624" indent="0">
              <a:buNone/>
              <a:defRPr sz="1953" b="1"/>
            </a:lvl7pPr>
            <a:lvl8pPr marL="3906728" indent="0">
              <a:buNone/>
              <a:defRPr sz="1953" b="1"/>
            </a:lvl8pPr>
            <a:lvl9pPr marL="4464832" indent="0">
              <a:buNone/>
              <a:defRPr sz="195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823" y="4339231"/>
            <a:ext cx="4721927" cy="638235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0618" y="2912070"/>
            <a:ext cx="4745182" cy="1427161"/>
          </a:xfrm>
        </p:spPr>
        <p:txBody>
          <a:bodyPr anchor="b"/>
          <a:lstStyle>
            <a:lvl1pPr marL="0" indent="0">
              <a:buNone/>
              <a:defRPr sz="2930" b="1"/>
            </a:lvl1pPr>
            <a:lvl2pPr marL="558104" indent="0">
              <a:buNone/>
              <a:defRPr sz="2441" b="1"/>
            </a:lvl2pPr>
            <a:lvl3pPr marL="1116208" indent="0">
              <a:buNone/>
              <a:defRPr sz="2197" b="1"/>
            </a:lvl3pPr>
            <a:lvl4pPr marL="1674312" indent="0">
              <a:buNone/>
              <a:defRPr sz="1953" b="1"/>
            </a:lvl4pPr>
            <a:lvl5pPr marL="2232416" indent="0">
              <a:buNone/>
              <a:defRPr sz="1953" b="1"/>
            </a:lvl5pPr>
            <a:lvl6pPr marL="2790520" indent="0">
              <a:buNone/>
              <a:defRPr sz="1953" b="1"/>
            </a:lvl6pPr>
            <a:lvl7pPr marL="3348624" indent="0">
              <a:buNone/>
              <a:defRPr sz="1953" b="1"/>
            </a:lvl7pPr>
            <a:lvl8pPr marL="3906728" indent="0">
              <a:buNone/>
              <a:defRPr sz="1953" b="1"/>
            </a:lvl8pPr>
            <a:lvl9pPr marL="4464832" indent="0">
              <a:buNone/>
              <a:defRPr sz="195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0618" y="4339231"/>
            <a:ext cx="4745182" cy="638235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1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2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1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822" y="791951"/>
            <a:ext cx="3599943" cy="2771828"/>
          </a:xfrm>
        </p:spPr>
        <p:txBody>
          <a:bodyPr anchor="b"/>
          <a:lstStyle>
            <a:lvl1pPr>
              <a:defRPr sz="390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5182" y="1710397"/>
            <a:ext cx="5650617" cy="8441976"/>
          </a:xfrm>
        </p:spPr>
        <p:txBody>
          <a:bodyPr/>
          <a:lstStyle>
            <a:lvl1pPr>
              <a:defRPr sz="3906"/>
            </a:lvl1pPr>
            <a:lvl2pPr>
              <a:defRPr sz="3418"/>
            </a:lvl2pPr>
            <a:lvl3pPr>
              <a:defRPr sz="2930"/>
            </a:lvl3pPr>
            <a:lvl4pPr>
              <a:defRPr sz="2441"/>
            </a:lvl4pPr>
            <a:lvl5pPr>
              <a:defRPr sz="2441"/>
            </a:lvl5pPr>
            <a:lvl6pPr>
              <a:defRPr sz="2441"/>
            </a:lvl6pPr>
            <a:lvl7pPr>
              <a:defRPr sz="2441"/>
            </a:lvl7pPr>
            <a:lvl8pPr>
              <a:defRPr sz="2441"/>
            </a:lvl8pPr>
            <a:lvl9pPr>
              <a:defRPr sz="2441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822" y="3563779"/>
            <a:ext cx="3599943" cy="6602341"/>
          </a:xfrm>
        </p:spPr>
        <p:txBody>
          <a:bodyPr/>
          <a:lstStyle>
            <a:lvl1pPr marL="0" indent="0">
              <a:buNone/>
              <a:defRPr sz="1953"/>
            </a:lvl1pPr>
            <a:lvl2pPr marL="558104" indent="0">
              <a:buNone/>
              <a:defRPr sz="1709"/>
            </a:lvl2pPr>
            <a:lvl3pPr marL="1116208" indent="0">
              <a:buNone/>
              <a:defRPr sz="1465"/>
            </a:lvl3pPr>
            <a:lvl4pPr marL="1674312" indent="0">
              <a:buNone/>
              <a:defRPr sz="1221"/>
            </a:lvl4pPr>
            <a:lvl5pPr marL="2232416" indent="0">
              <a:buNone/>
              <a:defRPr sz="1221"/>
            </a:lvl5pPr>
            <a:lvl6pPr marL="2790520" indent="0">
              <a:buNone/>
              <a:defRPr sz="1221"/>
            </a:lvl6pPr>
            <a:lvl7pPr marL="3348624" indent="0">
              <a:buNone/>
              <a:defRPr sz="1221"/>
            </a:lvl7pPr>
            <a:lvl8pPr marL="3906728" indent="0">
              <a:buNone/>
              <a:defRPr sz="1221"/>
            </a:lvl8pPr>
            <a:lvl9pPr marL="4464832" indent="0">
              <a:buNone/>
              <a:defRPr sz="122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9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822" y="791951"/>
            <a:ext cx="3599943" cy="2771828"/>
          </a:xfrm>
        </p:spPr>
        <p:txBody>
          <a:bodyPr anchor="b"/>
          <a:lstStyle>
            <a:lvl1pPr>
              <a:defRPr sz="390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45182" y="1710397"/>
            <a:ext cx="5650617" cy="8441976"/>
          </a:xfrm>
        </p:spPr>
        <p:txBody>
          <a:bodyPr anchor="t"/>
          <a:lstStyle>
            <a:lvl1pPr marL="0" indent="0">
              <a:buNone/>
              <a:defRPr sz="3906"/>
            </a:lvl1pPr>
            <a:lvl2pPr marL="558104" indent="0">
              <a:buNone/>
              <a:defRPr sz="3418"/>
            </a:lvl2pPr>
            <a:lvl3pPr marL="1116208" indent="0">
              <a:buNone/>
              <a:defRPr sz="2930"/>
            </a:lvl3pPr>
            <a:lvl4pPr marL="1674312" indent="0">
              <a:buNone/>
              <a:defRPr sz="2441"/>
            </a:lvl4pPr>
            <a:lvl5pPr marL="2232416" indent="0">
              <a:buNone/>
              <a:defRPr sz="2441"/>
            </a:lvl5pPr>
            <a:lvl6pPr marL="2790520" indent="0">
              <a:buNone/>
              <a:defRPr sz="2441"/>
            </a:lvl6pPr>
            <a:lvl7pPr marL="3348624" indent="0">
              <a:buNone/>
              <a:defRPr sz="2441"/>
            </a:lvl7pPr>
            <a:lvl8pPr marL="3906728" indent="0">
              <a:buNone/>
              <a:defRPr sz="2441"/>
            </a:lvl8pPr>
            <a:lvl9pPr marL="4464832" indent="0">
              <a:buNone/>
              <a:defRPr sz="244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822" y="3563779"/>
            <a:ext cx="3599943" cy="6602341"/>
          </a:xfrm>
        </p:spPr>
        <p:txBody>
          <a:bodyPr/>
          <a:lstStyle>
            <a:lvl1pPr marL="0" indent="0">
              <a:buNone/>
              <a:defRPr sz="1953"/>
            </a:lvl1pPr>
            <a:lvl2pPr marL="558104" indent="0">
              <a:buNone/>
              <a:defRPr sz="1709"/>
            </a:lvl2pPr>
            <a:lvl3pPr marL="1116208" indent="0">
              <a:buNone/>
              <a:defRPr sz="1465"/>
            </a:lvl3pPr>
            <a:lvl4pPr marL="1674312" indent="0">
              <a:buNone/>
              <a:defRPr sz="1221"/>
            </a:lvl4pPr>
            <a:lvl5pPr marL="2232416" indent="0">
              <a:buNone/>
              <a:defRPr sz="1221"/>
            </a:lvl5pPr>
            <a:lvl6pPr marL="2790520" indent="0">
              <a:buNone/>
              <a:defRPr sz="1221"/>
            </a:lvl6pPr>
            <a:lvl7pPr marL="3348624" indent="0">
              <a:buNone/>
              <a:defRPr sz="1221"/>
            </a:lvl7pPr>
            <a:lvl8pPr marL="3906728" indent="0">
              <a:buNone/>
              <a:defRPr sz="1221"/>
            </a:lvl8pPr>
            <a:lvl9pPr marL="4464832" indent="0">
              <a:buNone/>
              <a:defRPr sz="122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6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7368" y="632464"/>
            <a:ext cx="9626977" cy="2296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368" y="3162304"/>
            <a:ext cx="9626977" cy="7537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368" y="11010319"/>
            <a:ext cx="2511385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66991-1A34-4ACA-BB98-CB3FF8DFAC60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7318" y="11010319"/>
            <a:ext cx="3767078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2960" y="11010319"/>
            <a:ext cx="2511385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3CECA-AFF4-4CB1-8BAF-BE8029E54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0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116208" rtl="0" eaLnBrk="1" latinLnBrk="0" hangingPunct="1">
        <a:lnSpc>
          <a:spcPct val="90000"/>
        </a:lnSpc>
        <a:spcBef>
          <a:spcPct val="0"/>
        </a:spcBef>
        <a:buNone/>
        <a:defRPr sz="53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9052" indent="-279052" algn="l" defTabSz="1116208" rtl="0" eaLnBrk="1" latinLnBrk="0" hangingPunct="1">
        <a:lnSpc>
          <a:spcPct val="90000"/>
        </a:lnSpc>
        <a:spcBef>
          <a:spcPts val="1221"/>
        </a:spcBef>
        <a:buFont typeface="Arial" panose="020B0604020202020204" pitchFamily="34" charset="0"/>
        <a:buChar char="•"/>
        <a:defRPr sz="3418" kern="1200">
          <a:solidFill>
            <a:schemeClr val="tx1"/>
          </a:solidFill>
          <a:latin typeface="+mn-lt"/>
          <a:ea typeface="+mn-ea"/>
          <a:cs typeface="+mn-cs"/>
        </a:defRPr>
      </a:lvl1pPr>
      <a:lvl2pPr marL="837156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930" kern="1200">
          <a:solidFill>
            <a:schemeClr val="tx1"/>
          </a:solidFill>
          <a:latin typeface="+mn-lt"/>
          <a:ea typeface="+mn-ea"/>
          <a:cs typeface="+mn-cs"/>
        </a:defRPr>
      </a:lvl2pPr>
      <a:lvl3pPr marL="1395260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441" kern="1200">
          <a:solidFill>
            <a:schemeClr val="tx1"/>
          </a:solidFill>
          <a:latin typeface="+mn-lt"/>
          <a:ea typeface="+mn-ea"/>
          <a:cs typeface="+mn-cs"/>
        </a:defRPr>
      </a:lvl3pPr>
      <a:lvl4pPr marL="1953364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4pPr>
      <a:lvl5pPr marL="2511468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5pPr>
      <a:lvl6pPr marL="3069572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6pPr>
      <a:lvl7pPr marL="3627676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7pPr>
      <a:lvl8pPr marL="4185780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8pPr>
      <a:lvl9pPr marL="4743884" indent="-279052" algn="l" defTabSz="1116208" rtl="0" eaLnBrk="1" latinLnBrk="0" hangingPunct="1">
        <a:lnSpc>
          <a:spcPct val="90000"/>
        </a:lnSpc>
        <a:spcBef>
          <a:spcPts val="610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1pPr>
      <a:lvl2pPr marL="558104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116208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3pPr>
      <a:lvl4pPr marL="1674312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4pPr>
      <a:lvl5pPr marL="2232416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5pPr>
      <a:lvl6pPr marL="2790520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6pPr>
      <a:lvl7pPr marL="3348624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7pPr>
      <a:lvl8pPr marL="3906728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8pPr>
      <a:lvl9pPr marL="4464832" algn="l" defTabSz="1116208" rtl="0" eaLnBrk="1" latinLnBrk="0" hangingPunct="1">
        <a:defRPr sz="21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7.emf"/><Relationship Id="rId26" Type="http://schemas.openxmlformats.org/officeDocument/2006/relationships/image" Target="../media/image11.emf"/><Relationship Id="rId3" Type="http://schemas.openxmlformats.org/officeDocument/2006/relationships/image" Target="../media/image14.emf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4.e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emf"/><Relationship Id="rId20" Type="http://schemas.openxmlformats.org/officeDocument/2006/relationships/image" Target="../media/image8.emf"/><Relationship Id="rId29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10.e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12.emf"/><Relationship Id="rId10" Type="http://schemas.openxmlformats.org/officeDocument/2006/relationships/image" Target="../media/image3.e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5.e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.emf"/><Relationship Id="rId22" Type="http://schemas.openxmlformats.org/officeDocument/2006/relationships/image" Target="../media/image9.e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roup 819"/>
          <p:cNvGrpSpPr/>
          <p:nvPr/>
        </p:nvGrpSpPr>
        <p:grpSpPr>
          <a:xfrm>
            <a:off x="-8558" y="-42108"/>
            <a:ext cx="11554885" cy="4296608"/>
            <a:chOff x="-8558" y="-42108"/>
            <a:chExt cx="11554885" cy="4296608"/>
          </a:xfrm>
        </p:grpSpPr>
        <p:pic>
          <p:nvPicPr>
            <p:cNvPr id="1308" name="Picture 130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14547" y="754411"/>
              <a:ext cx="7131780" cy="3137490"/>
            </a:xfrm>
            <a:prstGeom prst="rect">
              <a:avLst/>
            </a:prstGeom>
          </p:spPr>
        </p:pic>
        <p:cxnSp>
          <p:nvCxnSpPr>
            <p:cNvPr id="1309" name="Straight Arrow Connector 1308"/>
            <p:cNvCxnSpPr>
              <a:stCxn id="1359" idx="2"/>
            </p:cNvCxnSpPr>
            <p:nvPr/>
          </p:nvCxnSpPr>
          <p:spPr>
            <a:xfrm>
              <a:off x="9514101" y="1031852"/>
              <a:ext cx="15732" cy="375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0" name="Straight Arrow Connector 1309"/>
            <p:cNvCxnSpPr>
              <a:stCxn id="1353" idx="2"/>
            </p:cNvCxnSpPr>
            <p:nvPr/>
          </p:nvCxnSpPr>
          <p:spPr>
            <a:xfrm flipH="1">
              <a:off x="9588832" y="1138942"/>
              <a:ext cx="110437" cy="2874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1" name="TextBox 1310"/>
            <p:cNvSpPr txBox="1"/>
            <p:nvPr/>
          </p:nvSpPr>
          <p:spPr>
            <a:xfrm>
              <a:off x="52339" y="572245"/>
              <a:ext cx="11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b="1" dirty="0" smtClean="0"/>
                <a:t>MAS98.06</a:t>
              </a:r>
              <a:endParaRPr lang="en-US" b="1" dirty="0"/>
            </a:p>
          </p:txBody>
        </p:sp>
        <p:sp>
          <p:nvSpPr>
            <p:cNvPr id="1312" name="TextBox 1311"/>
            <p:cNvSpPr txBox="1"/>
            <p:nvPr/>
          </p:nvSpPr>
          <p:spPr>
            <a:xfrm>
              <a:off x="72175" y="2113360"/>
              <a:ext cx="11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b="1" dirty="0" smtClean="0"/>
                <a:t>MAS98.12</a:t>
              </a:r>
              <a:endParaRPr lang="en-US" b="1" dirty="0"/>
            </a:p>
          </p:txBody>
        </p:sp>
        <p:grpSp>
          <p:nvGrpSpPr>
            <p:cNvPr id="1313" name="Group 1312"/>
            <p:cNvGrpSpPr/>
            <p:nvPr/>
          </p:nvGrpSpPr>
          <p:grpSpPr>
            <a:xfrm>
              <a:off x="836738" y="-29369"/>
              <a:ext cx="4832333" cy="4005242"/>
              <a:chOff x="836738" y="-29369"/>
              <a:chExt cx="4832333" cy="4005242"/>
            </a:xfrm>
          </p:grpSpPr>
          <p:pic>
            <p:nvPicPr>
              <p:cNvPr id="1409" name="Picture 140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6738" y="-29369"/>
                <a:ext cx="4832333" cy="4005242"/>
              </a:xfrm>
              <a:prstGeom prst="rect">
                <a:avLst/>
              </a:prstGeom>
            </p:spPr>
          </p:pic>
          <p:sp>
            <p:nvSpPr>
              <p:cNvPr id="1410" name="Rectangle 1409"/>
              <p:cNvSpPr/>
              <p:nvPr/>
            </p:nvSpPr>
            <p:spPr>
              <a:xfrm>
                <a:off x="5015262" y="137131"/>
                <a:ext cx="415447" cy="34421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14" name="Rectangle 1313"/>
            <p:cNvSpPr/>
            <p:nvPr/>
          </p:nvSpPr>
          <p:spPr>
            <a:xfrm rot="16200000">
              <a:off x="8003078" y="-1944653"/>
              <a:ext cx="254268" cy="5740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smtClean="0"/>
                <a:t>c</a:t>
              </a:r>
              <a:endParaRPr lang="en-US" dirty="0"/>
            </a:p>
          </p:txBody>
        </p:sp>
        <p:sp>
          <p:nvSpPr>
            <p:cNvPr id="1315" name="Rectangle 1314"/>
            <p:cNvSpPr/>
            <p:nvPr/>
          </p:nvSpPr>
          <p:spPr>
            <a:xfrm rot="16200000">
              <a:off x="831783" y="3093552"/>
              <a:ext cx="520832" cy="1136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16" name="Straight Connector 1315"/>
            <p:cNvCxnSpPr/>
            <p:nvPr/>
          </p:nvCxnSpPr>
          <p:spPr>
            <a:xfrm>
              <a:off x="3816350" y="425450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7" name="Group 1316"/>
            <p:cNvGrpSpPr/>
            <p:nvPr/>
          </p:nvGrpSpPr>
          <p:grpSpPr>
            <a:xfrm>
              <a:off x="5208124" y="2623101"/>
              <a:ext cx="173426" cy="855027"/>
              <a:chOff x="3821736" y="4202029"/>
              <a:chExt cx="173426" cy="855027"/>
            </a:xfrm>
          </p:grpSpPr>
          <p:grpSp>
            <p:nvGrpSpPr>
              <p:cNvPr id="1395" name="Group 1394"/>
              <p:cNvGrpSpPr/>
              <p:nvPr/>
            </p:nvGrpSpPr>
            <p:grpSpPr>
              <a:xfrm>
                <a:off x="3821736" y="4206240"/>
                <a:ext cx="111504" cy="850816"/>
                <a:chOff x="3821736" y="4206240"/>
                <a:chExt cx="111504" cy="850816"/>
              </a:xfrm>
            </p:grpSpPr>
            <p:grpSp>
              <p:nvGrpSpPr>
                <p:cNvPr id="1403" name="Group 1402"/>
                <p:cNvGrpSpPr/>
                <p:nvPr/>
              </p:nvGrpSpPr>
              <p:grpSpPr>
                <a:xfrm>
                  <a:off x="3823488" y="4206240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407" name="Straight Connector 1406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8" name="Straight Connector 1407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04" name="Group 1403"/>
                <p:cNvGrpSpPr/>
                <p:nvPr/>
              </p:nvGrpSpPr>
              <p:grpSpPr>
                <a:xfrm>
                  <a:off x="3821736" y="4627437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405" name="Straight Connector 1404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6" name="Straight Connector 1405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96" name="Group 1395"/>
              <p:cNvGrpSpPr/>
              <p:nvPr/>
            </p:nvGrpSpPr>
            <p:grpSpPr>
              <a:xfrm>
                <a:off x="3883658" y="4202029"/>
                <a:ext cx="111504" cy="850816"/>
                <a:chOff x="3821736" y="4206240"/>
                <a:chExt cx="111504" cy="850816"/>
              </a:xfrm>
            </p:grpSpPr>
            <p:grpSp>
              <p:nvGrpSpPr>
                <p:cNvPr id="1397" name="Group 1396"/>
                <p:cNvGrpSpPr/>
                <p:nvPr/>
              </p:nvGrpSpPr>
              <p:grpSpPr>
                <a:xfrm>
                  <a:off x="3823488" y="4206240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401" name="Straight Connector 1400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2" name="Straight Connector 1401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98" name="Group 1397"/>
                <p:cNvGrpSpPr/>
                <p:nvPr/>
              </p:nvGrpSpPr>
              <p:grpSpPr>
                <a:xfrm>
                  <a:off x="3821736" y="4627437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399" name="Straight Connector 1398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0" name="Straight Connector 1399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318" name="Group 1317"/>
            <p:cNvGrpSpPr/>
            <p:nvPr/>
          </p:nvGrpSpPr>
          <p:grpSpPr>
            <a:xfrm>
              <a:off x="5261300" y="1072877"/>
              <a:ext cx="173426" cy="855027"/>
              <a:chOff x="3821736" y="4202029"/>
              <a:chExt cx="173426" cy="855027"/>
            </a:xfrm>
          </p:grpSpPr>
          <p:grpSp>
            <p:nvGrpSpPr>
              <p:cNvPr id="1381" name="Group 1380"/>
              <p:cNvGrpSpPr/>
              <p:nvPr/>
            </p:nvGrpSpPr>
            <p:grpSpPr>
              <a:xfrm>
                <a:off x="3821736" y="4206240"/>
                <a:ext cx="111504" cy="850816"/>
                <a:chOff x="3821736" y="4206240"/>
                <a:chExt cx="111504" cy="850816"/>
              </a:xfrm>
            </p:grpSpPr>
            <p:grpSp>
              <p:nvGrpSpPr>
                <p:cNvPr id="1389" name="Group 1388"/>
                <p:cNvGrpSpPr/>
                <p:nvPr/>
              </p:nvGrpSpPr>
              <p:grpSpPr>
                <a:xfrm>
                  <a:off x="3823488" y="4206240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393" name="Straight Connector 1392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4" name="Straight Connector 1393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90" name="Group 1389"/>
                <p:cNvGrpSpPr/>
                <p:nvPr/>
              </p:nvGrpSpPr>
              <p:grpSpPr>
                <a:xfrm>
                  <a:off x="3821736" y="4627437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391" name="Straight Connector 1390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2" name="Straight Connector 1391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82" name="Group 1381"/>
              <p:cNvGrpSpPr/>
              <p:nvPr/>
            </p:nvGrpSpPr>
            <p:grpSpPr>
              <a:xfrm>
                <a:off x="3883658" y="4202029"/>
                <a:ext cx="111504" cy="850816"/>
                <a:chOff x="3821736" y="4206240"/>
                <a:chExt cx="111504" cy="850816"/>
              </a:xfrm>
            </p:grpSpPr>
            <p:grpSp>
              <p:nvGrpSpPr>
                <p:cNvPr id="1383" name="Group 1382"/>
                <p:cNvGrpSpPr/>
                <p:nvPr/>
              </p:nvGrpSpPr>
              <p:grpSpPr>
                <a:xfrm>
                  <a:off x="3823488" y="4206240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387" name="Straight Connector 1386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8" name="Straight Connector 1387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84" name="Group 1383"/>
                <p:cNvGrpSpPr/>
                <p:nvPr/>
              </p:nvGrpSpPr>
              <p:grpSpPr>
                <a:xfrm>
                  <a:off x="3821736" y="4627437"/>
                  <a:ext cx="109752" cy="429619"/>
                  <a:chOff x="3823488" y="4206240"/>
                  <a:chExt cx="109752" cy="429619"/>
                </a:xfrm>
              </p:grpSpPr>
              <p:cxnSp>
                <p:nvCxnSpPr>
                  <p:cNvPr id="1385" name="Straight Connector 1384"/>
                  <p:cNvCxnSpPr/>
                  <p:nvPr/>
                </p:nvCxnSpPr>
                <p:spPr>
                  <a:xfrm>
                    <a:off x="3825240" y="4206240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6" name="Straight Connector 1385"/>
                  <p:cNvCxnSpPr/>
                  <p:nvPr/>
                </p:nvCxnSpPr>
                <p:spPr>
                  <a:xfrm flipH="1">
                    <a:off x="3823488" y="4419859"/>
                    <a:ext cx="108000" cy="21600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319" name="TextBox 1318"/>
            <p:cNvSpPr txBox="1"/>
            <p:nvPr/>
          </p:nvSpPr>
          <p:spPr>
            <a:xfrm>
              <a:off x="-8558" y="-42108"/>
              <a:ext cx="4651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800" dirty="0" smtClean="0"/>
                <a:t>a)</a:t>
              </a:r>
              <a:endParaRPr lang="en-US" sz="2800" dirty="0"/>
            </a:p>
          </p:txBody>
        </p:sp>
        <p:sp>
          <p:nvSpPr>
            <p:cNvPr id="1320" name="Rectangle 1319"/>
            <p:cNvSpPr/>
            <p:nvPr/>
          </p:nvSpPr>
          <p:spPr>
            <a:xfrm rot="16200000">
              <a:off x="5805380" y="-1515792"/>
              <a:ext cx="188653" cy="10320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21" name="Group 1320"/>
            <p:cNvGrpSpPr/>
            <p:nvPr/>
          </p:nvGrpSpPr>
          <p:grpSpPr>
            <a:xfrm>
              <a:off x="1873460" y="3503715"/>
              <a:ext cx="8589586" cy="297455"/>
              <a:chOff x="1873460" y="3503715"/>
              <a:chExt cx="8589586" cy="297455"/>
            </a:xfrm>
          </p:grpSpPr>
          <p:sp>
            <p:nvSpPr>
              <p:cNvPr id="1369" name="TextBox 1368"/>
              <p:cNvSpPr txBox="1"/>
              <p:nvPr/>
            </p:nvSpPr>
            <p:spPr>
              <a:xfrm>
                <a:off x="10121286" y="3511980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20</a:t>
                </a:r>
                <a:endParaRPr lang="en-US" sz="1200" dirty="0"/>
              </a:p>
            </p:txBody>
          </p:sp>
          <p:sp>
            <p:nvSpPr>
              <p:cNvPr id="1370" name="TextBox 1369"/>
              <p:cNvSpPr txBox="1"/>
              <p:nvPr/>
            </p:nvSpPr>
            <p:spPr>
              <a:xfrm>
                <a:off x="9278582" y="3524171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3</a:t>
                </a:r>
                <a:r>
                  <a:rPr lang="nb-NO" sz="1200" dirty="0" smtClean="0"/>
                  <a:t>0</a:t>
                </a:r>
                <a:endParaRPr lang="en-US" sz="1200" dirty="0"/>
              </a:p>
            </p:txBody>
          </p:sp>
          <p:sp>
            <p:nvSpPr>
              <p:cNvPr id="1371" name="TextBox 1370"/>
              <p:cNvSpPr txBox="1"/>
              <p:nvPr/>
            </p:nvSpPr>
            <p:spPr>
              <a:xfrm>
                <a:off x="8406875" y="3514662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40</a:t>
                </a:r>
                <a:endParaRPr lang="en-US" sz="1200" dirty="0"/>
              </a:p>
            </p:txBody>
          </p:sp>
          <p:sp>
            <p:nvSpPr>
              <p:cNvPr id="1372" name="TextBox 1371"/>
              <p:cNvSpPr txBox="1"/>
              <p:nvPr/>
            </p:nvSpPr>
            <p:spPr>
              <a:xfrm>
                <a:off x="7550523" y="3511973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5</a:t>
                </a:r>
                <a:r>
                  <a:rPr lang="nb-NO" sz="1200" dirty="0" smtClean="0"/>
                  <a:t>0</a:t>
                </a:r>
                <a:endParaRPr lang="en-US" sz="1200" dirty="0"/>
              </a:p>
            </p:txBody>
          </p:sp>
          <p:sp>
            <p:nvSpPr>
              <p:cNvPr id="1373" name="TextBox 1372"/>
              <p:cNvSpPr txBox="1"/>
              <p:nvPr/>
            </p:nvSpPr>
            <p:spPr>
              <a:xfrm>
                <a:off x="6691385" y="3511487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60</a:t>
                </a:r>
                <a:endParaRPr lang="en-US" sz="1200" dirty="0"/>
              </a:p>
            </p:txBody>
          </p:sp>
          <p:sp>
            <p:nvSpPr>
              <p:cNvPr id="1374" name="TextBox 1373"/>
              <p:cNvSpPr txBox="1"/>
              <p:nvPr/>
            </p:nvSpPr>
            <p:spPr>
              <a:xfrm>
                <a:off x="5831093" y="3512617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7</a:t>
                </a:r>
                <a:r>
                  <a:rPr lang="nb-NO" sz="1200" dirty="0" smtClean="0"/>
                  <a:t>0</a:t>
                </a:r>
                <a:endParaRPr lang="en-US" sz="1200" dirty="0"/>
              </a:p>
            </p:txBody>
          </p:sp>
          <p:sp>
            <p:nvSpPr>
              <p:cNvPr id="1375" name="TextBox 1374"/>
              <p:cNvSpPr txBox="1"/>
              <p:nvPr/>
            </p:nvSpPr>
            <p:spPr>
              <a:xfrm>
                <a:off x="4623877" y="3504934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174</a:t>
                </a:r>
                <a:endParaRPr lang="en-US" sz="1200" dirty="0"/>
              </a:p>
            </p:txBody>
          </p:sp>
          <p:sp>
            <p:nvSpPr>
              <p:cNvPr id="1376" name="TextBox 1375"/>
              <p:cNvSpPr txBox="1"/>
              <p:nvPr/>
            </p:nvSpPr>
            <p:spPr>
              <a:xfrm>
                <a:off x="4079148" y="3506708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176</a:t>
                </a:r>
                <a:endParaRPr lang="en-US" sz="1200" dirty="0"/>
              </a:p>
            </p:txBody>
          </p:sp>
          <p:sp>
            <p:nvSpPr>
              <p:cNvPr id="1377" name="TextBox 1376"/>
              <p:cNvSpPr txBox="1"/>
              <p:nvPr/>
            </p:nvSpPr>
            <p:spPr>
              <a:xfrm>
                <a:off x="3525254" y="3504033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178</a:t>
                </a:r>
                <a:endParaRPr lang="en-US" sz="1200" dirty="0"/>
              </a:p>
            </p:txBody>
          </p:sp>
          <p:sp>
            <p:nvSpPr>
              <p:cNvPr id="1378" name="TextBox 1377"/>
              <p:cNvSpPr txBox="1"/>
              <p:nvPr/>
            </p:nvSpPr>
            <p:spPr>
              <a:xfrm>
                <a:off x="2966597" y="3505117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180</a:t>
                </a:r>
                <a:endParaRPr lang="en-US" sz="1200" dirty="0"/>
              </a:p>
            </p:txBody>
          </p:sp>
          <p:sp>
            <p:nvSpPr>
              <p:cNvPr id="1379" name="TextBox 1378"/>
              <p:cNvSpPr txBox="1"/>
              <p:nvPr/>
            </p:nvSpPr>
            <p:spPr>
              <a:xfrm>
                <a:off x="2419287" y="3503715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182</a:t>
                </a:r>
                <a:endParaRPr lang="en-US" sz="1200" dirty="0"/>
              </a:p>
            </p:txBody>
          </p:sp>
          <p:sp>
            <p:nvSpPr>
              <p:cNvPr id="1380" name="TextBox 1379"/>
              <p:cNvSpPr txBox="1"/>
              <p:nvPr/>
            </p:nvSpPr>
            <p:spPr>
              <a:xfrm>
                <a:off x="1873460" y="3504033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184</a:t>
                </a:r>
                <a:endParaRPr lang="en-US" sz="1200" dirty="0"/>
              </a:p>
            </p:txBody>
          </p:sp>
        </p:grpSp>
        <p:sp>
          <p:nvSpPr>
            <p:cNvPr id="1322" name="Rectangle 1321"/>
            <p:cNvSpPr/>
            <p:nvPr/>
          </p:nvSpPr>
          <p:spPr>
            <a:xfrm>
              <a:off x="1223589" y="293465"/>
              <a:ext cx="415447" cy="3442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3" name="TextBox 1322"/>
            <p:cNvSpPr txBox="1"/>
            <p:nvPr/>
          </p:nvSpPr>
          <p:spPr>
            <a:xfrm>
              <a:off x="613103" y="1334390"/>
              <a:ext cx="7809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solidFill>
                    <a:srgbClr val="1C07B9"/>
                  </a:solidFill>
                </a:rPr>
                <a:t>CB-839</a:t>
              </a:r>
              <a:endParaRPr lang="en-US" sz="1600" dirty="0">
                <a:solidFill>
                  <a:srgbClr val="1C07B9"/>
                </a:solidFill>
              </a:endParaRPr>
            </a:p>
          </p:txBody>
        </p:sp>
        <p:sp>
          <p:nvSpPr>
            <p:cNvPr id="1324" name="TextBox 1323"/>
            <p:cNvSpPr txBox="1"/>
            <p:nvPr/>
          </p:nvSpPr>
          <p:spPr>
            <a:xfrm>
              <a:off x="708991" y="2766413"/>
              <a:ext cx="7809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solidFill>
                    <a:srgbClr val="FF0000"/>
                  </a:solidFill>
                </a:rPr>
                <a:t>CB-839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325" name="TextBox 1324"/>
            <p:cNvSpPr txBox="1"/>
            <p:nvPr/>
          </p:nvSpPr>
          <p:spPr>
            <a:xfrm>
              <a:off x="565613" y="1707909"/>
              <a:ext cx="1035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>
                  <a:solidFill>
                    <a:srgbClr val="0070C0"/>
                  </a:solidFill>
                </a:rPr>
                <a:t>Untreated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  <p:sp>
          <p:nvSpPr>
            <p:cNvPr id="1326" name="TextBox 1325"/>
            <p:cNvSpPr txBox="1"/>
            <p:nvPr/>
          </p:nvSpPr>
          <p:spPr>
            <a:xfrm>
              <a:off x="637533" y="3156662"/>
              <a:ext cx="1035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>
                  <a:solidFill>
                    <a:srgbClr val="FF00FF"/>
                  </a:solidFill>
                </a:rPr>
                <a:t>Untreated</a:t>
              </a:r>
              <a:endParaRPr lang="en-US" sz="1600" dirty="0">
                <a:solidFill>
                  <a:srgbClr val="FF00FF"/>
                </a:solidFill>
              </a:endParaRPr>
            </a:p>
          </p:txBody>
        </p:sp>
        <p:grpSp>
          <p:nvGrpSpPr>
            <p:cNvPr id="1327" name="Group 1326"/>
            <p:cNvGrpSpPr/>
            <p:nvPr/>
          </p:nvGrpSpPr>
          <p:grpSpPr>
            <a:xfrm>
              <a:off x="1541567" y="415162"/>
              <a:ext cx="9244391" cy="1211152"/>
              <a:chOff x="1541567" y="415162"/>
              <a:chExt cx="9244391" cy="1211152"/>
            </a:xfrm>
          </p:grpSpPr>
          <p:grpSp>
            <p:nvGrpSpPr>
              <p:cNvPr id="1333" name="Group 1332"/>
              <p:cNvGrpSpPr/>
              <p:nvPr/>
            </p:nvGrpSpPr>
            <p:grpSpPr>
              <a:xfrm>
                <a:off x="1541567" y="415162"/>
                <a:ext cx="3635878" cy="1124147"/>
                <a:chOff x="1541567" y="415162"/>
                <a:chExt cx="3635878" cy="1124147"/>
              </a:xfrm>
            </p:grpSpPr>
            <p:sp>
              <p:nvSpPr>
                <p:cNvPr id="1360" name="TextBox 1359"/>
                <p:cNvSpPr txBox="1"/>
                <p:nvPr/>
              </p:nvSpPr>
              <p:spPr>
                <a:xfrm>
                  <a:off x="2675051" y="415162"/>
                  <a:ext cx="51901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Gln5</a:t>
                  </a:r>
                  <a:endParaRPr lang="en-US" sz="1000" dirty="0"/>
                </a:p>
              </p:txBody>
            </p:sp>
            <p:sp>
              <p:nvSpPr>
                <p:cNvPr id="1361" name="TextBox 1360"/>
                <p:cNvSpPr txBox="1"/>
                <p:nvPr/>
              </p:nvSpPr>
              <p:spPr>
                <a:xfrm>
                  <a:off x="1869203" y="1049562"/>
                  <a:ext cx="51901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Glu5</a:t>
                  </a:r>
                  <a:endParaRPr lang="en-US" sz="1000" dirty="0"/>
                </a:p>
              </p:txBody>
            </p:sp>
            <p:sp>
              <p:nvSpPr>
                <p:cNvPr id="1362" name="TextBox 1361"/>
                <p:cNvSpPr txBox="1"/>
                <p:nvPr/>
              </p:nvSpPr>
              <p:spPr>
                <a:xfrm>
                  <a:off x="1541567" y="1154454"/>
                  <a:ext cx="51121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Lac1</a:t>
                  </a:r>
                  <a:endParaRPr lang="en-US" sz="1000" dirty="0"/>
                </a:p>
              </p:txBody>
            </p:sp>
            <p:sp>
              <p:nvSpPr>
                <p:cNvPr id="1363" name="TextBox 1362"/>
                <p:cNvSpPr txBox="1"/>
                <p:nvPr/>
              </p:nvSpPr>
              <p:spPr>
                <a:xfrm>
                  <a:off x="3306324" y="1213229"/>
                  <a:ext cx="50341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Ala1</a:t>
                  </a:r>
                  <a:endParaRPr lang="en-US" sz="1000" dirty="0"/>
                </a:p>
              </p:txBody>
            </p:sp>
            <p:sp>
              <p:nvSpPr>
                <p:cNvPr id="1364" name="TextBox 1363"/>
                <p:cNvSpPr txBox="1"/>
                <p:nvPr/>
              </p:nvSpPr>
              <p:spPr>
                <a:xfrm>
                  <a:off x="3665369" y="1293088"/>
                  <a:ext cx="51901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Glu1</a:t>
                  </a:r>
                  <a:endParaRPr lang="en-US" sz="1000" dirty="0"/>
                </a:p>
              </p:txBody>
            </p:sp>
            <p:sp>
              <p:nvSpPr>
                <p:cNvPr id="1365" name="TextBox 1364"/>
                <p:cNvSpPr txBox="1"/>
                <p:nvPr/>
              </p:nvSpPr>
              <p:spPr>
                <a:xfrm>
                  <a:off x="3864140" y="1173990"/>
                  <a:ext cx="51901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Gln1</a:t>
                  </a:r>
                  <a:endParaRPr lang="en-US" sz="1000" dirty="0"/>
                </a:p>
              </p:txBody>
            </p:sp>
            <p:sp>
              <p:nvSpPr>
                <p:cNvPr id="1366" name="TextBox 1365"/>
                <p:cNvSpPr txBox="1"/>
                <p:nvPr/>
              </p:nvSpPr>
              <p:spPr>
                <a:xfrm>
                  <a:off x="4245726" y="1256275"/>
                  <a:ext cx="50731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Gly1</a:t>
                  </a:r>
                  <a:endParaRPr lang="en-US" sz="1000" dirty="0"/>
                </a:p>
              </p:txBody>
            </p:sp>
            <p:sp>
              <p:nvSpPr>
                <p:cNvPr id="1367" name="TextBox 1366"/>
                <p:cNvSpPr txBox="1"/>
                <p:nvPr/>
              </p:nvSpPr>
              <p:spPr>
                <a:xfrm>
                  <a:off x="4501281" y="1196541"/>
                  <a:ext cx="44687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FAs</a:t>
                  </a:r>
                  <a:endParaRPr lang="en-US" sz="1000" dirty="0"/>
                </a:p>
              </p:txBody>
            </p:sp>
            <p:sp>
              <p:nvSpPr>
                <p:cNvPr id="1368" name="TextBox 1367"/>
                <p:cNvSpPr txBox="1"/>
                <p:nvPr/>
              </p:nvSpPr>
              <p:spPr>
                <a:xfrm>
                  <a:off x="4730574" y="1216943"/>
                  <a:ext cx="44687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FAs</a:t>
                  </a:r>
                  <a:endParaRPr lang="en-US" sz="1000" dirty="0"/>
                </a:p>
              </p:txBody>
            </p:sp>
          </p:grpSp>
          <p:grpSp>
            <p:nvGrpSpPr>
              <p:cNvPr id="1334" name="Group 1333"/>
              <p:cNvGrpSpPr/>
              <p:nvPr/>
            </p:nvGrpSpPr>
            <p:grpSpPr>
              <a:xfrm>
                <a:off x="5463958" y="785631"/>
                <a:ext cx="5322000" cy="840683"/>
                <a:chOff x="5396907" y="598234"/>
                <a:chExt cx="5322000" cy="840683"/>
              </a:xfrm>
            </p:grpSpPr>
            <p:sp>
              <p:nvSpPr>
                <p:cNvPr id="1335" name="TextBox 1334"/>
                <p:cNvSpPr txBox="1"/>
                <p:nvPr/>
              </p:nvSpPr>
              <p:spPr>
                <a:xfrm>
                  <a:off x="5396907" y="1004090"/>
                  <a:ext cx="29674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?</a:t>
                  </a:r>
                  <a:endParaRPr lang="en-US" sz="1000" dirty="0"/>
                </a:p>
              </p:txBody>
            </p:sp>
            <p:sp>
              <p:nvSpPr>
                <p:cNvPr id="1336" name="TextBox 1335"/>
                <p:cNvSpPr txBox="1"/>
                <p:nvPr/>
              </p:nvSpPr>
              <p:spPr>
                <a:xfrm>
                  <a:off x="5504488" y="1059793"/>
                  <a:ext cx="29674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?</a:t>
                  </a:r>
                  <a:endParaRPr lang="en-US" sz="1000" dirty="0"/>
                </a:p>
              </p:txBody>
            </p:sp>
            <p:sp>
              <p:nvSpPr>
                <p:cNvPr id="1337" name="TextBox 1336"/>
                <p:cNvSpPr txBox="1"/>
                <p:nvPr/>
              </p:nvSpPr>
              <p:spPr>
                <a:xfrm>
                  <a:off x="5703898" y="914196"/>
                  <a:ext cx="51121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Lac2</a:t>
                  </a:r>
                  <a:endParaRPr lang="en-US" sz="1000" dirty="0"/>
                </a:p>
              </p:txBody>
            </p:sp>
            <p:sp>
              <p:nvSpPr>
                <p:cNvPr id="1338" name="TextBox 1337"/>
                <p:cNvSpPr txBox="1"/>
                <p:nvPr/>
              </p:nvSpPr>
              <p:spPr>
                <a:xfrm>
                  <a:off x="6325077" y="1107841"/>
                  <a:ext cx="29674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?</a:t>
                  </a:r>
                  <a:endParaRPr lang="en-US" sz="1000" dirty="0"/>
                </a:p>
              </p:txBody>
            </p:sp>
            <p:sp>
              <p:nvSpPr>
                <p:cNvPr id="1339" name="TextBox 1338"/>
                <p:cNvSpPr txBox="1"/>
                <p:nvPr/>
              </p:nvSpPr>
              <p:spPr>
                <a:xfrm>
                  <a:off x="6443034" y="1102178"/>
                  <a:ext cx="38058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PE</a:t>
                  </a:r>
                  <a:endParaRPr lang="en-US" sz="1000" dirty="0"/>
                </a:p>
              </p:txBody>
            </p:sp>
            <p:sp>
              <p:nvSpPr>
                <p:cNvPr id="1340" name="TextBox 1339"/>
                <p:cNvSpPr txBox="1"/>
                <p:nvPr/>
              </p:nvSpPr>
              <p:spPr>
                <a:xfrm>
                  <a:off x="6674300" y="1192696"/>
                  <a:ext cx="4267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b-NO" sz="1000" dirty="0" smtClean="0"/>
                    <a:t>Glu4</a:t>
                  </a:r>
                  <a:endParaRPr lang="en-US" sz="1000" dirty="0"/>
                </a:p>
              </p:txBody>
            </p:sp>
            <p:sp>
              <p:nvSpPr>
                <p:cNvPr id="1341" name="TextBox 1340"/>
                <p:cNvSpPr txBox="1"/>
                <p:nvPr/>
              </p:nvSpPr>
              <p:spPr>
                <a:xfrm>
                  <a:off x="6709547" y="902577"/>
                  <a:ext cx="4267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b-NO" sz="1000" dirty="0" smtClean="0"/>
                    <a:t>Gln4</a:t>
                  </a:r>
                  <a:endParaRPr lang="en-US" sz="1000" dirty="0"/>
                </a:p>
              </p:txBody>
            </p:sp>
            <p:sp>
              <p:nvSpPr>
                <p:cNvPr id="1342" name="TextBox 1341"/>
                <p:cNvSpPr txBox="1"/>
                <p:nvPr/>
              </p:nvSpPr>
              <p:spPr>
                <a:xfrm>
                  <a:off x="6989883" y="762275"/>
                  <a:ext cx="62709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b-NO" sz="1000" dirty="0" err="1" smtClean="0"/>
                    <a:t>Cholines</a:t>
                  </a:r>
                  <a:endParaRPr lang="en-US" sz="1000" dirty="0"/>
                </a:p>
              </p:txBody>
            </p:sp>
            <p:sp>
              <p:nvSpPr>
                <p:cNvPr id="1343" name="TextBox 1342"/>
                <p:cNvSpPr txBox="1"/>
                <p:nvPr/>
              </p:nvSpPr>
              <p:spPr>
                <a:xfrm>
                  <a:off x="7201858" y="1116863"/>
                  <a:ext cx="50341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Ala2</a:t>
                  </a:r>
                  <a:endParaRPr lang="en-US" sz="1000" dirty="0"/>
                </a:p>
              </p:txBody>
            </p:sp>
            <p:sp>
              <p:nvSpPr>
                <p:cNvPr id="1344" name="TextBox 1343"/>
                <p:cNvSpPr txBox="1"/>
                <p:nvPr/>
              </p:nvSpPr>
              <p:spPr>
                <a:xfrm>
                  <a:off x="7461486" y="995604"/>
                  <a:ext cx="4566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Tau</a:t>
                  </a:r>
                  <a:endParaRPr lang="en-US" sz="1000" dirty="0"/>
                </a:p>
              </p:txBody>
            </p:sp>
            <p:sp>
              <p:nvSpPr>
                <p:cNvPr id="1345" name="TextBox 1344"/>
                <p:cNvSpPr txBox="1"/>
                <p:nvPr/>
              </p:nvSpPr>
              <p:spPr>
                <a:xfrm>
                  <a:off x="7633596" y="1129677"/>
                  <a:ext cx="44102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Pro</a:t>
                  </a:r>
                  <a:endParaRPr lang="en-US" sz="1000" dirty="0"/>
                </a:p>
              </p:txBody>
            </p:sp>
            <p:sp>
              <p:nvSpPr>
                <p:cNvPr id="1346" name="TextBox 1345"/>
                <p:cNvSpPr txBox="1"/>
                <p:nvPr/>
              </p:nvSpPr>
              <p:spPr>
                <a:xfrm>
                  <a:off x="7928906" y="1108760"/>
                  <a:ext cx="427374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Gly</a:t>
                  </a:r>
                  <a:endParaRPr lang="en-US" sz="1000" dirty="0"/>
                </a:p>
              </p:txBody>
            </p:sp>
            <p:sp>
              <p:nvSpPr>
                <p:cNvPr id="1347" name="TextBox 1346"/>
                <p:cNvSpPr txBox="1"/>
                <p:nvPr/>
              </p:nvSpPr>
              <p:spPr>
                <a:xfrm>
                  <a:off x="8143549" y="1109558"/>
                  <a:ext cx="36420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Arg</a:t>
                  </a:r>
                  <a:endParaRPr lang="en-US" sz="1000" dirty="0"/>
                </a:p>
              </p:txBody>
            </p:sp>
            <p:sp>
              <p:nvSpPr>
                <p:cNvPr id="1348" name="TextBox 1347"/>
                <p:cNvSpPr txBox="1"/>
                <p:nvPr/>
              </p:nvSpPr>
              <p:spPr>
                <a:xfrm>
                  <a:off x="8418414" y="1076442"/>
                  <a:ext cx="4566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Tau</a:t>
                  </a:r>
                  <a:endParaRPr lang="en-US" sz="1000" dirty="0"/>
                </a:p>
              </p:txBody>
            </p:sp>
            <p:sp>
              <p:nvSpPr>
                <p:cNvPr id="1349" name="TextBox 1348"/>
                <p:cNvSpPr txBox="1"/>
                <p:nvPr/>
              </p:nvSpPr>
              <p:spPr>
                <a:xfrm>
                  <a:off x="8671600" y="1101453"/>
                  <a:ext cx="44687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FAs</a:t>
                  </a:r>
                  <a:endParaRPr lang="en-US" sz="1000" dirty="0"/>
                </a:p>
              </p:txBody>
            </p:sp>
            <p:sp>
              <p:nvSpPr>
                <p:cNvPr id="1350" name="TextBox 1349"/>
                <p:cNvSpPr txBox="1"/>
                <p:nvPr/>
              </p:nvSpPr>
              <p:spPr>
                <a:xfrm>
                  <a:off x="8820000" y="958397"/>
                  <a:ext cx="44687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FAs</a:t>
                  </a:r>
                  <a:endParaRPr lang="en-US" sz="1000" dirty="0"/>
                </a:p>
              </p:txBody>
            </p:sp>
            <p:sp>
              <p:nvSpPr>
                <p:cNvPr id="1351" name="TextBox 1350"/>
                <p:cNvSpPr txBox="1"/>
                <p:nvPr/>
              </p:nvSpPr>
              <p:spPr>
                <a:xfrm>
                  <a:off x="8996764" y="865907"/>
                  <a:ext cx="44687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FAs</a:t>
                  </a:r>
                  <a:endParaRPr lang="en-US" sz="1000" dirty="0"/>
                </a:p>
              </p:txBody>
            </p:sp>
            <p:sp>
              <p:nvSpPr>
                <p:cNvPr id="1352" name="TextBox 1351"/>
                <p:cNvSpPr txBox="1"/>
                <p:nvPr/>
              </p:nvSpPr>
              <p:spPr>
                <a:xfrm>
                  <a:off x="9211135" y="888542"/>
                  <a:ext cx="38643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</a:t>
                  </a:r>
                  <a:endParaRPr lang="en-US" sz="1000" dirty="0"/>
                </a:p>
              </p:txBody>
            </p:sp>
            <p:sp>
              <p:nvSpPr>
                <p:cNvPr id="1353" name="TextBox 1352"/>
                <p:cNvSpPr txBox="1"/>
                <p:nvPr/>
              </p:nvSpPr>
              <p:spPr>
                <a:xfrm>
                  <a:off x="9418858" y="705324"/>
                  <a:ext cx="4267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b-NO" sz="1000" dirty="0" smtClean="0"/>
                    <a:t>Gln3</a:t>
                  </a:r>
                  <a:endParaRPr lang="en-US" sz="1000" dirty="0"/>
                </a:p>
              </p:txBody>
            </p:sp>
            <p:sp>
              <p:nvSpPr>
                <p:cNvPr id="1354" name="TextBox 1353"/>
                <p:cNvSpPr txBox="1"/>
                <p:nvPr/>
              </p:nvSpPr>
              <p:spPr>
                <a:xfrm>
                  <a:off x="9632219" y="834377"/>
                  <a:ext cx="38643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</a:t>
                  </a:r>
                  <a:endParaRPr lang="en-US" sz="1000" dirty="0"/>
                </a:p>
              </p:txBody>
            </p:sp>
            <p:sp>
              <p:nvSpPr>
                <p:cNvPr id="1355" name="TextBox 1354"/>
                <p:cNvSpPr txBox="1"/>
                <p:nvPr/>
              </p:nvSpPr>
              <p:spPr>
                <a:xfrm>
                  <a:off x="9496714" y="1059525"/>
                  <a:ext cx="38643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</a:t>
                  </a:r>
                  <a:endParaRPr lang="en-US" sz="1000" dirty="0"/>
                </a:p>
              </p:txBody>
            </p:sp>
            <p:sp>
              <p:nvSpPr>
                <p:cNvPr id="1356" name="TextBox 1355"/>
                <p:cNvSpPr txBox="1"/>
                <p:nvPr/>
              </p:nvSpPr>
              <p:spPr>
                <a:xfrm>
                  <a:off x="9855463" y="939861"/>
                  <a:ext cx="511212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Lac3</a:t>
                  </a:r>
                  <a:endParaRPr lang="en-US" sz="1000" dirty="0"/>
                </a:p>
              </p:txBody>
            </p:sp>
            <p:sp>
              <p:nvSpPr>
                <p:cNvPr id="1357" name="TextBox 1356"/>
                <p:cNvSpPr txBox="1"/>
                <p:nvPr/>
              </p:nvSpPr>
              <p:spPr>
                <a:xfrm>
                  <a:off x="10081391" y="1122846"/>
                  <a:ext cx="50341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Ala3</a:t>
                  </a:r>
                  <a:endParaRPr lang="en-US" sz="1000" dirty="0"/>
                </a:p>
              </p:txBody>
            </p:sp>
            <p:sp>
              <p:nvSpPr>
                <p:cNvPr id="1358" name="TextBox 1357"/>
                <p:cNvSpPr txBox="1"/>
                <p:nvPr/>
              </p:nvSpPr>
              <p:spPr>
                <a:xfrm>
                  <a:off x="10332476" y="662576"/>
                  <a:ext cx="386431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000" dirty="0" smtClean="0"/>
                    <a:t>FA</a:t>
                  </a:r>
                  <a:endParaRPr lang="en-US" sz="1000" dirty="0"/>
                </a:p>
              </p:txBody>
            </p:sp>
            <p:sp>
              <p:nvSpPr>
                <p:cNvPr id="1359" name="TextBox 1358"/>
                <p:cNvSpPr txBox="1"/>
                <p:nvPr/>
              </p:nvSpPr>
              <p:spPr>
                <a:xfrm>
                  <a:off x="9233690" y="598234"/>
                  <a:ext cx="42672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b-NO" sz="1000" dirty="0" smtClean="0"/>
                    <a:t>Glu3</a:t>
                  </a:r>
                  <a:endParaRPr lang="en-US" sz="1000" dirty="0"/>
                </a:p>
              </p:txBody>
            </p:sp>
          </p:grpSp>
        </p:grpSp>
        <p:cxnSp>
          <p:nvCxnSpPr>
            <p:cNvPr id="1328" name="Straight Arrow Connector 1327"/>
            <p:cNvCxnSpPr>
              <a:stCxn id="1341" idx="2"/>
            </p:cNvCxnSpPr>
            <p:nvPr/>
          </p:nvCxnSpPr>
          <p:spPr>
            <a:xfrm>
              <a:off x="6989958" y="1336195"/>
              <a:ext cx="141092" cy="1338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9" name="Straight Arrow Connector 1328"/>
            <p:cNvCxnSpPr/>
            <p:nvPr/>
          </p:nvCxnSpPr>
          <p:spPr>
            <a:xfrm flipH="1">
              <a:off x="7202986" y="1196268"/>
              <a:ext cx="169153" cy="198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0" name="Rectangle 1329"/>
            <p:cNvSpPr/>
            <p:nvPr/>
          </p:nvSpPr>
          <p:spPr>
            <a:xfrm rot="16200000">
              <a:off x="3466479" y="-2584666"/>
              <a:ext cx="296710" cy="5740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smtClean="0"/>
                <a:t>c</a:t>
              </a:r>
              <a:endParaRPr lang="en-US" dirty="0"/>
            </a:p>
          </p:txBody>
        </p:sp>
        <p:sp>
          <p:nvSpPr>
            <p:cNvPr id="1331" name="TextBox 1330"/>
            <p:cNvSpPr txBox="1"/>
            <p:nvPr/>
          </p:nvSpPr>
          <p:spPr>
            <a:xfrm>
              <a:off x="4201751" y="166404"/>
              <a:ext cx="2273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/>
                <a:t>Average</a:t>
              </a:r>
              <a:r>
                <a:rPr lang="nb-NO" sz="1600" dirty="0" smtClean="0"/>
                <a:t> </a:t>
              </a:r>
              <a:r>
                <a:rPr lang="nb-NO" sz="1600" baseline="30000" dirty="0" smtClean="0"/>
                <a:t>13</a:t>
              </a:r>
              <a:r>
                <a:rPr lang="nb-NO" sz="1600" dirty="0" smtClean="0"/>
                <a:t>C NMR </a:t>
              </a:r>
              <a:r>
                <a:rPr lang="nb-NO" sz="1600" dirty="0" err="1" smtClean="0"/>
                <a:t>spectra</a:t>
              </a:r>
              <a:endParaRPr lang="en-US" sz="1600" dirty="0"/>
            </a:p>
          </p:txBody>
        </p:sp>
        <p:sp>
          <p:nvSpPr>
            <p:cNvPr id="1332" name="Rectangle 1331"/>
            <p:cNvSpPr/>
            <p:nvPr/>
          </p:nvSpPr>
          <p:spPr>
            <a:xfrm rot="16200000">
              <a:off x="9568686" y="1982803"/>
              <a:ext cx="2777690" cy="415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smtClean="0"/>
                <a:t>c</a:t>
              </a:r>
              <a:endParaRPr lang="en-US" dirty="0"/>
            </a:p>
          </p:txBody>
        </p:sp>
      </p:grpSp>
      <p:sp>
        <p:nvSpPr>
          <p:cNvPr id="1207" name="TextBox 1206"/>
          <p:cNvSpPr txBox="1"/>
          <p:nvPr/>
        </p:nvSpPr>
        <p:spPr>
          <a:xfrm rot="16200000">
            <a:off x="-166122" y="10323130"/>
            <a:ext cx="689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 smtClean="0"/>
              <a:t>Amount</a:t>
            </a:r>
            <a:endParaRPr lang="en-US" sz="1200" dirty="0"/>
          </a:p>
        </p:txBody>
      </p:sp>
      <p:grpSp>
        <p:nvGrpSpPr>
          <p:cNvPr id="1209" name="Group 1208"/>
          <p:cNvGrpSpPr/>
          <p:nvPr/>
        </p:nvGrpSpPr>
        <p:grpSpPr>
          <a:xfrm>
            <a:off x="277593" y="9393978"/>
            <a:ext cx="1887537" cy="2327929"/>
            <a:chOff x="309488" y="6821996"/>
            <a:chExt cx="1887537" cy="2327929"/>
          </a:xfrm>
        </p:grpSpPr>
        <p:graphicFrame>
          <p:nvGraphicFramePr>
            <p:cNvPr id="1275" name="Object 127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4901265"/>
                </p:ext>
              </p:extLst>
            </p:nvPr>
          </p:nvGraphicFramePr>
          <p:xfrm>
            <a:off x="309488" y="6838525"/>
            <a:ext cx="18875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9" name="SPW 13.0 Graph" r:id="rId5" imgW="1886824" imgH="2312002" progId="SigmaPlotGraphicObject.12">
                    <p:embed/>
                  </p:oleObj>
                </mc:Choice>
                <mc:Fallback>
                  <p:oleObj name="SPW 13.0 Graph" r:id="rId5" imgW="1886824" imgH="2312002" progId="SigmaPlotGraphicObject.12">
                    <p:embed/>
                    <p:pic>
                      <p:nvPicPr>
                        <p:cNvPr id="5" name="Object 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09488" y="6838525"/>
                          <a:ext cx="18875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76" name="Group 1275"/>
            <p:cNvGrpSpPr/>
            <p:nvPr/>
          </p:nvGrpSpPr>
          <p:grpSpPr>
            <a:xfrm>
              <a:off x="1425783" y="7113001"/>
              <a:ext cx="415498" cy="230832"/>
              <a:chOff x="651369" y="4746888"/>
              <a:chExt cx="415498" cy="230832"/>
            </a:xfrm>
          </p:grpSpPr>
          <p:grpSp>
            <p:nvGrpSpPr>
              <p:cNvPr id="1293" name="Group 1292"/>
              <p:cNvGrpSpPr/>
              <p:nvPr/>
            </p:nvGrpSpPr>
            <p:grpSpPr>
              <a:xfrm>
                <a:off x="651369" y="4746888"/>
                <a:ext cx="415498" cy="230832"/>
                <a:chOff x="9858100" y="2563580"/>
                <a:chExt cx="415498" cy="296019"/>
              </a:xfrm>
            </p:grpSpPr>
            <p:cxnSp>
              <p:nvCxnSpPr>
                <p:cNvPr id="1296" name="Straight Connector 1295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7" name="Straight Connector 1296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8" name="TextBox 1297"/>
                <p:cNvSpPr txBox="1"/>
                <p:nvPr/>
              </p:nvSpPr>
              <p:spPr>
                <a:xfrm>
                  <a:off x="9858100" y="2563580"/>
                  <a:ext cx="415498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****</a:t>
                  </a:r>
                  <a:endParaRPr lang="en-US" sz="900" dirty="0"/>
                </a:p>
              </p:txBody>
            </p:sp>
          </p:grpSp>
          <p:cxnSp>
            <p:nvCxnSpPr>
              <p:cNvPr id="1294" name="Straight Connector 1293"/>
              <p:cNvCxnSpPr/>
              <p:nvPr/>
            </p:nvCxnSpPr>
            <p:spPr>
              <a:xfrm>
                <a:off x="935461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5" name="Straight Connector 1294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7" name="TextBox 1276"/>
            <p:cNvSpPr txBox="1"/>
            <p:nvPr/>
          </p:nvSpPr>
          <p:spPr>
            <a:xfrm>
              <a:off x="1017600" y="6821996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err="1" smtClean="0"/>
                <a:t>Gln</a:t>
              </a:r>
              <a:endParaRPr lang="en-US" sz="1200" dirty="0"/>
            </a:p>
          </p:txBody>
        </p:sp>
        <p:grpSp>
          <p:nvGrpSpPr>
            <p:cNvPr id="1278" name="Group 1277"/>
            <p:cNvGrpSpPr/>
            <p:nvPr/>
          </p:nvGrpSpPr>
          <p:grpSpPr>
            <a:xfrm>
              <a:off x="634389" y="7111606"/>
              <a:ext cx="473206" cy="230832"/>
              <a:chOff x="625969" y="4715138"/>
              <a:chExt cx="473206" cy="230832"/>
            </a:xfrm>
          </p:grpSpPr>
          <p:grpSp>
            <p:nvGrpSpPr>
              <p:cNvPr id="1287" name="Group 1286"/>
              <p:cNvGrpSpPr/>
              <p:nvPr/>
            </p:nvGrpSpPr>
            <p:grpSpPr>
              <a:xfrm>
                <a:off x="625969" y="4715138"/>
                <a:ext cx="473206" cy="230832"/>
                <a:chOff x="9832700" y="2522863"/>
                <a:chExt cx="473206" cy="296019"/>
              </a:xfrm>
            </p:grpSpPr>
            <p:cxnSp>
              <p:nvCxnSpPr>
                <p:cNvPr id="1290" name="Straight Connector 1289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1" name="Straight Connector 1290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2" name="TextBox 1291"/>
                <p:cNvSpPr txBox="1"/>
                <p:nvPr/>
              </p:nvSpPr>
              <p:spPr>
                <a:xfrm>
                  <a:off x="9832700" y="2522863"/>
                  <a:ext cx="473206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*****</a:t>
                  </a:r>
                  <a:endParaRPr lang="en-US" sz="900" dirty="0"/>
                </a:p>
              </p:txBody>
            </p:sp>
          </p:grpSp>
          <p:cxnSp>
            <p:nvCxnSpPr>
              <p:cNvPr id="1288" name="Straight Connector 1287"/>
              <p:cNvCxnSpPr/>
              <p:nvPr/>
            </p:nvCxnSpPr>
            <p:spPr>
              <a:xfrm>
                <a:off x="935461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9" name="Straight Connector 1288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9" name="Group 1278"/>
            <p:cNvGrpSpPr/>
            <p:nvPr/>
          </p:nvGrpSpPr>
          <p:grpSpPr>
            <a:xfrm>
              <a:off x="991410" y="7312222"/>
              <a:ext cx="765923" cy="230832"/>
              <a:chOff x="2460221" y="7157605"/>
              <a:chExt cx="765923" cy="230832"/>
            </a:xfrm>
          </p:grpSpPr>
          <p:cxnSp>
            <p:nvCxnSpPr>
              <p:cNvPr id="1280" name="Straight Connector 1279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81" name="Group 1280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1282" name="Group 1281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1285" name="TextBox 1284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1286" name="Straight Connector 1285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3" name="Straight Connector 1282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4" name="Straight Connector 1283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10" name="Group 1209"/>
          <p:cNvGrpSpPr/>
          <p:nvPr/>
        </p:nvGrpSpPr>
        <p:grpSpPr>
          <a:xfrm>
            <a:off x="2021548" y="9383941"/>
            <a:ext cx="1887537" cy="2336930"/>
            <a:chOff x="2053443" y="6811959"/>
            <a:chExt cx="1887537" cy="2336930"/>
          </a:xfrm>
        </p:grpSpPr>
        <p:graphicFrame>
          <p:nvGraphicFramePr>
            <p:cNvPr id="1266" name="Object 126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815386"/>
                </p:ext>
              </p:extLst>
            </p:nvPr>
          </p:nvGraphicFramePr>
          <p:xfrm>
            <a:off x="2053443" y="6837489"/>
            <a:ext cx="18875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0" name="SPW 13.0 Graph" r:id="rId7" imgW="1886824" imgH="2312002" progId="SigmaPlotGraphicObject.12">
                    <p:embed/>
                  </p:oleObj>
                </mc:Choice>
                <mc:Fallback>
                  <p:oleObj name="SPW 13.0 Graph" r:id="rId7" imgW="1886824" imgH="2312002" progId="SigmaPlotGraphicObject.12">
                    <p:embed/>
                    <p:pic>
                      <p:nvPicPr>
                        <p:cNvPr id="17" name="Object 16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053443" y="6837489"/>
                          <a:ext cx="18875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67" name="TextBox 1266"/>
            <p:cNvSpPr txBox="1"/>
            <p:nvPr/>
          </p:nvSpPr>
          <p:spPr>
            <a:xfrm>
              <a:off x="2771318" y="6811959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Glu</a:t>
              </a:r>
              <a:endParaRPr lang="en-US" sz="1200" dirty="0"/>
            </a:p>
          </p:txBody>
        </p:sp>
        <p:grpSp>
          <p:nvGrpSpPr>
            <p:cNvPr id="1268" name="Group 1267"/>
            <p:cNvGrpSpPr/>
            <p:nvPr/>
          </p:nvGrpSpPr>
          <p:grpSpPr>
            <a:xfrm>
              <a:off x="3241052" y="7114726"/>
              <a:ext cx="254617" cy="180000"/>
              <a:chOff x="727595" y="4771493"/>
              <a:chExt cx="254617" cy="180000"/>
            </a:xfrm>
          </p:grpSpPr>
          <p:grpSp>
            <p:nvGrpSpPr>
              <p:cNvPr id="1269" name="Group 1268"/>
              <p:cNvGrpSpPr/>
              <p:nvPr/>
            </p:nvGrpSpPr>
            <p:grpSpPr>
              <a:xfrm>
                <a:off x="729006" y="4771493"/>
                <a:ext cx="253206" cy="180000"/>
                <a:chOff x="9935737" y="2595133"/>
                <a:chExt cx="253206" cy="230832"/>
              </a:xfrm>
            </p:grpSpPr>
            <p:cxnSp>
              <p:nvCxnSpPr>
                <p:cNvPr id="1272" name="Straight Connector 1271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3" name="Straight Connector 1272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4" name="TextBox 1273"/>
                <p:cNvSpPr txBox="1"/>
                <p:nvPr/>
              </p:nvSpPr>
              <p:spPr>
                <a:xfrm>
                  <a:off x="9943819" y="2595133"/>
                  <a:ext cx="242374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</a:t>
                  </a:r>
                  <a:endParaRPr lang="en-US" sz="900" dirty="0"/>
                </a:p>
              </p:txBody>
            </p:sp>
          </p:grpSp>
          <p:cxnSp>
            <p:nvCxnSpPr>
              <p:cNvPr id="1270" name="Straight Connector 1269"/>
              <p:cNvCxnSpPr/>
              <p:nvPr/>
            </p:nvCxnSpPr>
            <p:spPr>
              <a:xfrm>
                <a:off x="923556" y="4874270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1" name="Straight Connector 1270"/>
              <p:cNvCxnSpPr/>
              <p:nvPr/>
            </p:nvCxnSpPr>
            <p:spPr>
              <a:xfrm>
                <a:off x="727595" y="4873859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06" name="TextBox 1205"/>
          <p:cNvSpPr txBox="1"/>
          <p:nvPr/>
        </p:nvSpPr>
        <p:spPr>
          <a:xfrm>
            <a:off x="-8558" y="9082570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d</a:t>
            </a:r>
            <a:r>
              <a:rPr lang="nb-NO" sz="2800" dirty="0" smtClean="0"/>
              <a:t>)</a:t>
            </a:r>
            <a:endParaRPr lang="en-US" sz="2800" dirty="0"/>
          </a:p>
        </p:txBody>
      </p:sp>
      <p:sp>
        <p:nvSpPr>
          <p:cNvPr id="824" name="TextBox 823"/>
          <p:cNvSpPr txBox="1"/>
          <p:nvPr/>
        </p:nvSpPr>
        <p:spPr>
          <a:xfrm rot="16200000">
            <a:off x="-174698" y="5256987"/>
            <a:ext cx="6898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 smtClean="0"/>
              <a:t>Amount</a:t>
            </a:r>
            <a:endParaRPr lang="en-US" sz="1200" dirty="0"/>
          </a:p>
        </p:txBody>
      </p:sp>
      <p:sp>
        <p:nvSpPr>
          <p:cNvPr id="826" name="TextBox 825"/>
          <p:cNvSpPr txBox="1"/>
          <p:nvPr/>
        </p:nvSpPr>
        <p:spPr>
          <a:xfrm>
            <a:off x="3846273" y="3873958"/>
            <a:ext cx="3970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/>
              <a:t>Quantified</a:t>
            </a:r>
            <a:r>
              <a:rPr lang="nb-NO" sz="1600" dirty="0" smtClean="0"/>
              <a:t> </a:t>
            </a:r>
            <a:r>
              <a:rPr lang="nb-NO" sz="1600" dirty="0" err="1" smtClean="0"/>
              <a:t>metabolites</a:t>
            </a:r>
            <a:r>
              <a:rPr lang="nb-NO" sz="1600" dirty="0" smtClean="0"/>
              <a:t> from </a:t>
            </a:r>
            <a:r>
              <a:rPr lang="nb-NO" sz="1600" baseline="30000" dirty="0" smtClean="0"/>
              <a:t>13</a:t>
            </a:r>
            <a:r>
              <a:rPr lang="nb-NO" sz="1600" dirty="0" smtClean="0"/>
              <a:t>C NMR </a:t>
            </a:r>
            <a:r>
              <a:rPr lang="nb-NO" sz="1600" dirty="0" err="1" smtClean="0"/>
              <a:t>spectra</a:t>
            </a:r>
            <a:endParaRPr lang="en-US" sz="1600" dirty="0"/>
          </a:p>
        </p:txBody>
      </p:sp>
      <p:sp>
        <p:nvSpPr>
          <p:cNvPr id="827" name="TextBox 826"/>
          <p:cNvSpPr txBox="1"/>
          <p:nvPr/>
        </p:nvSpPr>
        <p:spPr>
          <a:xfrm>
            <a:off x="23337" y="3842823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b</a:t>
            </a:r>
            <a:r>
              <a:rPr lang="nb-NO" sz="2800" dirty="0" smtClean="0"/>
              <a:t>)</a:t>
            </a: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254743" y="4258058"/>
            <a:ext cx="1572102" cy="2343833"/>
            <a:chOff x="254743" y="4258058"/>
            <a:chExt cx="1572102" cy="2343833"/>
          </a:xfrm>
        </p:grpSpPr>
        <p:graphicFrame>
          <p:nvGraphicFramePr>
            <p:cNvPr id="898" name="Object 89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50523254"/>
                </p:ext>
              </p:extLst>
            </p:nvPr>
          </p:nvGraphicFramePr>
          <p:xfrm>
            <a:off x="254743" y="4290491"/>
            <a:ext cx="1572102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1" name="SPW 13.0 Graph" r:id="rId9" imgW="1874553" imgH="2312002" progId="SigmaPlotGraphicObject.12">
                    <p:embed/>
                  </p:oleObj>
                </mc:Choice>
                <mc:Fallback>
                  <p:oleObj name="SPW 13.0 Graph" r:id="rId9" imgW="1874553" imgH="2312002" progId="SigmaPlotGraphicObject.12">
                    <p:embed/>
                    <p:pic>
                      <p:nvPicPr>
                        <p:cNvPr id="335" name="Object 334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54743" y="4290491"/>
                          <a:ext cx="1572102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99" name="TextBox 898"/>
            <p:cNvSpPr txBox="1"/>
            <p:nvPr/>
          </p:nvSpPr>
          <p:spPr>
            <a:xfrm>
              <a:off x="671211" y="4258058"/>
              <a:ext cx="6226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5-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</a:t>
              </a:r>
              <a:r>
                <a:rPr lang="nb-NO" sz="1200" dirty="0" err="1" smtClean="0"/>
                <a:t>Gln</a:t>
              </a:r>
              <a:endParaRPr lang="en-US" sz="1200" dirty="0"/>
            </a:p>
          </p:txBody>
        </p:sp>
        <p:grpSp>
          <p:nvGrpSpPr>
            <p:cNvPr id="900" name="Group 899"/>
            <p:cNvGrpSpPr/>
            <p:nvPr/>
          </p:nvGrpSpPr>
          <p:grpSpPr>
            <a:xfrm>
              <a:off x="552019" y="4561741"/>
              <a:ext cx="251627" cy="230832"/>
              <a:chOff x="682608" y="4756045"/>
              <a:chExt cx="300082" cy="230832"/>
            </a:xfrm>
          </p:grpSpPr>
          <p:grpSp>
            <p:nvGrpSpPr>
              <p:cNvPr id="908" name="Group 907"/>
              <p:cNvGrpSpPr/>
              <p:nvPr/>
            </p:nvGrpSpPr>
            <p:grpSpPr>
              <a:xfrm>
                <a:off x="682608" y="4756045"/>
                <a:ext cx="300082" cy="230832"/>
                <a:chOff x="9889339" y="2575323"/>
                <a:chExt cx="300082" cy="296019"/>
              </a:xfrm>
            </p:grpSpPr>
            <p:cxnSp>
              <p:nvCxnSpPr>
                <p:cNvPr id="911" name="Straight Connector 910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2" name="Straight Connector 911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3" name="TextBox 912"/>
                <p:cNvSpPr txBox="1"/>
                <p:nvPr/>
              </p:nvSpPr>
              <p:spPr>
                <a:xfrm>
                  <a:off x="9889339" y="2575323"/>
                  <a:ext cx="300082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</a:t>
                  </a:r>
                  <a:endParaRPr lang="en-US" sz="900" dirty="0"/>
                </a:p>
              </p:txBody>
            </p:sp>
          </p:grpSp>
          <p:cxnSp>
            <p:nvCxnSpPr>
              <p:cNvPr id="909" name="Straight Connector 908"/>
              <p:cNvCxnSpPr/>
              <p:nvPr/>
            </p:nvCxnSpPr>
            <p:spPr>
              <a:xfrm>
                <a:off x="944985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0" name="Straight Connector 909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1" name="Group 900"/>
            <p:cNvGrpSpPr/>
            <p:nvPr/>
          </p:nvGrpSpPr>
          <p:grpSpPr>
            <a:xfrm>
              <a:off x="1172935" y="4556105"/>
              <a:ext cx="348406" cy="230832"/>
              <a:chOff x="622969" y="4740537"/>
              <a:chExt cx="415498" cy="230832"/>
            </a:xfrm>
          </p:grpSpPr>
          <p:grpSp>
            <p:nvGrpSpPr>
              <p:cNvPr id="902" name="Group 901"/>
              <p:cNvGrpSpPr/>
              <p:nvPr/>
            </p:nvGrpSpPr>
            <p:grpSpPr>
              <a:xfrm>
                <a:off x="622969" y="4740537"/>
                <a:ext cx="415498" cy="230832"/>
                <a:chOff x="9829700" y="2555436"/>
                <a:chExt cx="415498" cy="296019"/>
              </a:xfrm>
            </p:grpSpPr>
            <p:cxnSp>
              <p:nvCxnSpPr>
                <p:cNvPr id="905" name="Straight Connector 904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6" name="Straight Connector 905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7" name="TextBox 906"/>
                <p:cNvSpPr txBox="1"/>
                <p:nvPr/>
              </p:nvSpPr>
              <p:spPr>
                <a:xfrm>
                  <a:off x="9829700" y="2555436"/>
                  <a:ext cx="415498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****</a:t>
                  </a:r>
                  <a:endParaRPr lang="en-US" sz="900" dirty="0"/>
                </a:p>
              </p:txBody>
            </p:sp>
          </p:grpSp>
          <p:cxnSp>
            <p:nvCxnSpPr>
              <p:cNvPr id="903" name="Straight Connector 902"/>
              <p:cNvCxnSpPr/>
              <p:nvPr/>
            </p:nvCxnSpPr>
            <p:spPr>
              <a:xfrm>
                <a:off x="944985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4" name="Straight Connector 903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6" name="Group 605"/>
          <p:cNvGrpSpPr/>
          <p:nvPr/>
        </p:nvGrpSpPr>
        <p:grpSpPr>
          <a:xfrm>
            <a:off x="1747820" y="4257500"/>
            <a:ext cx="1572102" cy="2344391"/>
            <a:chOff x="2071670" y="4257500"/>
            <a:chExt cx="1874837" cy="2344391"/>
          </a:xfrm>
        </p:grpSpPr>
        <p:graphicFrame>
          <p:nvGraphicFramePr>
            <p:cNvPr id="607" name="Object 60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0260440"/>
                </p:ext>
              </p:extLst>
            </p:nvPr>
          </p:nvGraphicFramePr>
          <p:xfrm>
            <a:off x="2071670" y="4290491"/>
            <a:ext cx="18748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2" name="SPW 13.0 Graph" r:id="rId11" imgW="1874553" imgH="2312002" progId="SigmaPlotGraphicObject.12">
                    <p:embed/>
                  </p:oleObj>
                </mc:Choice>
                <mc:Fallback>
                  <p:oleObj name="SPW 13.0 Graph" r:id="rId11" imgW="1874553" imgH="2312002" progId="SigmaPlotGraphicObject.12">
                    <p:embed/>
                    <p:pic>
                      <p:nvPicPr>
                        <p:cNvPr id="596" name="Object 595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071670" y="4290491"/>
                          <a:ext cx="18748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8" name="TextBox 607"/>
            <p:cNvSpPr txBox="1"/>
            <p:nvPr/>
          </p:nvSpPr>
          <p:spPr>
            <a:xfrm>
              <a:off x="2653227" y="4257500"/>
              <a:ext cx="7425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5-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Glu</a:t>
              </a:r>
              <a:endParaRPr lang="en-US" sz="1200" dirty="0"/>
            </a:p>
          </p:txBody>
        </p:sp>
        <p:grpSp>
          <p:nvGrpSpPr>
            <p:cNvPr id="609" name="Group 608"/>
            <p:cNvGrpSpPr/>
            <p:nvPr/>
          </p:nvGrpSpPr>
          <p:grpSpPr>
            <a:xfrm>
              <a:off x="2497103" y="4566655"/>
              <a:ext cx="765923" cy="230832"/>
              <a:chOff x="2460221" y="7157605"/>
              <a:chExt cx="765923" cy="230832"/>
            </a:xfrm>
          </p:grpSpPr>
          <p:cxnSp>
            <p:nvCxnSpPr>
              <p:cNvPr id="610" name="Straight Connector 609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11" name="Group 610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612" name="Group 611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615" name="TextBox 614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616" name="Straight Connector 615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13" name="Straight Connector 612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4" name="Straight Connector 613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27" name="Group 626"/>
          <p:cNvGrpSpPr/>
          <p:nvPr/>
        </p:nvGrpSpPr>
        <p:grpSpPr>
          <a:xfrm>
            <a:off x="7953995" y="4256822"/>
            <a:ext cx="1572102" cy="2345069"/>
            <a:chOff x="7296749" y="4256822"/>
            <a:chExt cx="1874837" cy="2345069"/>
          </a:xfrm>
        </p:grpSpPr>
        <p:graphicFrame>
          <p:nvGraphicFramePr>
            <p:cNvPr id="628" name="Object 6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0080348"/>
                </p:ext>
              </p:extLst>
            </p:nvPr>
          </p:nvGraphicFramePr>
          <p:xfrm>
            <a:off x="7296749" y="4290491"/>
            <a:ext cx="18748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3" name="SPW 13.0 Graph" r:id="rId13" imgW="1874553" imgH="2312002" progId="SigmaPlotGraphicObject.12">
                    <p:embed/>
                  </p:oleObj>
                </mc:Choice>
                <mc:Fallback>
                  <p:oleObj name="SPW 13.0 Graph" r:id="rId13" imgW="1874553" imgH="2312002" progId="SigmaPlotGraphicObject.12">
                    <p:embed/>
                    <p:pic>
                      <p:nvPicPr>
                        <p:cNvPr id="844" name="Object 843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296749" y="4290491"/>
                          <a:ext cx="18748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9" name="TextBox 628"/>
            <p:cNvSpPr txBox="1"/>
            <p:nvPr/>
          </p:nvSpPr>
          <p:spPr>
            <a:xfrm>
              <a:off x="7895844" y="4256822"/>
              <a:ext cx="7416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5-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Pro</a:t>
              </a:r>
              <a:endParaRPr lang="en-US" sz="1200" dirty="0"/>
            </a:p>
          </p:txBody>
        </p:sp>
        <p:grpSp>
          <p:nvGrpSpPr>
            <p:cNvPr id="630" name="Group 629"/>
            <p:cNvGrpSpPr/>
            <p:nvPr/>
          </p:nvGrpSpPr>
          <p:grpSpPr>
            <a:xfrm>
              <a:off x="7725820" y="4561092"/>
              <a:ext cx="254617" cy="180000"/>
              <a:chOff x="727595" y="4771493"/>
              <a:chExt cx="254617" cy="180000"/>
            </a:xfrm>
          </p:grpSpPr>
          <p:grpSp>
            <p:nvGrpSpPr>
              <p:cNvPr id="639" name="Group 638"/>
              <p:cNvGrpSpPr/>
              <p:nvPr/>
            </p:nvGrpSpPr>
            <p:grpSpPr>
              <a:xfrm>
                <a:off x="729006" y="4771493"/>
                <a:ext cx="253206" cy="180000"/>
                <a:chOff x="9935737" y="2595133"/>
                <a:chExt cx="253206" cy="230832"/>
              </a:xfrm>
            </p:grpSpPr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4" name="TextBox 643"/>
                <p:cNvSpPr txBox="1"/>
                <p:nvPr/>
              </p:nvSpPr>
              <p:spPr>
                <a:xfrm>
                  <a:off x="9943819" y="2595133"/>
                  <a:ext cx="242374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</a:t>
                  </a:r>
                  <a:endParaRPr lang="en-US" sz="900" dirty="0"/>
                </a:p>
              </p:txBody>
            </p:sp>
          </p:grpSp>
          <p:cxnSp>
            <p:nvCxnSpPr>
              <p:cNvPr id="640" name="Straight Connector 639"/>
              <p:cNvCxnSpPr/>
              <p:nvPr/>
            </p:nvCxnSpPr>
            <p:spPr>
              <a:xfrm>
                <a:off x="923556" y="4874270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>
                <a:off x="727595" y="4873859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1" name="Group 630"/>
            <p:cNvGrpSpPr/>
            <p:nvPr/>
          </p:nvGrpSpPr>
          <p:grpSpPr>
            <a:xfrm>
              <a:off x="7729486" y="4732613"/>
              <a:ext cx="765923" cy="230832"/>
              <a:chOff x="2460221" y="7157605"/>
              <a:chExt cx="765923" cy="230832"/>
            </a:xfrm>
          </p:grpSpPr>
          <p:cxnSp>
            <p:nvCxnSpPr>
              <p:cNvPr id="632" name="Straight Connector 631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33" name="Group 632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634" name="Group 633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637" name="TextBox 636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638" name="Straight Connector 637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64" name="Group 663"/>
          <p:cNvGrpSpPr/>
          <p:nvPr/>
        </p:nvGrpSpPr>
        <p:grpSpPr>
          <a:xfrm>
            <a:off x="4793008" y="4261828"/>
            <a:ext cx="1572102" cy="2340063"/>
            <a:chOff x="3813838" y="4261828"/>
            <a:chExt cx="1874837" cy="2340063"/>
          </a:xfrm>
        </p:grpSpPr>
        <p:graphicFrame>
          <p:nvGraphicFramePr>
            <p:cNvPr id="665" name="Object 6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44864529"/>
                </p:ext>
              </p:extLst>
            </p:nvPr>
          </p:nvGraphicFramePr>
          <p:xfrm>
            <a:off x="3813838" y="4290491"/>
            <a:ext cx="18748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4" name="SPW 13.0 Graph" r:id="rId15" imgW="1874553" imgH="2312002" progId="SigmaPlotGraphicObject.12">
                    <p:embed/>
                  </p:oleObj>
                </mc:Choice>
                <mc:Fallback>
                  <p:oleObj name="SPW 13.0 Graph" r:id="rId15" imgW="1874553" imgH="2312002" progId="SigmaPlotGraphicObject.12">
                    <p:embed/>
                    <p:pic>
                      <p:nvPicPr>
                        <p:cNvPr id="879" name="Object 878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3813838" y="4290491"/>
                          <a:ext cx="18748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" name="TextBox 665"/>
            <p:cNvSpPr txBox="1"/>
            <p:nvPr/>
          </p:nvSpPr>
          <p:spPr>
            <a:xfrm>
              <a:off x="4396567" y="4261828"/>
              <a:ext cx="7280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/>
                <a:t>1</a:t>
              </a:r>
              <a:r>
                <a:rPr lang="nb-NO" sz="1200" dirty="0" smtClean="0"/>
                <a:t>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Ala</a:t>
              </a:r>
              <a:endParaRPr lang="en-US" sz="1200" dirty="0"/>
            </a:p>
          </p:txBody>
        </p:sp>
        <p:grpSp>
          <p:nvGrpSpPr>
            <p:cNvPr id="667" name="Group 666"/>
            <p:cNvGrpSpPr/>
            <p:nvPr/>
          </p:nvGrpSpPr>
          <p:grpSpPr>
            <a:xfrm>
              <a:off x="4253633" y="4564244"/>
              <a:ext cx="254617" cy="230832"/>
              <a:chOff x="727595" y="4771493"/>
              <a:chExt cx="254617" cy="230832"/>
            </a:xfrm>
          </p:grpSpPr>
          <p:grpSp>
            <p:nvGrpSpPr>
              <p:cNvPr id="668" name="Group 667"/>
              <p:cNvGrpSpPr/>
              <p:nvPr/>
            </p:nvGrpSpPr>
            <p:grpSpPr>
              <a:xfrm>
                <a:off x="729006" y="4771493"/>
                <a:ext cx="253206" cy="230832"/>
                <a:chOff x="9935737" y="2595133"/>
                <a:chExt cx="253206" cy="296019"/>
              </a:xfrm>
            </p:grpSpPr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3" name="TextBox 672"/>
                <p:cNvSpPr txBox="1"/>
                <p:nvPr/>
              </p:nvSpPr>
              <p:spPr>
                <a:xfrm>
                  <a:off x="9941443" y="2595133"/>
                  <a:ext cx="242374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</a:t>
                  </a:r>
                  <a:endParaRPr lang="en-US" sz="900" dirty="0"/>
                </a:p>
              </p:txBody>
            </p:sp>
          </p:grpSp>
          <p:cxnSp>
            <p:nvCxnSpPr>
              <p:cNvPr id="669" name="Straight Connector 668"/>
              <p:cNvCxnSpPr/>
              <p:nvPr/>
            </p:nvCxnSpPr>
            <p:spPr>
              <a:xfrm>
                <a:off x="923556" y="4874270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/>
              <p:cNvCxnSpPr/>
              <p:nvPr/>
            </p:nvCxnSpPr>
            <p:spPr>
              <a:xfrm>
                <a:off x="727595" y="4873859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8" name="Group 677"/>
          <p:cNvGrpSpPr/>
          <p:nvPr/>
        </p:nvGrpSpPr>
        <p:grpSpPr>
          <a:xfrm>
            <a:off x="6341515" y="4260781"/>
            <a:ext cx="1621356" cy="2347514"/>
            <a:chOff x="5463310" y="4260781"/>
            <a:chExt cx="1933575" cy="2347514"/>
          </a:xfrm>
        </p:grpSpPr>
        <p:graphicFrame>
          <p:nvGraphicFramePr>
            <p:cNvPr id="679" name="Object 67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0790813"/>
                </p:ext>
              </p:extLst>
            </p:nvPr>
          </p:nvGraphicFramePr>
          <p:xfrm>
            <a:off x="5463310" y="4296895"/>
            <a:ext cx="1933575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5" name="SPW 13.0 Graph" r:id="rId17" imgW="1934103" imgH="2312002" progId="SigmaPlotGraphicObject.12">
                    <p:embed/>
                  </p:oleObj>
                </mc:Choice>
                <mc:Fallback>
                  <p:oleObj name="SPW 13.0 Graph" r:id="rId17" imgW="1934103" imgH="2312002" progId="SigmaPlotGraphicObject.12">
                    <p:embed/>
                    <p:pic>
                      <p:nvPicPr>
                        <p:cNvPr id="646" name="Object 645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5463310" y="4296895"/>
                          <a:ext cx="1933575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0" name="TextBox 679"/>
            <p:cNvSpPr txBox="1"/>
            <p:nvPr/>
          </p:nvSpPr>
          <p:spPr>
            <a:xfrm>
              <a:off x="6154301" y="4260781"/>
              <a:ext cx="7328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/>
                <a:t>1</a:t>
              </a:r>
              <a:r>
                <a:rPr lang="nb-NO" sz="1200" dirty="0" smtClean="0"/>
                <a:t>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Lac</a:t>
              </a:r>
              <a:endParaRPr lang="en-US" sz="1200" dirty="0"/>
            </a:p>
          </p:txBody>
        </p:sp>
        <p:grpSp>
          <p:nvGrpSpPr>
            <p:cNvPr id="681" name="Group 680"/>
            <p:cNvGrpSpPr/>
            <p:nvPr/>
          </p:nvGrpSpPr>
          <p:grpSpPr>
            <a:xfrm>
              <a:off x="5970058" y="4576197"/>
              <a:ext cx="765923" cy="230832"/>
              <a:chOff x="2460221" y="7157605"/>
              <a:chExt cx="765923" cy="230832"/>
            </a:xfrm>
          </p:grpSpPr>
          <p:cxnSp>
            <p:nvCxnSpPr>
              <p:cNvPr id="690" name="Straight Connector 689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1" name="Group 690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692" name="Group 691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695" name="TextBox 694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696" name="Straight Connector 695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82" name="Group 681"/>
            <p:cNvGrpSpPr/>
            <p:nvPr/>
          </p:nvGrpSpPr>
          <p:grpSpPr>
            <a:xfrm>
              <a:off x="6225767" y="4753722"/>
              <a:ext cx="765923" cy="230832"/>
              <a:chOff x="2460221" y="7157605"/>
              <a:chExt cx="765923" cy="230832"/>
            </a:xfrm>
          </p:grpSpPr>
          <p:cxnSp>
            <p:nvCxnSpPr>
              <p:cNvPr id="683" name="Straight Connector 682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4" name="Group 683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685" name="Group 684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688" name="TextBox 687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689" name="Straight Connector 688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" name="Group 4"/>
          <p:cNvGrpSpPr/>
          <p:nvPr/>
        </p:nvGrpSpPr>
        <p:grpSpPr>
          <a:xfrm>
            <a:off x="3196293" y="4248694"/>
            <a:ext cx="1572102" cy="2331513"/>
            <a:chOff x="3196293" y="4248694"/>
            <a:chExt cx="1572102" cy="2331513"/>
          </a:xfrm>
        </p:grpSpPr>
        <p:grpSp>
          <p:nvGrpSpPr>
            <p:cNvPr id="675" name="Group 674"/>
            <p:cNvGrpSpPr/>
            <p:nvPr/>
          </p:nvGrpSpPr>
          <p:grpSpPr>
            <a:xfrm>
              <a:off x="3196293" y="4248694"/>
              <a:ext cx="1572102" cy="2331513"/>
              <a:chOff x="3196293" y="4248694"/>
              <a:chExt cx="1572102" cy="2331513"/>
            </a:xfrm>
          </p:grpSpPr>
          <p:graphicFrame>
            <p:nvGraphicFramePr>
              <p:cNvPr id="676" name="Object 67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14049515"/>
                  </p:ext>
                </p:extLst>
              </p:nvPr>
            </p:nvGraphicFramePr>
            <p:xfrm>
              <a:off x="3196293" y="4268807"/>
              <a:ext cx="1572102" cy="2311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96" name="SPW 13.0 Graph" r:id="rId19" imgW="1874553" imgH="2312002" progId="SigmaPlotGraphicObject.12">
                      <p:embed/>
                    </p:oleObj>
                  </mc:Choice>
                  <mc:Fallback>
                    <p:oleObj name="SPW 13.0 Graph" r:id="rId19" imgW="1874553" imgH="2312002" progId="SigmaPlotGraphicObject.12">
                      <p:embed/>
                      <p:pic>
                        <p:nvPicPr>
                          <p:cNvPr id="2" name="Object 1"/>
                          <p:cNvPicPr/>
                          <p:nvPr/>
                        </p:nvPicPr>
                        <p:blipFill>
                          <a:blip r:embed="rId20"/>
                          <a:stretch>
                            <a:fillRect/>
                          </a:stretch>
                        </p:blipFill>
                        <p:spPr>
                          <a:xfrm>
                            <a:off x="3196293" y="4268807"/>
                            <a:ext cx="1572102" cy="23114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7" name="TextBox 676"/>
              <p:cNvSpPr txBox="1"/>
              <p:nvPr/>
            </p:nvSpPr>
            <p:spPr>
              <a:xfrm>
                <a:off x="3515745" y="4248694"/>
                <a:ext cx="7425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1</a:t>
                </a:r>
                <a:r>
                  <a:rPr lang="nb-NO" sz="1200" dirty="0" smtClean="0"/>
                  <a:t>-</a:t>
                </a:r>
                <a:r>
                  <a:rPr lang="nb-NO" sz="1200" baseline="30000" dirty="0" smtClean="0"/>
                  <a:t>13</a:t>
                </a:r>
                <a:r>
                  <a:rPr lang="nb-NO" sz="1200" dirty="0" smtClean="0"/>
                  <a:t>C Glu</a:t>
                </a:r>
                <a:endParaRPr lang="en-US" sz="1200" dirty="0"/>
              </a:p>
            </p:txBody>
          </p:sp>
        </p:grpSp>
        <p:grpSp>
          <p:nvGrpSpPr>
            <p:cNvPr id="697" name="Group 696"/>
            <p:cNvGrpSpPr/>
            <p:nvPr/>
          </p:nvGrpSpPr>
          <p:grpSpPr>
            <a:xfrm>
              <a:off x="3523943" y="4546993"/>
              <a:ext cx="251627" cy="230832"/>
              <a:chOff x="682608" y="4756045"/>
              <a:chExt cx="300082" cy="230832"/>
            </a:xfrm>
          </p:grpSpPr>
          <p:grpSp>
            <p:nvGrpSpPr>
              <p:cNvPr id="698" name="Group 697"/>
              <p:cNvGrpSpPr/>
              <p:nvPr/>
            </p:nvGrpSpPr>
            <p:grpSpPr>
              <a:xfrm>
                <a:off x="682608" y="4756045"/>
                <a:ext cx="300082" cy="230832"/>
                <a:chOff x="9889339" y="2575323"/>
                <a:chExt cx="300082" cy="296019"/>
              </a:xfrm>
            </p:grpSpPr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3" name="TextBox 702"/>
                <p:cNvSpPr txBox="1"/>
                <p:nvPr/>
              </p:nvSpPr>
              <p:spPr>
                <a:xfrm>
                  <a:off x="9889339" y="2575323"/>
                  <a:ext cx="300082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</a:t>
                  </a:r>
                  <a:endParaRPr lang="en-US" sz="900" dirty="0"/>
                </a:p>
              </p:txBody>
            </p:sp>
          </p:grpSp>
          <p:cxnSp>
            <p:nvCxnSpPr>
              <p:cNvPr id="699" name="Straight Connector 698"/>
              <p:cNvCxnSpPr/>
              <p:nvPr/>
            </p:nvCxnSpPr>
            <p:spPr>
              <a:xfrm>
                <a:off x="944985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7" name="Group 616"/>
          <p:cNvGrpSpPr/>
          <p:nvPr/>
        </p:nvGrpSpPr>
        <p:grpSpPr>
          <a:xfrm>
            <a:off x="9461186" y="4277833"/>
            <a:ext cx="1553467" cy="2314297"/>
            <a:chOff x="9059214" y="4284555"/>
            <a:chExt cx="1852613" cy="2314297"/>
          </a:xfrm>
        </p:grpSpPr>
        <p:graphicFrame>
          <p:nvGraphicFramePr>
            <p:cNvPr id="618" name="Object 6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9223176"/>
                </p:ext>
              </p:extLst>
            </p:nvPr>
          </p:nvGraphicFramePr>
          <p:xfrm>
            <a:off x="9059214" y="4287452"/>
            <a:ext cx="1852613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7" name="SPW 13.0 Graph" r:id="rId21" imgW="1853260" imgH="2312002" progId="SigmaPlotGraphicObject.12">
                    <p:embed/>
                  </p:oleObj>
                </mc:Choice>
                <mc:Fallback>
                  <p:oleObj name="SPW 13.0 Graph" r:id="rId21" imgW="1853260" imgH="2312002" progId="SigmaPlotGraphicObject.12">
                    <p:embed/>
                    <p:pic>
                      <p:nvPicPr>
                        <p:cNvPr id="835" name="Object 834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9059214" y="4287452"/>
                          <a:ext cx="1852613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9" name="TextBox 618"/>
            <p:cNvSpPr txBox="1"/>
            <p:nvPr/>
          </p:nvSpPr>
          <p:spPr>
            <a:xfrm>
              <a:off x="9209037" y="4284555"/>
              <a:ext cx="1359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5-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Glu/5-</a:t>
              </a:r>
              <a:r>
                <a:rPr lang="nb-NO" sz="1200" baseline="30000" dirty="0" smtClean="0"/>
                <a:t>13</a:t>
              </a:r>
              <a:r>
                <a:rPr lang="nb-NO" sz="1200" dirty="0" smtClean="0"/>
                <a:t>C </a:t>
              </a:r>
              <a:r>
                <a:rPr lang="nb-NO" sz="1200" dirty="0" err="1" smtClean="0"/>
                <a:t>Gln</a:t>
              </a:r>
              <a:endParaRPr lang="en-US" sz="1200" dirty="0"/>
            </a:p>
          </p:txBody>
        </p:sp>
        <p:grpSp>
          <p:nvGrpSpPr>
            <p:cNvPr id="620" name="Group 619"/>
            <p:cNvGrpSpPr/>
            <p:nvPr/>
          </p:nvGrpSpPr>
          <p:grpSpPr>
            <a:xfrm>
              <a:off x="9460700" y="4557472"/>
              <a:ext cx="254617" cy="180000"/>
              <a:chOff x="727595" y="4771493"/>
              <a:chExt cx="254617" cy="180000"/>
            </a:xfrm>
          </p:grpSpPr>
          <p:grpSp>
            <p:nvGrpSpPr>
              <p:cNvPr id="621" name="Group 620"/>
              <p:cNvGrpSpPr/>
              <p:nvPr/>
            </p:nvGrpSpPr>
            <p:grpSpPr>
              <a:xfrm>
                <a:off x="729006" y="4771493"/>
                <a:ext cx="253206" cy="180000"/>
                <a:chOff x="9935737" y="2595133"/>
                <a:chExt cx="253206" cy="230832"/>
              </a:xfrm>
            </p:grpSpPr>
            <p:cxnSp>
              <p:nvCxnSpPr>
                <p:cNvPr id="624" name="Straight Connector 623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5" name="Straight Connector 624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6" name="TextBox 625"/>
                <p:cNvSpPr txBox="1"/>
                <p:nvPr/>
              </p:nvSpPr>
              <p:spPr>
                <a:xfrm>
                  <a:off x="9943819" y="2595133"/>
                  <a:ext cx="242374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</a:t>
                  </a:r>
                  <a:endParaRPr lang="en-US" sz="900" dirty="0"/>
                </a:p>
              </p:txBody>
            </p:sp>
          </p:grpSp>
          <p:cxnSp>
            <p:nvCxnSpPr>
              <p:cNvPr id="622" name="Straight Connector 621"/>
              <p:cNvCxnSpPr/>
              <p:nvPr/>
            </p:nvCxnSpPr>
            <p:spPr>
              <a:xfrm>
                <a:off x="923556" y="4874270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727595" y="4873859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08" name="Group 1207"/>
          <p:cNvGrpSpPr/>
          <p:nvPr/>
        </p:nvGrpSpPr>
        <p:grpSpPr>
          <a:xfrm>
            <a:off x="3768482" y="9381140"/>
            <a:ext cx="1887537" cy="2342054"/>
            <a:chOff x="3800377" y="6809158"/>
            <a:chExt cx="1887537" cy="2342054"/>
          </a:xfrm>
        </p:grpSpPr>
        <p:graphicFrame>
          <p:nvGraphicFramePr>
            <p:cNvPr id="1299" name="Object 12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2823023"/>
                </p:ext>
              </p:extLst>
            </p:nvPr>
          </p:nvGraphicFramePr>
          <p:xfrm>
            <a:off x="3800377" y="6839812"/>
            <a:ext cx="18875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8" name="SPW 13.0 Graph" r:id="rId23" imgW="1886824" imgH="2312002" progId="SigmaPlotGraphicObject.12">
                    <p:embed/>
                  </p:oleObj>
                </mc:Choice>
                <mc:Fallback>
                  <p:oleObj name="SPW 13.0 Graph" r:id="rId23" imgW="1886824" imgH="2312002" progId="SigmaPlotGraphicObject.12">
                    <p:embed/>
                    <p:pic>
                      <p:nvPicPr>
                        <p:cNvPr id="15" name="Object 14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3800377" y="6839812"/>
                          <a:ext cx="18875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00" name="TextBox 1299"/>
            <p:cNvSpPr txBox="1"/>
            <p:nvPr/>
          </p:nvSpPr>
          <p:spPr>
            <a:xfrm>
              <a:off x="4571600" y="6809158"/>
              <a:ext cx="3834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Ala</a:t>
              </a:r>
              <a:endParaRPr lang="en-US" sz="1200" dirty="0"/>
            </a:p>
          </p:txBody>
        </p:sp>
        <p:grpSp>
          <p:nvGrpSpPr>
            <p:cNvPr id="1301" name="Group 1300"/>
            <p:cNvGrpSpPr/>
            <p:nvPr/>
          </p:nvGrpSpPr>
          <p:grpSpPr>
            <a:xfrm>
              <a:off x="4219612" y="7112945"/>
              <a:ext cx="254617" cy="230832"/>
              <a:chOff x="727595" y="4771493"/>
              <a:chExt cx="254617" cy="230832"/>
            </a:xfrm>
          </p:grpSpPr>
          <p:grpSp>
            <p:nvGrpSpPr>
              <p:cNvPr id="1302" name="Group 1301"/>
              <p:cNvGrpSpPr/>
              <p:nvPr/>
            </p:nvGrpSpPr>
            <p:grpSpPr>
              <a:xfrm>
                <a:off x="729006" y="4771493"/>
                <a:ext cx="253206" cy="230832"/>
                <a:chOff x="9935737" y="2595133"/>
                <a:chExt cx="253206" cy="296019"/>
              </a:xfrm>
            </p:grpSpPr>
            <p:cxnSp>
              <p:nvCxnSpPr>
                <p:cNvPr id="1305" name="Straight Connector 1304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6" name="Straight Connector 1305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07" name="TextBox 1306"/>
                <p:cNvSpPr txBox="1"/>
                <p:nvPr/>
              </p:nvSpPr>
              <p:spPr>
                <a:xfrm>
                  <a:off x="9936678" y="2595133"/>
                  <a:ext cx="242374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</a:t>
                  </a:r>
                  <a:endParaRPr lang="en-US" sz="900" dirty="0"/>
                </a:p>
              </p:txBody>
            </p:sp>
          </p:grpSp>
          <p:cxnSp>
            <p:nvCxnSpPr>
              <p:cNvPr id="1303" name="Straight Connector 1302"/>
              <p:cNvCxnSpPr/>
              <p:nvPr/>
            </p:nvCxnSpPr>
            <p:spPr>
              <a:xfrm>
                <a:off x="923556" y="4874270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4" name="Straight Connector 1303"/>
              <p:cNvCxnSpPr/>
              <p:nvPr/>
            </p:nvCxnSpPr>
            <p:spPr>
              <a:xfrm>
                <a:off x="727595" y="4873859"/>
                <a:ext cx="54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11" name="Group 1210"/>
          <p:cNvGrpSpPr/>
          <p:nvPr/>
        </p:nvGrpSpPr>
        <p:grpSpPr>
          <a:xfrm>
            <a:off x="5505995" y="9379530"/>
            <a:ext cx="1887537" cy="2343664"/>
            <a:chOff x="5537890" y="6807548"/>
            <a:chExt cx="1887537" cy="2343664"/>
          </a:xfrm>
        </p:grpSpPr>
        <p:graphicFrame>
          <p:nvGraphicFramePr>
            <p:cNvPr id="1256" name="Object 12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9594382"/>
                </p:ext>
              </p:extLst>
            </p:nvPr>
          </p:nvGraphicFramePr>
          <p:xfrm>
            <a:off x="5537890" y="6839812"/>
            <a:ext cx="1887537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9" name="SPW 13.0 Graph" r:id="rId25" imgW="1886824" imgH="2312002" progId="SigmaPlotGraphicObject.12">
                    <p:embed/>
                  </p:oleObj>
                </mc:Choice>
                <mc:Fallback>
                  <p:oleObj name="SPW 13.0 Graph" r:id="rId25" imgW="1886824" imgH="2312002" progId="SigmaPlotGraphicObject.12">
                    <p:embed/>
                    <p:pic>
                      <p:nvPicPr>
                        <p:cNvPr id="12" name="Object 11"/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5537890" y="6839812"/>
                          <a:ext cx="1887537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7" name="TextBox 1256"/>
            <p:cNvSpPr txBox="1"/>
            <p:nvPr/>
          </p:nvSpPr>
          <p:spPr>
            <a:xfrm>
              <a:off x="6280744" y="6807548"/>
              <a:ext cx="3882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Lac</a:t>
              </a:r>
              <a:endParaRPr lang="en-US" sz="1200" dirty="0"/>
            </a:p>
          </p:txBody>
        </p:sp>
        <p:grpSp>
          <p:nvGrpSpPr>
            <p:cNvPr id="1258" name="Group 1257"/>
            <p:cNvGrpSpPr/>
            <p:nvPr/>
          </p:nvGrpSpPr>
          <p:grpSpPr>
            <a:xfrm>
              <a:off x="5962101" y="7145729"/>
              <a:ext cx="765923" cy="230832"/>
              <a:chOff x="2460221" y="7157605"/>
              <a:chExt cx="765923" cy="230832"/>
            </a:xfrm>
          </p:grpSpPr>
          <p:cxnSp>
            <p:nvCxnSpPr>
              <p:cNvPr id="1259" name="Straight Connector 1258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0" name="Group 1259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1261" name="Group 1260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1264" name="TextBox 1263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1265" name="Straight Connector 1264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62" name="Straight Connector 1261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3" name="Straight Connector 1262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TextBox 1"/>
          <p:cNvSpPr txBox="1"/>
          <p:nvPr/>
        </p:nvSpPr>
        <p:spPr>
          <a:xfrm>
            <a:off x="474266" y="6661944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MAS98.06</a:t>
            </a:r>
            <a:endParaRPr lang="en-US" dirty="0"/>
          </a:p>
        </p:txBody>
      </p:sp>
      <p:sp>
        <p:nvSpPr>
          <p:cNvPr id="834" name="TextBox 833"/>
          <p:cNvSpPr txBox="1"/>
          <p:nvPr/>
        </p:nvSpPr>
        <p:spPr>
          <a:xfrm>
            <a:off x="5618415" y="6581740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MAS98.12</a:t>
            </a:r>
            <a:endParaRPr lang="en-US" dirty="0"/>
          </a:p>
        </p:txBody>
      </p:sp>
      <p:sp>
        <p:nvSpPr>
          <p:cNvPr id="835" name="TextBox 834"/>
          <p:cNvSpPr txBox="1"/>
          <p:nvPr/>
        </p:nvSpPr>
        <p:spPr>
          <a:xfrm>
            <a:off x="44776" y="6622319"/>
            <a:ext cx="44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c</a:t>
            </a:r>
            <a:r>
              <a:rPr lang="nb-NO" sz="2800" dirty="0" smtClean="0"/>
              <a:t>)</a:t>
            </a:r>
            <a:endParaRPr lang="en-US" sz="2800" dirty="0"/>
          </a:p>
        </p:txBody>
      </p:sp>
      <p:sp>
        <p:nvSpPr>
          <p:cNvPr id="463" name="Left Arrow 462"/>
          <p:cNvSpPr/>
          <p:nvPr/>
        </p:nvSpPr>
        <p:spPr>
          <a:xfrm rot="17827954">
            <a:off x="607440" y="8269181"/>
            <a:ext cx="161527" cy="76314"/>
          </a:xfrm>
          <a:prstGeom prst="lef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72773" y="6645220"/>
            <a:ext cx="5013985" cy="2460249"/>
            <a:chOff x="272773" y="6645220"/>
            <a:chExt cx="5013985" cy="2460249"/>
          </a:xfrm>
        </p:grpSpPr>
        <p:grpSp>
          <p:nvGrpSpPr>
            <p:cNvPr id="739" name="Group 738"/>
            <p:cNvGrpSpPr/>
            <p:nvPr/>
          </p:nvGrpSpPr>
          <p:grpSpPr>
            <a:xfrm>
              <a:off x="469832" y="6645220"/>
              <a:ext cx="4816926" cy="2454446"/>
              <a:chOff x="-9090" y="414709"/>
              <a:chExt cx="4816926" cy="2454446"/>
            </a:xfrm>
          </p:grpSpPr>
          <p:sp>
            <p:nvSpPr>
              <p:cNvPr id="740" name="TextBox 739"/>
              <p:cNvSpPr txBox="1"/>
              <p:nvPr/>
            </p:nvSpPr>
            <p:spPr>
              <a:xfrm>
                <a:off x="616507" y="2262455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1</a:t>
                </a:r>
                <a:endParaRPr lang="en-US" sz="1200" dirty="0"/>
              </a:p>
            </p:txBody>
          </p:sp>
          <p:grpSp>
            <p:nvGrpSpPr>
              <p:cNvPr id="741" name="Group 740"/>
              <p:cNvGrpSpPr/>
              <p:nvPr/>
            </p:nvGrpSpPr>
            <p:grpSpPr>
              <a:xfrm>
                <a:off x="-9090" y="414709"/>
                <a:ext cx="4816926" cy="2454446"/>
                <a:chOff x="-9090" y="414709"/>
                <a:chExt cx="4816926" cy="2454446"/>
              </a:xfrm>
            </p:grpSpPr>
            <p:sp>
              <p:nvSpPr>
                <p:cNvPr id="742" name="Oval 741"/>
                <p:cNvSpPr/>
                <p:nvPr/>
              </p:nvSpPr>
              <p:spPr>
                <a:xfrm>
                  <a:off x="496012" y="958829"/>
                  <a:ext cx="1119948" cy="117809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nb-NO" sz="2000" i="1" dirty="0" smtClean="0">
                      <a:solidFill>
                        <a:schemeClr val="tx1"/>
                      </a:solidFill>
                    </a:rPr>
                    <a:t>TCA</a:t>
                  </a:r>
                </a:p>
                <a:p>
                  <a:pPr algn="ctr"/>
                  <a:r>
                    <a:rPr lang="nb-NO" sz="2000" i="1" dirty="0" err="1" smtClean="0">
                      <a:solidFill>
                        <a:schemeClr val="tx1"/>
                      </a:solidFill>
                    </a:rPr>
                    <a:t>cycle</a:t>
                  </a:r>
                  <a:endParaRPr lang="en-US" sz="2000" i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743" name="Straight Arrow Connector 742"/>
                <p:cNvCxnSpPr/>
                <p:nvPr/>
              </p:nvCxnSpPr>
              <p:spPr>
                <a:xfrm flipH="1" flipV="1">
                  <a:off x="721041" y="2029747"/>
                  <a:ext cx="72325" cy="30643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44" name="Group 743"/>
                <p:cNvGrpSpPr/>
                <p:nvPr/>
              </p:nvGrpSpPr>
              <p:grpSpPr>
                <a:xfrm>
                  <a:off x="-9090" y="414709"/>
                  <a:ext cx="4816926" cy="2454446"/>
                  <a:chOff x="-9090" y="414709"/>
                  <a:chExt cx="4816926" cy="2454446"/>
                </a:xfrm>
              </p:grpSpPr>
              <p:grpSp>
                <p:nvGrpSpPr>
                  <p:cNvPr id="745" name="Group 744"/>
                  <p:cNvGrpSpPr/>
                  <p:nvPr/>
                </p:nvGrpSpPr>
                <p:grpSpPr>
                  <a:xfrm>
                    <a:off x="3481748" y="1332731"/>
                    <a:ext cx="186496" cy="910233"/>
                    <a:chOff x="3596047" y="1070597"/>
                    <a:chExt cx="186496" cy="910233"/>
                  </a:xfrm>
                </p:grpSpPr>
                <p:grpSp>
                  <p:nvGrpSpPr>
                    <p:cNvPr id="828" name="Group 827"/>
                    <p:cNvGrpSpPr/>
                    <p:nvPr/>
                  </p:nvGrpSpPr>
                  <p:grpSpPr>
                    <a:xfrm>
                      <a:off x="3596047" y="1070597"/>
                      <a:ext cx="185133" cy="721826"/>
                      <a:chOff x="4409897" y="1122243"/>
                      <a:chExt cx="185133" cy="721826"/>
                    </a:xfrm>
                  </p:grpSpPr>
                  <p:sp>
                    <p:nvSpPr>
                      <p:cNvPr id="830" name="Oval 829"/>
                      <p:cNvSpPr/>
                      <p:nvPr/>
                    </p:nvSpPr>
                    <p:spPr>
                      <a:xfrm>
                        <a:off x="4413145" y="1664069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31" name="Oval 830"/>
                      <p:cNvSpPr/>
                      <p:nvPr/>
                    </p:nvSpPr>
                    <p:spPr>
                      <a:xfrm>
                        <a:off x="4409897" y="1482006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32" name="Oval 831"/>
                      <p:cNvSpPr/>
                      <p:nvPr/>
                    </p:nvSpPr>
                    <p:spPr>
                      <a:xfrm>
                        <a:off x="4415030" y="1301091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33" name="Oval 832"/>
                      <p:cNvSpPr/>
                      <p:nvPr/>
                    </p:nvSpPr>
                    <p:spPr>
                      <a:xfrm>
                        <a:off x="4413752" y="1122243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829" name="Oval 828"/>
                    <p:cNvSpPr/>
                    <p:nvPr/>
                  </p:nvSpPr>
                  <p:spPr>
                    <a:xfrm>
                      <a:off x="3602543" y="1800830"/>
                      <a:ext cx="180000" cy="180000"/>
                    </a:xfrm>
                    <a:prstGeom prst="ellipse">
                      <a:avLst/>
                    </a:prstGeom>
                    <a:solidFill>
                      <a:srgbClr val="6565FF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↑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746" name="Group 745"/>
                  <p:cNvGrpSpPr/>
                  <p:nvPr/>
                </p:nvGrpSpPr>
                <p:grpSpPr>
                  <a:xfrm>
                    <a:off x="2625543" y="1807412"/>
                    <a:ext cx="806259" cy="913551"/>
                    <a:chOff x="7220624" y="1701321"/>
                    <a:chExt cx="806259" cy="913551"/>
                  </a:xfrm>
                </p:grpSpPr>
                <p:grpSp>
                  <p:nvGrpSpPr>
                    <p:cNvPr id="819" name="Group 818"/>
                    <p:cNvGrpSpPr/>
                    <p:nvPr/>
                  </p:nvGrpSpPr>
                  <p:grpSpPr>
                    <a:xfrm>
                      <a:off x="7220624" y="1701321"/>
                      <a:ext cx="806259" cy="913551"/>
                      <a:chOff x="7220624" y="1701321"/>
                      <a:chExt cx="806259" cy="913551"/>
                    </a:xfrm>
                  </p:grpSpPr>
                  <p:sp>
                    <p:nvSpPr>
                      <p:cNvPr id="822" name="TextBox 821"/>
                      <p:cNvSpPr txBox="1"/>
                      <p:nvPr/>
                    </p:nvSpPr>
                    <p:spPr>
                      <a:xfrm>
                        <a:off x="7324447" y="1701321"/>
                        <a:ext cx="702436" cy="40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nb-NO" sz="2000" dirty="0" smtClean="0"/>
                          <a:t>GLS1</a:t>
                        </a:r>
                        <a:endParaRPr lang="en-US" sz="2000" dirty="0"/>
                      </a:p>
                    </p:txBody>
                  </p:sp>
                  <p:sp>
                    <p:nvSpPr>
                      <p:cNvPr id="823" name="TextBox 822"/>
                      <p:cNvSpPr txBox="1"/>
                      <p:nvPr/>
                    </p:nvSpPr>
                    <p:spPr>
                      <a:xfrm>
                        <a:off x="7220624" y="2278604"/>
                        <a:ext cx="795328" cy="33626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nb-NO" sz="1600" dirty="0" smtClean="0"/>
                          <a:t>CB-839</a:t>
                        </a:r>
                        <a:endParaRPr lang="en-US" sz="1600" dirty="0"/>
                      </a:p>
                    </p:txBody>
                  </p:sp>
                  <p:cxnSp>
                    <p:nvCxnSpPr>
                      <p:cNvPr id="825" name="Straight Connector 824"/>
                      <p:cNvCxnSpPr/>
                      <p:nvPr/>
                    </p:nvCxnSpPr>
                    <p:spPr>
                      <a:xfrm>
                        <a:off x="7621861" y="2080222"/>
                        <a:ext cx="2381" cy="263419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821" name="Straight Connector 820"/>
                    <p:cNvCxnSpPr/>
                    <p:nvPr/>
                  </p:nvCxnSpPr>
                  <p:spPr>
                    <a:xfrm>
                      <a:off x="7550424" y="2075434"/>
                      <a:ext cx="13573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47" name="Group 746"/>
                  <p:cNvGrpSpPr/>
                  <p:nvPr/>
                </p:nvGrpSpPr>
                <p:grpSpPr>
                  <a:xfrm>
                    <a:off x="-9090" y="1624670"/>
                    <a:ext cx="524375" cy="476209"/>
                    <a:chOff x="1557818" y="3429895"/>
                    <a:chExt cx="496021" cy="476209"/>
                  </a:xfrm>
                </p:grpSpPr>
                <p:sp>
                  <p:nvSpPr>
                    <p:cNvPr id="816" name="Left Arrow 815"/>
                    <p:cNvSpPr/>
                    <p:nvPr/>
                  </p:nvSpPr>
                  <p:spPr>
                    <a:xfrm rot="18193739">
                      <a:off x="1912053" y="3461578"/>
                      <a:ext cx="146970" cy="83603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17" name="TextBox 816"/>
                    <p:cNvSpPr txBox="1"/>
                    <p:nvPr/>
                  </p:nvSpPr>
                  <p:spPr>
                    <a:xfrm>
                      <a:off x="1557818" y="3442586"/>
                      <a:ext cx="496021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2000" dirty="0" smtClean="0"/>
                        <a:t>Pyr</a:t>
                      </a:r>
                      <a:endParaRPr lang="en-US" sz="2000" dirty="0"/>
                    </a:p>
                  </p:txBody>
                </p:sp>
                <p:sp>
                  <p:nvSpPr>
                    <p:cNvPr id="818" name="Left Arrow 817"/>
                    <p:cNvSpPr/>
                    <p:nvPr/>
                  </p:nvSpPr>
                  <p:spPr>
                    <a:xfrm rot="13836165">
                      <a:off x="1886445" y="3789247"/>
                      <a:ext cx="161527" cy="72188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748" name="Group 747"/>
                  <p:cNvGrpSpPr/>
                  <p:nvPr/>
                </p:nvGrpSpPr>
                <p:grpSpPr>
                  <a:xfrm>
                    <a:off x="2678337" y="1638914"/>
                    <a:ext cx="630881" cy="286217"/>
                    <a:chOff x="2578221" y="2715253"/>
                    <a:chExt cx="596768" cy="286217"/>
                  </a:xfrm>
                </p:grpSpPr>
                <p:sp>
                  <p:nvSpPr>
                    <p:cNvPr id="814" name="Left Arrow 813"/>
                    <p:cNvSpPr/>
                    <p:nvPr/>
                  </p:nvSpPr>
                  <p:spPr>
                    <a:xfrm>
                      <a:off x="2578221" y="2715253"/>
                      <a:ext cx="596768" cy="103907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15" name="Curved Down Arrow 814"/>
                    <p:cNvSpPr/>
                    <p:nvPr/>
                  </p:nvSpPr>
                  <p:spPr>
                    <a:xfrm rot="10800000" flipV="1">
                      <a:off x="2672452" y="2817138"/>
                      <a:ext cx="458162" cy="184332"/>
                    </a:xfrm>
                    <a:prstGeom prst="curvedDown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cxnSp>
                <p:nvCxnSpPr>
                  <p:cNvPr id="749" name="Straight Arrow Connector 748"/>
                  <p:cNvCxnSpPr/>
                  <p:nvPr/>
                </p:nvCxnSpPr>
                <p:spPr>
                  <a:xfrm flipH="1">
                    <a:off x="1347077" y="1984231"/>
                    <a:ext cx="88611" cy="64030"/>
                  </a:xfrm>
                  <a:prstGeom prst="straightConnector1">
                    <a:avLst/>
                  </a:prstGeom>
                  <a:ln>
                    <a:solidFill>
                      <a:schemeClr val="accent1">
                        <a:lumMod val="7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50" name="Group 749"/>
                  <p:cNvGrpSpPr/>
                  <p:nvPr/>
                </p:nvGrpSpPr>
                <p:grpSpPr>
                  <a:xfrm>
                    <a:off x="3369409" y="1095361"/>
                    <a:ext cx="1282723" cy="1630500"/>
                    <a:chOff x="3231925" y="2171700"/>
                    <a:chExt cx="1213364" cy="1630500"/>
                  </a:xfrm>
                </p:grpSpPr>
                <p:cxnSp>
                  <p:nvCxnSpPr>
                    <p:cNvPr id="811" name="Straight Connector 810"/>
                    <p:cNvCxnSpPr/>
                    <p:nvPr/>
                  </p:nvCxnSpPr>
                  <p:spPr>
                    <a:xfrm>
                      <a:off x="3832860" y="2171700"/>
                      <a:ext cx="0" cy="1396942"/>
                    </a:xfrm>
                    <a:prstGeom prst="line">
                      <a:avLst/>
                    </a:prstGeom>
                    <a:ln w="57150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12" name="Left Arrow 811"/>
                    <p:cNvSpPr/>
                    <p:nvPr/>
                  </p:nvSpPr>
                  <p:spPr>
                    <a:xfrm>
                      <a:off x="3581151" y="2702901"/>
                      <a:ext cx="469333" cy="165151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13" name="TextBox 812"/>
                    <p:cNvSpPr txBox="1"/>
                    <p:nvPr/>
                  </p:nvSpPr>
                  <p:spPr>
                    <a:xfrm>
                      <a:off x="3231925" y="3494423"/>
                      <a:ext cx="121336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1400" i="1" dirty="0" smtClean="0"/>
                        <a:t>Cell </a:t>
                      </a:r>
                      <a:r>
                        <a:rPr lang="nb-NO" sz="1400" i="1" dirty="0" err="1" smtClean="0"/>
                        <a:t>membrane</a:t>
                      </a:r>
                      <a:endParaRPr lang="en-US" sz="1400" i="1" dirty="0"/>
                    </a:p>
                  </p:txBody>
                </p:sp>
              </p:grpSp>
              <p:grpSp>
                <p:nvGrpSpPr>
                  <p:cNvPr id="751" name="Group 750"/>
                  <p:cNvGrpSpPr/>
                  <p:nvPr/>
                </p:nvGrpSpPr>
                <p:grpSpPr>
                  <a:xfrm>
                    <a:off x="4267303" y="784536"/>
                    <a:ext cx="540533" cy="1472510"/>
                    <a:chOff x="4267303" y="784536"/>
                    <a:chExt cx="540533" cy="1472510"/>
                  </a:xfrm>
                </p:grpSpPr>
                <p:grpSp>
                  <p:nvGrpSpPr>
                    <p:cNvPr id="802" name="Group 801"/>
                    <p:cNvGrpSpPr/>
                    <p:nvPr/>
                  </p:nvGrpSpPr>
                  <p:grpSpPr>
                    <a:xfrm>
                      <a:off x="4320787" y="1305654"/>
                      <a:ext cx="186227" cy="898938"/>
                      <a:chOff x="4408803" y="1122243"/>
                      <a:chExt cx="186227" cy="898938"/>
                    </a:xfrm>
                  </p:grpSpPr>
                  <p:sp>
                    <p:nvSpPr>
                      <p:cNvPr id="806" name="Oval 805"/>
                      <p:cNvSpPr/>
                      <p:nvPr/>
                    </p:nvSpPr>
                    <p:spPr>
                      <a:xfrm>
                        <a:off x="4408803" y="1841181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6565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07" name="Oval 806"/>
                      <p:cNvSpPr/>
                      <p:nvPr/>
                    </p:nvSpPr>
                    <p:spPr>
                      <a:xfrm>
                        <a:off x="4413145" y="1664069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08" name="Oval 807"/>
                      <p:cNvSpPr/>
                      <p:nvPr/>
                    </p:nvSpPr>
                    <p:spPr>
                      <a:xfrm>
                        <a:off x="4409897" y="1482006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09" name="Oval 808"/>
                      <p:cNvSpPr/>
                      <p:nvPr/>
                    </p:nvSpPr>
                    <p:spPr>
                      <a:xfrm>
                        <a:off x="4415030" y="1301091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10" name="Oval 809"/>
                      <p:cNvSpPr/>
                      <p:nvPr/>
                    </p:nvSpPr>
                    <p:spPr>
                      <a:xfrm>
                        <a:off x="4413752" y="1122243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803" name="Group 802"/>
                    <p:cNvGrpSpPr/>
                    <p:nvPr/>
                  </p:nvGrpSpPr>
                  <p:grpSpPr>
                    <a:xfrm>
                      <a:off x="4267303" y="784536"/>
                      <a:ext cx="540533" cy="1472510"/>
                      <a:chOff x="4081688" y="2044713"/>
                      <a:chExt cx="511305" cy="1472510"/>
                    </a:xfrm>
                  </p:grpSpPr>
                  <p:sp>
                    <p:nvSpPr>
                      <p:cNvPr id="804" name="TextBox 803"/>
                      <p:cNvSpPr txBox="1"/>
                      <p:nvPr/>
                    </p:nvSpPr>
                    <p:spPr>
                      <a:xfrm>
                        <a:off x="4264281" y="3240224"/>
                        <a:ext cx="248981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nb-NO" sz="1200" dirty="0" smtClean="0"/>
                          <a:t>5</a:t>
                        </a:r>
                        <a:endParaRPr lang="en-US" sz="1200" dirty="0"/>
                      </a:p>
                    </p:txBody>
                  </p:sp>
                  <p:sp>
                    <p:nvSpPr>
                      <p:cNvPr id="805" name="TextBox 804"/>
                      <p:cNvSpPr txBox="1"/>
                      <p:nvPr/>
                    </p:nvSpPr>
                    <p:spPr>
                      <a:xfrm>
                        <a:off x="4081688" y="2044713"/>
                        <a:ext cx="511305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nb-NO" sz="2000" dirty="0" err="1" smtClean="0"/>
                          <a:t>Gln</a:t>
                        </a:r>
                        <a:endParaRPr lang="en-US" sz="2000" dirty="0"/>
                      </a:p>
                    </p:txBody>
                  </p:sp>
                </p:grpSp>
              </p:grpSp>
              <p:grpSp>
                <p:nvGrpSpPr>
                  <p:cNvPr id="752" name="Group 751"/>
                  <p:cNvGrpSpPr/>
                  <p:nvPr/>
                </p:nvGrpSpPr>
                <p:grpSpPr>
                  <a:xfrm>
                    <a:off x="3210639" y="816188"/>
                    <a:ext cx="669670" cy="1467266"/>
                    <a:chOff x="3057411" y="2020148"/>
                    <a:chExt cx="633460" cy="1467266"/>
                  </a:xfrm>
                </p:grpSpPr>
                <p:sp>
                  <p:nvSpPr>
                    <p:cNvPr id="800" name="TextBox 799"/>
                    <p:cNvSpPr txBox="1"/>
                    <p:nvPr/>
                  </p:nvSpPr>
                  <p:spPr>
                    <a:xfrm>
                      <a:off x="3441890" y="3210415"/>
                      <a:ext cx="24898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1200" dirty="0" smtClean="0"/>
                        <a:t>5</a:t>
                      </a:r>
                      <a:endParaRPr lang="en-US" sz="1200" dirty="0"/>
                    </a:p>
                  </p:txBody>
                </p:sp>
                <p:sp>
                  <p:nvSpPr>
                    <p:cNvPr id="801" name="TextBox 800"/>
                    <p:cNvSpPr txBox="1"/>
                    <p:nvPr/>
                  </p:nvSpPr>
                  <p:spPr>
                    <a:xfrm>
                      <a:off x="3057411" y="2020148"/>
                      <a:ext cx="511305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2000" dirty="0" err="1" smtClean="0"/>
                        <a:t>Gln</a:t>
                      </a:r>
                      <a:endParaRPr lang="en-US" sz="2000" dirty="0"/>
                    </a:p>
                  </p:txBody>
                </p:sp>
              </p:grpSp>
              <p:cxnSp>
                <p:nvCxnSpPr>
                  <p:cNvPr id="753" name="Straight Arrow Connector 752"/>
                  <p:cNvCxnSpPr/>
                  <p:nvPr/>
                </p:nvCxnSpPr>
                <p:spPr>
                  <a:xfrm flipV="1">
                    <a:off x="591529" y="1154153"/>
                    <a:ext cx="46837" cy="73681"/>
                  </a:xfrm>
                  <a:prstGeom prst="straightConnector1">
                    <a:avLst/>
                  </a:prstGeom>
                  <a:ln>
                    <a:solidFill>
                      <a:schemeClr val="accent1">
                        <a:lumMod val="7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4" name="Straight Arrow Connector 753"/>
                  <p:cNvCxnSpPr/>
                  <p:nvPr/>
                </p:nvCxnSpPr>
                <p:spPr>
                  <a:xfrm>
                    <a:off x="1391383" y="1078124"/>
                    <a:ext cx="50714" cy="34474"/>
                  </a:xfrm>
                  <a:prstGeom prst="straightConnector1">
                    <a:avLst/>
                  </a:prstGeom>
                  <a:ln>
                    <a:solidFill>
                      <a:schemeClr val="accent1">
                        <a:lumMod val="7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55" name="Group 754"/>
                  <p:cNvGrpSpPr/>
                  <p:nvPr/>
                </p:nvGrpSpPr>
                <p:grpSpPr>
                  <a:xfrm>
                    <a:off x="1660811" y="414709"/>
                    <a:ext cx="851745" cy="1228805"/>
                    <a:chOff x="1660811" y="414709"/>
                    <a:chExt cx="851745" cy="1228805"/>
                  </a:xfrm>
                </p:grpSpPr>
                <p:sp>
                  <p:nvSpPr>
                    <p:cNvPr id="788" name="Left Arrow 787"/>
                    <p:cNvSpPr/>
                    <p:nvPr/>
                  </p:nvSpPr>
                  <p:spPr>
                    <a:xfrm rot="8722452">
                      <a:off x="1660811" y="1412065"/>
                      <a:ext cx="380579" cy="108000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789" name="Group 788"/>
                    <p:cNvGrpSpPr/>
                    <p:nvPr/>
                  </p:nvGrpSpPr>
                  <p:grpSpPr>
                    <a:xfrm>
                      <a:off x="1954907" y="414709"/>
                      <a:ext cx="557649" cy="1228805"/>
                      <a:chOff x="1916807" y="313109"/>
                      <a:chExt cx="557649" cy="1228805"/>
                    </a:xfrm>
                  </p:grpSpPr>
                  <p:grpSp>
                    <p:nvGrpSpPr>
                      <p:cNvPr id="790" name="Group 789"/>
                      <p:cNvGrpSpPr/>
                      <p:nvPr/>
                    </p:nvGrpSpPr>
                    <p:grpSpPr>
                      <a:xfrm>
                        <a:off x="1916807" y="313109"/>
                        <a:ext cx="557649" cy="1228805"/>
                        <a:chOff x="2204360" y="1791629"/>
                        <a:chExt cx="527496" cy="1228805"/>
                      </a:xfrm>
                    </p:grpSpPr>
                    <p:grpSp>
                      <p:nvGrpSpPr>
                        <p:cNvPr id="792" name="Group 791"/>
                        <p:cNvGrpSpPr/>
                        <p:nvPr/>
                      </p:nvGrpSpPr>
                      <p:grpSpPr>
                        <a:xfrm>
                          <a:off x="2362254" y="2046547"/>
                          <a:ext cx="369602" cy="973887"/>
                          <a:chOff x="2924615" y="3494926"/>
                          <a:chExt cx="369602" cy="973887"/>
                        </a:xfrm>
                      </p:grpSpPr>
                      <p:grpSp>
                        <p:nvGrpSpPr>
                          <p:cNvPr id="794" name="Group 793"/>
                          <p:cNvGrpSpPr/>
                          <p:nvPr/>
                        </p:nvGrpSpPr>
                        <p:grpSpPr>
                          <a:xfrm>
                            <a:off x="2924615" y="3741706"/>
                            <a:ext cx="172643" cy="727107"/>
                            <a:chOff x="2924615" y="3741706"/>
                            <a:chExt cx="172643" cy="727107"/>
                          </a:xfrm>
                        </p:grpSpPr>
                        <p:sp>
                          <p:nvSpPr>
                            <p:cNvPr id="796" name="Oval 795"/>
                            <p:cNvSpPr/>
                            <p:nvPr/>
                          </p:nvSpPr>
                          <p:spPr>
                            <a:xfrm>
                              <a:off x="2924615" y="4288813"/>
                              <a:ext cx="170267" cy="180000"/>
                            </a:xfrm>
                            <a:prstGeom prst="ellipse">
                              <a:avLst/>
                            </a:prstGeom>
                            <a:noFill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797" name="Oval 796"/>
                            <p:cNvSpPr/>
                            <p:nvPr/>
                          </p:nvSpPr>
                          <p:spPr>
                            <a:xfrm>
                              <a:off x="2926992" y="4105701"/>
                              <a:ext cx="170266" cy="180000"/>
                            </a:xfrm>
                            <a:prstGeom prst="ellipse">
                              <a:avLst/>
                            </a:prstGeom>
                            <a:noFill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798" name="Oval 797"/>
                            <p:cNvSpPr/>
                            <p:nvPr/>
                          </p:nvSpPr>
                          <p:spPr>
                            <a:xfrm>
                              <a:off x="2926809" y="3925603"/>
                              <a:ext cx="170267" cy="180000"/>
                            </a:xfrm>
                            <a:prstGeom prst="ellipse">
                              <a:avLst/>
                            </a:prstGeom>
                            <a:noFill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799" name="Oval 798"/>
                            <p:cNvSpPr/>
                            <p:nvPr/>
                          </p:nvSpPr>
                          <p:spPr>
                            <a:xfrm>
                              <a:off x="2926718" y="3741706"/>
                              <a:ext cx="170267" cy="180000"/>
                            </a:xfrm>
                            <a:prstGeom prst="ellipse">
                              <a:avLst/>
                            </a:prstGeom>
                            <a:noFill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795" name="TextBox 794"/>
                          <p:cNvSpPr txBox="1"/>
                          <p:nvPr/>
                        </p:nvSpPr>
                        <p:spPr>
                          <a:xfrm>
                            <a:off x="3045236" y="3494926"/>
                            <a:ext cx="248981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nb-NO" sz="1200" dirty="0"/>
                              <a:t>1</a:t>
                            </a:r>
                            <a:endParaRPr lang="en-US" sz="1200" dirty="0"/>
                          </a:p>
                        </p:txBody>
                      </p:sp>
                    </p:grpSp>
                    <p:sp>
                      <p:nvSpPr>
                        <p:cNvPr id="793" name="TextBox 792"/>
                        <p:cNvSpPr txBox="1"/>
                        <p:nvPr/>
                      </p:nvSpPr>
                      <p:spPr>
                        <a:xfrm>
                          <a:off x="2204360" y="1791629"/>
                          <a:ext cx="51130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nb-NO" sz="2000" dirty="0" smtClean="0"/>
                            <a:t>Glu</a:t>
                          </a:r>
                          <a:endParaRPr lang="en-US" sz="2000" dirty="0"/>
                        </a:p>
                      </p:txBody>
                    </p:sp>
                  </p:grpSp>
                  <p:sp>
                    <p:nvSpPr>
                      <p:cNvPr id="791" name="Oval 790"/>
                      <p:cNvSpPr/>
                      <p:nvPr/>
                    </p:nvSpPr>
                    <p:spPr>
                      <a:xfrm>
                        <a:off x="2090654" y="628453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6565FF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sz="1600" b="1" dirty="0">
                            <a:solidFill>
                              <a:schemeClr val="tx1"/>
                            </a:solidFill>
                          </a:rPr>
                          <a:t>↓</a:t>
                        </a:r>
                      </a:p>
                    </p:txBody>
                  </p:sp>
                </p:grpSp>
              </p:grpSp>
              <p:grpSp>
                <p:nvGrpSpPr>
                  <p:cNvPr id="756" name="Group 755"/>
                  <p:cNvGrpSpPr/>
                  <p:nvPr/>
                </p:nvGrpSpPr>
                <p:grpSpPr>
                  <a:xfrm>
                    <a:off x="1612490" y="1702663"/>
                    <a:ext cx="847287" cy="1055285"/>
                    <a:chOff x="1612490" y="1702663"/>
                    <a:chExt cx="847287" cy="1055285"/>
                  </a:xfrm>
                </p:grpSpPr>
                <p:sp>
                  <p:nvSpPr>
                    <p:cNvPr id="772" name="Left Arrow 771"/>
                    <p:cNvSpPr/>
                    <p:nvPr/>
                  </p:nvSpPr>
                  <p:spPr>
                    <a:xfrm>
                      <a:off x="1612490" y="1702663"/>
                      <a:ext cx="744260" cy="112195"/>
                    </a:xfrm>
                    <a:prstGeom prst="leftArrow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773" name="Group 772"/>
                    <p:cNvGrpSpPr/>
                    <p:nvPr/>
                  </p:nvGrpSpPr>
                  <p:grpSpPr>
                    <a:xfrm>
                      <a:off x="1688409" y="1784165"/>
                      <a:ext cx="771368" cy="973783"/>
                      <a:chOff x="1688409" y="1784165"/>
                      <a:chExt cx="771368" cy="973783"/>
                    </a:xfrm>
                  </p:grpSpPr>
                  <p:grpSp>
                    <p:nvGrpSpPr>
                      <p:cNvPr id="774" name="Group 773"/>
                      <p:cNvGrpSpPr/>
                      <p:nvPr/>
                    </p:nvGrpSpPr>
                    <p:grpSpPr>
                      <a:xfrm rot="3035881">
                        <a:off x="2234563" y="1886284"/>
                        <a:ext cx="92641" cy="357786"/>
                        <a:chOff x="2101969" y="3162890"/>
                        <a:chExt cx="87632" cy="514533"/>
                      </a:xfrm>
                    </p:grpSpPr>
                    <p:sp>
                      <p:nvSpPr>
                        <p:cNvPr id="785" name="Left Arrow 784"/>
                        <p:cNvSpPr/>
                        <p:nvPr/>
                      </p:nvSpPr>
                      <p:spPr>
                        <a:xfrm rot="16200000">
                          <a:off x="2063102" y="3201757"/>
                          <a:ext cx="165366" cy="87632"/>
                        </a:xfrm>
                        <a:prstGeom prst="leftArrow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786" name="Left Arrow 785"/>
                        <p:cNvSpPr/>
                        <p:nvPr/>
                      </p:nvSpPr>
                      <p:spPr>
                        <a:xfrm rot="16200000">
                          <a:off x="2063102" y="3376341"/>
                          <a:ext cx="165366" cy="87632"/>
                        </a:xfrm>
                        <a:prstGeom prst="leftArrow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  <p:sp>
                      <p:nvSpPr>
                        <p:cNvPr id="787" name="Left Arrow 786"/>
                        <p:cNvSpPr/>
                        <p:nvPr/>
                      </p:nvSpPr>
                      <p:spPr>
                        <a:xfrm rot="16200000">
                          <a:off x="2063102" y="3550924"/>
                          <a:ext cx="165366" cy="87632"/>
                        </a:xfrm>
                        <a:prstGeom prst="leftArrow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775" name="Group 774"/>
                      <p:cNvGrpSpPr/>
                      <p:nvPr/>
                    </p:nvGrpSpPr>
                    <p:grpSpPr>
                      <a:xfrm>
                        <a:off x="1688409" y="1784165"/>
                        <a:ext cx="676161" cy="973783"/>
                        <a:chOff x="2280560" y="2096704"/>
                        <a:chExt cx="676161" cy="973783"/>
                      </a:xfrm>
                    </p:grpSpPr>
                    <p:sp>
                      <p:nvSpPr>
                        <p:cNvPr id="776" name="TextBox 775"/>
                        <p:cNvSpPr txBox="1"/>
                        <p:nvPr/>
                      </p:nvSpPr>
                      <p:spPr>
                        <a:xfrm>
                          <a:off x="2280560" y="2096704"/>
                          <a:ext cx="538033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nb-NO" sz="2000" dirty="0" smtClean="0"/>
                            <a:t>Pro</a:t>
                          </a:r>
                          <a:endParaRPr lang="en-US" sz="2000" dirty="0"/>
                        </a:p>
                      </p:txBody>
                    </p:sp>
                    <p:grpSp>
                      <p:nvGrpSpPr>
                        <p:cNvPr id="777" name="Group 776"/>
                        <p:cNvGrpSpPr/>
                        <p:nvPr/>
                      </p:nvGrpSpPr>
                      <p:grpSpPr>
                        <a:xfrm>
                          <a:off x="2283734" y="2438536"/>
                          <a:ext cx="672987" cy="631951"/>
                          <a:chOff x="2283734" y="2438536"/>
                          <a:chExt cx="672987" cy="631951"/>
                        </a:xfrm>
                      </p:grpSpPr>
                      <p:sp>
                        <p:nvSpPr>
                          <p:cNvPr id="778" name="Oval 777"/>
                          <p:cNvSpPr/>
                          <p:nvPr/>
                        </p:nvSpPr>
                        <p:spPr>
                          <a:xfrm>
                            <a:off x="2399815" y="2890487"/>
                            <a:ext cx="180000" cy="180000"/>
                          </a:xfrm>
                          <a:prstGeom prst="ellipse">
                            <a:avLst/>
                          </a:prstGeom>
                          <a:noFill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779" name="Oval 778"/>
                          <p:cNvSpPr/>
                          <p:nvPr/>
                        </p:nvSpPr>
                        <p:spPr>
                          <a:xfrm>
                            <a:off x="2283734" y="2743278"/>
                            <a:ext cx="180000" cy="180000"/>
                          </a:xfrm>
                          <a:prstGeom prst="ellipse">
                            <a:avLst/>
                          </a:prstGeom>
                          <a:noFill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780" name="Oval 779"/>
                          <p:cNvSpPr/>
                          <p:nvPr/>
                        </p:nvSpPr>
                        <p:spPr>
                          <a:xfrm>
                            <a:off x="2417368" y="2623605"/>
                            <a:ext cx="180000" cy="180000"/>
                          </a:xfrm>
                          <a:prstGeom prst="ellipse">
                            <a:avLst/>
                          </a:prstGeom>
                          <a:noFill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781" name="Oval 780"/>
                          <p:cNvSpPr/>
                          <p:nvPr/>
                        </p:nvSpPr>
                        <p:spPr>
                          <a:xfrm>
                            <a:off x="2417368" y="2438536"/>
                            <a:ext cx="180000" cy="180000"/>
                          </a:xfrm>
                          <a:prstGeom prst="ellipse">
                            <a:avLst/>
                          </a:prstGeom>
                          <a:noFill/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782" name="TextBox 781"/>
                          <p:cNvSpPr txBox="1"/>
                          <p:nvPr/>
                        </p:nvSpPr>
                        <p:spPr>
                          <a:xfrm>
                            <a:off x="2693506" y="2759586"/>
                            <a:ext cx="263215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nb-NO" sz="1200" dirty="0" smtClean="0"/>
                              <a:t>5</a:t>
                            </a:r>
                            <a:endParaRPr lang="en-US" sz="1200" dirty="0"/>
                          </a:p>
                        </p:txBody>
                      </p:sp>
                      <p:sp>
                        <p:nvSpPr>
                          <p:cNvPr id="783" name="TextBox 782"/>
                          <p:cNvSpPr txBox="1"/>
                          <p:nvPr/>
                        </p:nvSpPr>
                        <p:spPr>
                          <a:xfrm>
                            <a:off x="2511956" y="2626037"/>
                            <a:ext cx="284052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nb-NO" sz="1200" dirty="0"/>
                              <a:t>N</a:t>
                            </a:r>
                            <a:endParaRPr lang="en-US" sz="1200" dirty="0"/>
                          </a:p>
                        </p:txBody>
                      </p:sp>
                      <p:sp>
                        <p:nvSpPr>
                          <p:cNvPr id="784" name="Oval 783"/>
                          <p:cNvSpPr/>
                          <p:nvPr/>
                        </p:nvSpPr>
                        <p:spPr>
                          <a:xfrm>
                            <a:off x="2569789" y="2827131"/>
                            <a:ext cx="180000" cy="180000"/>
                          </a:xfrm>
                          <a:prstGeom prst="ellipse">
                            <a:avLst/>
                          </a:prstGeom>
                          <a:solidFill>
                            <a:srgbClr val="6565FF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sz="1600" b="1" dirty="0">
                                <a:solidFill>
                                  <a:schemeClr val="tx1"/>
                                </a:solidFill>
                              </a:rPr>
                              <a:t>↓</a:t>
                            </a: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757" name="Group 756"/>
                  <p:cNvGrpSpPr/>
                  <p:nvPr/>
                </p:nvGrpSpPr>
                <p:grpSpPr>
                  <a:xfrm>
                    <a:off x="332460" y="2009841"/>
                    <a:ext cx="516489" cy="859314"/>
                    <a:chOff x="332460" y="2009841"/>
                    <a:chExt cx="516489" cy="859314"/>
                  </a:xfrm>
                </p:grpSpPr>
                <p:sp>
                  <p:nvSpPr>
                    <p:cNvPr id="767" name="TextBox 766"/>
                    <p:cNvSpPr txBox="1"/>
                    <p:nvPr/>
                  </p:nvSpPr>
                  <p:spPr>
                    <a:xfrm>
                      <a:off x="332460" y="2009841"/>
                      <a:ext cx="516489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2000" dirty="0" smtClean="0"/>
                        <a:t>Ala</a:t>
                      </a:r>
                      <a:endParaRPr lang="en-US" sz="2000" dirty="0"/>
                    </a:p>
                  </p:txBody>
                </p:sp>
                <p:grpSp>
                  <p:nvGrpSpPr>
                    <p:cNvPr id="768" name="Group 767"/>
                    <p:cNvGrpSpPr/>
                    <p:nvPr/>
                  </p:nvGrpSpPr>
                  <p:grpSpPr>
                    <a:xfrm>
                      <a:off x="474712" y="2322508"/>
                      <a:ext cx="180000" cy="546647"/>
                      <a:chOff x="681087" y="2366958"/>
                      <a:chExt cx="180000" cy="546647"/>
                    </a:xfrm>
                  </p:grpSpPr>
                  <p:sp>
                    <p:nvSpPr>
                      <p:cNvPr id="769" name="Oval 768"/>
                      <p:cNvSpPr/>
                      <p:nvPr/>
                    </p:nvSpPr>
                    <p:spPr>
                      <a:xfrm>
                        <a:off x="681087" y="2733605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70" name="Oval 769"/>
                      <p:cNvSpPr/>
                      <p:nvPr/>
                    </p:nvSpPr>
                    <p:spPr>
                      <a:xfrm>
                        <a:off x="681087" y="2553422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71" name="Oval 770"/>
                      <p:cNvSpPr/>
                      <p:nvPr/>
                    </p:nvSpPr>
                    <p:spPr>
                      <a:xfrm>
                        <a:off x="681087" y="2366958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6565FF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sz="1600" b="1" dirty="0">
                            <a:solidFill>
                              <a:schemeClr val="tx1"/>
                            </a:solidFill>
                          </a:rPr>
                          <a:t>↓</a:t>
                        </a:r>
                      </a:p>
                    </p:txBody>
                  </p:sp>
                </p:grpSp>
              </p:grpSp>
              <p:grpSp>
                <p:nvGrpSpPr>
                  <p:cNvPr id="758" name="Group 757"/>
                  <p:cNvGrpSpPr/>
                  <p:nvPr/>
                </p:nvGrpSpPr>
                <p:grpSpPr>
                  <a:xfrm>
                    <a:off x="2296717" y="1075160"/>
                    <a:ext cx="540532" cy="1279403"/>
                    <a:chOff x="2296717" y="732246"/>
                    <a:chExt cx="540532" cy="1279403"/>
                  </a:xfrm>
                </p:grpSpPr>
                <p:grpSp>
                  <p:nvGrpSpPr>
                    <p:cNvPr id="759" name="Group 758"/>
                    <p:cNvGrpSpPr/>
                    <p:nvPr/>
                  </p:nvGrpSpPr>
                  <p:grpSpPr>
                    <a:xfrm>
                      <a:off x="2440907" y="1069970"/>
                      <a:ext cx="186227" cy="898938"/>
                      <a:chOff x="4408803" y="1122243"/>
                      <a:chExt cx="186227" cy="898938"/>
                    </a:xfrm>
                  </p:grpSpPr>
                  <p:sp>
                    <p:nvSpPr>
                      <p:cNvPr id="762" name="Oval 761"/>
                      <p:cNvSpPr/>
                      <p:nvPr/>
                    </p:nvSpPr>
                    <p:spPr>
                      <a:xfrm>
                        <a:off x="4408803" y="1841181"/>
                        <a:ext cx="180000" cy="180000"/>
                      </a:xfrm>
                      <a:prstGeom prst="ellipse">
                        <a:avLst/>
                      </a:prstGeom>
                      <a:solidFill>
                        <a:srgbClr val="6565FF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63" name="Oval 762"/>
                      <p:cNvSpPr/>
                      <p:nvPr/>
                    </p:nvSpPr>
                    <p:spPr>
                      <a:xfrm>
                        <a:off x="4413145" y="1664069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64" name="Oval 763"/>
                      <p:cNvSpPr/>
                      <p:nvPr/>
                    </p:nvSpPr>
                    <p:spPr>
                      <a:xfrm>
                        <a:off x="4409897" y="1482006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65" name="Oval 764"/>
                      <p:cNvSpPr/>
                      <p:nvPr/>
                    </p:nvSpPr>
                    <p:spPr>
                      <a:xfrm>
                        <a:off x="4415030" y="1301091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66" name="Oval 765"/>
                      <p:cNvSpPr/>
                      <p:nvPr/>
                    </p:nvSpPr>
                    <p:spPr>
                      <a:xfrm>
                        <a:off x="4413752" y="1122243"/>
                        <a:ext cx="180000" cy="180000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760" name="TextBox 759"/>
                    <p:cNvSpPr txBox="1"/>
                    <p:nvPr/>
                  </p:nvSpPr>
                  <p:spPr>
                    <a:xfrm>
                      <a:off x="2296717" y="732246"/>
                      <a:ext cx="54053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2000" dirty="0" smtClean="0"/>
                        <a:t>Glu</a:t>
                      </a:r>
                      <a:endParaRPr lang="en-US" sz="2000" dirty="0"/>
                    </a:p>
                  </p:txBody>
                </p:sp>
                <p:sp>
                  <p:nvSpPr>
                    <p:cNvPr id="761" name="TextBox 760"/>
                    <p:cNvSpPr txBox="1"/>
                    <p:nvPr/>
                  </p:nvSpPr>
                  <p:spPr>
                    <a:xfrm>
                      <a:off x="2559497" y="1734650"/>
                      <a:ext cx="26321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nb-NO" sz="1200" dirty="0" smtClean="0"/>
                        <a:t>5</a:t>
                      </a:r>
                      <a:endParaRPr lang="en-US" sz="1200" dirty="0"/>
                    </a:p>
                  </p:txBody>
                </p:sp>
              </p:grpSp>
            </p:grpSp>
          </p:grpSp>
        </p:grpSp>
        <p:grpSp>
          <p:nvGrpSpPr>
            <p:cNvPr id="3" name="Group 2"/>
            <p:cNvGrpSpPr/>
            <p:nvPr/>
          </p:nvGrpSpPr>
          <p:grpSpPr>
            <a:xfrm>
              <a:off x="272773" y="8237324"/>
              <a:ext cx="627551" cy="868145"/>
              <a:chOff x="272773" y="8237324"/>
              <a:chExt cx="627551" cy="868145"/>
            </a:xfrm>
          </p:grpSpPr>
          <p:sp>
            <p:nvSpPr>
              <p:cNvPr id="460" name="Oval 459"/>
              <p:cNvSpPr/>
              <p:nvPr/>
            </p:nvSpPr>
            <p:spPr>
              <a:xfrm>
                <a:off x="514358" y="8925469"/>
                <a:ext cx="180000" cy="1800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1" name="Oval 460"/>
              <p:cNvSpPr/>
              <p:nvPr/>
            </p:nvSpPr>
            <p:spPr>
              <a:xfrm>
                <a:off x="514358" y="8745286"/>
                <a:ext cx="180000" cy="1800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2" name="Oval 461"/>
              <p:cNvSpPr/>
              <p:nvPr/>
            </p:nvSpPr>
            <p:spPr>
              <a:xfrm>
                <a:off x="517662" y="8563618"/>
                <a:ext cx="180000" cy="18000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4" name="TextBox 463"/>
              <p:cNvSpPr txBox="1"/>
              <p:nvPr/>
            </p:nvSpPr>
            <p:spPr>
              <a:xfrm>
                <a:off x="272773" y="8237324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000" dirty="0" smtClean="0"/>
                  <a:t>Lac</a:t>
                </a:r>
                <a:endParaRPr lang="en-US" sz="2000" dirty="0"/>
              </a:p>
            </p:txBody>
          </p:sp>
          <p:sp>
            <p:nvSpPr>
              <p:cNvPr id="465" name="TextBox 464"/>
              <p:cNvSpPr txBox="1"/>
              <p:nvPr/>
            </p:nvSpPr>
            <p:spPr>
              <a:xfrm>
                <a:off x="637110" y="8518891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1</a:t>
                </a:r>
                <a:endParaRPr lang="en-US" sz="1200" dirty="0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703625" y="6873183"/>
            <a:ext cx="4711304" cy="2748685"/>
            <a:chOff x="5703625" y="6873183"/>
            <a:chExt cx="4711304" cy="2748685"/>
          </a:xfrm>
        </p:grpSpPr>
        <p:grpSp>
          <p:nvGrpSpPr>
            <p:cNvPr id="601" name="Group 600"/>
            <p:cNvGrpSpPr/>
            <p:nvPr/>
          </p:nvGrpSpPr>
          <p:grpSpPr>
            <a:xfrm>
              <a:off x="5703625" y="6873183"/>
              <a:ext cx="4711304" cy="2748685"/>
              <a:chOff x="5004653" y="666711"/>
              <a:chExt cx="4711304" cy="2748685"/>
            </a:xfrm>
          </p:grpSpPr>
          <p:sp>
            <p:nvSpPr>
              <p:cNvPr id="602" name="Rectangle 601"/>
              <p:cNvSpPr/>
              <p:nvPr/>
            </p:nvSpPr>
            <p:spPr>
              <a:xfrm>
                <a:off x="6320626" y="3091905"/>
                <a:ext cx="3120928" cy="3234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3" name="Left Arrow 602"/>
              <p:cNvSpPr/>
              <p:nvPr/>
            </p:nvSpPr>
            <p:spPr>
              <a:xfrm>
                <a:off x="7329001" y="1485565"/>
                <a:ext cx="814847" cy="121673"/>
              </a:xfrm>
              <a:prstGeom prst="leftArrow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4" name="Curved Down Arrow 603"/>
              <p:cNvSpPr/>
              <p:nvPr/>
            </p:nvSpPr>
            <p:spPr>
              <a:xfrm rot="10800000" flipV="1">
                <a:off x="7516582" y="1633696"/>
                <a:ext cx="515224" cy="157736"/>
              </a:xfrm>
              <a:prstGeom prst="curvedDownArrow">
                <a:avLst/>
              </a:prstGeom>
              <a:solidFill>
                <a:srgbClr val="CC0099"/>
              </a:solidFill>
              <a:ln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5" name="Group 604"/>
              <p:cNvGrpSpPr/>
              <p:nvPr/>
            </p:nvGrpSpPr>
            <p:grpSpPr>
              <a:xfrm>
                <a:off x="8287226" y="888815"/>
                <a:ext cx="1282723" cy="1806468"/>
                <a:chOff x="3295096" y="2171700"/>
                <a:chExt cx="1140660" cy="1653412"/>
              </a:xfrm>
            </p:grpSpPr>
            <p:cxnSp>
              <p:nvCxnSpPr>
                <p:cNvPr id="736" name="Straight Connector 735"/>
                <p:cNvCxnSpPr/>
                <p:nvPr/>
              </p:nvCxnSpPr>
              <p:spPr>
                <a:xfrm>
                  <a:off x="3832860" y="2171700"/>
                  <a:ext cx="0" cy="1396942"/>
                </a:xfrm>
                <a:prstGeom prst="line">
                  <a:avLst/>
                </a:prstGeom>
                <a:ln w="57150">
                  <a:solidFill>
                    <a:schemeClr val="bg1">
                      <a:lumMod val="50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7" name="Left Arrow 736"/>
                <p:cNvSpPr/>
                <p:nvPr/>
              </p:nvSpPr>
              <p:spPr>
                <a:xfrm>
                  <a:off x="3446760" y="2702902"/>
                  <a:ext cx="701377" cy="116257"/>
                </a:xfrm>
                <a:prstGeom prst="lef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8" name="TextBox 737"/>
                <p:cNvSpPr txBox="1"/>
                <p:nvPr/>
              </p:nvSpPr>
              <p:spPr>
                <a:xfrm>
                  <a:off x="3295096" y="3543412"/>
                  <a:ext cx="1140660" cy="28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400" i="1" dirty="0" smtClean="0"/>
                    <a:t>Cell </a:t>
                  </a:r>
                  <a:r>
                    <a:rPr lang="nb-NO" sz="1400" i="1" dirty="0" err="1" smtClean="0"/>
                    <a:t>membrane</a:t>
                  </a:r>
                  <a:endParaRPr lang="en-US" sz="1400" i="1" dirty="0"/>
                </a:p>
              </p:txBody>
            </p:sp>
          </p:grpSp>
          <p:grpSp>
            <p:nvGrpSpPr>
              <p:cNvPr id="645" name="Group 644"/>
              <p:cNvGrpSpPr/>
              <p:nvPr/>
            </p:nvGrpSpPr>
            <p:grpSpPr>
              <a:xfrm>
                <a:off x="9172010" y="667206"/>
                <a:ext cx="543947" cy="1401219"/>
                <a:chOff x="4082309" y="2152705"/>
                <a:chExt cx="483704" cy="1282498"/>
              </a:xfrm>
            </p:grpSpPr>
            <p:sp>
              <p:nvSpPr>
                <p:cNvPr id="734" name="TextBox 733"/>
                <p:cNvSpPr txBox="1"/>
                <p:nvPr/>
              </p:nvSpPr>
              <p:spPr>
                <a:xfrm>
                  <a:off x="4331950" y="3181673"/>
                  <a:ext cx="234063" cy="25353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200" dirty="0" smtClean="0"/>
                    <a:t>5</a:t>
                  </a:r>
                  <a:endParaRPr lang="en-US" sz="1200" dirty="0"/>
                </a:p>
              </p:txBody>
            </p:sp>
            <p:sp>
              <p:nvSpPr>
                <p:cNvPr id="735" name="TextBox 734"/>
                <p:cNvSpPr txBox="1"/>
                <p:nvPr/>
              </p:nvSpPr>
              <p:spPr>
                <a:xfrm>
                  <a:off x="4082309" y="2152705"/>
                  <a:ext cx="480668" cy="3662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2000" dirty="0" err="1" smtClean="0"/>
                    <a:t>Gln</a:t>
                  </a:r>
                  <a:endParaRPr lang="en-US" sz="2000" dirty="0"/>
                </a:p>
              </p:txBody>
            </p:sp>
          </p:grpSp>
          <p:sp>
            <p:nvSpPr>
              <p:cNvPr id="646" name="TextBox 645"/>
              <p:cNvSpPr txBox="1"/>
              <p:nvPr/>
            </p:nvSpPr>
            <p:spPr>
              <a:xfrm>
                <a:off x="8063821" y="666711"/>
                <a:ext cx="5405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nb-NO" sz="2000" dirty="0" err="1" smtClean="0"/>
                  <a:t>Gln</a:t>
                </a:r>
                <a:endParaRPr lang="en-US" sz="2000" dirty="0"/>
              </a:p>
            </p:txBody>
          </p:sp>
          <p:grpSp>
            <p:nvGrpSpPr>
              <p:cNvPr id="647" name="Group 646"/>
              <p:cNvGrpSpPr/>
              <p:nvPr/>
            </p:nvGrpSpPr>
            <p:grpSpPr>
              <a:xfrm>
                <a:off x="8231329" y="1136385"/>
                <a:ext cx="186834" cy="910055"/>
                <a:chOff x="8225749" y="970010"/>
                <a:chExt cx="186834" cy="910055"/>
              </a:xfrm>
            </p:grpSpPr>
            <p:sp>
              <p:nvSpPr>
                <p:cNvPr id="729" name="Oval 728"/>
                <p:cNvSpPr/>
                <p:nvPr/>
              </p:nvSpPr>
              <p:spPr>
                <a:xfrm>
                  <a:off x="8229531" y="1514269"/>
                  <a:ext cx="180000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0" name="Oval 729"/>
                <p:cNvSpPr/>
                <p:nvPr/>
              </p:nvSpPr>
              <p:spPr>
                <a:xfrm>
                  <a:off x="8225749" y="1328246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1" name="Oval 730"/>
                <p:cNvSpPr/>
                <p:nvPr/>
              </p:nvSpPr>
              <p:spPr>
                <a:xfrm>
                  <a:off x="8225750" y="1148899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2" name="Oval 731"/>
                <p:cNvSpPr/>
                <p:nvPr/>
              </p:nvSpPr>
              <p:spPr>
                <a:xfrm>
                  <a:off x="8225750" y="970010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3" name="Oval 732"/>
                <p:cNvSpPr/>
                <p:nvPr/>
              </p:nvSpPr>
              <p:spPr>
                <a:xfrm>
                  <a:off x="8232583" y="1700065"/>
                  <a:ext cx="180000" cy="180000"/>
                </a:xfrm>
                <a:prstGeom prst="ellipse">
                  <a:avLst/>
                </a:prstGeom>
                <a:solidFill>
                  <a:srgbClr val="CC00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↑</a:t>
                  </a:r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48" name="Group 647"/>
              <p:cNvGrpSpPr/>
              <p:nvPr/>
            </p:nvGrpSpPr>
            <p:grpSpPr>
              <a:xfrm>
                <a:off x="9305127" y="1113904"/>
                <a:ext cx="187564" cy="908793"/>
                <a:chOff x="9478078" y="1085738"/>
                <a:chExt cx="187564" cy="908793"/>
              </a:xfrm>
            </p:grpSpPr>
            <p:sp>
              <p:nvSpPr>
                <p:cNvPr id="724" name="Oval 723"/>
                <p:cNvSpPr/>
                <p:nvPr/>
              </p:nvSpPr>
              <p:spPr>
                <a:xfrm>
                  <a:off x="9485643" y="1814531"/>
                  <a:ext cx="179999" cy="180000"/>
                </a:xfrm>
                <a:prstGeom prst="ellipse">
                  <a:avLst/>
                </a:prstGeom>
                <a:solidFill>
                  <a:srgbClr val="CC0099"/>
                </a:solidFill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5" name="Oval 724"/>
                <p:cNvSpPr/>
                <p:nvPr/>
              </p:nvSpPr>
              <p:spPr>
                <a:xfrm>
                  <a:off x="9481860" y="1629997"/>
                  <a:ext cx="180000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6" name="Oval 725"/>
                <p:cNvSpPr/>
                <p:nvPr/>
              </p:nvSpPr>
              <p:spPr>
                <a:xfrm>
                  <a:off x="9478078" y="1443974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7" name="Oval 726"/>
                <p:cNvSpPr/>
                <p:nvPr/>
              </p:nvSpPr>
              <p:spPr>
                <a:xfrm>
                  <a:off x="9478079" y="1264627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8" name="Oval 727"/>
                <p:cNvSpPr/>
                <p:nvPr/>
              </p:nvSpPr>
              <p:spPr>
                <a:xfrm>
                  <a:off x="9478079" y="1085738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49" name="TextBox 648"/>
              <p:cNvSpPr txBox="1"/>
              <p:nvPr/>
            </p:nvSpPr>
            <p:spPr>
              <a:xfrm>
                <a:off x="8367770" y="1820551"/>
                <a:ext cx="26321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nb-NO" sz="1200" dirty="0" smtClean="0"/>
                  <a:t>5</a:t>
                </a:r>
                <a:endParaRPr lang="en-US" sz="1200" dirty="0"/>
              </a:p>
            </p:txBody>
          </p:sp>
          <p:grpSp>
            <p:nvGrpSpPr>
              <p:cNvPr id="650" name="Group 649"/>
              <p:cNvGrpSpPr/>
              <p:nvPr/>
            </p:nvGrpSpPr>
            <p:grpSpPr>
              <a:xfrm>
                <a:off x="7387317" y="1701321"/>
                <a:ext cx="806259" cy="913551"/>
                <a:chOff x="7220624" y="1701321"/>
                <a:chExt cx="806259" cy="913551"/>
              </a:xfrm>
            </p:grpSpPr>
            <p:grpSp>
              <p:nvGrpSpPr>
                <p:cNvPr id="719" name="Group 718"/>
                <p:cNvGrpSpPr/>
                <p:nvPr/>
              </p:nvGrpSpPr>
              <p:grpSpPr>
                <a:xfrm>
                  <a:off x="7220624" y="1701321"/>
                  <a:ext cx="806259" cy="913551"/>
                  <a:chOff x="7220624" y="1701321"/>
                  <a:chExt cx="806259" cy="913551"/>
                </a:xfrm>
              </p:grpSpPr>
              <p:sp>
                <p:nvSpPr>
                  <p:cNvPr id="721" name="TextBox 720"/>
                  <p:cNvSpPr txBox="1"/>
                  <p:nvPr/>
                </p:nvSpPr>
                <p:spPr>
                  <a:xfrm>
                    <a:off x="7324447" y="1701321"/>
                    <a:ext cx="702436" cy="40011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2000" dirty="0" smtClean="0"/>
                      <a:t>GLS1</a:t>
                    </a:r>
                    <a:endParaRPr lang="en-US" sz="2000" dirty="0"/>
                  </a:p>
                </p:txBody>
              </p:sp>
              <p:sp>
                <p:nvSpPr>
                  <p:cNvPr id="722" name="TextBox 721"/>
                  <p:cNvSpPr txBox="1"/>
                  <p:nvPr/>
                </p:nvSpPr>
                <p:spPr>
                  <a:xfrm>
                    <a:off x="7220624" y="2278604"/>
                    <a:ext cx="795328" cy="33626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1600" dirty="0" smtClean="0"/>
                      <a:t>CB-839</a:t>
                    </a:r>
                    <a:endParaRPr lang="en-US" sz="1600" dirty="0"/>
                  </a:p>
                </p:txBody>
              </p:sp>
              <p:cxnSp>
                <p:nvCxnSpPr>
                  <p:cNvPr id="723" name="Straight Connector 722"/>
                  <p:cNvCxnSpPr/>
                  <p:nvPr/>
                </p:nvCxnSpPr>
                <p:spPr>
                  <a:xfrm>
                    <a:off x="7621861" y="2080222"/>
                    <a:ext cx="2381" cy="26341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7550424" y="2075434"/>
                  <a:ext cx="135731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1" name="Group 650"/>
              <p:cNvGrpSpPr/>
              <p:nvPr/>
            </p:nvGrpSpPr>
            <p:grpSpPr>
              <a:xfrm>
                <a:off x="7080853" y="1133018"/>
                <a:ext cx="187564" cy="908793"/>
                <a:chOff x="9478078" y="1085738"/>
                <a:chExt cx="187564" cy="908793"/>
              </a:xfrm>
            </p:grpSpPr>
            <p:sp>
              <p:nvSpPr>
                <p:cNvPr id="714" name="Oval 713"/>
                <p:cNvSpPr/>
                <p:nvPr/>
              </p:nvSpPr>
              <p:spPr>
                <a:xfrm>
                  <a:off x="9485643" y="1814531"/>
                  <a:ext cx="179999" cy="180000"/>
                </a:xfrm>
                <a:prstGeom prst="ellipse">
                  <a:avLst/>
                </a:prstGeom>
                <a:solidFill>
                  <a:srgbClr val="CC0099"/>
                </a:solidFill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5" name="Oval 714"/>
                <p:cNvSpPr/>
                <p:nvPr/>
              </p:nvSpPr>
              <p:spPr>
                <a:xfrm>
                  <a:off x="9481860" y="1629997"/>
                  <a:ext cx="180000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6" name="Oval 715"/>
                <p:cNvSpPr/>
                <p:nvPr/>
              </p:nvSpPr>
              <p:spPr>
                <a:xfrm>
                  <a:off x="9478078" y="1443974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7" name="Oval 716"/>
                <p:cNvSpPr/>
                <p:nvPr/>
              </p:nvSpPr>
              <p:spPr>
                <a:xfrm>
                  <a:off x="9478079" y="1264627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8" name="Oval 717"/>
                <p:cNvSpPr/>
                <p:nvPr/>
              </p:nvSpPr>
              <p:spPr>
                <a:xfrm>
                  <a:off x="9478079" y="1085738"/>
                  <a:ext cx="179999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52" name="Left Arrow 651"/>
              <p:cNvSpPr/>
              <p:nvPr/>
            </p:nvSpPr>
            <p:spPr>
              <a:xfrm>
                <a:off x="6622301" y="1466065"/>
                <a:ext cx="441184" cy="147731"/>
              </a:xfrm>
              <a:prstGeom prst="leftArrow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53" name="Group 652"/>
              <p:cNvGrpSpPr/>
              <p:nvPr/>
            </p:nvGrpSpPr>
            <p:grpSpPr>
              <a:xfrm>
                <a:off x="5065824" y="1543851"/>
                <a:ext cx="524374" cy="504410"/>
                <a:chOff x="1644580" y="3448619"/>
                <a:chExt cx="466299" cy="461673"/>
              </a:xfrm>
            </p:grpSpPr>
            <p:sp>
              <p:nvSpPr>
                <p:cNvPr id="711" name="Left Arrow 710"/>
                <p:cNvSpPr/>
                <p:nvPr/>
              </p:nvSpPr>
              <p:spPr>
                <a:xfrm rot="18193739">
                  <a:off x="1865385" y="3480302"/>
                  <a:ext cx="146970" cy="83603"/>
                </a:xfrm>
                <a:prstGeom prst="lef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2" name="TextBox 711"/>
                <p:cNvSpPr txBox="1"/>
                <p:nvPr/>
              </p:nvSpPr>
              <p:spPr>
                <a:xfrm>
                  <a:off x="1644580" y="3494638"/>
                  <a:ext cx="466299" cy="3662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2000" dirty="0" smtClean="0"/>
                    <a:t>Pyr</a:t>
                  </a:r>
                  <a:endParaRPr lang="en-US" sz="2000" dirty="0"/>
                </a:p>
              </p:txBody>
            </p:sp>
            <p:sp>
              <p:nvSpPr>
                <p:cNvPr id="713" name="Left Arrow 712"/>
                <p:cNvSpPr/>
                <p:nvPr/>
              </p:nvSpPr>
              <p:spPr>
                <a:xfrm rot="17458528">
                  <a:off x="1747185" y="3793435"/>
                  <a:ext cx="161527" cy="72188"/>
                </a:xfrm>
                <a:prstGeom prst="lef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54" name="Group 653"/>
              <p:cNvGrpSpPr/>
              <p:nvPr/>
            </p:nvGrpSpPr>
            <p:grpSpPr>
              <a:xfrm>
                <a:off x="6921025" y="784778"/>
                <a:ext cx="562954" cy="1300778"/>
                <a:chOff x="1957044" y="2263758"/>
                <a:chExt cx="500606" cy="1190567"/>
              </a:xfrm>
            </p:grpSpPr>
            <p:sp>
              <p:nvSpPr>
                <p:cNvPr id="709" name="TextBox 708"/>
                <p:cNvSpPr txBox="1"/>
                <p:nvPr/>
              </p:nvSpPr>
              <p:spPr>
                <a:xfrm>
                  <a:off x="2223588" y="3200795"/>
                  <a:ext cx="234062" cy="25353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1200" dirty="0" smtClean="0"/>
                    <a:t>5</a:t>
                  </a:r>
                  <a:endParaRPr lang="en-US" sz="1200" dirty="0"/>
                </a:p>
              </p:txBody>
            </p:sp>
            <p:sp>
              <p:nvSpPr>
                <p:cNvPr id="710" name="TextBox 709"/>
                <p:cNvSpPr txBox="1"/>
                <p:nvPr/>
              </p:nvSpPr>
              <p:spPr>
                <a:xfrm>
                  <a:off x="1957044" y="2263758"/>
                  <a:ext cx="480668" cy="3662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2000" dirty="0" smtClean="0"/>
                    <a:t>Glu</a:t>
                  </a:r>
                  <a:endParaRPr lang="en-US" sz="2000" dirty="0"/>
                </a:p>
              </p:txBody>
            </p:sp>
          </p:grpSp>
          <p:grpSp>
            <p:nvGrpSpPr>
              <p:cNvPr id="655" name="Group 654"/>
              <p:cNvGrpSpPr/>
              <p:nvPr/>
            </p:nvGrpSpPr>
            <p:grpSpPr>
              <a:xfrm>
                <a:off x="5430969" y="753226"/>
                <a:ext cx="1191331" cy="1287152"/>
                <a:chOff x="5307288" y="739644"/>
                <a:chExt cx="1191331" cy="1287152"/>
              </a:xfrm>
            </p:grpSpPr>
            <p:sp>
              <p:nvSpPr>
                <p:cNvPr id="663" name="Oval 662"/>
                <p:cNvSpPr/>
                <p:nvPr/>
              </p:nvSpPr>
              <p:spPr>
                <a:xfrm>
                  <a:off x="5307288" y="739644"/>
                  <a:ext cx="1191331" cy="1287152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nb-NO" sz="2000" i="1" dirty="0" smtClean="0">
                      <a:solidFill>
                        <a:schemeClr val="tx1"/>
                      </a:solidFill>
                    </a:rPr>
                    <a:t>TCA</a:t>
                  </a:r>
                </a:p>
                <a:p>
                  <a:pPr algn="ctr"/>
                  <a:r>
                    <a:rPr lang="nb-NO" sz="2000" i="1" dirty="0" err="1" smtClean="0">
                      <a:solidFill>
                        <a:schemeClr val="tx1"/>
                      </a:solidFill>
                    </a:rPr>
                    <a:t>cycle</a:t>
                  </a:r>
                  <a:endParaRPr lang="en-US" sz="2000" i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74" name="Straight Arrow Connector 673"/>
                <p:cNvCxnSpPr/>
                <p:nvPr/>
              </p:nvCxnSpPr>
              <p:spPr>
                <a:xfrm flipH="1">
                  <a:off x="6207838" y="1859968"/>
                  <a:ext cx="94259" cy="69957"/>
                </a:xfrm>
                <a:prstGeom prst="straightConnector1">
                  <a:avLst/>
                </a:prstGeom>
                <a:ln>
                  <a:solidFill>
                    <a:srgbClr val="CC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Arrow Connector 703"/>
                <p:cNvCxnSpPr/>
                <p:nvPr/>
              </p:nvCxnSpPr>
              <p:spPr>
                <a:xfrm flipH="1" flipV="1">
                  <a:off x="5541900" y="1909697"/>
                  <a:ext cx="76935" cy="33480"/>
                </a:xfrm>
                <a:prstGeom prst="straightConnector1">
                  <a:avLst/>
                </a:prstGeom>
                <a:ln>
                  <a:solidFill>
                    <a:srgbClr val="CC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Arrow Connector 704"/>
                <p:cNvCxnSpPr/>
                <p:nvPr/>
              </p:nvCxnSpPr>
              <p:spPr>
                <a:xfrm flipV="1">
                  <a:off x="5404133" y="953050"/>
                  <a:ext cx="49822" cy="80502"/>
                </a:xfrm>
                <a:prstGeom prst="straightConnector1">
                  <a:avLst/>
                </a:prstGeom>
                <a:ln>
                  <a:solidFill>
                    <a:srgbClr val="CC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Arrow Connector 705"/>
                <p:cNvCxnSpPr/>
                <p:nvPr/>
              </p:nvCxnSpPr>
              <p:spPr>
                <a:xfrm>
                  <a:off x="6254968" y="869983"/>
                  <a:ext cx="53947" cy="37665"/>
                </a:xfrm>
                <a:prstGeom prst="straightConnector1">
                  <a:avLst/>
                </a:prstGeom>
                <a:ln>
                  <a:solidFill>
                    <a:srgbClr val="CC009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6" name="Group 655"/>
              <p:cNvGrpSpPr/>
              <p:nvPr/>
            </p:nvGrpSpPr>
            <p:grpSpPr>
              <a:xfrm>
                <a:off x="5004653" y="1947056"/>
                <a:ext cx="524503" cy="832930"/>
                <a:chOff x="604251" y="3175689"/>
                <a:chExt cx="466414" cy="762359"/>
              </a:xfrm>
            </p:grpSpPr>
            <p:grpSp>
              <p:nvGrpSpPr>
                <p:cNvPr id="657" name="Group 656"/>
                <p:cNvGrpSpPr/>
                <p:nvPr/>
              </p:nvGrpSpPr>
              <p:grpSpPr>
                <a:xfrm>
                  <a:off x="690729" y="3409924"/>
                  <a:ext cx="333394" cy="528124"/>
                  <a:chOff x="2236562" y="2625385"/>
                  <a:chExt cx="333394" cy="528124"/>
                </a:xfrm>
              </p:grpSpPr>
              <p:sp>
                <p:nvSpPr>
                  <p:cNvPr id="659" name="Oval 658"/>
                  <p:cNvSpPr/>
                  <p:nvPr/>
                </p:nvSpPr>
                <p:spPr>
                  <a:xfrm>
                    <a:off x="2236562" y="2662126"/>
                    <a:ext cx="160065" cy="164749"/>
                  </a:xfrm>
                  <a:prstGeom prst="ellipse">
                    <a:avLst/>
                  </a:prstGeom>
                  <a:solidFill>
                    <a:srgbClr val="CC0099"/>
                  </a:solidFill>
                  <a:ln>
                    <a:solidFill>
                      <a:srgbClr val="CC00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60" name="Oval 659"/>
                  <p:cNvSpPr/>
                  <p:nvPr/>
                </p:nvSpPr>
                <p:spPr>
                  <a:xfrm>
                    <a:off x="2236562" y="2988760"/>
                    <a:ext cx="160065" cy="164749"/>
                  </a:xfrm>
                  <a:prstGeom prst="ellipse">
                    <a:avLst/>
                  </a:prstGeom>
                  <a:noFill/>
                  <a:ln>
                    <a:solidFill>
                      <a:srgbClr val="CC00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61" name="Oval 660"/>
                  <p:cNvSpPr/>
                  <p:nvPr/>
                </p:nvSpPr>
                <p:spPr>
                  <a:xfrm>
                    <a:off x="2236562" y="2825337"/>
                    <a:ext cx="160065" cy="164749"/>
                  </a:xfrm>
                  <a:prstGeom prst="ellipse">
                    <a:avLst/>
                  </a:prstGeom>
                  <a:noFill/>
                  <a:ln>
                    <a:solidFill>
                      <a:srgbClr val="CC00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62" name="TextBox 661"/>
                  <p:cNvSpPr txBox="1"/>
                  <p:nvPr/>
                </p:nvSpPr>
                <p:spPr>
                  <a:xfrm>
                    <a:off x="2335893" y="2625385"/>
                    <a:ext cx="234063" cy="25353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1200" dirty="0"/>
                      <a:t>1</a:t>
                    </a:r>
                    <a:endParaRPr lang="en-US" sz="1200" dirty="0"/>
                  </a:p>
                </p:txBody>
              </p:sp>
            </p:grpSp>
            <p:sp>
              <p:nvSpPr>
                <p:cNvPr id="658" name="TextBox 657"/>
                <p:cNvSpPr txBox="1"/>
                <p:nvPr/>
              </p:nvSpPr>
              <p:spPr>
                <a:xfrm>
                  <a:off x="604251" y="3175689"/>
                  <a:ext cx="466414" cy="3662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2000" dirty="0" smtClean="0"/>
                    <a:t>Lac</a:t>
                  </a:r>
                  <a:endParaRPr lang="en-US" sz="2000" dirty="0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6134278" y="8123488"/>
              <a:ext cx="627551" cy="933630"/>
              <a:chOff x="6134278" y="8123488"/>
              <a:chExt cx="627551" cy="933630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6134278" y="8188032"/>
                <a:ext cx="627551" cy="869086"/>
                <a:chOff x="6134278" y="8188032"/>
                <a:chExt cx="627551" cy="869086"/>
              </a:xfrm>
            </p:grpSpPr>
            <p:grpSp>
              <p:nvGrpSpPr>
                <p:cNvPr id="467" name="Group 466"/>
                <p:cNvGrpSpPr/>
                <p:nvPr/>
              </p:nvGrpSpPr>
              <p:grpSpPr>
                <a:xfrm>
                  <a:off x="6134278" y="8188032"/>
                  <a:ext cx="627551" cy="558566"/>
                  <a:chOff x="272773" y="8237324"/>
                  <a:chExt cx="627551" cy="558566"/>
                </a:xfrm>
              </p:grpSpPr>
              <p:sp>
                <p:nvSpPr>
                  <p:cNvPr id="470" name="Oval 469"/>
                  <p:cNvSpPr/>
                  <p:nvPr/>
                </p:nvSpPr>
                <p:spPr>
                  <a:xfrm>
                    <a:off x="517662" y="8563618"/>
                    <a:ext cx="180000" cy="180000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1" name="TextBox 470"/>
                  <p:cNvSpPr txBox="1"/>
                  <p:nvPr/>
                </p:nvSpPr>
                <p:spPr>
                  <a:xfrm>
                    <a:off x="272773" y="8237324"/>
                    <a:ext cx="51648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2000" dirty="0" smtClean="0"/>
                      <a:t>Ala</a:t>
                    </a:r>
                    <a:endParaRPr lang="en-US" sz="2000" dirty="0"/>
                  </a:p>
                </p:txBody>
              </p:sp>
              <p:sp>
                <p:nvSpPr>
                  <p:cNvPr id="472" name="TextBox 471"/>
                  <p:cNvSpPr txBox="1"/>
                  <p:nvPr/>
                </p:nvSpPr>
                <p:spPr>
                  <a:xfrm>
                    <a:off x="637110" y="8518891"/>
                    <a:ext cx="26321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1200" dirty="0"/>
                      <a:t>1</a:t>
                    </a:r>
                    <a:endParaRPr lang="en-US" sz="1200" dirty="0"/>
                  </a:p>
                </p:txBody>
              </p:sp>
            </p:grpSp>
            <p:sp>
              <p:nvSpPr>
                <p:cNvPr id="473" name="Oval 472"/>
                <p:cNvSpPr/>
                <p:nvPr/>
              </p:nvSpPr>
              <p:spPr>
                <a:xfrm>
                  <a:off x="6374177" y="8690395"/>
                  <a:ext cx="180000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4" name="Oval 473"/>
                <p:cNvSpPr/>
                <p:nvPr/>
              </p:nvSpPr>
              <p:spPr>
                <a:xfrm>
                  <a:off x="6371637" y="8877118"/>
                  <a:ext cx="180000" cy="180000"/>
                </a:xfrm>
                <a:prstGeom prst="ellipse">
                  <a:avLst/>
                </a:prstGeom>
                <a:noFill/>
                <a:ln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76" name="Left Arrow 475"/>
              <p:cNvSpPr/>
              <p:nvPr/>
            </p:nvSpPr>
            <p:spPr>
              <a:xfrm rot="14065258">
                <a:off x="6119550" y="8171138"/>
                <a:ext cx="176480" cy="81179"/>
              </a:xfrm>
              <a:prstGeom prst="leftArrow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213" name="Group 1212"/>
          <p:cNvGrpSpPr/>
          <p:nvPr/>
        </p:nvGrpSpPr>
        <p:grpSpPr>
          <a:xfrm>
            <a:off x="9040223" y="9387133"/>
            <a:ext cx="1865313" cy="2342698"/>
            <a:chOff x="9072118" y="6815151"/>
            <a:chExt cx="1865313" cy="2342698"/>
          </a:xfrm>
        </p:grpSpPr>
        <p:graphicFrame>
          <p:nvGraphicFramePr>
            <p:cNvPr id="1214" name="Object 12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3320428"/>
                </p:ext>
              </p:extLst>
            </p:nvPr>
          </p:nvGraphicFramePr>
          <p:xfrm>
            <a:off x="9072118" y="6846449"/>
            <a:ext cx="1865313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0" name="SPW 13.0 Graph" r:id="rId27" imgW="1865531" imgH="2312002" progId="SigmaPlotGraphicObject.12">
                    <p:embed/>
                  </p:oleObj>
                </mc:Choice>
                <mc:Fallback>
                  <p:oleObj name="SPW 13.0 Graph" r:id="rId27" imgW="1865531" imgH="2312002" progId="SigmaPlotGraphicObject.12">
                    <p:embed/>
                    <p:pic>
                      <p:nvPicPr>
                        <p:cNvPr id="18" name="Object 17"/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9072118" y="6846449"/>
                          <a:ext cx="1865313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5" name="TextBox 1214"/>
            <p:cNvSpPr txBox="1"/>
            <p:nvPr/>
          </p:nvSpPr>
          <p:spPr>
            <a:xfrm>
              <a:off x="9631992" y="6815151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Glu/</a:t>
              </a:r>
              <a:r>
                <a:rPr lang="nb-NO" sz="1200" dirty="0" err="1" smtClean="0"/>
                <a:t>Gln</a:t>
              </a:r>
              <a:endParaRPr lang="en-US" sz="1200" dirty="0"/>
            </a:p>
          </p:txBody>
        </p:sp>
        <p:grpSp>
          <p:nvGrpSpPr>
            <p:cNvPr id="1216" name="Group 1215"/>
            <p:cNvGrpSpPr/>
            <p:nvPr/>
          </p:nvGrpSpPr>
          <p:grpSpPr>
            <a:xfrm>
              <a:off x="10199313" y="7109816"/>
              <a:ext cx="300082" cy="230832"/>
              <a:chOff x="709110" y="4756045"/>
              <a:chExt cx="300082" cy="230832"/>
            </a:xfrm>
          </p:grpSpPr>
          <p:grpSp>
            <p:nvGrpSpPr>
              <p:cNvPr id="1240" name="Group 1239"/>
              <p:cNvGrpSpPr/>
              <p:nvPr/>
            </p:nvGrpSpPr>
            <p:grpSpPr>
              <a:xfrm>
                <a:off x="709110" y="4756045"/>
                <a:ext cx="300082" cy="230832"/>
                <a:chOff x="9915841" y="2575323"/>
                <a:chExt cx="300082" cy="296019"/>
              </a:xfrm>
            </p:grpSpPr>
            <p:cxnSp>
              <p:nvCxnSpPr>
                <p:cNvPr id="1243" name="Straight Connector 1242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4" name="Straight Connector 1243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45" name="TextBox 1244"/>
                <p:cNvSpPr txBox="1"/>
                <p:nvPr/>
              </p:nvSpPr>
              <p:spPr>
                <a:xfrm>
                  <a:off x="9915841" y="2575323"/>
                  <a:ext cx="300082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</a:t>
                  </a:r>
                  <a:endParaRPr lang="en-US" sz="900" dirty="0"/>
                </a:p>
              </p:txBody>
            </p:sp>
          </p:grpSp>
          <p:cxnSp>
            <p:nvCxnSpPr>
              <p:cNvPr id="1241" name="Straight Connector 1240"/>
              <p:cNvCxnSpPr/>
              <p:nvPr/>
            </p:nvCxnSpPr>
            <p:spPr>
              <a:xfrm>
                <a:off x="944985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2" name="Straight Connector 1241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7" name="Group 1216"/>
            <p:cNvGrpSpPr/>
            <p:nvPr/>
          </p:nvGrpSpPr>
          <p:grpSpPr>
            <a:xfrm>
              <a:off x="9401320" y="7110181"/>
              <a:ext cx="415498" cy="230832"/>
              <a:chOff x="651369" y="4750063"/>
              <a:chExt cx="415498" cy="230832"/>
            </a:xfrm>
          </p:grpSpPr>
          <p:grpSp>
            <p:nvGrpSpPr>
              <p:cNvPr id="1234" name="Group 1233"/>
              <p:cNvGrpSpPr/>
              <p:nvPr/>
            </p:nvGrpSpPr>
            <p:grpSpPr>
              <a:xfrm>
                <a:off x="651369" y="4750063"/>
                <a:ext cx="415498" cy="230832"/>
                <a:chOff x="9858100" y="2567652"/>
                <a:chExt cx="415498" cy="296019"/>
              </a:xfrm>
            </p:grpSpPr>
            <p:cxnSp>
              <p:nvCxnSpPr>
                <p:cNvPr id="1237" name="Straight Connector 1236"/>
                <p:cNvCxnSpPr/>
                <p:nvPr/>
              </p:nvCxnSpPr>
              <p:spPr>
                <a:xfrm>
                  <a:off x="9935737" y="2677419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8" name="Straight Connector 1237"/>
                <p:cNvCxnSpPr/>
                <p:nvPr/>
              </p:nvCxnSpPr>
              <p:spPr>
                <a:xfrm>
                  <a:off x="10188943" y="2680725"/>
                  <a:ext cx="0" cy="108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9" name="TextBox 1238"/>
                <p:cNvSpPr txBox="1"/>
                <p:nvPr/>
              </p:nvSpPr>
              <p:spPr>
                <a:xfrm>
                  <a:off x="9858100" y="2567652"/>
                  <a:ext cx="415498" cy="296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sz="900" dirty="0" smtClean="0"/>
                    <a:t>****</a:t>
                  </a:r>
                  <a:endParaRPr lang="en-US" sz="900" dirty="0"/>
                </a:p>
              </p:txBody>
            </p:sp>
          </p:grpSp>
          <p:cxnSp>
            <p:nvCxnSpPr>
              <p:cNvPr id="1235" name="Straight Connector 1234"/>
              <p:cNvCxnSpPr/>
              <p:nvPr/>
            </p:nvCxnSpPr>
            <p:spPr>
              <a:xfrm>
                <a:off x="944985" y="4874270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6" name="Straight Connector 1235"/>
              <p:cNvCxnSpPr/>
              <p:nvPr/>
            </p:nvCxnSpPr>
            <p:spPr>
              <a:xfrm>
                <a:off x="727595" y="4873859"/>
                <a:ext cx="36000" cy="41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8" name="Group 1217"/>
            <p:cNvGrpSpPr/>
            <p:nvPr/>
          </p:nvGrpSpPr>
          <p:grpSpPr>
            <a:xfrm>
              <a:off x="9476729" y="7255037"/>
              <a:ext cx="765923" cy="230832"/>
              <a:chOff x="2460221" y="7157605"/>
              <a:chExt cx="765923" cy="230832"/>
            </a:xfrm>
          </p:grpSpPr>
          <p:cxnSp>
            <p:nvCxnSpPr>
              <p:cNvPr id="1227" name="Straight Connector 1226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28" name="Group 1227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1229" name="Group 1228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1232" name="TextBox 1231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1233" name="Straight Connector 1232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30" name="Straight Connector 1229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1" name="Straight Connector 1230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19" name="Group 1218"/>
            <p:cNvGrpSpPr/>
            <p:nvPr/>
          </p:nvGrpSpPr>
          <p:grpSpPr>
            <a:xfrm>
              <a:off x="9730833" y="7356983"/>
              <a:ext cx="765923" cy="230832"/>
              <a:chOff x="2460221" y="7157605"/>
              <a:chExt cx="765923" cy="230832"/>
            </a:xfrm>
          </p:grpSpPr>
          <p:cxnSp>
            <p:nvCxnSpPr>
              <p:cNvPr id="1220" name="Straight Connector 1219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21" name="Group 1220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1222" name="Group 1221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1225" name="TextBox 1224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1226" name="Straight Connector 1225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23" name="Straight Connector 1222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4" name="Straight Connector 1223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12" name="Group 1211"/>
          <p:cNvGrpSpPr/>
          <p:nvPr/>
        </p:nvGrpSpPr>
        <p:grpSpPr>
          <a:xfrm>
            <a:off x="7219683" y="9377945"/>
            <a:ext cx="1924050" cy="2352231"/>
            <a:chOff x="7251578" y="6805963"/>
            <a:chExt cx="1924050" cy="2352231"/>
          </a:xfrm>
        </p:grpSpPr>
        <p:graphicFrame>
          <p:nvGraphicFramePr>
            <p:cNvPr id="1246" name="Object 12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79758864"/>
                </p:ext>
              </p:extLst>
            </p:nvPr>
          </p:nvGraphicFramePr>
          <p:xfrm>
            <a:off x="7251578" y="6846794"/>
            <a:ext cx="1924050" cy="231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1" name="SPW 13.0 Graph" r:id="rId29" imgW="1924719" imgH="2312002" progId="SigmaPlotGraphicObject.12">
                    <p:embed/>
                  </p:oleObj>
                </mc:Choice>
                <mc:Fallback>
                  <p:oleObj name="SPW 13.0 Graph" r:id="rId29" imgW="1924719" imgH="2312002" progId="SigmaPlotGraphicObject.12">
                    <p:embed/>
                    <p:pic>
                      <p:nvPicPr>
                        <p:cNvPr id="11" name="Object 10"/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7251578" y="6846794"/>
                          <a:ext cx="1924050" cy="2311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7" name="TextBox 1246"/>
            <p:cNvSpPr txBox="1"/>
            <p:nvPr/>
          </p:nvSpPr>
          <p:spPr>
            <a:xfrm>
              <a:off x="7948981" y="6805963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200" dirty="0" smtClean="0"/>
                <a:t>GSH</a:t>
              </a:r>
              <a:endParaRPr lang="en-US" sz="1200" dirty="0"/>
            </a:p>
          </p:txBody>
        </p:sp>
        <p:grpSp>
          <p:nvGrpSpPr>
            <p:cNvPr id="1248" name="Group 1247"/>
            <p:cNvGrpSpPr/>
            <p:nvPr/>
          </p:nvGrpSpPr>
          <p:grpSpPr>
            <a:xfrm>
              <a:off x="7966177" y="7151651"/>
              <a:ext cx="765923" cy="230832"/>
              <a:chOff x="2460221" y="7157605"/>
              <a:chExt cx="765923" cy="230832"/>
            </a:xfrm>
          </p:grpSpPr>
          <p:cxnSp>
            <p:nvCxnSpPr>
              <p:cNvPr id="1249" name="Straight Connector 1248"/>
              <p:cNvCxnSpPr/>
              <p:nvPr/>
            </p:nvCxnSpPr>
            <p:spPr>
              <a:xfrm>
                <a:off x="3226144" y="7218613"/>
                <a:ext cx="0" cy="842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50" name="Group 1249"/>
              <p:cNvGrpSpPr/>
              <p:nvPr/>
            </p:nvGrpSpPr>
            <p:grpSpPr>
              <a:xfrm>
                <a:off x="2460221" y="7157605"/>
                <a:ext cx="762337" cy="230832"/>
                <a:chOff x="2459382" y="8725990"/>
                <a:chExt cx="762337" cy="230832"/>
              </a:xfrm>
            </p:grpSpPr>
            <p:grpSp>
              <p:nvGrpSpPr>
                <p:cNvPr id="1251" name="Group 1250"/>
                <p:cNvGrpSpPr/>
                <p:nvPr/>
              </p:nvGrpSpPr>
              <p:grpSpPr>
                <a:xfrm>
                  <a:off x="2696073" y="8725990"/>
                  <a:ext cx="525646" cy="230832"/>
                  <a:chOff x="7027027" y="7232942"/>
                  <a:chExt cx="525646" cy="230832"/>
                </a:xfrm>
              </p:grpSpPr>
              <p:sp>
                <p:nvSpPr>
                  <p:cNvPr id="1254" name="TextBox 1253"/>
                  <p:cNvSpPr txBox="1"/>
                  <p:nvPr/>
                </p:nvSpPr>
                <p:spPr>
                  <a:xfrm>
                    <a:off x="7027027" y="7232942"/>
                    <a:ext cx="242374" cy="2308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b-NO" sz="900" dirty="0" smtClean="0"/>
                      <a:t>*</a:t>
                    </a:r>
                    <a:endParaRPr lang="en-US" sz="900" dirty="0"/>
                  </a:p>
                </p:txBody>
              </p:sp>
              <p:cxnSp>
                <p:nvCxnSpPr>
                  <p:cNvPr id="1255" name="Straight Connector 1254"/>
                  <p:cNvCxnSpPr/>
                  <p:nvPr/>
                </p:nvCxnSpPr>
                <p:spPr>
                  <a:xfrm>
                    <a:off x="7264673" y="7327584"/>
                    <a:ext cx="288000" cy="16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52" name="Straight Connector 1251"/>
                <p:cNvCxnSpPr/>
                <p:nvPr/>
              </p:nvCxnSpPr>
              <p:spPr>
                <a:xfrm>
                  <a:off x="2459382" y="8790062"/>
                  <a:ext cx="0" cy="842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3" name="Straight Connector 1252"/>
                <p:cNvCxnSpPr/>
                <p:nvPr/>
              </p:nvCxnSpPr>
              <p:spPr>
                <a:xfrm>
                  <a:off x="2461764" y="8825292"/>
                  <a:ext cx="288000" cy="1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204" name="TextBox 1203"/>
          <p:cNvSpPr txBox="1"/>
          <p:nvPr/>
        </p:nvSpPr>
        <p:spPr>
          <a:xfrm>
            <a:off x="3713596" y="9106594"/>
            <a:ext cx="3920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/>
              <a:t>Quantified</a:t>
            </a:r>
            <a:r>
              <a:rPr lang="nb-NO" sz="1600" dirty="0" smtClean="0"/>
              <a:t> </a:t>
            </a:r>
            <a:r>
              <a:rPr lang="nb-NO" sz="1600" dirty="0" err="1" smtClean="0"/>
              <a:t>metabolites</a:t>
            </a:r>
            <a:r>
              <a:rPr lang="nb-NO" sz="1600" dirty="0" smtClean="0"/>
              <a:t> from </a:t>
            </a:r>
            <a:r>
              <a:rPr lang="nb-NO" sz="1600" baseline="30000" dirty="0" smtClean="0"/>
              <a:t>1</a:t>
            </a:r>
            <a:r>
              <a:rPr lang="nb-NO" sz="1600" dirty="0"/>
              <a:t>H</a:t>
            </a:r>
            <a:r>
              <a:rPr lang="nb-NO" sz="1600" dirty="0" smtClean="0"/>
              <a:t> NMR </a:t>
            </a:r>
            <a:r>
              <a:rPr lang="nb-NO" sz="1600" dirty="0" err="1" smtClean="0"/>
              <a:t>spectra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08934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169</Words>
  <Application>Microsoft Office PowerPoint</Application>
  <PresentationFormat>Custom</PresentationFormat>
  <Paragraphs>142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SPW 13.0 Graph</vt:lpstr>
      <vt:lpstr>PowerPoint Presentation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Tunset Grinde</dc:creator>
  <cp:lastModifiedBy>Maria Tunset Grinde</cp:lastModifiedBy>
  <cp:revision>78</cp:revision>
  <dcterms:created xsi:type="dcterms:W3CDTF">2018-01-09T07:36:34Z</dcterms:created>
  <dcterms:modified xsi:type="dcterms:W3CDTF">2019-03-18T13:48:35Z</dcterms:modified>
</cp:coreProperties>
</file>