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0" r:id="rId2"/>
    <p:sldId id="291" r:id="rId3"/>
    <p:sldId id="322" r:id="rId4"/>
    <p:sldId id="320" r:id="rId5"/>
    <p:sldId id="304" r:id="rId6"/>
    <p:sldId id="321" r:id="rId7"/>
    <p:sldId id="302" r:id="rId8"/>
    <p:sldId id="295" r:id="rId9"/>
    <p:sldId id="324" r:id="rId10"/>
    <p:sldId id="323" r:id="rId11"/>
    <p:sldId id="319" r:id="rId1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celo Sobral-Leite" initials="marcelo" lastIdx="7" clrIdx="0"/>
  <p:cmAuthor id="1" name="M S-Leite" initials="MS" lastIdx="25" clrIdx="1"/>
  <p:cmAuthor id="2" name="Marleen Kok" initials="MK" lastIdx="1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6720" autoAdjust="0"/>
    <p:restoredTop sz="92512" autoAdjust="0"/>
  </p:normalViewPr>
  <p:slideViewPr>
    <p:cSldViewPr snapToGrid="0" snapToObjects="1">
      <p:cViewPr>
        <p:scale>
          <a:sx n="75" d="100"/>
          <a:sy n="75" d="100"/>
        </p:scale>
        <p:origin x="-45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F7A21-74E4-8A46-9696-F404BC6EBA1D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AE212-FA53-2847-AEEE-9783564B1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8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77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+ graph with the pathologists</a:t>
            </a:r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54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&gt;20%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29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07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AE212-FA53-2847-AEEE-9783564B13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32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6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8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2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9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0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3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4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24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1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5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6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D0E06-FC66-9D46-A54E-843B75E7C3FA}" type="datetimeFigureOut">
              <a:rPr lang="en-US" smtClean="0"/>
              <a:t>10/27/2018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E3F2B-E50A-1F44-890A-55198CA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4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8828" y="3205472"/>
            <a:ext cx="37702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/>
              <a:t>Supplementary 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figures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7990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516" y="3365058"/>
            <a:ext cx="2544318" cy="266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06337" y="6032239"/>
            <a:ext cx="52727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 </a:t>
            </a:r>
            <a:r>
              <a:rPr lang="en-US" sz="1200" b="1" dirty="0" smtClean="0">
                <a:latin typeface="Times New Roman"/>
                <a:cs typeface="Times New Roman"/>
              </a:rPr>
              <a:t>S9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>
                <a:latin typeface="Times New Roman"/>
                <a:cs typeface="Times New Roman"/>
              </a:rPr>
              <a:t>Association between CD8 status and tamoxifen </a:t>
            </a:r>
            <a:r>
              <a:rPr lang="en-US" sz="1200" b="1" dirty="0" smtClean="0">
                <a:latin typeface="Times New Roman"/>
                <a:cs typeface="Times New Roman"/>
              </a:rPr>
              <a:t>benefit within the HER2-negative group. </a:t>
            </a:r>
            <a:r>
              <a:rPr lang="en-US" sz="1200" dirty="0">
                <a:latin typeface="Times New Roman"/>
                <a:cs typeface="Times New Roman"/>
              </a:rPr>
              <a:t>Kaplan-Meier curves and </a:t>
            </a:r>
            <a:r>
              <a:rPr lang="en-US" sz="1200" dirty="0" smtClean="0">
                <a:latin typeface="Times New Roman"/>
                <a:cs typeface="Times New Roman"/>
              </a:rPr>
              <a:t>hazard </a:t>
            </a:r>
            <a:r>
              <a:rPr lang="en-US" sz="1200" dirty="0">
                <a:latin typeface="Times New Roman"/>
                <a:cs typeface="Times New Roman"/>
              </a:rPr>
              <a:t>ratios (HR) of the effect of adjuvant tamoxifen for 1 or 3 years. The risk and graphs were sub grouped based on Lymph node status (LN) status: negative (A and B) or positive (C and D); and the CD8 status: low (A and C) or high (B and D). Statistical differences in survival were calculated by the log-rank test (p</a:t>
            </a:r>
            <a:r>
              <a:rPr lang="mr-IN" sz="1200" dirty="0" smtClean="0">
                <a:latin typeface="Times New Roman"/>
                <a:cs typeface="Times New Roman"/>
              </a:rPr>
              <a:t>)</a:t>
            </a:r>
            <a:r>
              <a:rPr lang="en-US" sz="1200" dirty="0" smtClean="0">
                <a:latin typeface="Times New Roman"/>
                <a:cs typeface="Times New Roman"/>
              </a:rPr>
              <a:t>. </a:t>
            </a:r>
            <a:r>
              <a:rPr lang="en-US" sz="1200" dirty="0">
                <a:latin typeface="Times New Roman"/>
                <a:cs typeface="Times New Roman"/>
              </a:rPr>
              <a:t>HR were calculated using Cox univariate models </a:t>
            </a:r>
            <a:r>
              <a:rPr lang="en-US" sz="1200" dirty="0">
                <a:latin typeface="Times New Roman"/>
                <a:cs typeface="Times New Roman"/>
              </a:rPr>
              <a:t>Tumors were classified as CD8-high based on the cut-off defined in figure </a:t>
            </a:r>
            <a:r>
              <a:rPr lang="en-US" sz="1200" dirty="0" smtClean="0">
                <a:latin typeface="Times New Roman"/>
                <a:cs typeface="Times New Roman"/>
              </a:rPr>
              <a:t>3 and Figure S6</a:t>
            </a:r>
            <a:r>
              <a:rPr lang="en-US" sz="1200" dirty="0">
                <a:latin typeface="Times New Roman"/>
                <a:cs typeface="Times New Roman"/>
              </a:rPr>
              <a:t>. Low number of patients in the CD8-high subgroups did not allow statistical calculation</a:t>
            </a:r>
            <a:r>
              <a:rPr lang="en-US" sz="1200" dirty="0" smtClean="0">
                <a:latin typeface="Times New Roman"/>
                <a:cs typeface="Times New Roman"/>
              </a:rPr>
              <a:t>. </a:t>
            </a:r>
            <a:r>
              <a:rPr lang="en-US" sz="1200" dirty="0">
                <a:latin typeface="Times New Roman"/>
                <a:cs typeface="Times New Roman"/>
              </a:rPr>
              <a:t>Abbreviation: hazard ratio (HR), confidence interval (CI), estrogen receptor (ER), relapse free interval (RFI).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92276" y="5622746"/>
            <a:ext cx="36952" cy="66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422104" y="466091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690082" y="466091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A</a:t>
            </a:r>
            <a:endParaRPr lang="en-US" sz="1400" b="1" dirty="0"/>
          </a:p>
        </p:txBody>
      </p:sp>
      <p:sp>
        <p:nvSpPr>
          <p:cNvPr id="44" name="Rectangle 43"/>
          <p:cNvSpPr/>
          <p:nvPr/>
        </p:nvSpPr>
        <p:spPr>
          <a:xfrm>
            <a:off x="3422104" y="3189514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D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  <p:sp>
        <p:nvSpPr>
          <p:cNvPr id="45" name="Rectangle 44"/>
          <p:cNvSpPr/>
          <p:nvPr/>
        </p:nvSpPr>
        <p:spPr>
          <a:xfrm>
            <a:off x="690082" y="3189514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08405" y="585051"/>
            <a:ext cx="2529173" cy="2675573"/>
            <a:chOff x="808405" y="585051"/>
            <a:chExt cx="2529173" cy="267557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405" y="585051"/>
              <a:ext cx="2529173" cy="2675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917666" y="2926201"/>
              <a:ext cx="36952" cy="669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 rot="5400000">
              <a:off x="902826" y="2875720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90736" y="3352438"/>
            <a:ext cx="2564511" cy="2690717"/>
            <a:chOff x="790736" y="3352438"/>
            <a:chExt cx="2564511" cy="2690717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36" y="3352438"/>
              <a:ext cx="2564511" cy="2690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 rot="5400000">
              <a:off x="921239" y="5636491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41468" y="585051"/>
            <a:ext cx="2554415" cy="2675573"/>
            <a:chOff x="3441468" y="585051"/>
            <a:chExt cx="2554415" cy="267557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1468" y="585051"/>
              <a:ext cx="2554415" cy="2675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3604642" y="2926201"/>
              <a:ext cx="36952" cy="669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 rot="5400000">
              <a:off x="3536869" y="2846856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5454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8073" y="4411813"/>
            <a:ext cx="6549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Figure </a:t>
            </a:r>
            <a:r>
              <a:rPr lang="en-US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S10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Levels of the percentage of ER positivity are not associated with the status of lymphocyte markers.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Correlation plots 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show the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percentage 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of ER positivity </a:t>
            </a:r>
            <a:r>
              <a:rPr lang="en-US" sz="1200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versus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CD4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(A)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, CD8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B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) or FOXP3 (C) expression. Coefficients of the linear 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correlation between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ER positivity and lymphocyte markers were calculated by </a:t>
            </a:r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the Spearman’s rank correlation test </a:t>
            </a:r>
            <a:r>
              <a:rPr lang="en-US" sz="12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(r).</a:t>
            </a:r>
            <a:endParaRPr lang="en-US" sz="12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4071" y="1880780"/>
            <a:ext cx="6681446" cy="2504921"/>
            <a:chOff x="114071" y="1880780"/>
            <a:chExt cx="6681446" cy="2504921"/>
          </a:xfrm>
        </p:grpSpPr>
        <p:pic>
          <p:nvPicPr>
            <p:cNvPr id="5" name="Picture 4" descr="ERp_ImKrs_plots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233"/>
            <a:stretch/>
          </p:blipFill>
          <p:spPr>
            <a:xfrm>
              <a:off x="169132" y="1957210"/>
              <a:ext cx="2253032" cy="2126322"/>
            </a:xfrm>
            <a:prstGeom prst="rect">
              <a:avLst/>
            </a:prstGeom>
          </p:spPr>
        </p:pic>
        <p:pic>
          <p:nvPicPr>
            <p:cNvPr id="7" name="Picture 6" descr="ERp_ImKrs_plots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62"/>
            <a:stretch/>
          </p:blipFill>
          <p:spPr>
            <a:xfrm>
              <a:off x="4554923" y="1913060"/>
              <a:ext cx="2240594" cy="2214623"/>
            </a:xfrm>
            <a:prstGeom prst="rect">
              <a:avLst/>
            </a:prstGeom>
          </p:spPr>
        </p:pic>
        <p:pic>
          <p:nvPicPr>
            <p:cNvPr id="22" name="Picture 21" descr="ERp_ImKrs_plots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019"/>
            <a:stretch/>
          </p:blipFill>
          <p:spPr>
            <a:xfrm>
              <a:off x="2363319" y="1957211"/>
              <a:ext cx="2232134" cy="2126321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4595453" y="1880780"/>
              <a:ext cx="2872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C</a:t>
              </a:r>
              <a:endParaRPr lang="en-US" sz="14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4071" y="1880780"/>
              <a:ext cx="31290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/>
                <a:t>A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349296" y="1880780"/>
              <a:ext cx="2872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/>
                <a:t>B</a:t>
              </a:r>
            </a:p>
          </p:txBody>
        </p:sp>
        <p:pic>
          <p:nvPicPr>
            <p:cNvPr id="6" name="Picture 5" descr="ERp_ImKrs_plots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13" t="35121" b="45154"/>
            <a:stretch/>
          </p:blipFill>
          <p:spPr>
            <a:xfrm>
              <a:off x="4119394" y="3951593"/>
              <a:ext cx="435529" cy="377918"/>
            </a:xfrm>
            <a:prstGeom prst="rect">
              <a:avLst/>
            </a:prstGeom>
          </p:spPr>
        </p:pic>
        <p:pic>
          <p:nvPicPr>
            <p:cNvPr id="20" name="Picture 19" descr="ERp_ImKrs_plots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166" t="34800" b="43643"/>
            <a:stretch/>
          </p:blipFill>
          <p:spPr>
            <a:xfrm>
              <a:off x="1922217" y="3934054"/>
              <a:ext cx="427079" cy="412996"/>
            </a:xfrm>
            <a:prstGeom prst="rect">
              <a:avLst/>
            </a:prstGeom>
          </p:spPr>
        </p:pic>
        <p:pic>
          <p:nvPicPr>
            <p:cNvPr id="21" name="Picture 20" descr="ERp_ImKrs_plots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19" t="36108" b="45173"/>
            <a:stretch/>
          </p:blipFill>
          <p:spPr>
            <a:xfrm>
              <a:off x="6217155" y="4012187"/>
              <a:ext cx="520826" cy="3735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34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 bwMode="auto">
          <a:xfrm>
            <a:off x="2951246" y="1410069"/>
            <a:ext cx="1685044" cy="459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smtClean="0">
                <a:latin typeface="Times New Roman"/>
                <a:cs typeface="Times New Roman"/>
              </a:rPr>
              <a:t>1200 primary tumor </a:t>
            </a:r>
            <a:br>
              <a:rPr lang="en-US" sz="1050" dirty="0" smtClean="0">
                <a:latin typeface="Times New Roman"/>
                <a:cs typeface="Times New Roman"/>
              </a:rPr>
            </a:br>
            <a:r>
              <a:rPr lang="en-US" sz="1050" dirty="0" smtClean="0">
                <a:latin typeface="Times New Roman"/>
                <a:cs typeface="Times New Roman"/>
              </a:rPr>
              <a:t>blocks collected</a:t>
            </a:r>
            <a:endParaRPr lang="en-US" sz="1050" dirty="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090668" y="2490499"/>
            <a:ext cx="1412392" cy="459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050" dirty="0" smtClean="0">
                <a:latin typeface="Times New Roman"/>
                <a:cs typeface="Times New Roman"/>
              </a:rPr>
              <a:t>739 with material in TMA</a:t>
            </a:r>
            <a:endParaRPr lang="en-US" sz="1050" dirty="0">
              <a:latin typeface="Times New Roman"/>
              <a:cs typeface="Times New Roman"/>
            </a:endParaRPr>
          </a:p>
        </p:txBody>
      </p: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2204191" y="2948304"/>
            <a:ext cx="1591968" cy="7848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900" b="1" dirty="0" smtClean="0">
                <a:latin typeface="Times New Roman"/>
                <a:cs typeface="Times New Roman"/>
              </a:rPr>
              <a:t>excluded:</a:t>
            </a:r>
          </a:p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ER negative (n = 159)</a:t>
            </a:r>
            <a:br>
              <a:rPr lang="en-US" altLang="en-US" sz="900" dirty="0" smtClean="0">
                <a:latin typeface="Times New Roman"/>
                <a:cs typeface="Times New Roman"/>
              </a:rPr>
            </a:br>
            <a:r>
              <a:rPr lang="en-US" altLang="en-US" sz="900" dirty="0" smtClean="0">
                <a:latin typeface="Times New Roman"/>
                <a:cs typeface="Times New Roman"/>
              </a:rPr>
              <a:t>no sufficient material for evaluation (n = 17) </a:t>
            </a:r>
          </a:p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0" name="TextBox 44"/>
          <p:cNvSpPr>
            <a:spLocks noChangeArrowheads="1"/>
          </p:cNvSpPr>
          <p:nvPr/>
        </p:nvSpPr>
        <p:spPr bwMode="auto">
          <a:xfrm>
            <a:off x="2982522" y="3838592"/>
            <a:ext cx="1654443" cy="28092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563 ER positive</a:t>
            </a:r>
            <a:endParaRPr lang="en-US" sz="105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cxnSp>
        <p:nvCxnSpPr>
          <p:cNvPr id="11" name="Straight Arrow Connector 10"/>
          <p:cNvCxnSpPr>
            <a:stCxn id="3" idx="2"/>
            <a:endCxn id="4" idx="0"/>
          </p:cNvCxnSpPr>
          <p:nvPr/>
        </p:nvCxnSpPr>
        <p:spPr bwMode="auto">
          <a:xfrm>
            <a:off x="3793768" y="1869769"/>
            <a:ext cx="3096" cy="620730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2"/>
            <a:endCxn id="10" idx="0"/>
          </p:cNvCxnSpPr>
          <p:nvPr/>
        </p:nvCxnSpPr>
        <p:spPr bwMode="auto">
          <a:xfrm>
            <a:off x="3796864" y="2950199"/>
            <a:ext cx="12880" cy="888393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3"/>
          <p:cNvSpPr txBox="1"/>
          <p:nvPr/>
        </p:nvSpPr>
        <p:spPr bwMode="auto">
          <a:xfrm>
            <a:off x="2845887" y="336352"/>
            <a:ext cx="1898024" cy="4597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latin typeface="Times New Roman"/>
                <a:cs typeface="Times New Roman"/>
              </a:rPr>
              <a:t>IKA trial</a:t>
            </a:r>
            <a:r>
              <a:rPr lang="en-US" sz="1050" dirty="0" smtClean="0">
                <a:latin typeface="Times New Roman"/>
                <a:cs typeface="Times New Roman"/>
              </a:rPr>
              <a:t>:</a:t>
            </a:r>
            <a:r>
              <a:rPr lang="en-US" sz="1050" dirty="0">
                <a:latin typeface="Times New Roman"/>
                <a:cs typeface="Times New Roman"/>
              </a:rPr>
              <a:t/>
            </a:r>
            <a:br>
              <a:rPr lang="en-US" sz="1050" dirty="0">
                <a:latin typeface="Times New Roman"/>
                <a:cs typeface="Times New Roman"/>
              </a:rPr>
            </a:br>
            <a:r>
              <a:rPr lang="en-US" sz="1050" dirty="0" smtClean="0">
                <a:latin typeface="Times New Roman"/>
                <a:cs typeface="Times New Roman"/>
              </a:rPr>
              <a:t>1662 patients entered the study</a:t>
            </a:r>
            <a:endParaRPr lang="en-US" sz="1050" dirty="0">
              <a:latin typeface="Times New Roman"/>
              <a:cs typeface="Times New Roman"/>
            </a:endParaRPr>
          </a:p>
        </p:txBody>
      </p:sp>
      <p:cxnSp>
        <p:nvCxnSpPr>
          <p:cNvPr id="15" name="Straight Arrow Connector 14"/>
          <p:cNvCxnSpPr>
            <a:stCxn id="14" idx="2"/>
            <a:endCxn id="3" idx="0"/>
          </p:cNvCxnSpPr>
          <p:nvPr/>
        </p:nvCxnSpPr>
        <p:spPr bwMode="auto">
          <a:xfrm flipH="1">
            <a:off x="3793768" y="796052"/>
            <a:ext cx="1131" cy="614017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44"/>
          <p:cNvSpPr>
            <a:spLocks noChangeArrowheads="1"/>
          </p:cNvSpPr>
          <p:nvPr/>
        </p:nvSpPr>
        <p:spPr bwMode="auto">
          <a:xfrm>
            <a:off x="756566" y="5346778"/>
            <a:ext cx="1654443" cy="8172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quantified tumors: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CD4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396)</a:t>
            </a:r>
            <a:endParaRPr lang="en-US" sz="1050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CD8: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402)</a:t>
            </a:r>
            <a:endParaRPr lang="en-US" sz="1050" b="1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FOXP3: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378)</a:t>
            </a:r>
            <a:endParaRPr lang="en-US" sz="105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sp>
        <p:nvSpPr>
          <p:cNvPr id="27" name="TextBox 44"/>
          <p:cNvSpPr>
            <a:spLocks noChangeArrowheads="1"/>
          </p:cNvSpPr>
          <p:nvPr/>
        </p:nvSpPr>
        <p:spPr bwMode="auto">
          <a:xfrm>
            <a:off x="2531773" y="5293840"/>
            <a:ext cx="2464125" cy="1353562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scored </a:t>
            </a: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tumors:</a:t>
            </a:r>
            <a:endParaRPr lang="en-US" sz="1050" b="1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mr-IN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PTEN</a:t>
            </a: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: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 (n = 436)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p-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AKT(</a:t>
            </a: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Thr308)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449)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p-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AKT(</a:t>
            </a:r>
            <a:r>
              <a:rPr lang="en-US" sz="1050" b="1" dirty="0" err="1" smtClean="0">
                <a:solidFill>
                  <a:schemeClr val="dk1"/>
                </a:solidFill>
                <a:latin typeface="Times New Roman"/>
                <a:cs typeface="Times New Roman"/>
              </a:rPr>
              <a:t>Thr</a:t>
            </a:r>
            <a:r>
              <a:rPr lang="mr-IN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473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):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394)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p-ERK1/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2(</a:t>
            </a: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Thr202/Tyr204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):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438)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mr-IN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p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-</a:t>
            </a:r>
            <a:r>
              <a:rPr lang="mr-IN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4EBP1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(Ser65):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430)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mr-IN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p-</a:t>
            </a:r>
            <a:r>
              <a:rPr lang="mr-IN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p70S6K(</a:t>
            </a:r>
            <a:r>
              <a:rPr lang="mr-IN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Thr389)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438)</a:t>
            </a:r>
            <a:endParaRPr lang="mr-IN" sz="1050" b="1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sp>
        <p:nvSpPr>
          <p:cNvPr id="28" name="TextBox 44"/>
          <p:cNvSpPr>
            <a:spLocks noChangeArrowheads="1"/>
          </p:cNvSpPr>
          <p:nvPr/>
        </p:nvSpPr>
        <p:spPr bwMode="auto">
          <a:xfrm>
            <a:off x="5082158" y="5302986"/>
            <a:ext cx="1654443" cy="8172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scored tumors:</a:t>
            </a:r>
            <a:endParaRPr lang="en-US" sz="1050" b="1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HER2: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530)</a:t>
            </a: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 </a:t>
            </a:r>
            <a:endParaRPr lang="en-US" sz="1050" b="1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PR: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551)</a:t>
            </a:r>
            <a:endParaRPr lang="en-US" sz="1050" b="1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Ki67: </a:t>
            </a:r>
            <a:r>
              <a:rPr lang="en-US" sz="1050" dirty="0">
                <a:solidFill>
                  <a:schemeClr val="dk1"/>
                </a:solidFill>
                <a:latin typeface="Times New Roman"/>
                <a:cs typeface="Times New Roman"/>
              </a:rPr>
              <a:t>(n =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439)</a:t>
            </a:r>
            <a:endParaRPr lang="en-US" sz="105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cxnSp>
        <p:nvCxnSpPr>
          <p:cNvPr id="29" name="Straight Arrow Connector 28"/>
          <p:cNvCxnSpPr>
            <a:stCxn id="10" idx="2"/>
            <a:endCxn id="27" idx="0"/>
          </p:cNvCxnSpPr>
          <p:nvPr/>
        </p:nvCxnSpPr>
        <p:spPr bwMode="auto">
          <a:xfrm flipH="1">
            <a:off x="3763836" y="4119520"/>
            <a:ext cx="45908" cy="1174320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0" idx="2"/>
            <a:endCxn id="26" idx="0"/>
          </p:cNvCxnSpPr>
          <p:nvPr/>
        </p:nvCxnSpPr>
        <p:spPr bwMode="auto">
          <a:xfrm flipH="1">
            <a:off x="1583788" y="4119520"/>
            <a:ext cx="2225956" cy="1227258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0" idx="2"/>
            <a:endCxn id="28" idx="0"/>
          </p:cNvCxnSpPr>
          <p:nvPr/>
        </p:nvCxnSpPr>
        <p:spPr bwMode="auto">
          <a:xfrm>
            <a:off x="3809744" y="4119520"/>
            <a:ext cx="2099636" cy="1183466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44"/>
          <p:cNvSpPr>
            <a:spLocks noChangeArrowheads="1"/>
          </p:cNvSpPr>
          <p:nvPr/>
        </p:nvSpPr>
        <p:spPr bwMode="auto">
          <a:xfrm>
            <a:off x="277959" y="3569674"/>
            <a:ext cx="1380269" cy="81724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i="1" dirty="0">
                <a:latin typeface="Times New Roman"/>
                <a:cs typeface="Times New Roman"/>
              </a:rPr>
              <a:t>PIK3CA</a:t>
            </a:r>
            <a:r>
              <a:rPr lang="en-US" sz="1050" dirty="0">
                <a:latin typeface="Times New Roman"/>
                <a:cs typeface="Times New Roman"/>
              </a:rPr>
              <a:t> </a:t>
            </a:r>
            <a:r>
              <a:rPr lang="en-US" sz="1050" dirty="0" smtClean="0">
                <a:latin typeface="Times New Roman"/>
                <a:cs typeface="Times New Roman"/>
              </a:rPr>
              <a:t> </a:t>
            </a:r>
            <a:br>
              <a:rPr lang="en-US" sz="1050" dirty="0" smtClean="0">
                <a:latin typeface="Times New Roman"/>
                <a:cs typeface="Times New Roman"/>
              </a:rPr>
            </a:b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genotyped </a:t>
            </a:r>
            <a:r>
              <a:rPr lang="en-US" sz="1050" b="1" dirty="0">
                <a:solidFill>
                  <a:schemeClr val="dk1"/>
                </a:solidFill>
                <a:latin typeface="Times New Roman"/>
                <a:cs typeface="Times New Roman"/>
              </a:rPr>
              <a:t>tumors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:</a:t>
            </a:r>
            <a:b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</a:b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exon 9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488)</a:t>
            </a:r>
            <a:endParaRPr lang="en-US" sz="1050" dirty="0" smtClean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 smtClean="0">
                <a:solidFill>
                  <a:schemeClr val="dk1"/>
                </a:solidFill>
                <a:latin typeface="Times New Roman"/>
                <a:cs typeface="Times New Roman"/>
              </a:rPr>
              <a:t>exon 20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: </a:t>
            </a:r>
            <a:r>
              <a:rPr lang="en-US" sz="1050" dirty="0" smtClean="0">
                <a:solidFill>
                  <a:schemeClr val="dk1"/>
                </a:solidFill>
                <a:latin typeface="Times New Roman"/>
                <a:cs typeface="Times New Roman"/>
              </a:rPr>
              <a:t>(n = 491)</a:t>
            </a:r>
            <a:endParaRPr lang="en-US" sz="105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cxnSp>
        <p:nvCxnSpPr>
          <p:cNvPr id="39" name="Straight Arrow Connector 38"/>
          <p:cNvCxnSpPr>
            <a:stCxn id="10" idx="1"/>
            <a:endCxn id="38" idx="3"/>
          </p:cNvCxnSpPr>
          <p:nvPr/>
        </p:nvCxnSpPr>
        <p:spPr bwMode="auto">
          <a:xfrm flipH="1" flipV="1">
            <a:off x="1658228" y="3978297"/>
            <a:ext cx="1324294" cy="759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6"/>
          <p:cNvSpPr txBox="1">
            <a:spLocks noChangeArrowheads="1"/>
          </p:cNvSpPr>
          <p:nvPr/>
        </p:nvSpPr>
        <p:spPr bwMode="auto">
          <a:xfrm>
            <a:off x="3506776" y="4514914"/>
            <a:ext cx="576054" cy="276999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 b="1" dirty="0" smtClean="0">
                <a:latin typeface="Times New Roman"/>
                <a:cs typeface="Times New Roman"/>
              </a:rPr>
              <a:t>TMA</a:t>
            </a:r>
            <a:endParaRPr lang="en-US" altLang="en-US" sz="1200" dirty="0" smtClean="0">
              <a:latin typeface="Times New Roman"/>
              <a:cs typeface="Times New Roman"/>
            </a:endParaRPr>
          </a:p>
        </p:txBody>
      </p:sp>
      <p:sp>
        <p:nvSpPr>
          <p:cNvPr id="44" name="TextBox 26"/>
          <p:cNvSpPr txBox="1">
            <a:spLocks noChangeArrowheads="1"/>
          </p:cNvSpPr>
          <p:nvPr/>
        </p:nvSpPr>
        <p:spPr bwMode="auto">
          <a:xfrm>
            <a:off x="4436107" y="4485335"/>
            <a:ext cx="861167" cy="46166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 b="1" dirty="0" smtClean="0">
                <a:latin typeface="Times New Roman"/>
                <a:cs typeface="Times New Roman"/>
              </a:rPr>
              <a:t>TMA or WS</a:t>
            </a:r>
            <a:endParaRPr lang="en-US" altLang="en-US" sz="1200" dirty="0" smtClean="0">
              <a:latin typeface="Times New Roman"/>
              <a:cs typeface="Times New Roman"/>
            </a:endParaRPr>
          </a:p>
        </p:txBody>
      </p:sp>
      <p:sp>
        <p:nvSpPr>
          <p:cNvPr id="45" name="TextBox 26"/>
          <p:cNvSpPr txBox="1">
            <a:spLocks noChangeArrowheads="1"/>
          </p:cNvSpPr>
          <p:nvPr/>
        </p:nvSpPr>
        <p:spPr bwMode="auto">
          <a:xfrm>
            <a:off x="2598365" y="4502963"/>
            <a:ext cx="576054" cy="276999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 b="1" dirty="0" smtClean="0">
                <a:latin typeface="Times New Roman"/>
                <a:cs typeface="Times New Roman"/>
              </a:rPr>
              <a:t>WS</a:t>
            </a:r>
            <a:endParaRPr lang="en-US" altLang="en-US" sz="1200" dirty="0" smtClean="0">
              <a:latin typeface="Times New Roman"/>
              <a:cs typeface="Times New Roman"/>
            </a:endParaRP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1950449" y="3756216"/>
            <a:ext cx="879899" cy="46166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 dirty="0" smtClean="0">
                <a:latin typeface="Times New Roman"/>
                <a:cs typeface="Times New Roman"/>
              </a:rPr>
              <a:t>DNA</a:t>
            </a:r>
          </a:p>
          <a:p>
            <a:pPr algn="ctr" eaLnBrk="1" hangingPunct="1">
              <a:defRPr/>
            </a:pPr>
            <a:r>
              <a:rPr lang="en-US" altLang="en-US" sz="1200" dirty="0" smtClean="0">
                <a:latin typeface="Times New Roman"/>
                <a:cs typeface="Times New Roman"/>
              </a:rPr>
              <a:t>extraction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79293" y="6874637"/>
            <a:ext cx="633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S1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latin typeface="Times New Roman"/>
                <a:cs typeface="Times New Roman"/>
              </a:rPr>
              <a:t>Data collection. </a:t>
            </a:r>
            <a:r>
              <a:rPr lang="en-US" sz="1200" dirty="0" smtClean="0">
                <a:latin typeface="Times New Roman"/>
                <a:cs typeface="Times New Roman"/>
              </a:rPr>
              <a:t>Source </a:t>
            </a:r>
            <a:r>
              <a:rPr lang="en-US" sz="1200" dirty="0">
                <a:latin typeface="Times New Roman"/>
                <a:cs typeface="Times New Roman"/>
              </a:rPr>
              <a:t>of data and tumor material from the </a:t>
            </a:r>
            <a:r>
              <a:rPr lang="en-US" sz="1200" dirty="0" smtClean="0">
                <a:latin typeface="Times New Roman"/>
                <a:cs typeface="Times New Roman"/>
              </a:rPr>
              <a:t>patients entered in the multicenter IKA trial. Abbreviations: estrogen receptor (ER), tissue microarray (TMA), whole slide section (WS). 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23" name="TextBox 26"/>
          <p:cNvSpPr txBox="1">
            <a:spLocks noChangeArrowheads="1"/>
          </p:cNvSpPr>
          <p:nvPr/>
        </p:nvSpPr>
        <p:spPr bwMode="auto">
          <a:xfrm>
            <a:off x="3792541" y="793896"/>
            <a:ext cx="1591968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Primary tumor blocks were not found or not available </a:t>
            </a:r>
            <a:br>
              <a:rPr lang="en-US" altLang="en-US" sz="900" dirty="0" smtClean="0">
                <a:latin typeface="Times New Roman"/>
                <a:cs typeface="Times New Roman"/>
              </a:rPr>
            </a:br>
            <a:r>
              <a:rPr lang="en-US" altLang="en-US" sz="900" dirty="0" smtClean="0">
                <a:latin typeface="Times New Roman"/>
                <a:cs typeface="Times New Roman"/>
              </a:rPr>
              <a:t>(n = 462) </a:t>
            </a:r>
          </a:p>
          <a:p>
            <a:pPr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4" name="TextBox 26"/>
          <p:cNvSpPr txBox="1">
            <a:spLocks noChangeArrowheads="1"/>
          </p:cNvSpPr>
          <p:nvPr/>
        </p:nvSpPr>
        <p:spPr bwMode="auto">
          <a:xfrm>
            <a:off x="3777301" y="1894386"/>
            <a:ext cx="1591968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900" smtClean="0">
                <a:latin typeface="Times New Roman"/>
                <a:cs typeface="Times New Roman"/>
              </a:rPr>
              <a:t>Not </a:t>
            </a:r>
            <a:r>
              <a:rPr lang="en-US" altLang="en-US" sz="900" dirty="0" smtClean="0">
                <a:latin typeface="Times New Roman"/>
                <a:cs typeface="Times New Roman"/>
              </a:rPr>
              <a:t>sufficient </a:t>
            </a:r>
            <a:r>
              <a:rPr lang="en-US" altLang="en-US" sz="900" dirty="0">
                <a:latin typeface="Times New Roman"/>
                <a:cs typeface="Times New Roman"/>
              </a:rPr>
              <a:t>tumor material </a:t>
            </a:r>
            <a:r>
              <a:rPr lang="en-US" altLang="en-US" sz="900" dirty="0" smtClean="0">
                <a:latin typeface="Times New Roman"/>
                <a:cs typeface="Times New Roman"/>
              </a:rPr>
              <a:t>available (</a:t>
            </a:r>
            <a:r>
              <a:rPr lang="en-US" altLang="en-US" sz="900" dirty="0">
                <a:latin typeface="Times New Roman"/>
                <a:cs typeface="Times New Roman"/>
              </a:rPr>
              <a:t>n </a:t>
            </a:r>
            <a:r>
              <a:rPr lang="en-US" altLang="en-US" sz="900" dirty="0" smtClean="0">
                <a:latin typeface="Times New Roman"/>
                <a:cs typeface="Times New Roman"/>
              </a:rPr>
              <a:t>= 461) </a:t>
            </a:r>
          </a:p>
          <a:p>
            <a:pPr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290787" y="4482905"/>
            <a:ext cx="2318016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900" b="1" dirty="0" smtClean="0">
                <a:latin typeface="Times New Roman"/>
                <a:cs typeface="Times New Roman"/>
              </a:rPr>
              <a:t>excluded from analysis:</a:t>
            </a:r>
          </a:p>
          <a:p>
            <a:pPr algn="r" eaLnBrk="1" hangingPunct="1">
              <a:defRPr/>
            </a:pPr>
            <a:r>
              <a:rPr lang="en-US" altLang="en-US" sz="900" dirty="0">
                <a:latin typeface="Times New Roman"/>
                <a:cs typeface="Times New Roman"/>
              </a:rPr>
              <a:t>no sufficient material for </a:t>
            </a:r>
            <a:r>
              <a:rPr lang="en-US" altLang="en-US" sz="900" dirty="0" smtClean="0">
                <a:latin typeface="Times New Roman"/>
                <a:cs typeface="Times New Roman"/>
              </a:rPr>
              <a:t>evaluation: </a:t>
            </a:r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731441" y="4841902"/>
            <a:ext cx="147275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(n = 165 to 185) </a:t>
            </a:r>
          </a:p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4" name="TextBox 26"/>
          <p:cNvSpPr txBox="1">
            <a:spLocks noChangeArrowheads="1"/>
          </p:cNvSpPr>
          <p:nvPr/>
        </p:nvSpPr>
        <p:spPr bwMode="auto">
          <a:xfrm>
            <a:off x="4775809" y="4847085"/>
            <a:ext cx="1472750" cy="2308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(n = 12 to 124)  </a:t>
            </a:r>
          </a:p>
        </p:txBody>
      </p:sp>
      <p:sp>
        <p:nvSpPr>
          <p:cNvPr id="35" name="TextBox 26"/>
          <p:cNvSpPr txBox="1">
            <a:spLocks noChangeArrowheads="1"/>
          </p:cNvSpPr>
          <p:nvPr/>
        </p:nvSpPr>
        <p:spPr bwMode="auto">
          <a:xfrm>
            <a:off x="2333559" y="4847085"/>
            <a:ext cx="1472750" cy="2308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618038" eaLnBrk="0" fontAlgn="base" hangingPunct="0">
              <a:spcBef>
                <a:spcPct val="0"/>
              </a:spcBef>
              <a:spcAft>
                <a:spcPct val="0"/>
              </a:spcAft>
              <a:defRPr sz="9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900" dirty="0" smtClean="0">
                <a:latin typeface="Times New Roman"/>
                <a:cs typeface="Times New Roman"/>
              </a:rPr>
              <a:t>(n = 144 to 169)  </a:t>
            </a:r>
          </a:p>
        </p:txBody>
      </p:sp>
    </p:spTree>
    <p:extLst>
      <p:ext uri="{BB962C8B-B14F-4D97-AF65-F5344CB8AC3E}">
        <p14:creationId xmlns:p14="http://schemas.microsoft.com/office/powerpoint/2010/main" val="126905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92463" y="6659483"/>
            <a:ext cx="61909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S2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latin typeface="Times New Roman"/>
                <a:cs typeface="Times New Roman"/>
              </a:rPr>
              <a:t>Validation of the expression values generated by automated fashion. </a:t>
            </a:r>
            <a:r>
              <a:rPr lang="en-US" sz="1200" dirty="0" smtClean="0">
                <a:latin typeface="Times New Roman"/>
                <a:cs typeface="Times New Roman"/>
              </a:rPr>
              <a:t>Panel of the </a:t>
            </a:r>
            <a:r>
              <a:rPr lang="en-US" sz="1200" dirty="0">
                <a:latin typeface="Times New Roman"/>
                <a:cs typeface="Times New Roman"/>
              </a:rPr>
              <a:t>comparison </a:t>
            </a:r>
            <a:r>
              <a:rPr lang="en-US" sz="1200">
                <a:latin typeface="Times New Roman"/>
                <a:cs typeface="Times New Roman"/>
              </a:rPr>
              <a:t>between </a:t>
            </a:r>
            <a:r>
              <a:rPr lang="en-US" sz="1200" smtClean="0">
                <a:latin typeface="Times New Roman"/>
                <a:cs typeface="Times New Roman"/>
              </a:rPr>
              <a:t>expression evaluated </a:t>
            </a:r>
            <a:r>
              <a:rPr lang="en-US" sz="1200" dirty="0" smtClean="0">
                <a:latin typeface="Times New Roman"/>
                <a:cs typeface="Times New Roman"/>
              </a:rPr>
              <a:t>by </a:t>
            </a:r>
            <a:r>
              <a:rPr lang="en-US" sz="1200" dirty="0">
                <a:latin typeface="Times New Roman"/>
                <a:cs typeface="Times New Roman"/>
              </a:rPr>
              <a:t>observers versus </a:t>
            </a:r>
            <a:r>
              <a:rPr lang="en-US" sz="1200" dirty="0" smtClean="0">
                <a:latin typeface="Times New Roman"/>
                <a:cs typeface="Times New Roman"/>
              </a:rPr>
              <a:t>expression values obtained from image-analysis software (after normalization). The y axis represent the percentage of positive cells evaluated by the pathologists (HH and </a:t>
            </a:r>
            <a:r>
              <a:rPr lang="en-US" sz="1200" dirty="0" err="1" smtClean="0">
                <a:latin typeface="Times New Roman"/>
                <a:cs typeface="Times New Roman"/>
              </a:rPr>
              <a:t>KVdV</a:t>
            </a:r>
            <a:r>
              <a:rPr lang="en-US" sz="1200" dirty="0" smtClean="0">
                <a:latin typeface="Times New Roman"/>
                <a:cs typeface="Times New Roman"/>
              </a:rPr>
              <a:t>) or a molecular biologist (</a:t>
            </a:r>
            <a:r>
              <a:rPr lang="en-US" sz="1200" dirty="0" err="1" smtClean="0">
                <a:latin typeface="Times New Roman"/>
                <a:cs typeface="Times New Roman"/>
              </a:rPr>
              <a:t>Iz</a:t>
            </a:r>
            <a:r>
              <a:rPr lang="en-US" sz="1200" dirty="0" smtClean="0">
                <a:latin typeface="Times New Roman"/>
                <a:cs typeface="Times New Roman"/>
              </a:rPr>
              <a:t>), using microscopy observation of the whole slide sections. The x axis represent the expression values. Colored points represent the samples later classified as high, based on sensitivity/specificity calculation of outcome estimations. </a:t>
            </a:r>
            <a:r>
              <a:rPr lang="en-US" sz="1200" dirty="0">
                <a:latin typeface="Times New Roman"/>
                <a:cs typeface="Times New Roman"/>
              </a:rPr>
              <a:t>The sample size </a:t>
            </a:r>
            <a:r>
              <a:rPr lang="en-US" sz="1200" dirty="0" smtClean="0">
                <a:latin typeface="Times New Roman"/>
                <a:cs typeface="Times New Roman"/>
              </a:rPr>
              <a:t>and the coefficient of the Spearman’s rank correlation test (R</a:t>
            </a:r>
            <a:r>
              <a:rPr lang="mr-IN" sz="1200" dirty="0" smtClean="0">
                <a:latin typeface="Times New Roman"/>
                <a:cs typeface="Times New Roman"/>
              </a:rPr>
              <a:t>)</a:t>
            </a:r>
            <a:r>
              <a:rPr lang="en-US" sz="1200" dirty="0" smtClean="0">
                <a:latin typeface="Times New Roman"/>
                <a:cs typeface="Times New Roman"/>
              </a:rPr>
              <a:t> are shown in the top of each graph and demonstrate acceptable agreement</a:t>
            </a:r>
            <a:r>
              <a:rPr lang="en-US" sz="1200" dirty="0">
                <a:latin typeface="Times New Roman"/>
                <a:cs typeface="Times New Roman"/>
              </a:rPr>
              <a:t>. </a:t>
            </a:r>
            <a:r>
              <a:rPr lang="en-US" sz="1200" dirty="0" smtClean="0">
                <a:latin typeface="Times New Roman"/>
                <a:cs typeface="Times New Roman"/>
              </a:rPr>
              <a:t>Smoothed </a:t>
            </a:r>
            <a:r>
              <a:rPr lang="en-US" sz="1200" dirty="0">
                <a:latin typeface="Times New Roman"/>
                <a:cs typeface="Times New Roman"/>
              </a:rPr>
              <a:t>conditional </a:t>
            </a:r>
            <a:r>
              <a:rPr lang="en-US" sz="1200" dirty="0" smtClean="0">
                <a:latin typeface="Times New Roman"/>
                <a:cs typeface="Times New Roman"/>
              </a:rPr>
              <a:t>mean </a:t>
            </a:r>
            <a:r>
              <a:rPr lang="en-US" sz="1200" dirty="0">
                <a:latin typeface="Times New Roman"/>
                <a:cs typeface="Times New Roman"/>
              </a:rPr>
              <a:t>between the points </a:t>
            </a:r>
            <a:r>
              <a:rPr lang="en-US" sz="1200" dirty="0" smtClean="0">
                <a:latin typeface="Times New Roman"/>
                <a:cs typeface="Times New Roman"/>
              </a:rPr>
              <a:t>are </a:t>
            </a:r>
            <a:r>
              <a:rPr lang="en-US" sz="1200" dirty="0">
                <a:latin typeface="Times New Roman"/>
                <a:cs typeface="Times New Roman"/>
              </a:rPr>
              <a:t>represented by the colored lines and </a:t>
            </a:r>
            <a:r>
              <a:rPr lang="en-US" sz="1200" dirty="0" smtClean="0">
                <a:latin typeface="Times New Roman"/>
                <a:cs typeface="Times New Roman"/>
              </a:rPr>
              <a:t>their standard </a:t>
            </a:r>
            <a:r>
              <a:rPr lang="en-US" sz="1200" dirty="0">
                <a:latin typeface="Times New Roman"/>
                <a:cs typeface="Times New Roman"/>
              </a:rPr>
              <a:t>error </a:t>
            </a:r>
            <a:r>
              <a:rPr lang="en-US" sz="1200" dirty="0" smtClean="0">
                <a:latin typeface="Times New Roman"/>
                <a:cs typeface="Times New Roman"/>
              </a:rPr>
              <a:t>by </a:t>
            </a:r>
            <a:r>
              <a:rPr lang="en-US" sz="1200" dirty="0">
                <a:latin typeface="Times New Roman"/>
                <a:cs typeface="Times New Roman"/>
              </a:rPr>
              <a:t>the gray area</a:t>
            </a:r>
            <a:r>
              <a:rPr lang="en-US" sz="1200" dirty="0" smtClean="0">
                <a:latin typeface="Times New Roman"/>
                <a:cs typeface="Times New Roman"/>
              </a:rPr>
              <a:t>.</a:t>
            </a:r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2050" name="Picture 2" descr="F:\Sobral-Leite et al Tamox\Figures\Supp_Fig_02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5725"/>
            <a:ext cx="6199188" cy="664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4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:\PhD M.Leite\Tamox\Markers_pictures\CD8_20x_2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5"/>
          <a:stretch/>
        </p:blipFill>
        <p:spPr bwMode="auto">
          <a:xfrm>
            <a:off x="2524048" y="775017"/>
            <a:ext cx="1906905" cy="17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:\PhD M.Leite\Tamox\Markers_pictures\FOXP3_20x_21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" b="8795"/>
          <a:stretch/>
        </p:blipFill>
        <p:spPr bwMode="auto">
          <a:xfrm>
            <a:off x="4573596" y="775017"/>
            <a:ext cx="1914525" cy="173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M:\PhD M.Leite\Tamox\Markers_pictures\CD4_20x_21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04" y="775017"/>
            <a:ext cx="1906905" cy="172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88547" y="6525475"/>
            <a:ext cx="60887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S3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latin typeface="Times New Roman"/>
                <a:cs typeface="Times New Roman"/>
              </a:rPr>
              <a:t>Evaluation of the staining of the lymphocyte markers. </a:t>
            </a:r>
            <a:r>
              <a:rPr lang="en-US" sz="1200" dirty="0" smtClean="0">
                <a:latin typeface="Times New Roman"/>
                <a:cs typeface="Times New Roman"/>
              </a:rPr>
              <a:t>Images of a tumor with relative low </a:t>
            </a:r>
            <a:r>
              <a:rPr lang="en-US" sz="1200" dirty="0">
                <a:latin typeface="Times New Roman"/>
                <a:cs typeface="Times New Roman"/>
              </a:rPr>
              <a:t>infiltration of CD4 (</a:t>
            </a:r>
            <a:r>
              <a:rPr lang="en-US" sz="1200" dirty="0" smtClean="0">
                <a:latin typeface="Times New Roman"/>
                <a:cs typeface="Times New Roman"/>
              </a:rPr>
              <a:t>A), </a:t>
            </a:r>
            <a:r>
              <a:rPr lang="en-US" sz="1200" dirty="0">
                <a:latin typeface="Times New Roman"/>
                <a:cs typeface="Times New Roman"/>
              </a:rPr>
              <a:t>CD8 (</a:t>
            </a:r>
            <a:r>
              <a:rPr lang="en-US" sz="1200" dirty="0" smtClean="0">
                <a:latin typeface="Times New Roman"/>
                <a:cs typeface="Times New Roman"/>
              </a:rPr>
              <a:t>B) </a:t>
            </a:r>
            <a:r>
              <a:rPr lang="en-US" sz="1200" dirty="0">
                <a:latin typeface="Times New Roman"/>
                <a:cs typeface="Times New Roman"/>
              </a:rPr>
              <a:t>and FOXP3-</a:t>
            </a:r>
            <a:r>
              <a:rPr lang="en-US" sz="1200" dirty="0" smtClean="0">
                <a:latin typeface="Times New Roman"/>
                <a:cs typeface="Times New Roman"/>
              </a:rPr>
              <a:t>positive </a:t>
            </a:r>
            <a:r>
              <a:rPr lang="en-US" sz="1200" dirty="0">
                <a:latin typeface="Times New Roman"/>
                <a:cs typeface="Times New Roman"/>
              </a:rPr>
              <a:t>(</a:t>
            </a:r>
            <a:r>
              <a:rPr lang="en-US" sz="1200" dirty="0" smtClean="0">
                <a:latin typeface="Times New Roman"/>
                <a:cs typeface="Times New Roman"/>
              </a:rPr>
              <a:t>C) lymphocytes and other with abundant CD4 (D), CD8 (E) and </a:t>
            </a:r>
            <a:r>
              <a:rPr lang="en-US" sz="1200" dirty="0">
                <a:latin typeface="Times New Roman"/>
                <a:cs typeface="Times New Roman"/>
              </a:rPr>
              <a:t>FOXP3-</a:t>
            </a:r>
            <a:r>
              <a:rPr lang="en-US" sz="1200" dirty="0" smtClean="0">
                <a:latin typeface="Times New Roman"/>
                <a:cs typeface="Times New Roman"/>
              </a:rPr>
              <a:t>positive (F) lymphocytes. The graphs represent the comparison between the average score generated by two pathologists and CD4 </a:t>
            </a:r>
            <a:r>
              <a:rPr lang="en-US" sz="1200" dirty="0">
                <a:latin typeface="Times New Roman"/>
                <a:cs typeface="Times New Roman"/>
              </a:rPr>
              <a:t>(G), CD8 (H) and FOXP3 (</a:t>
            </a:r>
            <a:r>
              <a:rPr lang="en-US" sz="1200" dirty="0" smtClean="0">
                <a:latin typeface="Times New Roman"/>
                <a:cs typeface="Times New Roman"/>
              </a:rPr>
              <a:t>I) expression. Correlation coefficient of </a:t>
            </a:r>
            <a:r>
              <a:rPr lang="en-US" sz="1200" dirty="0">
                <a:latin typeface="Times New Roman"/>
                <a:cs typeface="Times New Roman"/>
              </a:rPr>
              <a:t>the Spearman’s rank </a:t>
            </a:r>
            <a:r>
              <a:rPr lang="en-US" sz="1200" dirty="0" smtClean="0">
                <a:latin typeface="Times New Roman"/>
                <a:cs typeface="Times New Roman"/>
              </a:rPr>
              <a:t>test (R) are </a:t>
            </a:r>
            <a:r>
              <a:rPr lang="en-US" sz="1200" dirty="0">
                <a:latin typeface="Times New Roman"/>
                <a:cs typeface="Times New Roman"/>
              </a:rPr>
              <a:t>shown in the top of each </a:t>
            </a:r>
            <a:r>
              <a:rPr lang="en-US" sz="1200" dirty="0" smtClean="0">
                <a:latin typeface="Times New Roman"/>
                <a:cs typeface="Times New Roman"/>
              </a:rPr>
              <a:t>graph. </a:t>
            </a:r>
            <a:r>
              <a:rPr lang="en-US" sz="1200" dirty="0">
                <a:latin typeface="Times New Roman"/>
                <a:cs typeface="Times New Roman"/>
              </a:rPr>
              <a:t>Smoothed conditional mean between the points are represented by the colored lines and their standard error by the gray area</a:t>
            </a:r>
            <a:r>
              <a:rPr lang="en-US" sz="1200" dirty="0" smtClean="0">
                <a:latin typeface="Times New Roman"/>
                <a:cs typeface="Times New Roman"/>
              </a:rPr>
              <a:t>. </a:t>
            </a:r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2" name="Picture 1" descr="CD4_20x_571_sb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95" y="2643737"/>
            <a:ext cx="1893570" cy="1746885"/>
          </a:xfrm>
          <a:prstGeom prst="rect">
            <a:avLst/>
          </a:prstGeom>
        </p:spPr>
      </p:pic>
      <p:pic>
        <p:nvPicPr>
          <p:cNvPr id="3" name="Picture 2" descr="CD8_20x_571_s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476" y="2639927"/>
            <a:ext cx="1889760" cy="1754505"/>
          </a:xfrm>
          <a:prstGeom prst="rect">
            <a:avLst/>
          </a:prstGeom>
        </p:spPr>
      </p:pic>
      <p:pic>
        <p:nvPicPr>
          <p:cNvPr id="5" name="Picture 4" descr="FOXP3_20x_571_s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453" y="2640879"/>
            <a:ext cx="1908810" cy="1752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38684" y="488459"/>
            <a:ext cx="483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</a:rPr>
              <a:t>CD8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59339" y="488459"/>
            <a:ext cx="483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CD4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59467" y="486970"/>
            <a:ext cx="6739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FOXP3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-481012" y="3364214"/>
            <a:ext cx="1585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tumor high expression</a:t>
            </a:r>
          </a:p>
        </p:txBody>
      </p:sp>
      <p:sp>
        <p:nvSpPr>
          <p:cNvPr id="13" name="Rectangle 12"/>
          <p:cNvSpPr/>
          <p:nvPr/>
        </p:nvSpPr>
        <p:spPr>
          <a:xfrm rot="16200000">
            <a:off x="-459521" y="1469088"/>
            <a:ext cx="1542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tumor </a:t>
            </a:r>
            <a:r>
              <a:rPr lang="en-US" sz="1200" dirty="0" smtClean="0"/>
              <a:t>low expression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2511152" y="718790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B</a:t>
            </a:r>
            <a:endParaRPr lang="en-US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4590211" y="718790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</a:t>
            </a:r>
            <a:endParaRPr lang="en-US" sz="1400" b="1" dirty="0"/>
          </a:p>
        </p:txBody>
      </p:sp>
      <p:sp>
        <p:nvSpPr>
          <p:cNvPr id="16" name="Rectangle 15"/>
          <p:cNvSpPr/>
          <p:nvPr/>
        </p:nvSpPr>
        <p:spPr>
          <a:xfrm>
            <a:off x="416469" y="718790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880398" y="2403476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880428" y="2365280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63936" y="2365280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849024" y="2202642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6029032" y="2417587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029062" y="2379391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412570" y="2379391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5992264" y="2191989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cxnSp>
        <p:nvCxnSpPr>
          <p:cNvPr id="50" name="Straight Connector 49"/>
          <p:cNvCxnSpPr/>
          <p:nvPr/>
        </p:nvCxnSpPr>
        <p:spPr>
          <a:xfrm flipV="1">
            <a:off x="3912382" y="2417587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912412" y="2379391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295920" y="2379391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3875614" y="2191989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558177" y="4274502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58207" y="4236306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941715" y="4236306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521409" y="4048904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4706811" y="4288613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706841" y="4250417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090349" y="4250417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4670043" y="4063015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2590161" y="4288613"/>
            <a:ext cx="379476" cy="905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590191" y="4250417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973699" y="4250417"/>
            <a:ext cx="0" cy="77742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553393" y="4063015"/>
            <a:ext cx="44222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100μm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492366" y="2600206"/>
            <a:ext cx="2722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E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71425" y="2600206"/>
            <a:ext cx="2670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97683" y="2600206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D</a:t>
            </a:r>
            <a:endParaRPr lang="en-US" sz="1400" b="1" dirty="0"/>
          </a:p>
        </p:txBody>
      </p:sp>
      <p:pic>
        <p:nvPicPr>
          <p:cNvPr id="3074" name="Picture 2" descr="F:\Sobral-Leite et al Tamox\Figures\Supp_Fig_03GHI.tif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27" y="4442476"/>
            <a:ext cx="6011709" cy="20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6760" y="7511910"/>
            <a:ext cx="54688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S4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latin typeface="Times New Roman"/>
                <a:cs typeface="Times New Roman"/>
              </a:rPr>
              <a:t>Distribution of the expression of the lymphocyte markers by tumor characteristics. </a:t>
            </a:r>
            <a:r>
              <a:rPr lang="en-US" sz="1200" dirty="0" smtClean="0">
                <a:latin typeface="Times New Roman"/>
                <a:cs typeface="Times New Roman"/>
              </a:rPr>
              <a:t>Boxplots </a:t>
            </a:r>
            <a:r>
              <a:rPr lang="en-US" sz="1200" dirty="0">
                <a:latin typeface="Times New Roman"/>
                <a:cs typeface="Times New Roman"/>
              </a:rPr>
              <a:t>show the variation of </a:t>
            </a:r>
            <a:r>
              <a:rPr lang="en-US" sz="1200" dirty="0" smtClean="0">
                <a:latin typeface="Times New Roman"/>
                <a:cs typeface="Times New Roman"/>
              </a:rPr>
              <a:t>CD4, </a:t>
            </a:r>
            <a:r>
              <a:rPr lang="en-US" sz="1200" dirty="0">
                <a:latin typeface="Times New Roman"/>
                <a:cs typeface="Times New Roman"/>
              </a:rPr>
              <a:t>CD8 </a:t>
            </a:r>
            <a:r>
              <a:rPr lang="en-US" sz="1200" dirty="0" smtClean="0">
                <a:latin typeface="Times New Roman"/>
                <a:cs typeface="Times New Roman"/>
              </a:rPr>
              <a:t>and FOXP3 expression according tumor differentiation grade (A, B and C, respectively)</a:t>
            </a:r>
            <a:r>
              <a:rPr lang="en-US" sz="1200" dirty="0">
                <a:latin typeface="Times New Roman"/>
                <a:cs typeface="Times New Roman"/>
              </a:rPr>
              <a:t>, Ki67 levels (</a:t>
            </a:r>
            <a:r>
              <a:rPr lang="en-US" sz="1200" dirty="0" smtClean="0">
                <a:latin typeface="Times New Roman"/>
                <a:cs typeface="Times New Roman"/>
              </a:rPr>
              <a:t>D, E </a:t>
            </a:r>
            <a:r>
              <a:rPr lang="en-US" sz="1200" dirty="0">
                <a:latin typeface="Times New Roman"/>
                <a:cs typeface="Times New Roman"/>
              </a:rPr>
              <a:t>and </a:t>
            </a:r>
            <a:r>
              <a:rPr lang="en-US" sz="1200" dirty="0" smtClean="0">
                <a:latin typeface="Times New Roman"/>
                <a:cs typeface="Times New Roman"/>
              </a:rPr>
              <a:t>F, respectively) </a:t>
            </a:r>
            <a:r>
              <a:rPr lang="en-US" sz="1200" dirty="0">
                <a:latin typeface="Times New Roman"/>
                <a:cs typeface="Times New Roman"/>
              </a:rPr>
              <a:t>and morphology type </a:t>
            </a:r>
            <a:r>
              <a:rPr lang="en-US" sz="1200" dirty="0" smtClean="0">
                <a:latin typeface="Times New Roman"/>
                <a:cs typeface="Times New Roman"/>
              </a:rPr>
              <a:t>(H, I and J, respectively). </a:t>
            </a:r>
            <a:r>
              <a:rPr lang="en-US" sz="1200" dirty="0">
                <a:latin typeface="Times New Roman"/>
                <a:cs typeface="Times New Roman"/>
              </a:rPr>
              <a:t>Statistical differences between the expression means among the categories were calculated by </a:t>
            </a:r>
            <a:r>
              <a:rPr lang="en-US" sz="1200" dirty="0" smtClean="0">
                <a:latin typeface="Times New Roman"/>
                <a:cs typeface="Times New Roman"/>
              </a:rPr>
              <a:t>univariate ANOVA</a:t>
            </a:r>
            <a:r>
              <a:rPr lang="en-US" sz="1200" dirty="0">
                <a:latin typeface="Times New Roman"/>
                <a:cs typeface="Times New Roman"/>
              </a:rPr>
              <a:t>: p(</a:t>
            </a:r>
            <a:r>
              <a:rPr lang="en-US" sz="1200" dirty="0" err="1">
                <a:latin typeface="Times New Roman"/>
                <a:cs typeface="Times New Roman"/>
              </a:rPr>
              <a:t>aov</a:t>
            </a:r>
            <a:r>
              <a:rPr lang="en-US" sz="1200" dirty="0" smtClean="0">
                <a:latin typeface="Times New Roman"/>
                <a:cs typeface="Times New Roman"/>
              </a:rPr>
              <a:t>).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05998" y="229053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B</a:t>
            </a:r>
            <a:endParaRPr lang="en-US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4431364" y="229053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</a:t>
            </a:r>
            <a:endParaRPr lang="en-US" sz="1400" b="1" dirty="0"/>
          </a:p>
        </p:txBody>
      </p:sp>
      <p:sp>
        <p:nvSpPr>
          <p:cNvPr id="21" name="Rectangle 20"/>
          <p:cNvSpPr/>
          <p:nvPr/>
        </p:nvSpPr>
        <p:spPr>
          <a:xfrm>
            <a:off x="626101" y="229053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313681" y="19944"/>
            <a:ext cx="483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</a:rPr>
              <a:t>CD8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39674" y="19944"/>
            <a:ext cx="483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CD4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18165" y="18455"/>
            <a:ext cx="6739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FOXP3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05998" y="2562479"/>
            <a:ext cx="272242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smtClean="0"/>
              <a:t>E</a:t>
            </a:r>
            <a:endParaRPr lang="en-US" sz="1400" b="1" dirty="0"/>
          </a:p>
        </p:txBody>
      </p:sp>
      <p:sp>
        <p:nvSpPr>
          <p:cNvPr id="13" name="Rectangle 12"/>
          <p:cNvSpPr/>
          <p:nvPr/>
        </p:nvSpPr>
        <p:spPr>
          <a:xfrm>
            <a:off x="4431364" y="2562479"/>
            <a:ext cx="26707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101" y="2562479"/>
            <a:ext cx="29784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smtClean="0"/>
              <a:t>D</a:t>
            </a:r>
            <a:endParaRPr lang="en-US" sz="1400" b="1" dirty="0"/>
          </a:p>
        </p:txBody>
      </p:sp>
      <p:sp>
        <p:nvSpPr>
          <p:cNvPr id="30" name="Rectangle 29"/>
          <p:cNvSpPr/>
          <p:nvPr/>
        </p:nvSpPr>
        <p:spPr>
          <a:xfrm>
            <a:off x="493671" y="4572285"/>
            <a:ext cx="7246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 dirty="0" smtClean="0"/>
              <a:t>Ki67 levels:</a:t>
            </a:r>
            <a:endParaRPr lang="en-US" sz="900" b="1" dirty="0"/>
          </a:p>
        </p:txBody>
      </p:sp>
      <p:sp>
        <p:nvSpPr>
          <p:cNvPr id="31" name="Rectangle 30"/>
          <p:cNvSpPr/>
          <p:nvPr/>
        </p:nvSpPr>
        <p:spPr>
          <a:xfrm>
            <a:off x="316709" y="6905762"/>
            <a:ext cx="9053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/>
              <a:t>Morphology:</a:t>
            </a:r>
            <a:endParaRPr lang="en-US" sz="1050" b="1" dirty="0"/>
          </a:p>
        </p:txBody>
      </p:sp>
      <p:sp>
        <p:nvSpPr>
          <p:cNvPr id="32" name="Rectangle 31"/>
          <p:cNvSpPr/>
          <p:nvPr/>
        </p:nvSpPr>
        <p:spPr>
          <a:xfrm>
            <a:off x="39011" y="2002424"/>
            <a:ext cx="11045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b="1" dirty="0"/>
              <a:t>t</a:t>
            </a:r>
            <a:r>
              <a:rPr lang="en-US" sz="900" b="1" dirty="0" smtClean="0"/>
              <a:t>umor </a:t>
            </a:r>
            <a:br>
              <a:rPr lang="en-US" sz="900" b="1" dirty="0" smtClean="0"/>
            </a:br>
            <a:r>
              <a:rPr lang="en-US" sz="900" b="1" dirty="0" smtClean="0"/>
              <a:t>differentiation </a:t>
            </a:r>
            <a:br>
              <a:rPr lang="en-US" sz="900" b="1" dirty="0" smtClean="0"/>
            </a:br>
            <a:r>
              <a:rPr lang="en-US" sz="900" b="1" dirty="0" smtClean="0"/>
              <a:t>grade:</a:t>
            </a:r>
            <a:endParaRPr lang="en-US" sz="900" b="1" dirty="0"/>
          </a:p>
        </p:txBody>
      </p:sp>
      <p:pic>
        <p:nvPicPr>
          <p:cNvPr id="2" name="Picture 1" descr="Tumor_characteristics_Imk_3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8"/>
          <a:stretch/>
        </p:blipFill>
        <p:spPr>
          <a:xfrm>
            <a:off x="677736" y="148428"/>
            <a:ext cx="5664200" cy="2682179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505998" y="4999532"/>
            <a:ext cx="29792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smtClean="0"/>
              <a:t>H</a:t>
            </a:r>
            <a:endParaRPr lang="en-US" sz="1400" b="1" dirty="0"/>
          </a:p>
        </p:txBody>
      </p:sp>
      <p:sp>
        <p:nvSpPr>
          <p:cNvPr id="34" name="Rectangle 33"/>
          <p:cNvSpPr/>
          <p:nvPr/>
        </p:nvSpPr>
        <p:spPr>
          <a:xfrm>
            <a:off x="4431364" y="4999532"/>
            <a:ext cx="23253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smtClean="0"/>
              <a:t>I</a:t>
            </a:r>
            <a:endParaRPr lang="en-US" sz="1400" b="1" dirty="0"/>
          </a:p>
        </p:txBody>
      </p:sp>
      <p:sp>
        <p:nvSpPr>
          <p:cNvPr id="35" name="Rectangle 34"/>
          <p:cNvSpPr/>
          <p:nvPr/>
        </p:nvSpPr>
        <p:spPr>
          <a:xfrm>
            <a:off x="626101" y="4999532"/>
            <a:ext cx="300082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 smtClean="0"/>
              <a:t>G</a:t>
            </a:r>
            <a:endParaRPr lang="en-US" sz="1400" b="1" dirty="0"/>
          </a:p>
        </p:txBody>
      </p:sp>
      <p:pic>
        <p:nvPicPr>
          <p:cNvPr id="3" name="Picture 2" descr="Tumor_characteristics_Imk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0"/>
          <a:stretch/>
        </p:blipFill>
        <p:spPr>
          <a:xfrm>
            <a:off x="677736" y="4881942"/>
            <a:ext cx="5664200" cy="2667072"/>
          </a:xfrm>
          <a:prstGeom prst="rect">
            <a:avLst/>
          </a:prstGeom>
        </p:spPr>
      </p:pic>
      <p:pic>
        <p:nvPicPr>
          <p:cNvPr id="4" name="Picture 3" descr="Tumor_characteristics_Imk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4"/>
          <a:stretch/>
        </p:blipFill>
        <p:spPr>
          <a:xfrm>
            <a:off x="677736" y="2528157"/>
            <a:ext cx="5664200" cy="265732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 rot="16200000">
            <a:off x="3957901" y="3517063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26" name="Rectangle 25"/>
          <p:cNvSpPr/>
          <p:nvPr/>
        </p:nvSpPr>
        <p:spPr>
          <a:xfrm rot="16200000">
            <a:off x="243018" y="3517063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27" name="Rectangle 26"/>
          <p:cNvSpPr/>
          <p:nvPr/>
        </p:nvSpPr>
        <p:spPr>
          <a:xfrm rot="16200000">
            <a:off x="2134418" y="3517063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  <p:sp>
        <p:nvSpPr>
          <p:cNvPr id="28" name="Rectangle 27"/>
          <p:cNvSpPr/>
          <p:nvPr/>
        </p:nvSpPr>
        <p:spPr>
          <a:xfrm rot="16200000">
            <a:off x="3960689" y="5871270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29" name="Rectangle 28"/>
          <p:cNvSpPr/>
          <p:nvPr/>
        </p:nvSpPr>
        <p:spPr>
          <a:xfrm rot="16200000">
            <a:off x="245806" y="5871270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36" name="Rectangle 35"/>
          <p:cNvSpPr/>
          <p:nvPr/>
        </p:nvSpPr>
        <p:spPr>
          <a:xfrm rot="16200000">
            <a:off x="2137206" y="5871270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  <p:sp>
        <p:nvSpPr>
          <p:cNvPr id="37" name="Rectangle 36"/>
          <p:cNvSpPr/>
          <p:nvPr/>
        </p:nvSpPr>
        <p:spPr>
          <a:xfrm rot="16200000">
            <a:off x="3941981" y="1152522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38" name="Rectangle 37"/>
          <p:cNvSpPr/>
          <p:nvPr/>
        </p:nvSpPr>
        <p:spPr>
          <a:xfrm rot="16200000">
            <a:off x="227098" y="1152522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39" name="Rectangle 38"/>
          <p:cNvSpPr/>
          <p:nvPr/>
        </p:nvSpPr>
        <p:spPr>
          <a:xfrm rot="16200000">
            <a:off x="2118498" y="1152522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  <p:sp>
        <p:nvSpPr>
          <p:cNvPr id="6" name="Rectangle 5"/>
          <p:cNvSpPr/>
          <p:nvPr/>
        </p:nvSpPr>
        <p:spPr>
          <a:xfrm>
            <a:off x="3901169" y="4637609"/>
            <a:ext cx="306673" cy="273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>
            <a:spLocks/>
          </p:cNvSpPr>
          <p:nvPr/>
        </p:nvSpPr>
        <p:spPr>
          <a:xfrm rot="-2700000">
            <a:off x="3820178" y="4644856"/>
            <a:ext cx="42832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≥20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92085" y="4642338"/>
            <a:ext cx="306673" cy="273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>
            <a:spLocks/>
          </p:cNvSpPr>
          <p:nvPr/>
        </p:nvSpPr>
        <p:spPr>
          <a:xfrm rot="-2700000">
            <a:off x="5711094" y="4649585"/>
            <a:ext cx="42832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≥20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992562" y="4650594"/>
            <a:ext cx="306673" cy="273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>
            <a:spLocks/>
          </p:cNvSpPr>
          <p:nvPr/>
        </p:nvSpPr>
        <p:spPr>
          <a:xfrm rot="-2700000">
            <a:off x="1911571" y="4657841"/>
            <a:ext cx="42832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≥20</a:t>
            </a:r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83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4327" y="7673995"/>
            <a:ext cx="57786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S5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>
                <a:latin typeface="Times New Roman"/>
                <a:cs typeface="Times New Roman"/>
              </a:rPr>
              <a:t>Distribution of </a:t>
            </a:r>
            <a:r>
              <a:rPr lang="en-US" sz="1200" b="1" dirty="0" smtClean="0">
                <a:latin typeface="Times New Roman"/>
                <a:cs typeface="Times New Roman"/>
              </a:rPr>
              <a:t>the expression of lymphocyte markers </a:t>
            </a:r>
            <a:r>
              <a:rPr lang="en-US" sz="1200" b="1" dirty="0">
                <a:latin typeface="Times New Roman"/>
                <a:cs typeface="Times New Roman"/>
              </a:rPr>
              <a:t>according </a:t>
            </a:r>
            <a:r>
              <a:rPr lang="en-US" sz="1200" b="1" i="1" dirty="0" smtClean="0">
                <a:latin typeface="Times New Roman"/>
                <a:cs typeface="Times New Roman"/>
              </a:rPr>
              <a:t>PIK3CA </a:t>
            </a:r>
            <a:r>
              <a:rPr lang="en-US" sz="1200" b="1" dirty="0" smtClean="0">
                <a:latin typeface="Times New Roman"/>
                <a:cs typeface="Times New Roman"/>
              </a:rPr>
              <a:t>mutation status. </a:t>
            </a:r>
            <a:r>
              <a:rPr lang="en-US" sz="1200" dirty="0">
                <a:latin typeface="Times New Roman"/>
                <a:cs typeface="Times New Roman"/>
              </a:rPr>
              <a:t>Boxplots show the variation of the </a:t>
            </a:r>
            <a:r>
              <a:rPr lang="en-US" sz="1200" dirty="0" smtClean="0">
                <a:latin typeface="Times New Roman"/>
                <a:cs typeface="Times New Roman"/>
              </a:rPr>
              <a:t>scores</a:t>
            </a:r>
            <a:r>
              <a:rPr lang="en-US" sz="1200" dirty="0">
                <a:latin typeface="Times New Roman"/>
                <a:cs typeface="Times New Roman"/>
              </a:rPr>
              <a:t> </a:t>
            </a:r>
            <a:r>
              <a:rPr lang="en-US" sz="1200" dirty="0" smtClean="0">
                <a:latin typeface="Times New Roman"/>
                <a:cs typeface="Times New Roman"/>
              </a:rPr>
              <a:t>of </a:t>
            </a:r>
            <a:r>
              <a:rPr lang="en-US" sz="1200" dirty="0">
                <a:latin typeface="Times New Roman"/>
                <a:cs typeface="Times New Roman"/>
              </a:rPr>
              <a:t>CD4, CD8 and </a:t>
            </a:r>
            <a:r>
              <a:rPr lang="en-US" sz="1200" dirty="0" smtClean="0">
                <a:latin typeface="Times New Roman"/>
                <a:cs typeface="Times New Roman"/>
              </a:rPr>
              <a:t>FOXP3 </a:t>
            </a:r>
            <a:r>
              <a:rPr lang="en-US" sz="1200" dirty="0">
                <a:latin typeface="Times New Roman"/>
                <a:cs typeface="Times New Roman"/>
              </a:rPr>
              <a:t>according the </a:t>
            </a:r>
            <a:r>
              <a:rPr lang="en-US" sz="1200" dirty="0" smtClean="0">
                <a:latin typeface="Times New Roman"/>
                <a:cs typeface="Times New Roman"/>
              </a:rPr>
              <a:t>mutation status of exon 9 (</a:t>
            </a:r>
            <a:r>
              <a:rPr lang="en-US" sz="1200" dirty="0">
                <a:latin typeface="Times New Roman"/>
                <a:cs typeface="Times New Roman"/>
              </a:rPr>
              <a:t>A, B and C, respectively</a:t>
            </a:r>
            <a:r>
              <a:rPr lang="en-US" sz="1200" dirty="0" smtClean="0">
                <a:latin typeface="Times New Roman"/>
                <a:cs typeface="Times New Roman"/>
              </a:rPr>
              <a:t>), exon 20 (D, E </a:t>
            </a:r>
            <a:r>
              <a:rPr lang="en-US" sz="1200" dirty="0">
                <a:latin typeface="Times New Roman"/>
                <a:cs typeface="Times New Roman"/>
              </a:rPr>
              <a:t>and </a:t>
            </a:r>
            <a:r>
              <a:rPr lang="en-US" sz="1200" dirty="0" smtClean="0">
                <a:latin typeface="Times New Roman"/>
                <a:cs typeface="Times New Roman"/>
              </a:rPr>
              <a:t>F, respectively) and the number of mutations (G, H </a:t>
            </a:r>
            <a:r>
              <a:rPr lang="en-US" sz="1200" dirty="0">
                <a:latin typeface="Times New Roman"/>
                <a:cs typeface="Times New Roman"/>
              </a:rPr>
              <a:t>and </a:t>
            </a:r>
            <a:r>
              <a:rPr lang="en-US" sz="1200" dirty="0" smtClean="0">
                <a:latin typeface="Times New Roman"/>
                <a:cs typeface="Times New Roman"/>
              </a:rPr>
              <a:t>I, respectively). Statistical </a:t>
            </a:r>
            <a:r>
              <a:rPr lang="en-US" sz="1200" dirty="0">
                <a:latin typeface="Times New Roman"/>
                <a:cs typeface="Times New Roman"/>
              </a:rPr>
              <a:t>differences between the expression means among the categories were calculated by </a:t>
            </a:r>
            <a:r>
              <a:rPr lang="en-US" sz="1200" dirty="0" smtClean="0">
                <a:latin typeface="Times New Roman"/>
                <a:cs typeface="Times New Roman"/>
              </a:rPr>
              <a:t>univariate ANOVA</a:t>
            </a:r>
            <a:r>
              <a:rPr lang="en-US" sz="1200" dirty="0">
                <a:latin typeface="Times New Roman"/>
                <a:cs typeface="Times New Roman"/>
              </a:rPr>
              <a:t>: p(</a:t>
            </a:r>
            <a:r>
              <a:rPr lang="en-US" sz="1200" dirty="0" err="1">
                <a:latin typeface="Times New Roman"/>
                <a:cs typeface="Times New Roman"/>
              </a:rPr>
              <a:t>aov</a:t>
            </a:r>
            <a:r>
              <a:rPr lang="en-US" sz="1200" dirty="0" smtClean="0">
                <a:latin typeface="Times New Roman"/>
                <a:cs typeface="Times New Roman"/>
              </a:rPr>
              <a:t>); </a:t>
            </a:r>
            <a:r>
              <a:rPr lang="en-US" sz="1200" dirty="0">
                <a:latin typeface="Times New Roman"/>
                <a:cs typeface="Times New Roman"/>
              </a:rPr>
              <a:t>and between two categories by t-test: p(t).</a:t>
            </a:r>
          </a:p>
          <a:p>
            <a:pPr algn="just"/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35" name="Picture 34" descr="mutation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0"/>
          <a:stretch/>
        </p:blipFill>
        <p:spPr>
          <a:xfrm>
            <a:off x="680031" y="372248"/>
            <a:ext cx="5664200" cy="2572872"/>
          </a:xfrm>
          <a:prstGeom prst="rect">
            <a:avLst/>
          </a:prstGeom>
        </p:spPr>
      </p:pic>
      <p:pic>
        <p:nvPicPr>
          <p:cNvPr id="36" name="Picture 35" descr="mutation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1"/>
          <a:stretch/>
        </p:blipFill>
        <p:spPr>
          <a:xfrm>
            <a:off x="680031" y="2652372"/>
            <a:ext cx="5664200" cy="2672737"/>
          </a:xfrm>
          <a:prstGeom prst="rect">
            <a:avLst/>
          </a:prstGeom>
        </p:spPr>
      </p:pic>
      <p:pic>
        <p:nvPicPr>
          <p:cNvPr id="38" name="Picture 37" descr="mutations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/>
          <a:stretch/>
        </p:blipFill>
        <p:spPr>
          <a:xfrm>
            <a:off x="703855" y="5055199"/>
            <a:ext cx="5664200" cy="26515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37874" y="372248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7377" y="372248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101" y="372248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37874" y="5164080"/>
            <a:ext cx="297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H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4487377" y="5164080"/>
            <a:ext cx="2325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I</a:t>
            </a:r>
            <a:endParaRPr lang="en-US" sz="1400" b="1" dirty="0"/>
          </a:p>
        </p:txBody>
      </p:sp>
      <p:sp>
        <p:nvSpPr>
          <p:cNvPr id="12" name="Rectangle 11"/>
          <p:cNvSpPr/>
          <p:nvPr/>
        </p:nvSpPr>
        <p:spPr>
          <a:xfrm>
            <a:off x="680101" y="5164080"/>
            <a:ext cx="300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37874" y="2732148"/>
            <a:ext cx="2722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87377" y="2732148"/>
            <a:ext cx="2670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101" y="2732148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7606" y="4582288"/>
            <a:ext cx="7299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i="1" dirty="0" smtClean="0"/>
              <a:t>PIK3CA</a:t>
            </a:r>
            <a:r>
              <a:rPr lang="en-US" sz="900" b="1" dirty="0" smtClean="0"/>
              <a:t> mutations in exon 20: </a:t>
            </a:r>
            <a:endParaRPr lang="en-US" sz="900" b="1" dirty="0"/>
          </a:p>
        </p:txBody>
      </p:sp>
      <p:sp>
        <p:nvSpPr>
          <p:cNvPr id="26" name="Rectangle 25"/>
          <p:cNvSpPr/>
          <p:nvPr/>
        </p:nvSpPr>
        <p:spPr>
          <a:xfrm>
            <a:off x="3214005" y="5502336"/>
            <a:ext cx="58505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/>
              <a:t>p(t) = </a:t>
            </a:r>
            <a:r>
              <a:rPr lang="is-IS" sz="600" dirty="0"/>
              <a:t>0.0522</a:t>
            </a:r>
            <a:endParaRPr lang="en-US" sz="6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3305710" y="5645317"/>
            <a:ext cx="355607" cy="81749"/>
            <a:chOff x="3227659" y="3147035"/>
            <a:chExt cx="260195" cy="81749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3227659" y="3178098"/>
              <a:ext cx="260195" cy="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228402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361937" y="3147035"/>
              <a:ext cx="0" cy="3220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85577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3129759" y="613488"/>
            <a:ext cx="60785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/>
              <a:t>p(t) = </a:t>
            </a:r>
            <a:r>
              <a:rPr lang="nb-NO" sz="600" dirty="0" smtClean="0"/>
              <a:t>0.</a:t>
            </a:r>
            <a:r>
              <a:rPr lang="is-IS" sz="600" dirty="0"/>
              <a:t> 0473</a:t>
            </a:r>
            <a:endParaRPr lang="en-US" sz="6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3227659" y="744079"/>
            <a:ext cx="260195" cy="81749"/>
            <a:chOff x="3227659" y="3147035"/>
            <a:chExt cx="260195" cy="81749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227659" y="3178098"/>
              <a:ext cx="260195" cy="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228402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361937" y="3147035"/>
              <a:ext cx="0" cy="3220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485577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/>
          <p:cNvSpPr/>
          <p:nvPr/>
        </p:nvSpPr>
        <p:spPr>
          <a:xfrm>
            <a:off x="3398157" y="5341752"/>
            <a:ext cx="58505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/>
              <a:t>p(t) = </a:t>
            </a:r>
            <a:r>
              <a:rPr lang="is-IS" sz="600" dirty="0" smtClean="0"/>
              <a:t>0.0660</a:t>
            </a:r>
            <a:endParaRPr lang="en-US" sz="600" dirty="0"/>
          </a:p>
        </p:txBody>
      </p:sp>
      <p:grpSp>
        <p:nvGrpSpPr>
          <p:cNvPr id="40" name="Group 39"/>
          <p:cNvGrpSpPr/>
          <p:nvPr/>
        </p:nvGrpSpPr>
        <p:grpSpPr>
          <a:xfrm>
            <a:off x="3303886" y="5484733"/>
            <a:ext cx="714757" cy="81749"/>
            <a:chOff x="3227659" y="3147035"/>
            <a:chExt cx="260195" cy="81749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3227659" y="3178098"/>
              <a:ext cx="260195" cy="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228402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3361937" y="3147035"/>
              <a:ext cx="0" cy="3220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485577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/>
          <p:cNvSpPr/>
          <p:nvPr/>
        </p:nvSpPr>
        <p:spPr>
          <a:xfrm>
            <a:off x="3129759" y="2973388"/>
            <a:ext cx="58505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/>
              <a:t>p(t) = </a:t>
            </a:r>
            <a:r>
              <a:rPr lang="nb-NO" sz="600" dirty="0"/>
              <a:t>0.0322</a:t>
            </a:r>
            <a:endParaRPr lang="en-US" sz="6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3227659" y="3131003"/>
            <a:ext cx="260195" cy="81749"/>
            <a:chOff x="3227659" y="3147035"/>
            <a:chExt cx="260195" cy="8174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3227659" y="3178098"/>
              <a:ext cx="260195" cy="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228402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361937" y="3147035"/>
              <a:ext cx="0" cy="3220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3485577" y="3176919"/>
              <a:ext cx="0" cy="51865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/>
          <p:cNvSpPr/>
          <p:nvPr/>
        </p:nvSpPr>
        <p:spPr>
          <a:xfrm>
            <a:off x="347606" y="2222695"/>
            <a:ext cx="7299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i="1" dirty="0" smtClean="0"/>
              <a:t>PIK3CA</a:t>
            </a:r>
            <a:r>
              <a:rPr lang="en-US" sz="900" b="1" dirty="0" smtClean="0"/>
              <a:t> mutations in exon 9: </a:t>
            </a:r>
            <a:endParaRPr lang="en-US" sz="900" b="1" dirty="0"/>
          </a:p>
        </p:txBody>
      </p:sp>
      <p:sp>
        <p:nvSpPr>
          <p:cNvPr id="52" name="Rectangle 51"/>
          <p:cNvSpPr/>
          <p:nvPr/>
        </p:nvSpPr>
        <p:spPr>
          <a:xfrm>
            <a:off x="347606" y="7085998"/>
            <a:ext cx="7299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 smtClean="0"/>
              <a:t>number of </a:t>
            </a:r>
            <a:r>
              <a:rPr lang="en-US" sz="900" b="1" i="1" dirty="0" smtClean="0"/>
              <a:t>PIK3CA</a:t>
            </a:r>
            <a:r>
              <a:rPr lang="en-US" sz="900" b="1" dirty="0" smtClean="0"/>
              <a:t> mutations: </a:t>
            </a:r>
            <a:endParaRPr lang="en-US" sz="900" b="1" dirty="0"/>
          </a:p>
        </p:txBody>
      </p:sp>
      <p:sp>
        <p:nvSpPr>
          <p:cNvPr id="53" name="Rectangle 52"/>
          <p:cNvSpPr/>
          <p:nvPr/>
        </p:nvSpPr>
        <p:spPr>
          <a:xfrm rot="16200000">
            <a:off x="3984921" y="3733255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54" name="Rectangle 53"/>
          <p:cNvSpPr/>
          <p:nvPr/>
        </p:nvSpPr>
        <p:spPr>
          <a:xfrm rot="16200000">
            <a:off x="270038" y="3733255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55" name="Rectangle 54"/>
          <p:cNvSpPr/>
          <p:nvPr/>
        </p:nvSpPr>
        <p:spPr>
          <a:xfrm rot="16200000">
            <a:off x="2161438" y="3733255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  <p:sp>
        <p:nvSpPr>
          <p:cNvPr id="56" name="Rectangle 55"/>
          <p:cNvSpPr/>
          <p:nvPr/>
        </p:nvSpPr>
        <p:spPr>
          <a:xfrm rot="16200000">
            <a:off x="3974199" y="6112737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57" name="Rectangle 56"/>
          <p:cNvSpPr/>
          <p:nvPr/>
        </p:nvSpPr>
        <p:spPr>
          <a:xfrm rot="16200000">
            <a:off x="259316" y="6112737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58" name="Rectangle 57"/>
          <p:cNvSpPr/>
          <p:nvPr/>
        </p:nvSpPr>
        <p:spPr>
          <a:xfrm rot="16200000">
            <a:off x="2150716" y="6112737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  <p:sp>
        <p:nvSpPr>
          <p:cNvPr id="59" name="Rectangle 58"/>
          <p:cNvSpPr/>
          <p:nvPr/>
        </p:nvSpPr>
        <p:spPr>
          <a:xfrm rot="16200000">
            <a:off x="3969001" y="1254525"/>
            <a:ext cx="1161815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FOXP3 expression</a:t>
            </a:r>
            <a:endParaRPr lang="en-US" sz="1050" dirty="0"/>
          </a:p>
        </p:txBody>
      </p:sp>
      <p:sp>
        <p:nvSpPr>
          <p:cNvPr id="60" name="Rectangle 59"/>
          <p:cNvSpPr/>
          <p:nvPr/>
        </p:nvSpPr>
        <p:spPr>
          <a:xfrm rot="16200000">
            <a:off x="254118" y="1254525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CD4 expression</a:t>
            </a:r>
            <a:endParaRPr lang="en-US" sz="1050" dirty="0"/>
          </a:p>
        </p:txBody>
      </p:sp>
      <p:sp>
        <p:nvSpPr>
          <p:cNvPr id="61" name="Rectangle 60"/>
          <p:cNvSpPr/>
          <p:nvPr/>
        </p:nvSpPr>
        <p:spPr>
          <a:xfrm rot="16200000">
            <a:off x="2145518" y="1254525"/>
            <a:ext cx="1025979" cy="25391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050" dirty="0" smtClean="0"/>
              <a:t>CD8 expression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1346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28347" y="7168670"/>
            <a:ext cx="656758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 smtClean="0">
                <a:latin typeface="Times New Roman"/>
                <a:cs typeface="Times New Roman"/>
              </a:rPr>
              <a:t>Figure S6</a:t>
            </a:r>
            <a:r>
              <a:rPr lang="en-US" sz="1100" dirty="0" smtClean="0">
                <a:latin typeface="Times New Roman"/>
                <a:cs typeface="Times New Roman"/>
              </a:rPr>
              <a:t>: </a:t>
            </a:r>
            <a:r>
              <a:rPr lang="en-US" sz="1100" b="1" dirty="0" smtClean="0">
                <a:latin typeface="Times New Roman"/>
                <a:cs typeface="Times New Roman"/>
              </a:rPr>
              <a:t>Analysis of the linearity of the Cox regression functions. </a:t>
            </a:r>
            <a:r>
              <a:rPr lang="en-US" sz="1100" dirty="0" smtClean="0">
                <a:latin typeface="Times New Roman"/>
                <a:cs typeface="Times New Roman"/>
              </a:rPr>
              <a:t>The values of CD4, </a:t>
            </a:r>
            <a:r>
              <a:rPr lang="en-US" sz="1100" dirty="0">
                <a:latin typeface="Times New Roman"/>
                <a:cs typeface="Times New Roman"/>
              </a:rPr>
              <a:t>CD8 </a:t>
            </a:r>
            <a:r>
              <a:rPr lang="en-US" sz="1100" dirty="0" smtClean="0">
                <a:latin typeface="Times New Roman"/>
                <a:cs typeface="Times New Roman"/>
              </a:rPr>
              <a:t>and FOXP3 expression (x-axis) were </a:t>
            </a:r>
            <a:r>
              <a:rPr lang="en-US" sz="1100" dirty="0">
                <a:latin typeface="Times New Roman"/>
                <a:cs typeface="Times New Roman"/>
              </a:rPr>
              <a:t>plotted </a:t>
            </a:r>
            <a:r>
              <a:rPr lang="en-US" sz="1100" dirty="0" smtClean="0">
                <a:latin typeface="Times New Roman"/>
                <a:cs typeface="Times New Roman"/>
              </a:rPr>
              <a:t>against the partial residuals (y-axis) </a:t>
            </a:r>
            <a:r>
              <a:rPr lang="en-US" sz="1100" dirty="0">
                <a:latin typeface="Times New Roman"/>
                <a:cs typeface="Times New Roman"/>
              </a:rPr>
              <a:t>of the </a:t>
            </a:r>
            <a:r>
              <a:rPr lang="en-US" sz="1100" dirty="0" smtClean="0">
                <a:latin typeface="Times New Roman"/>
                <a:cs typeface="Times New Roman"/>
              </a:rPr>
              <a:t>univariate (A, B, and C, respectively) and multivariable Cox </a:t>
            </a:r>
            <a:r>
              <a:rPr lang="en-US" sz="1100" dirty="0">
                <a:latin typeface="Times New Roman"/>
                <a:cs typeface="Times New Roman"/>
              </a:rPr>
              <a:t>regression models for relapse free </a:t>
            </a:r>
            <a:r>
              <a:rPr lang="en-US" sz="1100" dirty="0" smtClean="0">
                <a:latin typeface="Times New Roman"/>
                <a:cs typeface="Times New Roman"/>
              </a:rPr>
              <a:t>interval (RFI; 10 </a:t>
            </a:r>
            <a:r>
              <a:rPr lang="en-US" sz="1100" smtClean="0">
                <a:latin typeface="Times New Roman"/>
                <a:cs typeface="Times New Roman"/>
              </a:rPr>
              <a:t>years follow-up) </a:t>
            </a:r>
            <a:r>
              <a:rPr lang="en-US" sz="1100" dirty="0">
                <a:latin typeface="Times New Roman"/>
                <a:cs typeface="Times New Roman"/>
              </a:rPr>
              <a:t>(D, E, and F, respectively</a:t>
            </a:r>
            <a:r>
              <a:rPr lang="en-US" sz="1100" dirty="0" smtClean="0">
                <a:latin typeface="Times New Roman"/>
                <a:cs typeface="Times New Roman"/>
              </a:rPr>
              <a:t>). Lines </a:t>
            </a:r>
            <a:r>
              <a:rPr lang="en-US" sz="1100" dirty="0">
                <a:latin typeface="Times New Roman"/>
                <a:cs typeface="Times New Roman"/>
              </a:rPr>
              <a:t>were drawn based on the </a:t>
            </a:r>
            <a:r>
              <a:rPr lang="en-US" sz="1100" dirty="0" smtClean="0">
                <a:latin typeface="Times New Roman"/>
                <a:cs typeface="Times New Roman"/>
              </a:rPr>
              <a:t>linear function </a:t>
            </a:r>
            <a:r>
              <a:rPr lang="en-US" sz="1100" dirty="0">
                <a:latin typeface="Times New Roman"/>
                <a:cs typeface="Times New Roman"/>
              </a:rPr>
              <a:t>of the fitted </a:t>
            </a:r>
            <a:r>
              <a:rPr lang="en-US" sz="1100" dirty="0" smtClean="0">
                <a:latin typeface="Times New Roman"/>
                <a:cs typeface="Times New Roman"/>
              </a:rPr>
              <a:t>partial residual values </a:t>
            </a:r>
            <a:r>
              <a:rPr lang="en-US" sz="1100" dirty="0">
                <a:latin typeface="Times New Roman"/>
                <a:cs typeface="Times New Roman"/>
              </a:rPr>
              <a:t>of the Cox regression, and their standard error range (A-F). Smoothed lines were drawn based on the spline function of the fitted partial residual values of the </a:t>
            </a:r>
            <a:r>
              <a:rPr lang="en-US" sz="1100" dirty="0" smtClean="0">
                <a:latin typeface="Times New Roman"/>
                <a:cs typeface="Times New Roman"/>
              </a:rPr>
              <a:t>univariate (G-I) </a:t>
            </a:r>
            <a:r>
              <a:rPr lang="en-US" sz="1100" dirty="0">
                <a:latin typeface="Times New Roman"/>
                <a:cs typeface="Times New Roman"/>
              </a:rPr>
              <a:t>and </a:t>
            </a:r>
            <a:r>
              <a:rPr lang="en-US" sz="1100" dirty="0" smtClean="0">
                <a:latin typeface="Times New Roman"/>
                <a:cs typeface="Times New Roman"/>
              </a:rPr>
              <a:t>multivariable Cox </a:t>
            </a:r>
            <a:r>
              <a:rPr lang="en-US" sz="1100" dirty="0">
                <a:latin typeface="Times New Roman"/>
                <a:cs typeface="Times New Roman"/>
              </a:rPr>
              <a:t>regression models </a:t>
            </a:r>
            <a:r>
              <a:rPr lang="en-US" sz="1100" dirty="0" smtClean="0">
                <a:latin typeface="Times New Roman"/>
                <a:cs typeface="Times New Roman"/>
              </a:rPr>
              <a:t>(J-L) </a:t>
            </a:r>
            <a:r>
              <a:rPr lang="en-US" sz="1100" dirty="0">
                <a:latin typeface="Times New Roman"/>
                <a:cs typeface="Times New Roman"/>
              </a:rPr>
              <a:t>and their standard error range. </a:t>
            </a:r>
            <a:r>
              <a:rPr lang="en-US" sz="1100" dirty="0" smtClean="0">
                <a:latin typeface="Times New Roman"/>
                <a:cs typeface="Times New Roman"/>
              </a:rPr>
              <a:t>Multivariable models </a:t>
            </a:r>
            <a:r>
              <a:rPr lang="en-US" sz="1100" dirty="0">
                <a:latin typeface="Times New Roman"/>
                <a:cs typeface="Times New Roman"/>
              </a:rPr>
              <a:t>were stratified by lymph node status and </a:t>
            </a:r>
            <a:r>
              <a:rPr lang="en-US" sz="1100" dirty="0" smtClean="0">
                <a:latin typeface="Times New Roman"/>
                <a:cs typeface="Times New Roman"/>
              </a:rPr>
              <a:t>included the following variables: CD4, CD8 or FOXP3 expression and morphology type, </a:t>
            </a:r>
            <a:r>
              <a:rPr lang="en-US" sz="1100" dirty="0">
                <a:latin typeface="Times New Roman"/>
                <a:cs typeface="Times New Roman"/>
              </a:rPr>
              <a:t>tumor grade, tamoxifen arm, tumor size, age at diagnosis, PR, HER2 and </a:t>
            </a:r>
            <a:r>
              <a:rPr lang="en-US" sz="1100" i="1" dirty="0">
                <a:latin typeface="Times New Roman"/>
                <a:cs typeface="Times New Roman"/>
              </a:rPr>
              <a:t>PIK3CA</a:t>
            </a:r>
            <a:r>
              <a:rPr lang="en-US" sz="1100" dirty="0">
                <a:latin typeface="Times New Roman"/>
                <a:cs typeface="Times New Roman"/>
              </a:rPr>
              <a:t> mutation status</a:t>
            </a:r>
            <a:r>
              <a:rPr lang="en-US" sz="1100" dirty="0" smtClean="0">
                <a:latin typeface="Times New Roman"/>
                <a:cs typeface="Times New Roman"/>
              </a:rPr>
              <a:t>.</a:t>
            </a:r>
            <a:endParaRPr lang="en-US" sz="1100" dirty="0">
              <a:latin typeface="Times New Roman"/>
              <a:cs typeface="Times New Roman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50007" y="1732234"/>
            <a:ext cx="2722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E</a:t>
            </a:r>
            <a:endParaRPr lang="en-US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4425286" y="1732234"/>
            <a:ext cx="2670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F</a:t>
            </a:r>
          </a:p>
        </p:txBody>
      </p:sp>
      <p:sp>
        <p:nvSpPr>
          <p:cNvPr id="8" name="Rectangle 7"/>
          <p:cNvSpPr/>
          <p:nvPr/>
        </p:nvSpPr>
        <p:spPr>
          <a:xfrm>
            <a:off x="39459" y="1732234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D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2250007" y="3457469"/>
            <a:ext cx="297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H</a:t>
            </a:r>
            <a:endParaRPr lang="en-US" sz="1400" b="1" dirty="0"/>
          </a:p>
        </p:txBody>
      </p:sp>
      <p:sp>
        <p:nvSpPr>
          <p:cNvPr id="13" name="Rectangle 12"/>
          <p:cNvSpPr/>
          <p:nvPr/>
        </p:nvSpPr>
        <p:spPr>
          <a:xfrm>
            <a:off x="4425286" y="3457469"/>
            <a:ext cx="2325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459" y="3457469"/>
            <a:ext cx="300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41141" y="82074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16420" y="82074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593" y="82074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56046" y="5271557"/>
            <a:ext cx="282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45901" y="5252745"/>
            <a:ext cx="2616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813" y="5271557"/>
            <a:ext cx="2441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J</a:t>
            </a:r>
            <a:endParaRPr lang="en-US" sz="1400" b="1" dirty="0"/>
          </a:p>
        </p:txBody>
      </p:sp>
      <p:sp>
        <p:nvSpPr>
          <p:cNvPr id="42" name="Rectangle 41"/>
          <p:cNvSpPr/>
          <p:nvPr/>
        </p:nvSpPr>
        <p:spPr>
          <a:xfrm>
            <a:off x="3104656" y="6989099"/>
            <a:ext cx="748923" cy="2000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700" dirty="0" smtClean="0"/>
              <a:t>CD8 expression</a:t>
            </a:r>
            <a:endParaRPr lang="en-US" sz="700" dirty="0"/>
          </a:p>
        </p:txBody>
      </p:sp>
      <p:sp>
        <p:nvSpPr>
          <p:cNvPr id="43" name="Rectangle 42"/>
          <p:cNvSpPr/>
          <p:nvPr/>
        </p:nvSpPr>
        <p:spPr>
          <a:xfrm>
            <a:off x="5398372" y="6995290"/>
            <a:ext cx="838691" cy="2000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700" dirty="0" smtClean="0"/>
              <a:t>FOXP3 expression</a:t>
            </a:r>
            <a:endParaRPr lang="en-US" sz="700" dirty="0"/>
          </a:p>
        </p:txBody>
      </p:sp>
      <p:sp>
        <p:nvSpPr>
          <p:cNvPr id="44" name="Rectangle 43"/>
          <p:cNvSpPr/>
          <p:nvPr/>
        </p:nvSpPr>
        <p:spPr>
          <a:xfrm>
            <a:off x="988553" y="6995290"/>
            <a:ext cx="748923" cy="2000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700" dirty="0" smtClean="0"/>
              <a:t>CD4 expression</a:t>
            </a:r>
            <a:endParaRPr lang="en-US" sz="700" dirty="0"/>
          </a:p>
        </p:txBody>
      </p:sp>
      <p:pic>
        <p:nvPicPr>
          <p:cNvPr id="3" name="Picture 2" descr="Termplots_RFI_BCS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9"/>
          <a:stretch/>
        </p:blipFill>
        <p:spPr>
          <a:xfrm>
            <a:off x="148992" y="-133672"/>
            <a:ext cx="6583680" cy="2008478"/>
          </a:xfrm>
          <a:prstGeom prst="rect">
            <a:avLst/>
          </a:prstGeom>
        </p:spPr>
      </p:pic>
      <p:pic>
        <p:nvPicPr>
          <p:cNvPr id="6" name="Picture 5" descr="Termplots_RFI_BCS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4"/>
          <a:stretch/>
        </p:blipFill>
        <p:spPr>
          <a:xfrm>
            <a:off x="148992" y="1565144"/>
            <a:ext cx="6583680" cy="2011675"/>
          </a:xfrm>
          <a:prstGeom prst="rect">
            <a:avLst/>
          </a:prstGeom>
        </p:spPr>
      </p:pic>
      <p:pic>
        <p:nvPicPr>
          <p:cNvPr id="20" name="Picture 19" descr="Termplots_RFI_BCSS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82"/>
          <a:stretch/>
        </p:blipFill>
        <p:spPr>
          <a:xfrm>
            <a:off x="148992" y="3280685"/>
            <a:ext cx="6583680" cy="1990872"/>
          </a:xfrm>
          <a:prstGeom prst="rect">
            <a:avLst/>
          </a:prstGeom>
        </p:spPr>
      </p:pic>
      <p:pic>
        <p:nvPicPr>
          <p:cNvPr id="21" name="Picture 20" descr="Termplots_RFI_BCSS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0"/>
          <a:stretch/>
        </p:blipFill>
        <p:spPr>
          <a:xfrm>
            <a:off x="148992" y="5039330"/>
            <a:ext cx="6583680" cy="20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FI_HR_Grade1_2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32" y="418059"/>
            <a:ext cx="2461260" cy="3562350"/>
          </a:xfrm>
          <a:prstGeom prst="rect">
            <a:avLst/>
          </a:prstGeom>
        </p:spPr>
      </p:pic>
      <p:pic>
        <p:nvPicPr>
          <p:cNvPr id="3" name="Picture 2" descr="RFI_HR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26" y="403609"/>
            <a:ext cx="2461260" cy="356235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502285" y="7678625"/>
            <a:ext cx="59849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Figure S7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 smtClean="0">
                <a:latin typeface="Times New Roman"/>
                <a:cs typeface="Times New Roman"/>
              </a:rPr>
              <a:t>Multivariable Cox regression models in ER-positive breast cancer. </a:t>
            </a:r>
            <a:r>
              <a:rPr lang="en-US" sz="1200" dirty="0">
                <a:latin typeface="Times New Roman"/>
                <a:cs typeface="Times New Roman"/>
              </a:rPr>
              <a:t>Forest plots represent the impact of each clinical-pathological feature on </a:t>
            </a:r>
            <a:r>
              <a:rPr lang="en-US" sz="1200" dirty="0" smtClean="0">
                <a:latin typeface="Times New Roman"/>
                <a:cs typeface="Times New Roman"/>
              </a:rPr>
              <a:t>relapse free interval (RFI) with all patients (A) and patients with low-grade tumors (B). Results on breast cancer specific interval(BCSI) were obtained for the same groups (C and D). Multivariable Cox </a:t>
            </a:r>
            <a:r>
              <a:rPr lang="en-US" sz="1200" dirty="0">
                <a:latin typeface="Times New Roman"/>
                <a:cs typeface="Times New Roman"/>
              </a:rPr>
              <a:t>regression models were </a:t>
            </a:r>
            <a:r>
              <a:rPr lang="en-US" sz="1200" dirty="0" smtClean="0">
                <a:latin typeface="Times New Roman"/>
                <a:cs typeface="Times New Roman"/>
              </a:rPr>
              <a:t>calculated using complete case analysis and stratified </a:t>
            </a:r>
            <a:r>
              <a:rPr lang="en-US" sz="1200" dirty="0">
                <a:latin typeface="Times New Roman"/>
                <a:cs typeface="Times New Roman"/>
              </a:rPr>
              <a:t>by lymph node </a:t>
            </a:r>
            <a:r>
              <a:rPr lang="en-US" sz="1200" dirty="0" smtClean="0">
                <a:latin typeface="Times New Roman"/>
                <a:cs typeface="Times New Roman"/>
              </a:rPr>
              <a:t>status.</a:t>
            </a:r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25" name="Picture 24" descr="BCSS_HR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57" y="4127098"/>
            <a:ext cx="2426970" cy="3520440"/>
          </a:xfrm>
          <a:prstGeom prst="rect">
            <a:avLst/>
          </a:prstGeom>
        </p:spPr>
      </p:pic>
      <p:pic>
        <p:nvPicPr>
          <p:cNvPr id="26" name="Picture 25" descr="BCSS_HR_Grade1_2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310" y="4128076"/>
            <a:ext cx="2426970" cy="35204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07658" y="4036823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D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1315924" y="4054103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1897786" y="3946807"/>
            <a:ext cx="943888" cy="337298"/>
            <a:chOff x="1750836" y="165780"/>
            <a:chExt cx="943888" cy="337298"/>
          </a:xfrm>
        </p:grpSpPr>
        <p:sp>
          <p:nvSpPr>
            <p:cNvPr id="52" name="Rectangle 51"/>
            <p:cNvSpPr/>
            <p:nvPr/>
          </p:nvSpPr>
          <p:spPr>
            <a:xfrm>
              <a:off x="1750836" y="165780"/>
              <a:ext cx="94388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BCSI </a:t>
              </a:r>
              <a:r>
                <a:rPr lang="mr-IN" sz="800" b="1" dirty="0" smtClean="0"/>
                <a:t>–</a:t>
              </a:r>
              <a:r>
                <a:rPr lang="en-US" sz="800" b="1" dirty="0" smtClean="0"/>
                <a:t> all patients</a:t>
              </a:r>
              <a:endParaRPr lang="en-US" sz="800" b="1" dirty="0"/>
            </a:p>
          </p:txBody>
        </p:sp>
        <p:cxnSp>
          <p:nvCxnSpPr>
            <p:cNvPr id="53" name="Straight Connector 52"/>
            <p:cNvCxnSpPr/>
            <p:nvPr/>
          </p:nvCxnSpPr>
          <p:spPr>
            <a:xfrm flipV="1">
              <a:off x="2153264" y="339685"/>
              <a:ext cx="0" cy="163393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2117266" y="276738"/>
              <a:ext cx="5148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dirty="0" smtClean="0"/>
                <a:t>shorter</a:t>
              </a:r>
              <a:endParaRPr lang="en-US" sz="6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784772" y="276738"/>
              <a:ext cx="38985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longer</a:t>
              </a:r>
              <a:endParaRPr lang="en-US" sz="6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1831870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2226502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4979738" y="3935528"/>
            <a:ext cx="979755" cy="354007"/>
            <a:chOff x="1750836" y="149071"/>
            <a:chExt cx="979755" cy="354007"/>
          </a:xfrm>
        </p:grpSpPr>
        <p:sp>
          <p:nvSpPr>
            <p:cNvPr id="66" name="Rectangle 65"/>
            <p:cNvSpPr/>
            <p:nvPr/>
          </p:nvSpPr>
          <p:spPr>
            <a:xfrm>
              <a:off x="1750836" y="149071"/>
              <a:ext cx="97975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BCSI </a:t>
              </a:r>
              <a:r>
                <a:rPr lang="mr-IN" sz="800" b="1" dirty="0" smtClean="0"/>
                <a:t>–</a:t>
              </a:r>
              <a:r>
                <a:rPr lang="en-US" sz="800" b="1" dirty="0" smtClean="0"/>
                <a:t> grade 1 or 2</a:t>
              </a:r>
              <a:endParaRPr lang="en-US" sz="800" b="1" dirty="0"/>
            </a:p>
          </p:txBody>
        </p:sp>
        <p:cxnSp>
          <p:nvCxnSpPr>
            <p:cNvPr id="67" name="Straight Connector 66"/>
            <p:cNvCxnSpPr/>
            <p:nvPr/>
          </p:nvCxnSpPr>
          <p:spPr>
            <a:xfrm flipV="1">
              <a:off x="2153264" y="339685"/>
              <a:ext cx="0" cy="163393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2117266" y="276738"/>
              <a:ext cx="5148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dirty="0" smtClean="0"/>
                <a:t>shorter</a:t>
              </a:r>
              <a:endParaRPr lang="en-US" sz="600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784772" y="276738"/>
              <a:ext cx="38985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longer</a:t>
              </a:r>
              <a:endParaRPr lang="en-US" sz="600" dirty="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1831870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>
              <a:off x="2226502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Left Brace 111"/>
          <p:cNvSpPr/>
          <p:nvPr/>
        </p:nvSpPr>
        <p:spPr>
          <a:xfrm>
            <a:off x="956410" y="5141832"/>
            <a:ext cx="84193" cy="284781"/>
          </a:xfrm>
          <a:prstGeom prst="leftBrac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470294" y="5121554"/>
            <a:ext cx="561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700" dirty="0"/>
              <a:t>t</a:t>
            </a:r>
            <a:r>
              <a:rPr lang="en-US" sz="700" dirty="0" smtClean="0"/>
              <a:t>amoxifen </a:t>
            </a:r>
            <a:br>
              <a:rPr lang="en-US" sz="700" dirty="0" smtClean="0"/>
            </a:br>
            <a:r>
              <a:rPr lang="en-US" sz="700" dirty="0" smtClean="0"/>
              <a:t>arm</a:t>
            </a:r>
            <a:endParaRPr lang="en-US" sz="7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609736" y="5758428"/>
            <a:ext cx="735641" cy="415498"/>
            <a:chOff x="584080" y="5758428"/>
            <a:chExt cx="735641" cy="415498"/>
          </a:xfrm>
        </p:grpSpPr>
        <p:sp>
          <p:nvSpPr>
            <p:cNvPr id="114" name="Left Brace 113"/>
            <p:cNvSpPr/>
            <p:nvPr/>
          </p:nvSpPr>
          <p:spPr>
            <a:xfrm>
              <a:off x="1235528" y="5807056"/>
              <a:ext cx="84193" cy="344032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584080" y="5758428"/>
              <a:ext cx="723275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differentiation </a:t>
              </a:r>
              <a:br>
                <a:rPr lang="en-US" sz="700" dirty="0" smtClean="0"/>
              </a:br>
              <a:r>
                <a:rPr lang="en-US" sz="700" dirty="0" smtClean="0"/>
                <a:t>grade</a:t>
              </a:r>
              <a:endParaRPr lang="en-US" sz="7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4583" y="6125534"/>
            <a:ext cx="415498" cy="307777"/>
            <a:chOff x="688927" y="6125534"/>
            <a:chExt cx="415498" cy="307777"/>
          </a:xfrm>
        </p:grpSpPr>
        <p:sp>
          <p:nvSpPr>
            <p:cNvPr id="116" name="Left Brace 115"/>
            <p:cNvSpPr/>
            <p:nvPr/>
          </p:nvSpPr>
          <p:spPr>
            <a:xfrm>
              <a:off x="1009786" y="617707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688927" y="6125534"/>
              <a:ext cx="4154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size</a:t>
              </a:r>
              <a:endParaRPr lang="en-US" sz="7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61247" y="6426112"/>
            <a:ext cx="295822" cy="234116"/>
            <a:chOff x="963391" y="6420417"/>
            <a:chExt cx="295822" cy="234116"/>
          </a:xfrm>
        </p:grpSpPr>
        <p:sp>
          <p:nvSpPr>
            <p:cNvPr id="118" name="Left Brace 117"/>
            <p:cNvSpPr/>
            <p:nvPr/>
          </p:nvSpPr>
          <p:spPr>
            <a:xfrm>
              <a:off x="1175020" y="6420417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963391" y="6430945"/>
              <a:ext cx="28725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PR</a:t>
              </a:r>
              <a:endParaRPr lang="en-US" sz="7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9260" y="6931743"/>
            <a:ext cx="457247" cy="234116"/>
            <a:chOff x="486654" y="6920353"/>
            <a:chExt cx="457247" cy="234116"/>
          </a:xfrm>
        </p:grpSpPr>
        <p:sp>
          <p:nvSpPr>
            <p:cNvPr id="120" name="Left Brace 119"/>
            <p:cNvSpPr/>
            <p:nvPr/>
          </p:nvSpPr>
          <p:spPr>
            <a:xfrm>
              <a:off x="859708" y="69203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6654" y="6924201"/>
              <a:ext cx="44946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i="1" dirty="0" smtClean="0"/>
                <a:t>PIK3CA</a:t>
              </a:r>
              <a:endParaRPr lang="en-US" sz="7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6950" y="6676753"/>
            <a:ext cx="390127" cy="234116"/>
            <a:chOff x="629904" y="6676753"/>
            <a:chExt cx="390127" cy="234116"/>
          </a:xfrm>
        </p:grpSpPr>
        <p:sp>
          <p:nvSpPr>
            <p:cNvPr id="122" name="Left Brace 121"/>
            <p:cNvSpPr/>
            <p:nvPr/>
          </p:nvSpPr>
          <p:spPr>
            <a:xfrm>
              <a:off x="935838" y="66767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629904" y="6678866"/>
              <a:ext cx="38985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HER2 </a:t>
              </a:r>
              <a:endParaRPr lang="en-US" sz="7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89043" y="4420985"/>
            <a:ext cx="339727" cy="216726"/>
            <a:chOff x="863387" y="4420985"/>
            <a:chExt cx="339727" cy="216726"/>
          </a:xfrm>
        </p:grpSpPr>
        <p:sp>
          <p:nvSpPr>
            <p:cNvPr id="124" name="Left Brace 123"/>
            <p:cNvSpPr/>
            <p:nvPr/>
          </p:nvSpPr>
          <p:spPr>
            <a:xfrm>
              <a:off x="1118921" y="4420985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63387" y="4425973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CD4</a:t>
              </a:r>
              <a:endParaRPr lang="en-US" sz="7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85546" y="4673858"/>
            <a:ext cx="342902" cy="216728"/>
            <a:chOff x="859890" y="4673858"/>
            <a:chExt cx="342902" cy="216728"/>
          </a:xfrm>
        </p:grpSpPr>
        <p:sp>
          <p:nvSpPr>
            <p:cNvPr id="126" name="Left Brace 125"/>
            <p:cNvSpPr/>
            <p:nvPr/>
          </p:nvSpPr>
          <p:spPr>
            <a:xfrm>
              <a:off x="1118599" y="4673860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859890" y="4673858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CD8</a:t>
              </a:r>
              <a:endParaRPr lang="en-US" sz="7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64299" y="4927055"/>
            <a:ext cx="430349" cy="216728"/>
            <a:chOff x="671968" y="4927055"/>
            <a:chExt cx="430349" cy="216728"/>
          </a:xfrm>
        </p:grpSpPr>
        <p:sp>
          <p:nvSpPr>
            <p:cNvPr id="128" name="Left Brace 127"/>
            <p:cNvSpPr/>
            <p:nvPr/>
          </p:nvSpPr>
          <p:spPr>
            <a:xfrm>
              <a:off x="1018124" y="4927057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671968" y="4927055"/>
              <a:ext cx="42832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FOXP3 </a:t>
              </a:r>
              <a:endParaRPr lang="en-US" sz="7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4266" y="5449454"/>
            <a:ext cx="646087" cy="311984"/>
            <a:chOff x="500360" y="5443104"/>
            <a:chExt cx="646087" cy="311984"/>
          </a:xfrm>
        </p:grpSpPr>
        <p:sp>
          <p:nvSpPr>
            <p:cNvPr id="130" name="Left Brace 129"/>
            <p:cNvSpPr/>
            <p:nvPr/>
          </p:nvSpPr>
          <p:spPr>
            <a:xfrm>
              <a:off x="1062254" y="5443104"/>
              <a:ext cx="84193" cy="311984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500360" y="5481178"/>
              <a:ext cx="62750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morphology</a:t>
              </a:r>
              <a:endParaRPr lang="en-US" sz="7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217221" y="3738602"/>
            <a:ext cx="1092745" cy="409123"/>
            <a:chOff x="5709034" y="6715324"/>
            <a:chExt cx="1092745" cy="409123"/>
          </a:xfrm>
        </p:grpSpPr>
        <p:pic>
          <p:nvPicPr>
            <p:cNvPr id="12" name="Picture 11" descr="Immqrs_4EBP1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54" t="90592"/>
            <a:stretch/>
          </p:blipFill>
          <p:spPr>
            <a:xfrm>
              <a:off x="5737460" y="6715324"/>
              <a:ext cx="724372" cy="335713"/>
            </a:xfrm>
            <a:prstGeom prst="rect">
              <a:avLst/>
            </a:prstGeom>
          </p:spPr>
        </p:pic>
        <p:pic>
          <p:nvPicPr>
            <p:cNvPr id="13" name="Picture 12" descr="Immqrs_4EBP1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11" t="93223" r="30267" b="3082"/>
            <a:stretch/>
          </p:blipFill>
          <p:spPr>
            <a:xfrm>
              <a:off x="5709034" y="6964925"/>
              <a:ext cx="1092745" cy="13183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375400" y="6994525"/>
              <a:ext cx="76630" cy="76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304939" y="6919776"/>
              <a:ext cx="243724" cy="2046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30" b="1" dirty="0"/>
                <a:t>H</a:t>
              </a:r>
            </a:p>
          </p:txBody>
        </p:sp>
      </p:grpSp>
      <p:sp>
        <p:nvSpPr>
          <p:cNvPr id="73" name="Rectangle 72"/>
          <p:cNvSpPr/>
          <p:nvPr/>
        </p:nvSpPr>
        <p:spPr>
          <a:xfrm>
            <a:off x="4215791" y="337160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B</a:t>
            </a:r>
            <a:endParaRPr lang="en-US" sz="1400" b="1" dirty="0"/>
          </a:p>
        </p:txBody>
      </p:sp>
      <p:grpSp>
        <p:nvGrpSpPr>
          <p:cNvPr id="74" name="Group 73"/>
          <p:cNvGrpSpPr/>
          <p:nvPr/>
        </p:nvGrpSpPr>
        <p:grpSpPr>
          <a:xfrm>
            <a:off x="4872642" y="229864"/>
            <a:ext cx="928459" cy="337298"/>
            <a:chOff x="1750836" y="165780"/>
            <a:chExt cx="928459" cy="337298"/>
          </a:xfrm>
        </p:grpSpPr>
        <p:sp>
          <p:nvSpPr>
            <p:cNvPr id="75" name="Rectangle 74"/>
            <p:cNvSpPr/>
            <p:nvPr/>
          </p:nvSpPr>
          <p:spPr>
            <a:xfrm>
              <a:off x="1750836" y="165780"/>
              <a:ext cx="92845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RFI </a:t>
              </a:r>
              <a:r>
                <a:rPr lang="mr-IN" sz="800" b="1" dirty="0" smtClean="0"/>
                <a:t>–</a:t>
              </a:r>
              <a:r>
                <a:rPr lang="en-US" sz="800" b="1" dirty="0" smtClean="0"/>
                <a:t> grade 1 or 2</a:t>
              </a:r>
              <a:endParaRPr lang="en-US" sz="800" b="1" dirty="0"/>
            </a:p>
          </p:txBody>
        </p:sp>
        <p:cxnSp>
          <p:nvCxnSpPr>
            <p:cNvPr id="76" name="Straight Connector 75"/>
            <p:cNvCxnSpPr/>
            <p:nvPr/>
          </p:nvCxnSpPr>
          <p:spPr>
            <a:xfrm flipV="1">
              <a:off x="2153264" y="339685"/>
              <a:ext cx="0" cy="163393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 76"/>
            <p:cNvSpPr/>
            <p:nvPr/>
          </p:nvSpPr>
          <p:spPr>
            <a:xfrm>
              <a:off x="2117266" y="276738"/>
              <a:ext cx="5148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dirty="0" smtClean="0"/>
                <a:t>shorter</a:t>
              </a:r>
              <a:endParaRPr lang="en-US" sz="600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1784772" y="276738"/>
              <a:ext cx="38985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longer</a:t>
              </a:r>
              <a:endParaRPr lang="en-US" sz="600" dirty="0"/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>
              <a:off x="1831870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>
              <a:off x="2226502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ectangle 81"/>
          <p:cNvSpPr/>
          <p:nvPr/>
        </p:nvSpPr>
        <p:spPr>
          <a:xfrm>
            <a:off x="1369148" y="327737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1854834" y="237721"/>
            <a:ext cx="889987" cy="337298"/>
            <a:chOff x="1750836" y="165780"/>
            <a:chExt cx="889987" cy="337298"/>
          </a:xfrm>
        </p:grpSpPr>
        <p:sp>
          <p:nvSpPr>
            <p:cNvPr id="84" name="Rectangle 83"/>
            <p:cNvSpPr/>
            <p:nvPr/>
          </p:nvSpPr>
          <p:spPr>
            <a:xfrm>
              <a:off x="1750836" y="165780"/>
              <a:ext cx="88998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dirty="0" smtClean="0"/>
                <a:t>RFI </a:t>
              </a:r>
              <a:r>
                <a:rPr lang="mr-IN" sz="800" b="1" dirty="0" smtClean="0"/>
                <a:t>–</a:t>
              </a:r>
              <a:r>
                <a:rPr lang="en-US" sz="800" b="1" dirty="0" smtClean="0"/>
                <a:t> all patients</a:t>
              </a:r>
              <a:endParaRPr lang="en-US" sz="800" b="1" dirty="0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2153264" y="339685"/>
              <a:ext cx="0" cy="163393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 85"/>
            <p:cNvSpPr/>
            <p:nvPr/>
          </p:nvSpPr>
          <p:spPr>
            <a:xfrm>
              <a:off x="2117266" y="276738"/>
              <a:ext cx="514810" cy="184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" dirty="0" smtClean="0"/>
                <a:t>shorter</a:t>
              </a:r>
              <a:endParaRPr lang="en-US" sz="600" dirty="0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784772" y="276738"/>
              <a:ext cx="389850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longer</a:t>
              </a:r>
              <a:endParaRPr lang="en-US" sz="600" dirty="0"/>
            </a:p>
          </p:txBody>
        </p:sp>
        <p:cxnSp>
          <p:nvCxnSpPr>
            <p:cNvPr id="88" name="Straight Arrow Connector 87"/>
            <p:cNvCxnSpPr/>
            <p:nvPr/>
          </p:nvCxnSpPr>
          <p:spPr>
            <a:xfrm>
              <a:off x="1831870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>
              <a:off x="2226502" y="461404"/>
              <a:ext cx="267607" cy="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non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Left Brace 101"/>
          <p:cNvSpPr/>
          <p:nvPr/>
        </p:nvSpPr>
        <p:spPr>
          <a:xfrm>
            <a:off x="3951163" y="5375029"/>
            <a:ext cx="84193" cy="284781"/>
          </a:xfrm>
          <a:prstGeom prst="leftBrac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3465047" y="5354751"/>
            <a:ext cx="561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700" dirty="0"/>
              <a:t>t</a:t>
            </a:r>
            <a:r>
              <a:rPr lang="en-US" sz="700" dirty="0" smtClean="0"/>
              <a:t>amoxifen </a:t>
            </a:r>
            <a:br>
              <a:rPr lang="en-US" sz="700" dirty="0" smtClean="0"/>
            </a:br>
            <a:r>
              <a:rPr lang="en-US" sz="700" dirty="0" smtClean="0"/>
              <a:t>arm</a:t>
            </a:r>
            <a:endParaRPr lang="en-US" sz="700" dirty="0"/>
          </a:p>
        </p:txBody>
      </p:sp>
      <p:grpSp>
        <p:nvGrpSpPr>
          <p:cNvPr id="107" name="Group 106"/>
          <p:cNvGrpSpPr/>
          <p:nvPr/>
        </p:nvGrpSpPr>
        <p:grpSpPr>
          <a:xfrm>
            <a:off x="3692762" y="6127030"/>
            <a:ext cx="415498" cy="336289"/>
            <a:chOff x="681517" y="6128974"/>
            <a:chExt cx="415498" cy="336289"/>
          </a:xfrm>
        </p:grpSpPr>
        <p:sp>
          <p:nvSpPr>
            <p:cNvPr id="108" name="Left Brace 107"/>
            <p:cNvSpPr/>
            <p:nvPr/>
          </p:nvSpPr>
          <p:spPr>
            <a:xfrm>
              <a:off x="1006860" y="6177073"/>
              <a:ext cx="87120" cy="288190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81517" y="6128974"/>
              <a:ext cx="4154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size</a:t>
              </a:r>
              <a:endParaRPr lang="en-US" sz="700" dirty="0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3720828" y="6514123"/>
            <a:ext cx="340004" cy="285259"/>
            <a:chOff x="963391" y="6420417"/>
            <a:chExt cx="295822" cy="234116"/>
          </a:xfrm>
        </p:grpSpPr>
        <p:sp>
          <p:nvSpPr>
            <p:cNvPr id="149" name="Left Brace 148"/>
            <p:cNvSpPr/>
            <p:nvPr/>
          </p:nvSpPr>
          <p:spPr>
            <a:xfrm>
              <a:off x="1175020" y="6420417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963391" y="6430945"/>
              <a:ext cx="28725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PR</a:t>
              </a:r>
              <a:endParaRPr lang="en-US" sz="700" dirty="0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3555728" y="6835362"/>
            <a:ext cx="457247" cy="287088"/>
            <a:chOff x="486654" y="6920353"/>
            <a:chExt cx="457247" cy="234116"/>
          </a:xfrm>
        </p:grpSpPr>
        <p:sp>
          <p:nvSpPr>
            <p:cNvPr id="152" name="Left Brace 151"/>
            <p:cNvSpPr/>
            <p:nvPr/>
          </p:nvSpPr>
          <p:spPr>
            <a:xfrm>
              <a:off x="859708" y="69203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486654" y="6949159"/>
              <a:ext cx="44946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i="1" dirty="0" smtClean="0"/>
                <a:t>PIK3CA</a:t>
              </a:r>
              <a:endParaRPr lang="en-US" sz="700" dirty="0"/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3883796" y="4434788"/>
            <a:ext cx="339727" cy="261282"/>
            <a:chOff x="863387" y="4420985"/>
            <a:chExt cx="339727" cy="216726"/>
          </a:xfrm>
        </p:grpSpPr>
        <p:sp>
          <p:nvSpPr>
            <p:cNvPr id="158" name="Left Brace 157"/>
            <p:cNvSpPr/>
            <p:nvPr/>
          </p:nvSpPr>
          <p:spPr>
            <a:xfrm>
              <a:off x="1118921" y="4420985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863387" y="4425973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CD4</a:t>
              </a:r>
              <a:endParaRPr lang="en-US" sz="700" dirty="0"/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3875697" y="4756676"/>
            <a:ext cx="342902" cy="261284"/>
            <a:chOff x="859890" y="4673858"/>
            <a:chExt cx="342902" cy="216728"/>
          </a:xfrm>
        </p:grpSpPr>
        <p:sp>
          <p:nvSpPr>
            <p:cNvPr id="161" name="Left Brace 160"/>
            <p:cNvSpPr/>
            <p:nvPr/>
          </p:nvSpPr>
          <p:spPr>
            <a:xfrm>
              <a:off x="1118599" y="4673860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859890" y="4673858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CD8</a:t>
              </a:r>
              <a:endParaRPr lang="en-US" sz="700" dirty="0"/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3749848" y="5049222"/>
            <a:ext cx="430349" cy="315260"/>
            <a:chOff x="671968" y="4927057"/>
            <a:chExt cx="430349" cy="228356"/>
          </a:xfrm>
        </p:grpSpPr>
        <p:sp>
          <p:nvSpPr>
            <p:cNvPr id="164" name="Left Brace 163"/>
            <p:cNvSpPr/>
            <p:nvPr/>
          </p:nvSpPr>
          <p:spPr>
            <a:xfrm>
              <a:off x="1018124" y="4927057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671968" y="4955358"/>
              <a:ext cx="42832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FOXP3 </a:t>
              </a:r>
              <a:endParaRPr lang="en-US" sz="700" dirty="0"/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3480194" y="5745388"/>
            <a:ext cx="646087" cy="385995"/>
            <a:chOff x="500360" y="5443104"/>
            <a:chExt cx="646087" cy="311984"/>
          </a:xfrm>
        </p:grpSpPr>
        <p:sp>
          <p:nvSpPr>
            <p:cNvPr id="167" name="Left Brace 166"/>
            <p:cNvSpPr/>
            <p:nvPr/>
          </p:nvSpPr>
          <p:spPr>
            <a:xfrm>
              <a:off x="1062254" y="5443104"/>
              <a:ext cx="84193" cy="311984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500360" y="5481178"/>
              <a:ext cx="62750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morphology</a:t>
              </a:r>
              <a:endParaRPr lang="en-US" sz="700" dirty="0"/>
            </a:p>
          </p:txBody>
        </p:sp>
      </p:grpSp>
      <p:sp>
        <p:nvSpPr>
          <p:cNvPr id="169" name="Left Brace 168"/>
          <p:cNvSpPr/>
          <p:nvPr/>
        </p:nvSpPr>
        <p:spPr>
          <a:xfrm>
            <a:off x="3790540" y="1682781"/>
            <a:ext cx="84193" cy="284781"/>
          </a:xfrm>
          <a:prstGeom prst="leftBrac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3304424" y="1662503"/>
            <a:ext cx="561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700" dirty="0"/>
              <a:t>t</a:t>
            </a:r>
            <a:r>
              <a:rPr lang="en-US" sz="700" dirty="0" smtClean="0"/>
              <a:t>amoxifen </a:t>
            </a:r>
            <a:br>
              <a:rPr lang="en-US" sz="700" dirty="0" smtClean="0"/>
            </a:br>
            <a:r>
              <a:rPr lang="en-US" sz="700" dirty="0" smtClean="0"/>
              <a:t>arm</a:t>
            </a:r>
            <a:endParaRPr lang="en-US" sz="700" dirty="0"/>
          </a:p>
        </p:txBody>
      </p:sp>
      <p:grpSp>
        <p:nvGrpSpPr>
          <p:cNvPr id="171" name="Group 170"/>
          <p:cNvGrpSpPr/>
          <p:nvPr/>
        </p:nvGrpSpPr>
        <p:grpSpPr>
          <a:xfrm>
            <a:off x="3532139" y="2434782"/>
            <a:ext cx="415498" cy="336289"/>
            <a:chOff x="681517" y="6128974"/>
            <a:chExt cx="415498" cy="336289"/>
          </a:xfrm>
        </p:grpSpPr>
        <p:sp>
          <p:nvSpPr>
            <p:cNvPr id="172" name="Left Brace 171"/>
            <p:cNvSpPr/>
            <p:nvPr/>
          </p:nvSpPr>
          <p:spPr>
            <a:xfrm>
              <a:off x="1006860" y="6177073"/>
              <a:ext cx="87120" cy="288190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681517" y="6128974"/>
              <a:ext cx="4154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size</a:t>
              </a:r>
              <a:endParaRPr lang="en-US" sz="700" dirty="0"/>
            </a:p>
          </p:txBody>
        </p:sp>
      </p:grpSp>
      <p:grpSp>
        <p:nvGrpSpPr>
          <p:cNvPr id="174" name="Group 173"/>
          <p:cNvGrpSpPr/>
          <p:nvPr/>
        </p:nvGrpSpPr>
        <p:grpSpPr>
          <a:xfrm>
            <a:off x="3560205" y="2821875"/>
            <a:ext cx="340004" cy="285259"/>
            <a:chOff x="963391" y="6420417"/>
            <a:chExt cx="295822" cy="234116"/>
          </a:xfrm>
        </p:grpSpPr>
        <p:sp>
          <p:nvSpPr>
            <p:cNvPr id="175" name="Left Brace 174"/>
            <p:cNvSpPr/>
            <p:nvPr/>
          </p:nvSpPr>
          <p:spPr>
            <a:xfrm>
              <a:off x="1175020" y="6420417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963391" y="6430945"/>
              <a:ext cx="28725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PR</a:t>
              </a:r>
              <a:endParaRPr lang="en-US" sz="700" dirty="0"/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3395105" y="3143114"/>
            <a:ext cx="457247" cy="287088"/>
            <a:chOff x="486654" y="6920353"/>
            <a:chExt cx="457247" cy="234116"/>
          </a:xfrm>
        </p:grpSpPr>
        <p:sp>
          <p:nvSpPr>
            <p:cNvPr id="178" name="Left Brace 177"/>
            <p:cNvSpPr/>
            <p:nvPr/>
          </p:nvSpPr>
          <p:spPr>
            <a:xfrm>
              <a:off x="859708" y="69203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86654" y="6949159"/>
              <a:ext cx="44946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i="1" dirty="0" smtClean="0"/>
                <a:t>PIK3CA</a:t>
              </a:r>
              <a:endParaRPr lang="en-US" sz="700" dirty="0"/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3723173" y="742540"/>
            <a:ext cx="339727" cy="261282"/>
            <a:chOff x="863387" y="4420985"/>
            <a:chExt cx="339727" cy="216726"/>
          </a:xfrm>
        </p:grpSpPr>
        <p:sp>
          <p:nvSpPr>
            <p:cNvPr id="181" name="Left Brace 180"/>
            <p:cNvSpPr/>
            <p:nvPr/>
          </p:nvSpPr>
          <p:spPr>
            <a:xfrm>
              <a:off x="1118921" y="4420985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863387" y="4425973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CD4</a:t>
              </a:r>
              <a:endParaRPr lang="en-US" sz="700" dirty="0"/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3715074" y="1064428"/>
            <a:ext cx="342902" cy="261284"/>
            <a:chOff x="859890" y="4673858"/>
            <a:chExt cx="342902" cy="216728"/>
          </a:xfrm>
        </p:grpSpPr>
        <p:sp>
          <p:nvSpPr>
            <p:cNvPr id="184" name="Left Brace 183"/>
            <p:cNvSpPr/>
            <p:nvPr/>
          </p:nvSpPr>
          <p:spPr>
            <a:xfrm>
              <a:off x="1118599" y="4673860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859890" y="4673858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CD8</a:t>
              </a:r>
              <a:endParaRPr lang="en-US" sz="700" dirty="0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3589225" y="1356974"/>
            <a:ext cx="430349" cy="315260"/>
            <a:chOff x="671968" y="4927057"/>
            <a:chExt cx="430349" cy="228356"/>
          </a:xfrm>
        </p:grpSpPr>
        <p:sp>
          <p:nvSpPr>
            <p:cNvPr id="187" name="Left Brace 186"/>
            <p:cNvSpPr/>
            <p:nvPr/>
          </p:nvSpPr>
          <p:spPr>
            <a:xfrm>
              <a:off x="1018124" y="4927057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671968" y="4955358"/>
              <a:ext cx="42832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FOXP3 </a:t>
              </a:r>
              <a:endParaRPr lang="en-US" sz="700" dirty="0"/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3319571" y="2053140"/>
            <a:ext cx="646087" cy="385995"/>
            <a:chOff x="500360" y="5443104"/>
            <a:chExt cx="646087" cy="311984"/>
          </a:xfrm>
        </p:grpSpPr>
        <p:sp>
          <p:nvSpPr>
            <p:cNvPr id="190" name="Left Brace 189"/>
            <p:cNvSpPr/>
            <p:nvPr/>
          </p:nvSpPr>
          <p:spPr>
            <a:xfrm>
              <a:off x="1062254" y="5443104"/>
              <a:ext cx="84193" cy="311984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500360" y="5481178"/>
              <a:ext cx="62750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morphology</a:t>
              </a:r>
              <a:endParaRPr lang="en-US" sz="700" dirty="0"/>
            </a:p>
          </p:txBody>
        </p:sp>
      </p:grpSp>
      <p:sp>
        <p:nvSpPr>
          <p:cNvPr id="192" name="Left Brace 191"/>
          <p:cNvSpPr/>
          <p:nvPr/>
        </p:nvSpPr>
        <p:spPr>
          <a:xfrm>
            <a:off x="902779" y="1428827"/>
            <a:ext cx="84193" cy="284781"/>
          </a:xfrm>
          <a:prstGeom prst="leftBrac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416663" y="1408549"/>
            <a:ext cx="561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700" dirty="0"/>
              <a:t>t</a:t>
            </a:r>
            <a:r>
              <a:rPr lang="en-US" sz="700" dirty="0" smtClean="0"/>
              <a:t>amoxifen </a:t>
            </a:r>
            <a:br>
              <a:rPr lang="en-US" sz="700" dirty="0" smtClean="0"/>
            </a:br>
            <a:r>
              <a:rPr lang="en-US" sz="700" dirty="0" smtClean="0"/>
              <a:t>arm</a:t>
            </a:r>
            <a:endParaRPr lang="en-US" sz="700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556105" y="2045423"/>
            <a:ext cx="735641" cy="415498"/>
            <a:chOff x="584080" y="5758428"/>
            <a:chExt cx="735641" cy="415498"/>
          </a:xfrm>
        </p:grpSpPr>
        <p:sp>
          <p:nvSpPr>
            <p:cNvPr id="195" name="Left Brace 194"/>
            <p:cNvSpPr/>
            <p:nvPr/>
          </p:nvSpPr>
          <p:spPr>
            <a:xfrm>
              <a:off x="1235528" y="5807056"/>
              <a:ext cx="84193" cy="344032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584080" y="5758428"/>
              <a:ext cx="723275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differentiation </a:t>
              </a:r>
              <a:br>
                <a:rPr lang="en-US" sz="700" dirty="0" smtClean="0"/>
              </a:br>
              <a:r>
                <a:rPr lang="en-US" sz="700" dirty="0" smtClean="0"/>
                <a:t>grade</a:t>
              </a:r>
              <a:endParaRPr lang="en-US" sz="700" dirty="0"/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660952" y="2412529"/>
            <a:ext cx="415498" cy="307777"/>
            <a:chOff x="688927" y="6125534"/>
            <a:chExt cx="415498" cy="307777"/>
          </a:xfrm>
        </p:grpSpPr>
        <p:sp>
          <p:nvSpPr>
            <p:cNvPr id="198" name="Left Brace 197"/>
            <p:cNvSpPr/>
            <p:nvPr/>
          </p:nvSpPr>
          <p:spPr>
            <a:xfrm>
              <a:off x="1009786" y="617707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688927" y="6125534"/>
              <a:ext cx="4154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tumor </a:t>
              </a:r>
              <a:br>
                <a:rPr lang="en-US" sz="700" dirty="0" smtClean="0"/>
              </a:br>
              <a:r>
                <a:rPr lang="en-US" sz="700" dirty="0" smtClean="0"/>
                <a:t>size</a:t>
              </a:r>
              <a:endParaRPr lang="en-US" sz="700" dirty="0"/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707616" y="2713107"/>
            <a:ext cx="295822" cy="234116"/>
            <a:chOff x="963391" y="6420417"/>
            <a:chExt cx="295822" cy="234116"/>
          </a:xfrm>
        </p:grpSpPr>
        <p:sp>
          <p:nvSpPr>
            <p:cNvPr id="201" name="Left Brace 200"/>
            <p:cNvSpPr/>
            <p:nvPr/>
          </p:nvSpPr>
          <p:spPr>
            <a:xfrm>
              <a:off x="1175020" y="6420417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963391" y="6430945"/>
              <a:ext cx="28725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PR</a:t>
              </a:r>
              <a:endParaRPr lang="en-US" sz="700" dirty="0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515629" y="3218738"/>
            <a:ext cx="457247" cy="234116"/>
            <a:chOff x="486654" y="6920353"/>
            <a:chExt cx="457247" cy="234116"/>
          </a:xfrm>
        </p:grpSpPr>
        <p:sp>
          <p:nvSpPr>
            <p:cNvPr id="204" name="Left Brace 203"/>
            <p:cNvSpPr/>
            <p:nvPr/>
          </p:nvSpPr>
          <p:spPr>
            <a:xfrm>
              <a:off x="859708" y="69203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486654" y="6924201"/>
              <a:ext cx="44946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i="1" dirty="0" smtClean="0"/>
                <a:t>PIK3CA</a:t>
              </a:r>
              <a:endParaRPr lang="en-US" sz="700" dirty="0"/>
            </a:p>
          </p:txBody>
        </p:sp>
      </p:grpSp>
      <p:grpSp>
        <p:nvGrpSpPr>
          <p:cNvPr id="206" name="Group 205"/>
          <p:cNvGrpSpPr/>
          <p:nvPr/>
        </p:nvGrpSpPr>
        <p:grpSpPr>
          <a:xfrm>
            <a:off x="613319" y="2963748"/>
            <a:ext cx="390127" cy="234116"/>
            <a:chOff x="629904" y="6676753"/>
            <a:chExt cx="390127" cy="234116"/>
          </a:xfrm>
        </p:grpSpPr>
        <p:sp>
          <p:nvSpPr>
            <p:cNvPr id="207" name="Left Brace 206"/>
            <p:cNvSpPr/>
            <p:nvPr/>
          </p:nvSpPr>
          <p:spPr>
            <a:xfrm>
              <a:off x="935838" y="6676753"/>
              <a:ext cx="84193" cy="23411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629904" y="6678866"/>
              <a:ext cx="38985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HER2 </a:t>
              </a:r>
              <a:endParaRPr lang="en-US" sz="700" dirty="0"/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835412" y="707980"/>
            <a:ext cx="339727" cy="216726"/>
            <a:chOff x="863387" y="4420985"/>
            <a:chExt cx="339727" cy="216726"/>
          </a:xfrm>
        </p:grpSpPr>
        <p:sp>
          <p:nvSpPr>
            <p:cNvPr id="210" name="Left Brace 209"/>
            <p:cNvSpPr/>
            <p:nvPr/>
          </p:nvSpPr>
          <p:spPr>
            <a:xfrm>
              <a:off x="1118921" y="4420985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863387" y="4425973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CD4</a:t>
              </a:r>
              <a:endParaRPr lang="en-US" sz="700" dirty="0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831915" y="960853"/>
            <a:ext cx="342902" cy="216728"/>
            <a:chOff x="859890" y="4673858"/>
            <a:chExt cx="342902" cy="216728"/>
          </a:xfrm>
        </p:grpSpPr>
        <p:sp>
          <p:nvSpPr>
            <p:cNvPr id="213" name="Left Brace 212"/>
            <p:cNvSpPr/>
            <p:nvPr/>
          </p:nvSpPr>
          <p:spPr>
            <a:xfrm>
              <a:off x="1118599" y="4673860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859890" y="4673858"/>
              <a:ext cx="33855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CD8</a:t>
              </a:r>
              <a:endParaRPr lang="en-US" sz="700" dirty="0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710668" y="1214050"/>
            <a:ext cx="430349" cy="216728"/>
            <a:chOff x="671968" y="4927055"/>
            <a:chExt cx="430349" cy="216728"/>
          </a:xfrm>
        </p:grpSpPr>
        <p:sp>
          <p:nvSpPr>
            <p:cNvPr id="216" name="Left Brace 215"/>
            <p:cNvSpPr/>
            <p:nvPr/>
          </p:nvSpPr>
          <p:spPr>
            <a:xfrm>
              <a:off x="1018124" y="4927057"/>
              <a:ext cx="84193" cy="216726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671968" y="4927055"/>
              <a:ext cx="42832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FOXP3 </a:t>
              </a:r>
              <a:endParaRPr lang="en-US" sz="700" dirty="0"/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440635" y="1736449"/>
            <a:ext cx="646087" cy="311984"/>
            <a:chOff x="500360" y="5443104"/>
            <a:chExt cx="646087" cy="311984"/>
          </a:xfrm>
        </p:grpSpPr>
        <p:sp>
          <p:nvSpPr>
            <p:cNvPr id="219" name="Left Brace 218"/>
            <p:cNvSpPr/>
            <p:nvPr/>
          </p:nvSpPr>
          <p:spPr>
            <a:xfrm>
              <a:off x="1062254" y="5443104"/>
              <a:ext cx="84193" cy="311984"/>
            </a:xfrm>
            <a:prstGeom prst="leftBrac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500360" y="5481178"/>
              <a:ext cx="62750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700" dirty="0" smtClean="0"/>
                <a:t>morphology</a:t>
              </a:r>
              <a:endParaRPr 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887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064" y="547587"/>
            <a:ext cx="2579656" cy="264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92696" y="5963832"/>
            <a:ext cx="53937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Times New Roman"/>
                <a:cs typeface="Times New Roman"/>
              </a:rPr>
              <a:t>Fig. </a:t>
            </a:r>
            <a:r>
              <a:rPr lang="en-US" sz="1200" b="1" dirty="0" smtClean="0">
                <a:latin typeface="Times New Roman"/>
                <a:cs typeface="Times New Roman"/>
              </a:rPr>
              <a:t>S8</a:t>
            </a:r>
            <a:r>
              <a:rPr lang="en-US" sz="1200" dirty="0" smtClean="0">
                <a:latin typeface="Times New Roman"/>
                <a:cs typeface="Times New Roman"/>
              </a:rPr>
              <a:t>: </a:t>
            </a:r>
            <a:r>
              <a:rPr lang="en-US" sz="1200" b="1" dirty="0">
                <a:latin typeface="Times New Roman"/>
                <a:cs typeface="Times New Roman"/>
              </a:rPr>
              <a:t>Association between </a:t>
            </a:r>
            <a:r>
              <a:rPr lang="en-US" sz="1200" b="1" dirty="0" smtClean="0">
                <a:latin typeface="Times New Roman"/>
                <a:cs typeface="Times New Roman"/>
              </a:rPr>
              <a:t>CD8 status and tamoxifen benefit. </a:t>
            </a:r>
            <a:r>
              <a:rPr lang="en-US" sz="1200" dirty="0" smtClean="0">
                <a:latin typeface="Times New Roman"/>
                <a:cs typeface="Times New Roman"/>
              </a:rPr>
              <a:t>Kaplan</a:t>
            </a:r>
            <a:r>
              <a:rPr lang="en-US" sz="1200" dirty="0">
                <a:latin typeface="Times New Roman"/>
                <a:cs typeface="Times New Roman"/>
              </a:rPr>
              <a:t>-Meier </a:t>
            </a:r>
            <a:r>
              <a:rPr lang="en-US" sz="1200" dirty="0" smtClean="0">
                <a:latin typeface="Times New Roman"/>
                <a:cs typeface="Times New Roman"/>
              </a:rPr>
              <a:t>curves </a:t>
            </a:r>
            <a:r>
              <a:rPr lang="en-US" sz="1200" dirty="0">
                <a:latin typeface="Times New Roman"/>
                <a:cs typeface="Times New Roman"/>
              </a:rPr>
              <a:t>and </a:t>
            </a:r>
            <a:r>
              <a:rPr lang="en-US" sz="1200" dirty="0" smtClean="0">
                <a:latin typeface="Times New Roman"/>
                <a:cs typeface="Times New Roman"/>
              </a:rPr>
              <a:t>hazard </a:t>
            </a:r>
            <a:r>
              <a:rPr lang="en-US" sz="1200" dirty="0" smtClean="0">
                <a:latin typeface="Times New Roman"/>
                <a:cs typeface="Times New Roman"/>
              </a:rPr>
              <a:t>ratios </a:t>
            </a:r>
            <a:r>
              <a:rPr lang="en-US" sz="1200" dirty="0">
                <a:latin typeface="Times New Roman"/>
                <a:cs typeface="Times New Roman"/>
              </a:rPr>
              <a:t>(HR) </a:t>
            </a:r>
            <a:r>
              <a:rPr lang="en-US" sz="1200" dirty="0" smtClean="0">
                <a:latin typeface="Times New Roman"/>
                <a:cs typeface="Times New Roman"/>
              </a:rPr>
              <a:t>of the effect </a:t>
            </a:r>
            <a:r>
              <a:rPr lang="en-US" sz="1200" dirty="0">
                <a:latin typeface="Times New Roman"/>
                <a:cs typeface="Times New Roman"/>
              </a:rPr>
              <a:t>of adjuvant tamoxifen for 1 or 3 </a:t>
            </a:r>
            <a:r>
              <a:rPr lang="en-US" sz="1200" dirty="0" smtClean="0">
                <a:latin typeface="Times New Roman"/>
                <a:cs typeface="Times New Roman"/>
              </a:rPr>
              <a:t>years. The risk and graphs were sub grouped based on Lymph node status (LN) status: negative (A and B) or positive (C and D); and the CD8 status: low (A and C) or high (B and D). Statistical </a:t>
            </a:r>
            <a:r>
              <a:rPr lang="en-US" sz="1200" dirty="0">
                <a:latin typeface="Times New Roman"/>
                <a:cs typeface="Times New Roman"/>
              </a:rPr>
              <a:t>differences </a:t>
            </a:r>
            <a:r>
              <a:rPr lang="en-US" sz="1200" dirty="0" smtClean="0">
                <a:latin typeface="Times New Roman"/>
                <a:cs typeface="Times New Roman"/>
              </a:rPr>
              <a:t>in survival were calculated </a:t>
            </a:r>
            <a:r>
              <a:rPr lang="en-US" sz="1200" dirty="0">
                <a:latin typeface="Times New Roman"/>
                <a:cs typeface="Times New Roman"/>
              </a:rPr>
              <a:t>by the log-rank test (</a:t>
            </a:r>
            <a:r>
              <a:rPr lang="en-US" sz="1200" dirty="0" smtClean="0">
                <a:latin typeface="Times New Roman"/>
                <a:cs typeface="Times New Roman"/>
              </a:rPr>
              <a:t>p</a:t>
            </a:r>
            <a:r>
              <a:rPr lang="mr-IN" sz="1200" dirty="0" smtClean="0">
                <a:latin typeface="Times New Roman"/>
                <a:cs typeface="Times New Roman"/>
              </a:rPr>
              <a:t>)</a:t>
            </a:r>
            <a:r>
              <a:rPr lang="en-US" sz="1200" dirty="0" smtClean="0">
                <a:latin typeface="Times New Roman"/>
                <a:cs typeface="Times New Roman"/>
              </a:rPr>
              <a:t>. </a:t>
            </a:r>
            <a:r>
              <a:rPr lang="en-US" sz="1200" dirty="0" smtClean="0">
                <a:latin typeface="Times New Roman"/>
                <a:cs typeface="Times New Roman"/>
              </a:rPr>
              <a:t>HR were calculated using Cox univariate models. </a:t>
            </a:r>
            <a:r>
              <a:rPr lang="en-US" sz="1200" dirty="0">
                <a:latin typeface="Times New Roman"/>
                <a:cs typeface="Times New Roman"/>
              </a:rPr>
              <a:t>Tumors were classified as CD8-high based on the cut-off defined in figure 3 and Figure S6</a:t>
            </a:r>
            <a:r>
              <a:rPr lang="en-US" sz="1200" dirty="0" smtClean="0">
                <a:latin typeface="Times New Roman"/>
                <a:cs typeface="Times New Roman"/>
              </a:rPr>
              <a:t>. Low number of patients in the CD8-high subgroups did not allow statistical calculation. </a:t>
            </a:r>
            <a:r>
              <a:rPr lang="en-US" sz="1200" dirty="0">
                <a:latin typeface="Times New Roman"/>
                <a:cs typeface="Times New Roman"/>
              </a:rPr>
              <a:t>Abbreviation: hazard ratio (HR), confidence interval (CI), estrogen receptor (ER), relapse free interval (RFI)</a:t>
            </a:r>
            <a:r>
              <a:rPr lang="en-US" sz="1200" dirty="0" smtClean="0">
                <a:latin typeface="Times New Roman"/>
                <a:cs typeface="Times New Roman"/>
              </a:rPr>
              <a:t>.</a:t>
            </a:r>
          </a:p>
          <a:p>
            <a:pPr algn="just"/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422104" y="395536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  <p:sp>
        <p:nvSpPr>
          <p:cNvPr id="80" name="Rectangle 79"/>
          <p:cNvSpPr/>
          <p:nvPr/>
        </p:nvSpPr>
        <p:spPr>
          <a:xfrm>
            <a:off x="690082" y="395536"/>
            <a:ext cx="312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A</a:t>
            </a:r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3459177" y="2987770"/>
            <a:ext cx="297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90168" y="2987770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887882" y="3264833"/>
            <a:ext cx="2534222" cy="2670524"/>
            <a:chOff x="887882" y="3264833"/>
            <a:chExt cx="2534222" cy="267052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882" y="3264833"/>
              <a:ext cx="2534222" cy="2670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Rectangle 33"/>
            <p:cNvSpPr/>
            <p:nvPr/>
          </p:nvSpPr>
          <p:spPr>
            <a:xfrm rot="5400000">
              <a:off x="998362" y="5537080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68746" y="529917"/>
            <a:ext cx="2716081" cy="2680621"/>
            <a:chOff x="968746" y="529917"/>
            <a:chExt cx="2716081" cy="2680621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746" y="529917"/>
              <a:ext cx="2544318" cy="2680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 rot="5400000">
              <a:off x="1052954" y="2793832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 rot="5400000">
              <a:off x="3628303" y="2799556"/>
              <a:ext cx="57727" cy="553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23160" y="3289293"/>
            <a:ext cx="2559463" cy="2680621"/>
            <a:chOff x="3523160" y="3289293"/>
            <a:chExt cx="2559463" cy="2680621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3160" y="3289293"/>
              <a:ext cx="2559463" cy="2680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 rot="5400000">
              <a:off x="3626976" y="5580820"/>
              <a:ext cx="57727" cy="3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3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99644</TotalTime>
  <Words>1544</Words>
  <Application>Microsoft Office PowerPoint</Application>
  <PresentationFormat>On-screen Show (4:3)</PresentationFormat>
  <Paragraphs>210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S-Leite</dc:creator>
  <cp:lastModifiedBy>Marcelo Sobral-Leite</cp:lastModifiedBy>
  <cp:revision>588</cp:revision>
  <cp:lastPrinted>2017-05-30T15:49:54Z</cp:lastPrinted>
  <dcterms:created xsi:type="dcterms:W3CDTF">2017-03-15T16:08:13Z</dcterms:created>
  <dcterms:modified xsi:type="dcterms:W3CDTF">2018-10-28T14:16:15Z</dcterms:modified>
</cp:coreProperties>
</file>