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264275" cy="8421688"/>
  <p:notesSz cx="6858000" cy="9296400"/>
  <p:defaultTextStyle>
    <a:defPPr>
      <a:defRPr lang="en-US"/>
    </a:defPPr>
    <a:lvl1pPr marL="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1957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3914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5871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7829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09786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1743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3700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5658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653">
          <p15:clr>
            <a:srgbClr val="A4A3A4"/>
          </p15:clr>
        </p15:guide>
        <p15:guide id="4" pos="19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1" autoAdjust="0"/>
    <p:restoredTop sz="94660"/>
  </p:normalViewPr>
  <p:slideViewPr>
    <p:cSldViewPr>
      <p:cViewPr varScale="1">
        <p:scale>
          <a:sx n="95" d="100"/>
          <a:sy n="95" d="100"/>
        </p:scale>
        <p:origin x="2934" y="90"/>
      </p:cViewPr>
      <p:guideLst>
        <p:guide orient="horz" pos="2880"/>
        <p:guide pos="2160"/>
        <p:guide orient="horz" pos="2653"/>
        <p:guide pos="197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rams.adp.vcu.edu\SOM\Home\Genetics\dwang5\Projects\Anillin\2015-201%20motility%20related\Figs\Western%20band%20density%20caculation\old%20figures\Fig%20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rams.adp.vcu.edu\SOM\Home\Genetics\dwang5\Projects\Anillin\2015-201%20motility%20related\Figs\Western%20band%20density%20caculation\old%20figures\Fig%2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578959705781318"/>
          <c:y val="5.3776317699272436E-2"/>
          <c:w val="0.78930633670791139"/>
          <c:h val="0.7647067686583379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errBars>
            <c:errBarType val="plus"/>
            <c:errValType val="cust"/>
            <c:noEndCap val="0"/>
            <c:plus>
              <c:numRef>
                <c:f>'ANLN in 3 MCF10A'!$C$6:$E$6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2.3333333333333338E-2</c:v>
                  </c:pt>
                  <c:pt idx="2">
                    <c:v>1.6799999999999993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'ANLN in 3 MCF10A'!$C$1:$E$1</c:f>
              <c:strCache>
                <c:ptCount val="3"/>
                <c:pt idx="0">
                  <c:v>MCF10A</c:v>
                </c:pt>
                <c:pt idx="1">
                  <c:v>MCF10AneoT</c:v>
                </c:pt>
                <c:pt idx="2">
                  <c:v>MCF10A1d.cl1</c:v>
                </c:pt>
              </c:strCache>
            </c:strRef>
          </c:cat>
          <c:val>
            <c:numRef>
              <c:f>'ANLN in 3 MCF10A'!$C$5:$E$5</c:f>
              <c:numCache>
                <c:formatCode>General</c:formatCode>
                <c:ptCount val="3"/>
                <c:pt idx="0">
                  <c:v>1</c:v>
                </c:pt>
                <c:pt idx="1">
                  <c:v>4.6666666666666662E-2</c:v>
                </c:pt>
                <c:pt idx="2">
                  <c:v>6.88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086832"/>
        <c:axId val="104088792"/>
      </c:barChart>
      <c:catAx>
        <c:axId val="104086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04088792"/>
        <c:crosses val="autoZero"/>
        <c:auto val="1"/>
        <c:lblAlgn val="ctr"/>
        <c:lblOffset val="100"/>
        <c:noMultiLvlLbl val="0"/>
      </c:catAx>
      <c:valAx>
        <c:axId val="1040887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Relative protein expression</a:t>
                </a:r>
              </a:p>
            </c:rich>
          </c:tx>
          <c:layout>
            <c:manualLayout>
              <c:xMode val="edge"/>
              <c:yMode val="edge"/>
              <c:x val="0"/>
              <c:y val="0.1989553669810105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2225">
            <a:solidFill>
              <a:schemeClr val="tx1"/>
            </a:solidFill>
          </a:ln>
        </c:spPr>
        <c:crossAx val="104086832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823941771685574"/>
          <c:y val="3.9730035719723493E-2"/>
          <c:w val="0.79363619348576453"/>
          <c:h val="0.6103619271765933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errBars>
            <c:errBarType val="plus"/>
            <c:errValType val="cust"/>
            <c:noEndCap val="0"/>
            <c:plus>
              <c:numRef>
                <c:f>'ANLN in breast'!$O$7:$U$7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2.4300236950911911E-2</c:v>
                  </c:pt>
                  <c:pt idx="2">
                    <c:v>0.28832144585801145</c:v>
                  </c:pt>
                  <c:pt idx="3">
                    <c:v>0.2423130774145901</c:v>
                  </c:pt>
                  <c:pt idx="4">
                    <c:v>0.49849694814540579</c:v>
                  </c:pt>
                  <c:pt idx="5">
                    <c:v>0.5900212749552759</c:v>
                  </c:pt>
                  <c:pt idx="6">
                    <c:v>0.43827168293528768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'ANLN in breast'!$O$1:$U$1</c:f>
              <c:strCache>
                <c:ptCount val="7"/>
                <c:pt idx="0">
                  <c:v>MCF10A</c:v>
                </c:pt>
                <c:pt idx="1">
                  <c:v>MCF7</c:v>
                </c:pt>
                <c:pt idx="2">
                  <c:v>BT474</c:v>
                </c:pt>
                <c:pt idx="3">
                  <c:v>MDA-MB-468</c:v>
                </c:pt>
                <c:pt idx="4">
                  <c:v>MDA-MB-231</c:v>
                </c:pt>
                <c:pt idx="5">
                  <c:v>BT549</c:v>
                </c:pt>
                <c:pt idx="6">
                  <c:v>Hs578t</c:v>
                </c:pt>
              </c:strCache>
            </c:strRef>
          </c:cat>
          <c:val>
            <c:numRef>
              <c:f>'ANLN in breast'!$O$6:$U$6</c:f>
              <c:numCache>
                <c:formatCode>General</c:formatCode>
                <c:ptCount val="7"/>
                <c:pt idx="0">
                  <c:v>1</c:v>
                </c:pt>
                <c:pt idx="1">
                  <c:v>0.22543691814029929</c:v>
                </c:pt>
                <c:pt idx="2">
                  <c:v>1.4365329545241508</c:v>
                </c:pt>
                <c:pt idx="3">
                  <c:v>2.8238373620831756</c:v>
                </c:pt>
                <c:pt idx="4">
                  <c:v>5.4258487652914731</c:v>
                </c:pt>
                <c:pt idx="5">
                  <c:v>4.0887505808485445</c:v>
                </c:pt>
                <c:pt idx="6">
                  <c:v>3.9715823676361084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089576"/>
        <c:axId val="104090752"/>
      </c:barChart>
      <c:catAx>
        <c:axId val="104089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04090752"/>
        <c:crosses val="autoZero"/>
        <c:auto val="1"/>
        <c:lblAlgn val="ctr"/>
        <c:lblOffset val="100"/>
        <c:noMultiLvlLbl val="0"/>
      </c:catAx>
      <c:valAx>
        <c:axId val="1040907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 b="0"/>
                  <a:t>Relative protein expression</a:t>
                </a:r>
              </a:p>
            </c:rich>
          </c:tx>
          <c:layout>
            <c:manualLayout>
              <c:xMode val="edge"/>
              <c:yMode val="edge"/>
              <c:x val="2.5995655764502194E-2"/>
              <c:y val="3.9799344296623018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2225">
            <a:solidFill>
              <a:schemeClr val="tx1"/>
            </a:solidFill>
          </a:ln>
        </c:spPr>
        <c:crossAx val="10408957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2616184"/>
            <a:ext cx="5324634" cy="18052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9641" y="4772290"/>
            <a:ext cx="4384993" cy="21522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9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9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8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8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7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7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3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56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8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406199" y="450327"/>
            <a:ext cx="1057097" cy="95796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4911" y="450327"/>
            <a:ext cx="3066885" cy="95796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30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835" y="5411715"/>
            <a:ext cx="5324634" cy="1672641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835" y="3569472"/>
            <a:ext cx="5324634" cy="1842243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95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391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587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7829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9786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174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370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565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4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4911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1306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4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885133"/>
            <a:ext cx="2767809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3214" y="2670766"/>
            <a:ext cx="2767809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82166" y="1885133"/>
            <a:ext cx="2768896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2166" y="2670766"/>
            <a:ext cx="2768896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4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8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2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5308"/>
            <a:ext cx="2060904" cy="142700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9158" y="335309"/>
            <a:ext cx="3501904" cy="7187678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214" y="1762317"/>
            <a:ext cx="2060904" cy="5760669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24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842" y="5895182"/>
            <a:ext cx="3758565" cy="69596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27842" y="752493"/>
            <a:ext cx="3758565" cy="5053013"/>
          </a:xfrm>
        </p:spPr>
        <p:txBody>
          <a:bodyPr/>
          <a:lstStyle>
            <a:lvl1pPr marL="0" indent="0">
              <a:buNone/>
              <a:defRPr sz="2900"/>
            </a:lvl1pPr>
            <a:lvl2pPr marL="419572" indent="0">
              <a:buNone/>
              <a:defRPr sz="2600"/>
            </a:lvl2pPr>
            <a:lvl3pPr marL="839145" indent="0">
              <a:buNone/>
              <a:defRPr sz="2200"/>
            </a:lvl3pPr>
            <a:lvl4pPr marL="1258717" indent="0">
              <a:buNone/>
              <a:defRPr sz="1800"/>
            </a:lvl4pPr>
            <a:lvl5pPr marL="1678290" indent="0">
              <a:buNone/>
              <a:defRPr sz="1800"/>
            </a:lvl5pPr>
            <a:lvl6pPr marL="2097862" indent="0">
              <a:buNone/>
              <a:defRPr sz="1800"/>
            </a:lvl6pPr>
            <a:lvl7pPr marL="2517435" indent="0">
              <a:buNone/>
              <a:defRPr sz="1800"/>
            </a:lvl7pPr>
            <a:lvl8pPr marL="2937007" indent="0">
              <a:buNone/>
              <a:defRPr sz="1800"/>
            </a:lvl8pPr>
            <a:lvl9pPr marL="335658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842" y="6591142"/>
            <a:ext cx="3758565" cy="988378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82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  <a:prstGeom prst="rect">
            <a:avLst/>
          </a:prstGeom>
        </p:spPr>
        <p:txBody>
          <a:bodyPr vert="horz" lIns="83914" tIns="41957" rIns="83914" bIns="4195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965062"/>
            <a:ext cx="5637848" cy="5557924"/>
          </a:xfrm>
          <a:prstGeom prst="rect">
            <a:avLst/>
          </a:prstGeom>
        </p:spPr>
        <p:txBody>
          <a:bodyPr vert="horz" lIns="83914" tIns="41957" rIns="83914" bIns="4195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3214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0294" y="7805658"/>
            <a:ext cx="1983687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89397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39145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4679" indent="-314679" algn="l" defTabSz="83914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1805" indent="-262233" algn="l" defTabSz="839145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4893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68504" indent="-209786" algn="l" defTabSz="83914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88076" indent="-209786" algn="l" defTabSz="83914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7648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22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6793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366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57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14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871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829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786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743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700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658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chart" Target="../charts/chart1.xml"/><Relationship Id="rId7" Type="http://schemas.openxmlformats.org/officeDocument/2006/relationships/image" Target="../media/image2.wmf"/><Relationship Id="rId12" Type="http://schemas.openxmlformats.org/officeDocument/2006/relationships/chart" Target="../charts/chart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" name="Chart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774991"/>
              </p:ext>
            </p:extLst>
          </p:nvPr>
        </p:nvGraphicFramePr>
        <p:xfrm>
          <a:off x="2125370" y="4432009"/>
          <a:ext cx="4078327" cy="2445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106350" y="2389899"/>
            <a:ext cx="788779" cy="34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dirty="0" err="1" smtClean="0">
                <a:latin typeface="Arial" pitchFamily="34" charset="0"/>
                <a:ea typeface="宋体" pitchFamily="2" charset="-122"/>
                <a:cs typeface="Arial" pitchFamily="34" charset="0"/>
              </a:rPr>
              <a:t>Anillin</a:t>
            </a:r>
            <a:endParaRPr lang="en-US" altLang="zh-CN" dirty="0" smtClean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-68263" y="2774932"/>
            <a:ext cx="963392" cy="34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GAPDH</a:t>
            </a:r>
            <a:endParaRPr lang="en-US" altLang="zh-CN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67" name="Text Box 26"/>
          <p:cNvSpPr txBox="1">
            <a:spLocks noChangeAspect="1" noChangeArrowheads="1"/>
          </p:cNvSpPr>
          <p:nvPr/>
        </p:nvSpPr>
        <p:spPr bwMode="auto">
          <a:xfrm>
            <a:off x="-18593" y="851663"/>
            <a:ext cx="457989" cy="57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A</a:t>
            </a:r>
          </a:p>
        </p:txBody>
      </p:sp>
      <p:sp>
        <p:nvSpPr>
          <p:cNvPr id="72" name="Rectangle 71"/>
          <p:cNvSpPr/>
          <p:nvPr/>
        </p:nvSpPr>
        <p:spPr>
          <a:xfrm>
            <a:off x="0" y="399340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C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0717271"/>
              </p:ext>
            </p:extLst>
          </p:nvPr>
        </p:nvGraphicFramePr>
        <p:xfrm>
          <a:off x="981158" y="5880786"/>
          <a:ext cx="640080" cy="210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" name="Image" r:id="rId4" imgW="850320" imgH="278640" progId="Photoshop.Image.13">
                  <p:embed/>
                </p:oleObj>
              </mc:Choice>
              <mc:Fallback>
                <p:oleObj name="Image" r:id="rId4" imgW="8503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1158" y="5880786"/>
                        <a:ext cx="640080" cy="210176"/>
                      </a:xfrm>
                      <a:prstGeom prst="rect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0515555"/>
              </p:ext>
            </p:extLst>
          </p:nvPr>
        </p:nvGraphicFramePr>
        <p:xfrm>
          <a:off x="981158" y="6272517"/>
          <a:ext cx="640080" cy="210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" name="Image" r:id="rId6" imgW="850320" imgH="278640" progId="Photoshop.Image.13">
                  <p:embed/>
                </p:oleObj>
              </mc:Choice>
              <mc:Fallback>
                <p:oleObj name="Image" r:id="rId6" imgW="8503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81158" y="6272517"/>
                        <a:ext cx="640080" cy="210176"/>
                      </a:xfrm>
                      <a:prstGeom prst="rect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" name="Text Box 7"/>
          <p:cNvSpPr txBox="1">
            <a:spLocks noChangeArrowheads="1"/>
          </p:cNvSpPr>
          <p:nvPr/>
        </p:nvSpPr>
        <p:spPr bwMode="auto">
          <a:xfrm>
            <a:off x="182550" y="5845723"/>
            <a:ext cx="788779" cy="34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dirty="0" err="1" smtClean="0">
                <a:latin typeface="Arial" pitchFamily="34" charset="0"/>
                <a:ea typeface="宋体" pitchFamily="2" charset="-122"/>
                <a:cs typeface="Arial" pitchFamily="34" charset="0"/>
              </a:rPr>
              <a:t>Anillin</a:t>
            </a:r>
            <a:endParaRPr lang="en-US" altLang="zh-CN" dirty="0" smtClean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85" name="Text Box 15"/>
          <p:cNvSpPr txBox="1">
            <a:spLocks noChangeArrowheads="1"/>
          </p:cNvSpPr>
          <p:nvPr/>
        </p:nvSpPr>
        <p:spPr bwMode="auto">
          <a:xfrm>
            <a:off x="7937" y="6241147"/>
            <a:ext cx="963392" cy="34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GAPDH</a:t>
            </a:r>
            <a:endParaRPr lang="en-US" altLang="zh-CN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86" name="Rectangle 6"/>
          <p:cNvSpPr>
            <a:spLocks noChangeArrowheads="1"/>
          </p:cNvSpPr>
          <p:nvPr/>
        </p:nvSpPr>
        <p:spPr bwMode="auto">
          <a:xfrm rot="16200000">
            <a:off x="679036" y="5332945"/>
            <a:ext cx="876392" cy="300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14" tIns="41957" rIns="83914" bIns="4195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14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MCF10A</a:t>
            </a:r>
            <a:endParaRPr lang="en-US" altLang="zh-CN" sz="14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87" name="Rectangle 6"/>
          <p:cNvSpPr>
            <a:spLocks noChangeArrowheads="1"/>
          </p:cNvSpPr>
          <p:nvPr/>
        </p:nvSpPr>
        <p:spPr bwMode="auto">
          <a:xfrm rot="16200000">
            <a:off x="682109" y="5136193"/>
            <a:ext cx="1283554" cy="300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14" tIns="41957" rIns="83914" bIns="4195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14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MCF10AneoT</a:t>
            </a:r>
            <a:endParaRPr lang="en-US" altLang="zh-CN" sz="14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88" name="Rectangle 6"/>
          <p:cNvSpPr>
            <a:spLocks noChangeArrowheads="1"/>
          </p:cNvSpPr>
          <p:nvPr/>
        </p:nvSpPr>
        <p:spPr bwMode="auto">
          <a:xfrm rot="16200000">
            <a:off x="844962" y="5098522"/>
            <a:ext cx="1354087" cy="300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14" tIns="41957" rIns="83914" bIns="41957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400" dirty="0">
                <a:latin typeface="Arial" pitchFamily="34" charset="0"/>
                <a:cs typeface="Arial" pitchFamily="34" charset="0"/>
              </a:rPr>
              <a:t>MCF10A1d.cl1</a:t>
            </a:r>
            <a:endParaRPr lang="en-US" altLang="zh-CN" sz="14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44" name="Rectangle 6"/>
          <p:cNvSpPr>
            <a:spLocks noChangeArrowheads="1"/>
          </p:cNvSpPr>
          <p:nvPr/>
        </p:nvSpPr>
        <p:spPr bwMode="auto">
          <a:xfrm rot="16200000">
            <a:off x="536263" y="1823793"/>
            <a:ext cx="929290" cy="31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14" tIns="41957" rIns="83914" bIns="4195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15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MCF10A</a:t>
            </a:r>
            <a:endParaRPr lang="en-US" altLang="zh-CN" sz="15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45" name="Rectangle 6"/>
          <p:cNvSpPr>
            <a:spLocks noChangeArrowheads="1"/>
          </p:cNvSpPr>
          <p:nvPr/>
        </p:nvSpPr>
        <p:spPr bwMode="auto">
          <a:xfrm rot="16200000">
            <a:off x="898346" y="1941613"/>
            <a:ext cx="693649" cy="31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14" tIns="41957" rIns="83914" bIns="4195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15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MCF7</a:t>
            </a:r>
            <a:endParaRPr lang="en-US" altLang="zh-CN" sz="15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46" name="Rectangle 6"/>
          <p:cNvSpPr>
            <a:spLocks noChangeArrowheads="1"/>
          </p:cNvSpPr>
          <p:nvPr/>
        </p:nvSpPr>
        <p:spPr bwMode="auto">
          <a:xfrm rot="16200000">
            <a:off x="1113975" y="1919973"/>
            <a:ext cx="736930" cy="31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14" tIns="41957" rIns="83914" bIns="4195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15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BT474</a:t>
            </a:r>
            <a:endParaRPr lang="en-US" altLang="zh-CN" sz="15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47" name="Rectangle 6"/>
          <p:cNvSpPr>
            <a:spLocks noChangeArrowheads="1"/>
          </p:cNvSpPr>
          <p:nvPr/>
        </p:nvSpPr>
        <p:spPr bwMode="auto">
          <a:xfrm rot="16200000">
            <a:off x="1067877" y="1620211"/>
            <a:ext cx="1336453" cy="31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14" tIns="41957" rIns="83914" bIns="4195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15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MDA-MB-468</a:t>
            </a:r>
            <a:endParaRPr lang="en-US" altLang="zh-CN" sz="15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48" name="Rectangle 6"/>
          <p:cNvSpPr>
            <a:spLocks noChangeArrowheads="1"/>
          </p:cNvSpPr>
          <p:nvPr/>
        </p:nvSpPr>
        <p:spPr bwMode="auto">
          <a:xfrm rot="16200000">
            <a:off x="1316355" y="1620211"/>
            <a:ext cx="1336453" cy="31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14" tIns="41957" rIns="83914" bIns="4195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15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MDA-MB-231</a:t>
            </a:r>
            <a:endParaRPr lang="en-US" altLang="zh-CN" sz="15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49" name="Rectangle 6"/>
          <p:cNvSpPr>
            <a:spLocks noChangeArrowheads="1"/>
          </p:cNvSpPr>
          <p:nvPr/>
        </p:nvSpPr>
        <p:spPr bwMode="auto">
          <a:xfrm rot="16200000">
            <a:off x="1854655" y="1919973"/>
            <a:ext cx="736930" cy="31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14" tIns="41957" rIns="83914" bIns="4195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15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BT549</a:t>
            </a:r>
            <a:endParaRPr lang="en-US" altLang="zh-CN" sz="15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50" name="Rectangle 6"/>
          <p:cNvSpPr>
            <a:spLocks noChangeArrowheads="1"/>
          </p:cNvSpPr>
          <p:nvPr/>
        </p:nvSpPr>
        <p:spPr bwMode="auto">
          <a:xfrm rot="16200000">
            <a:off x="2061614" y="1898332"/>
            <a:ext cx="780212" cy="31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14" tIns="41957" rIns="83914" bIns="4195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15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Hs578t</a:t>
            </a:r>
            <a:endParaRPr lang="en-US" altLang="zh-CN" sz="15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7331230"/>
              </p:ext>
            </p:extLst>
          </p:nvPr>
        </p:nvGraphicFramePr>
        <p:xfrm>
          <a:off x="866477" y="2402521"/>
          <a:ext cx="1737360" cy="236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" name="Image" r:id="rId8" imgW="2052720" imgH="278640" progId="Photoshop.Image.13">
                  <p:embed/>
                </p:oleObj>
              </mc:Choice>
              <mc:Fallback>
                <p:oleObj name="Image" r:id="rId8" imgW="20527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66477" y="2402521"/>
                        <a:ext cx="1737360" cy="236484"/>
                      </a:xfrm>
                      <a:prstGeom prst="rect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9842033"/>
              </p:ext>
            </p:extLst>
          </p:nvPr>
        </p:nvGraphicFramePr>
        <p:xfrm>
          <a:off x="872942" y="2816771"/>
          <a:ext cx="1737360" cy="236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" name="Image" r:id="rId10" imgW="2052720" imgH="278640" progId="Photoshop.Image.13">
                  <p:embed/>
                </p:oleObj>
              </mc:Choice>
              <mc:Fallback>
                <p:oleObj name="Image" r:id="rId10" imgW="20527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72942" y="2816771"/>
                        <a:ext cx="1737360" cy="236484"/>
                      </a:xfrm>
                      <a:prstGeom prst="rect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Rectangle 51"/>
          <p:cNvSpPr/>
          <p:nvPr/>
        </p:nvSpPr>
        <p:spPr>
          <a:xfrm>
            <a:off x="2785265" y="817379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370"/>
              </a:spcBef>
              <a:buSzPct val="100000"/>
            </a:pP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</a:t>
            </a:r>
            <a:endParaRPr lang="en-US" sz="3200" dirty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263443" y="393354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</a:t>
            </a:r>
          </a:p>
        </p:txBody>
      </p:sp>
      <p:graphicFrame>
        <p:nvGraphicFramePr>
          <p:cNvPr id="55" name="Chart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6438754"/>
              </p:ext>
            </p:extLst>
          </p:nvPr>
        </p:nvGraphicFramePr>
        <p:xfrm>
          <a:off x="3092909" y="1193537"/>
          <a:ext cx="3110789" cy="2712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56" name="TextBox 55"/>
          <p:cNvSpPr txBox="1"/>
          <p:nvPr/>
        </p:nvSpPr>
        <p:spPr>
          <a:xfrm>
            <a:off x="5037164" y="1193537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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398259" y="1475499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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742815" y="160975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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800126" y="1890769"/>
            <a:ext cx="34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408198" y="4501001"/>
            <a:ext cx="414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2597677" y="2093875"/>
            <a:ext cx="710283" cy="300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400" dirty="0" err="1" smtClean="0">
                <a:latin typeface="Arial" pitchFamily="34" charset="0"/>
                <a:ea typeface="宋体" pitchFamily="2" charset="-122"/>
                <a:cs typeface="Arial" pitchFamily="34" charset="0"/>
              </a:rPr>
              <a:t>kDa</a:t>
            </a:r>
            <a:endParaRPr lang="en-US" altLang="zh-CN" sz="14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618778" y="2439436"/>
            <a:ext cx="681530" cy="307777"/>
            <a:chOff x="2241550" y="1464383"/>
            <a:chExt cx="746125" cy="334174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2241550" y="1629548"/>
              <a:ext cx="211238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 Box 7"/>
            <p:cNvSpPr txBox="1">
              <a:spLocks noChangeArrowheads="1"/>
            </p:cNvSpPr>
            <p:nvPr/>
          </p:nvSpPr>
          <p:spPr bwMode="auto">
            <a:xfrm>
              <a:off x="2362221" y="1464383"/>
              <a:ext cx="625454" cy="334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40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130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623540" y="2853648"/>
            <a:ext cx="681530" cy="307777"/>
            <a:chOff x="2241550" y="1464383"/>
            <a:chExt cx="746125" cy="334174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2241550" y="1629548"/>
              <a:ext cx="211238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 Box 7"/>
            <p:cNvSpPr txBox="1">
              <a:spLocks noChangeArrowheads="1"/>
            </p:cNvSpPr>
            <p:nvPr/>
          </p:nvSpPr>
          <p:spPr bwMode="auto">
            <a:xfrm>
              <a:off x="2362221" y="1464383"/>
              <a:ext cx="625454" cy="334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40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35</a:t>
              </a:r>
            </a:p>
          </p:txBody>
        </p:sp>
      </p:grp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1619122" y="5509305"/>
            <a:ext cx="710283" cy="300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400" dirty="0" err="1" smtClean="0">
                <a:latin typeface="Arial" pitchFamily="34" charset="0"/>
                <a:ea typeface="宋体" pitchFamily="2" charset="-122"/>
                <a:cs typeface="Arial" pitchFamily="34" charset="0"/>
              </a:rPr>
              <a:t>kDa</a:t>
            </a:r>
            <a:endParaRPr lang="en-US" altLang="zh-CN" sz="14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1635461" y="5912458"/>
            <a:ext cx="681530" cy="307777"/>
            <a:chOff x="2241550" y="1464383"/>
            <a:chExt cx="746125" cy="334174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2241550" y="1629548"/>
              <a:ext cx="211238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 Box 7"/>
            <p:cNvSpPr txBox="1">
              <a:spLocks noChangeArrowheads="1"/>
            </p:cNvSpPr>
            <p:nvPr/>
          </p:nvSpPr>
          <p:spPr bwMode="auto">
            <a:xfrm>
              <a:off x="2362221" y="1464383"/>
              <a:ext cx="625454" cy="334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40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130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637365" y="6288128"/>
            <a:ext cx="681530" cy="307777"/>
            <a:chOff x="2241550" y="1464383"/>
            <a:chExt cx="746125" cy="334174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2241550" y="1629548"/>
              <a:ext cx="211238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 Box 7"/>
            <p:cNvSpPr txBox="1">
              <a:spLocks noChangeArrowheads="1"/>
            </p:cNvSpPr>
            <p:nvPr/>
          </p:nvSpPr>
          <p:spPr bwMode="auto">
            <a:xfrm>
              <a:off x="2362221" y="1464383"/>
              <a:ext cx="625454" cy="334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40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35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957843" y="8029811"/>
            <a:ext cx="991297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S1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5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2741</TotalTime>
  <Words>37</Words>
  <Application>Microsoft Office PowerPoint</Application>
  <PresentationFormat>Custom</PresentationFormat>
  <Paragraphs>32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 Unicode MS</vt:lpstr>
      <vt:lpstr>宋体</vt:lpstr>
      <vt:lpstr>Arial</vt:lpstr>
      <vt:lpstr>Calibri</vt:lpstr>
      <vt:lpstr>Symbol</vt:lpstr>
      <vt:lpstr>Office Theme</vt:lpstr>
      <vt:lpstr>Image</vt:lpstr>
      <vt:lpstr>PowerPoint Presentation</vt:lpstr>
    </vt:vector>
  </TitlesOfParts>
  <Company>School of Medicine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somtech</dc:creator>
  <cp:lastModifiedBy>Naydenov, Nayden</cp:lastModifiedBy>
  <cp:revision>123</cp:revision>
  <cp:lastPrinted>2019-02-17T14:57:24Z</cp:lastPrinted>
  <dcterms:created xsi:type="dcterms:W3CDTF">2012-06-22T16:30:39Z</dcterms:created>
  <dcterms:modified xsi:type="dcterms:W3CDTF">2019-11-13T20:53:35Z</dcterms:modified>
</cp:coreProperties>
</file>