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6264275" cy="8421688"/>
  <p:notesSz cx="6858000" cy="9296400"/>
  <p:defaultTextStyle>
    <a:defPPr>
      <a:defRPr lang="en-US"/>
    </a:defPPr>
    <a:lvl1pPr marL="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1957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3914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5871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7829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09786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1743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3700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5658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653">
          <p15:clr>
            <a:srgbClr val="A4A3A4"/>
          </p15:clr>
        </p15:guide>
        <p15:guide id="4" pos="19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3" autoAdjust="0"/>
    <p:restoredTop sz="94660"/>
  </p:normalViewPr>
  <p:slideViewPr>
    <p:cSldViewPr>
      <p:cViewPr varScale="1">
        <p:scale>
          <a:sx n="95" d="100"/>
          <a:sy n="95" d="100"/>
        </p:scale>
        <p:origin x="2934" y="96"/>
      </p:cViewPr>
      <p:guideLst>
        <p:guide orient="horz" pos="2880"/>
        <p:guide pos="2160"/>
        <p:guide orient="horz" pos="2653"/>
        <p:guide pos="197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5" Type="http://schemas.openxmlformats.org/officeDocument/2006/relationships/image" Target="../media/image1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2616184"/>
            <a:ext cx="5324634" cy="18052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641" y="4772290"/>
            <a:ext cx="4384993" cy="21522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9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6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8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06199" y="450327"/>
            <a:ext cx="1057097" cy="95796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4911" y="450327"/>
            <a:ext cx="3066885" cy="95796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0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835" y="5411715"/>
            <a:ext cx="5324634" cy="1672641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835" y="3569472"/>
            <a:ext cx="5324634" cy="1842243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95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39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587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782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978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174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370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565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4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4911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1306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4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885133"/>
            <a:ext cx="2767809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214" y="2670766"/>
            <a:ext cx="2767809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82166" y="1885133"/>
            <a:ext cx="2768896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2166" y="2670766"/>
            <a:ext cx="2768896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4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5308"/>
            <a:ext cx="2060904" cy="142700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158" y="335309"/>
            <a:ext cx="3501904" cy="7187678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214" y="1762317"/>
            <a:ext cx="2060904" cy="5760669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2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842" y="5895182"/>
            <a:ext cx="3758565" cy="69596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27842" y="752493"/>
            <a:ext cx="3758565" cy="5053013"/>
          </a:xfrm>
        </p:spPr>
        <p:txBody>
          <a:bodyPr/>
          <a:lstStyle>
            <a:lvl1pPr marL="0" indent="0">
              <a:buNone/>
              <a:defRPr sz="2900"/>
            </a:lvl1pPr>
            <a:lvl2pPr marL="419572" indent="0">
              <a:buNone/>
              <a:defRPr sz="2600"/>
            </a:lvl2pPr>
            <a:lvl3pPr marL="839145" indent="0">
              <a:buNone/>
              <a:defRPr sz="2200"/>
            </a:lvl3pPr>
            <a:lvl4pPr marL="1258717" indent="0">
              <a:buNone/>
              <a:defRPr sz="1800"/>
            </a:lvl4pPr>
            <a:lvl5pPr marL="1678290" indent="0">
              <a:buNone/>
              <a:defRPr sz="1800"/>
            </a:lvl5pPr>
            <a:lvl6pPr marL="2097862" indent="0">
              <a:buNone/>
              <a:defRPr sz="1800"/>
            </a:lvl6pPr>
            <a:lvl7pPr marL="2517435" indent="0">
              <a:buNone/>
              <a:defRPr sz="1800"/>
            </a:lvl7pPr>
            <a:lvl8pPr marL="2937007" indent="0">
              <a:buNone/>
              <a:defRPr sz="1800"/>
            </a:lvl8pPr>
            <a:lvl9pPr marL="335658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842" y="6591142"/>
            <a:ext cx="3758565" cy="988378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8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  <a:prstGeom prst="rect">
            <a:avLst/>
          </a:prstGeom>
        </p:spPr>
        <p:txBody>
          <a:bodyPr vert="horz" lIns="83914" tIns="41957" rIns="83914" bIns="4195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965062"/>
            <a:ext cx="5637848" cy="5557924"/>
          </a:xfrm>
          <a:prstGeom prst="rect">
            <a:avLst/>
          </a:prstGeom>
        </p:spPr>
        <p:txBody>
          <a:bodyPr vert="horz" lIns="83914" tIns="41957" rIns="83914" bIns="419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3214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0294" y="7805658"/>
            <a:ext cx="1983687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9397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39145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679" indent="-314679" algn="l" defTabSz="83914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1805" indent="-262233" algn="l" defTabSz="839145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4893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68504" indent="-209786" algn="l" defTabSz="83914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8076" indent="-209786" algn="l" defTabSz="83914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7648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22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6793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366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57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14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71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829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786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743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700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658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26" Type="http://schemas.openxmlformats.org/officeDocument/2006/relationships/image" Target="../media/image12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1.wmf"/><Relationship Id="rId32" Type="http://schemas.openxmlformats.org/officeDocument/2006/relationships/image" Target="../media/image15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3.wmf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image" Target="../media/image10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53"/>
          <p:cNvSpPr>
            <a:spLocks noChangeArrowheads="1"/>
          </p:cNvSpPr>
          <p:nvPr/>
        </p:nvSpPr>
        <p:spPr bwMode="auto">
          <a:xfrm rot="18525439">
            <a:off x="2580542" y="795225"/>
            <a:ext cx="17749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dirty="0" err="1">
                <a:latin typeface="Arial" pitchFamily="34" charset="0"/>
                <a:cs typeface="Arial" pitchFamily="34" charset="0"/>
              </a:rPr>
              <a:t>Anillin</a:t>
            </a:r>
            <a:r>
              <a:rPr lang="en-US" altLang="zh-CN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1800" dirty="0" err="1">
                <a:latin typeface="Arial" pitchFamily="34" charset="0"/>
                <a:cs typeface="Arial" pitchFamily="34" charset="0"/>
              </a:rPr>
              <a:t>sgRNA</a:t>
            </a:r>
            <a:r>
              <a:rPr lang="en-US" altLang="zh-CN" sz="1800" dirty="0"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 rot="18525439">
            <a:off x="2191857" y="831741"/>
            <a:ext cx="17235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cs typeface="Arial" pitchFamily="34" charset="0"/>
              </a:rPr>
              <a:t>Control </a:t>
            </a:r>
            <a:r>
              <a:rPr lang="en-US" altLang="zh-CN" sz="1800" dirty="0" err="1">
                <a:latin typeface="Arial" pitchFamily="34" charset="0"/>
                <a:cs typeface="Arial" pitchFamily="34" charset="0"/>
              </a:rPr>
              <a:t>sgRNA</a:t>
            </a:r>
            <a:endParaRPr lang="en-US" altLang="zh-CN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Rectangle 53"/>
          <p:cNvSpPr>
            <a:spLocks noChangeArrowheads="1"/>
          </p:cNvSpPr>
          <p:nvPr/>
        </p:nvSpPr>
        <p:spPr bwMode="auto">
          <a:xfrm rot="18525439">
            <a:off x="2978660" y="813884"/>
            <a:ext cx="17749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dirty="0" err="1">
                <a:latin typeface="Arial" pitchFamily="34" charset="0"/>
                <a:cs typeface="Arial" pitchFamily="34" charset="0"/>
              </a:rPr>
              <a:t>Anillin</a:t>
            </a:r>
            <a:r>
              <a:rPr lang="en-US" altLang="zh-CN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1800" dirty="0" err="1">
                <a:latin typeface="Arial" pitchFamily="34" charset="0"/>
                <a:cs typeface="Arial" pitchFamily="34" charset="0"/>
              </a:rPr>
              <a:t>sgRNA</a:t>
            </a:r>
            <a:r>
              <a:rPr lang="en-US" altLang="zh-CN" sz="1800" dirty="0">
                <a:latin typeface="Arial" pitchFamily="34" charset="0"/>
                <a:cs typeface="Arial" pitchFamily="34" charset="0"/>
              </a:rPr>
              <a:t> 4</a:t>
            </a:r>
          </a:p>
        </p:txBody>
      </p:sp>
      <p:sp>
        <p:nvSpPr>
          <p:cNvPr id="102" name="Text Box 7"/>
          <p:cNvSpPr txBox="1">
            <a:spLocks noChangeArrowheads="1"/>
          </p:cNvSpPr>
          <p:nvPr/>
        </p:nvSpPr>
        <p:spPr bwMode="auto">
          <a:xfrm>
            <a:off x="1090557" y="5408290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cs typeface="Arial" pitchFamily="34" charset="0"/>
              </a:rPr>
              <a:t>Integrin </a:t>
            </a:r>
            <a:r>
              <a:rPr lang="en-US" altLang="zh-CN" sz="18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1</a:t>
            </a:r>
            <a:endParaRPr lang="en-US" altLang="zh-CN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 Box 7"/>
          <p:cNvSpPr txBox="1">
            <a:spLocks noChangeArrowheads="1"/>
          </p:cNvSpPr>
          <p:nvPr/>
        </p:nvSpPr>
        <p:spPr bwMode="auto">
          <a:xfrm>
            <a:off x="1073139" y="2434701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</a:rPr>
              <a:t>FAK</a:t>
            </a:r>
          </a:p>
        </p:txBody>
      </p:sp>
      <p:graphicFrame>
        <p:nvGraphicFramePr>
          <p:cNvPr id="104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3807171"/>
              </p:ext>
            </p:extLst>
          </p:nvPr>
        </p:nvGraphicFramePr>
        <p:xfrm>
          <a:off x="2446337" y="6420890"/>
          <a:ext cx="1198113" cy="279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" name="Image" r:id="rId3" imgW="850320" imgH="278640" progId="Photoshop.Image.13">
                  <p:embed/>
                </p:oleObj>
              </mc:Choice>
              <mc:Fallback>
                <p:oleObj name="Image" r:id="rId3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46337" y="6420890"/>
                        <a:ext cx="1198113" cy="279401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" name="Text Box 7"/>
          <p:cNvSpPr txBox="1">
            <a:spLocks noChangeArrowheads="1"/>
          </p:cNvSpPr>
          <p:nvPr/>
        </p:nvSpPr>
        <p:spPr bwMode="auto">
          <a:xfrm>
            <a:off x="1073139" y="6383742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</a:rPr>
              <a:t>GAPDH</a:t>
            </a:r>
          </a:p>
        </p:txBody>
      </p:sp>
      <p:sp>
        <p:nvSpPr>
          <p:cNvPr id="106" name="Text Box 7"/>
          <p:cNvSpPr txBox="1">
            <a:spLocks noChangeArrowheads="1"/>
          </p:cNvSpPr>
          <p:nvPr/>
        </p:nvSpPr>
        <p:spPr bwMode="auto">
          <a:xfrm>
            <a:off x="1073139" y="1751657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 err="1">
                <a:latin typeface="Arial" pitchFamily="34" charset="0"/>
                <a:ea typeface="宋体" pitchFamily="2" charset="-122"/>
                <a:cs typeface="Arial" pitchFamily="34" charset="0"/>
              </a:rPr>
              <a:t>Paxillin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107" name="Text Box 7"/>
          <p:cNvSpPr txBox="1">
            <a:spLocks noChangeArrowheads="1"/>
          </p:cNvSpPr>
          <p:nvPr/>
        </p:nvSpPr>
        <p:spPr bwMode="auto">
          <a:xfrm>
            <a:off x="1073139" y="3782369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</a:rPr>
              <a:t>Vinculin</a:t>
            </a:r>
          </a:p>
        </p:txBody>
      </p:sp>
      <p:sp>
        <p:nvSpPr>
          <p:cNvPr id="108" name="Text Box 7"/>
          <p:cNvSpPr txBox="1">
            <a:spLocks noChangeArrowheads="1"/>
          </p:cNvSpPr>
          <p:nvPr/>
        </p:nvSpPr>
        <p:spPr bwMode="auto">
          <a:xfrm>
            <a:off x="1073139" y="2098196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</a:rPr>
              <a:t>p-</a:t>
            </a:r>
            <a:r>
              <a:rPr lang="en-US" altLang="zh-CN" sz="1800" dirty="0" err="1">
                <a:latin typeface="Arial" pitchFamily="34" charset="0"/>
                <a:ea typeface="宋体" pitchFamily="2" charset="-122"/>
                <a:cs typeface="Arial" pitchFamily="34" charset="0"/>
              </a:rPr>
              <a:t>Paxilliln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109" name="Text Box 7"/>
          <p:cNvSpPr txBox="1">
            <a:spLocks noChangeArrowheads="1"/>
          </p:cNvSpPr>
          <p:nvPr/>
        </p:nvSpPr>
        <p:spPr bwMode="auto">
          <a:xfrm>
            <a:off x="1090557" y="5732813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cs typeface="Arial" pitchFamily="34" charset="0"/>
              </a:rPr>
              <a:t>Integrin </a:t>
            </a:r>
            <a:r>
              <a:rPr lang="en-US" altLang="zh-CN" sz="18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4</a:t>
            </a:r>
            <a:endParaRPr lang="en-US" altLang="zh-CN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 Box 7"/>
          <p:cNvSpPr txBox="1">
            <a:spLocks noChangeArrowheads="1"/>
          </p:cNvSpPr>
          <p:nvPr/>
        </p:nvSpPr>
        <p:spPr bwMode="auto">
          <a:xfrm>
            <a:off x="1073139" y="4434625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cs typeface="Arial" pitchFamily="34" charset="0"/>
              </a:rPr>
              <a:t>Integrin </a:t>
            </a:r>
            <a:r>
              <a:rPr lang="en-US" altLang="zh-CN" sz="18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5</a:t>
            </a:r>
            <a:endParaRPr lang="en-US" altLang="zh-CN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Text Box 7"/>
          <p:cNvSpPr txBox="1">
            <a:spLocks noChangeArrowheads="1"/>
          </p:cNvSpPr>
          <p:nvPr/>
        </p:nvSpPr>
        <p:spPr bwMode="auto">
          <a:xfrm>
            <a:off x="1073139" y="2759127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  <a:sym typeface="Symbol" panose="05050102010706020507" pitchFamily="18" charset="2"/>
              </a:rPr>
              <a:t>p-FAK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124" name="Text Box 7"/>
          <p:cNvSpPr txBox="1">
            <a:spLocks noChangeArrowheads="1"/>
          </p:cNvSpPr>
          <p:nvPr/>
        </p:nvSpPr>
        <p:spPr bwMode="auto">
          <a:xfrm>
            <a:off x="1073139" y="4776885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cs typeface="Arial" pitchFamily="34" charset="0"/>
              </a:rPr>
              <a:t>Integrin </a:t>
            </a:r>
            <a:r>
              <a:rPr lang="en-US" altLang="zh-CN" sz="1800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6</a:t>
            </a:r>
            <a:endParaRPr lang="en-US" altLang="zh-CN" sz="1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6" name="Group 125"/>
          <p:cNvGrpSpPr/>
          <p:nvPr/>
        </p:nvGrpSpPr>
        <p:grpSpPr>
          <a:xfrm>
            <a:off x="3658761" y="2710153"/>
            <a:ext cx="681184" cy="289310"/>
            <a:chOff x="2317750" y="945151"/>
            <a:chExt cx="681184" cy="289310"/>
          </a:xfrm>
        </p:grpSpPr>
        <p:cxnSp>
          <p:nvCxnSpPr>
            <p:cNvPr id="127" name="Straight Connector 126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3658761" y="1745443"/>
            <a:ext cx="681184" cy="289310"/>
            <a:chOff x="2317750" y="945151"/>
            <a:chExt cx="681184" cy="289310"/>
          </a:xfrm>
        </p:grpSpPr>
        <p:cxnSp>
          <p:nvCxnSpPr>
            <p:cNvPr id="130" name="Straight Connector 129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70</a:t>
              </a: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3658761" y="2352386"/>
            <a:ext cx="681184" cy="289310"/>
            <a:chOff x="2317750" y="945151"/>
            <a:chExt cx="681184" cy="289310"/>
          </a:xfrm>
        </p:grpSpPr>
        <p:cxnSp>
          <p:nvCxnSpPr>
            <p:cNvPr id="133" name="Straight Connector 132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3658761" y="2060580"/>
            <a:ext cx="681184" cy="289310"/>
            <a:chOff x="2317750" y="945151"/>
            <a:chExt cx="681184" cy="289310"/>
          </a:xfrm>
        </p:grpSpPr>
        <p:cxnSp>
          <p:nvCxnSpPr>
            <p:cNvPr id="136" name="Straight Connector 135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70</a:t>
              </a:r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3658761" y="3770772"/>
            <a:ext cx="681184" cy="289310"/>
            <a:chOff x="2317750" y="945151"/>
            <a:chExt cx="681184" cy="289310"/>
          </a:xfrm>
        </p:grpSpPr>
        <p:cxnSp>
          <p:nvCxnSpPr>
            <p:cNvPr id="139" name="Straight Connector 138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3652364" y="5392726"/>
            <a:ext cx="681184" cy="289310"/>
            <a:chOff x="2317750" y="945151"/>
            <a:chExt cx="681184" cy="289310"/>
          </a:xfrm>
        </p:grpSpPr>
        <p:cxnSp>
          <p:nvCxnSpPr>
            <p:cNvPr id="142" name="Straight Connector 141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3652364" y="5705482"/>
            <a:ext cx="681184" cy="289310"/>
            <a:chOff x="2317750" y="945151"/>
            <a:chExt cx="681184" cy="289310"/>
          </a:xfrm>
        </p:grpSpPr>
        <p:cxnSp>
          <p:nvCxnSpPr>
            <p:cNvPr id="145" name="Straight Connector 144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250</a:t>
              </a: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3651141" y="4924497"/>
            <a:ext cx="681184" cy="289310"/>
            <a:chOff x="2317750" y="945151"/>
            <a:chExt cx="681184" cy="289310"/>
          </a:xfrm>
        </p:grpSpPr>
        <p:cxnSp>
          <p:nvCxnSpPr>
            <p:cNvPr id="151" name="Straight Connector 150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3658761" y="4421514"/>
            <a:ext cx="681184" cy="289310"/>
            <a:chOff x="2317750" y="945151"/>
            <a:chExt cx="681184" cy="289310"/>
          </a:xfrm>
        </p:grpSpPr>
        <p:cxnSp>
          <p:nvCxnSpPr>
            <p:cNvPr id="157" name="Straight Connector 156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3658416" y="6471007"/>
            <a:ext cx="681529" cy="307777"/>
            <a:chOff x="2241550" y="1464383"/>
            <a:chExt cx="746124" cy="334174"/>
          </a:xfrm>
        </p:grpSpPr>
        <p:cxnSp>
          <p:nvCxnSpPr>
            <p:cNvPr id="160" name="Straight Connector 159"/>
            <p:cNvCxnSpPr/>
            <p:nvPr/>
          </p:nvCxnSpPr>
          <p:spPr>
            <a:xfrm>
              <a:off x="2241550" y="1629548"/>
              <a:ext cx="21123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Text Box 7"/>
            <p:cNvSpPr txBox="1">
              <a:spLocks noChangeArrowheads="1"/>
            </p:cNvSpPr>
            <p:nvPr/>
          </p:nvSpPr>
          <p:spPr bwMode="auto">
            <a:xfrm>
              <a:off x="2362220" y="1464383"/>
              <a:ext cx="625454" cy="334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40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35</a:t>
              </a:r>
            </a:p>
          </p:txBody>
        </p:sp>
      </p:grpSp>
      <p:sp>
        <p:nvSpPr>
          <p:cNvPr id="162" name="Text Box 7"/>
          <p:cNvSpPr txBox="1">
            <a:spLocks noChangeArrowheads="1"/>
          </p:cNvSpPr>
          <p:nvPr/>
        </p:nvSpPr>
        <p:spPr bwMode="auto">
          <a:xfrm>
            <a:off x="3768639" y="1464037"/>
            <a:ext cx="7350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400" dirty="0" err="1">
                <a:latin typeface="Arial" pitchFamily="34" charset="0"/>
                <a:ea typeface="宋体" pitchFamily="2" charset="-122"/>
                <a:cs typeface="Arial" pitchFamily="34" charset="0"/>
              </a:rPr>
              <a:t>kDa</a:t>
            </a:r>
            <a:endParaRPr lang="en-US" altLang="zh-CN" sz="14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164" name="Text Box 7"/>
          <p:cNvSpPr txBox="1">
            <a:spLocks noChangeArrowheads="1"/>
          </p:cNvSpPr>
          <p:nvPr/>
        </p:nvSpPr>
        <p:spPr bwMode="auto">
          <a:xfrm>
            <a:off x="1071505" y="3101340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 err="1">
                <a:latin typeface="Arial" pitchFamily="34" charset="0"/>
                <a:ea typeface="宋体" pitchFamily="2" charset="-122"/>
                <a:cs typeface="Arial" pitchFamily="34" charset="0"/>
              </a:rPr>
              <a:t>Src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165" name="Text Box 7"/>
          <p:cNvSpPr txBox="1">
            <a:spLocks noChangeArrowheads="1"/>
          </p:cNvSpPr>
          <p:nvPr/>
        </p:nvSpPr>
        <p:spPr bwMode="auto">
          <a:xfrm>
            <a:off x="1071505" y="3450913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  <a:sym typeface="Symbol" panose="05050102010706020507" pitchFamily="18" charset="2"/>
              </a:rPr>
              <a:t>p-</a:t>
            </a:r>
            <a:r>
              <a:rPr lang="en-US" altLang="zh-CN" sz="1800" dirty="0" err="1">
                <a:latin typeface="Arial" pitchFamily="34" charset="0"/>
                <a:ea typeface="宋体" pitchFamily="2" charset="-122"/>
                <a:cs typeface="Arial" pitchFamily="34" charset="0"/>
                <a:sym typeface="Symbol" panose="05050102010706020507" pitchFamily="18" charset="2"/>
              </a:rPr>
              <a:t>Src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4140006"/>
              </p:ext>
            </p:extLst>
          </p:nvPr>
        </p:nvGraphicFramePr>
        <p:xfrm>
          <a:off x="2447051" y="4834096"/>
          <a:ext cx="1197399" cy="266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3" name="Image" r:id="rId5" imgW="891360" imgH="278640" progId="Photoshop.Image.13">
                  <p:embed/>
                </p:oleObj>
              </mc:Choice>
              <mc:Fallback>
                <p:oleObj name="Image" r:id="rId5" imgW="89136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47051" y="4834096"/>
                        <a:ext cx="1197399" cy="266789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895620"/>
              </p:ext>
            </p:extLst>
          </p:nvPr>
        </p:nvGraphicFramePr>
        <p:xfrm>
          <a:off x="2439939" y="5800803"/>
          <a:ext cx="1198114" cy="237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4" name="Image" r:id="rId7" imgW="850320" imgH="278640" progId="Photoshop.Image.13">
                  <p:embed/>
                </p:oleObj>
              </mc:Choice>
              <mc:Fallback>
                <p:oleObj name="Image" r:id="rId7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39939" y="5800803"/>
                        <a:ext cx="1198114" cy="237518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298847"/>
              </p:ext>
            </p:extLst>
          </p:nvPr>
        </p:nvGraphicFramePr>
        <p:xfrm>
          <a:off x="2447051" y="2477900"/>
          <a:ext cx="1197399" cy="258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5" name="Image" r:id="rId9" imgW="918720" imgH="278640" progId="Photoshop.Image.13">
                  <p:embed/>
                </p:oleObj>
              </mc:Choice>
              <mc:Fallback>
                <p:oleObj name="Image" r:id="rId9" imgW="9187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447051" y="2477900"/>
                        <a:ext cx="1197399" cy="258496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1165627"/>
              </p:ext>
            </p:extLst>
          </p:nvPr>
        </p:nvGraphicFramePr>
        <p:xfrm>
          <a:off x="2446336" y="2805019"/>
          <a:ext cx="1198114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6" name="Image" r:id="rId11" imgW="850320" imgH="278640" progId="Photoshop.Image.13">
                  <p:embed/>
                </p:oleObj>
              </mc:Choice>
              <mc:Fallback>
                <p:oleObj name="Image" r:id="rId11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446336" y="2805019"/>
                        <a:ext cx="1198114" cy="279400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544428"/>
              </p:ext>
            </p:extLst>
          </p:nvPr>
        </p:nvGraphicFramePr>
        <p:xfrm>
          <a:off x="2446336" y="4495583"/>
          <a:ext cx="1198114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7" name="Image" r:id="rId13" imgW="850320" imgH="278640" progId="Photoshop.Image.13">
                  <p:embed/>
                </p:oleObj>
              </mc:Choice>
              <mc:Fallback>
                <p:oleObj name="Image" r:id="rId13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446336" y="4495583"/>
                        <a:ext cx="1198114" cy="279400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40127"/>
              </p:ext>
            </p:extLst>
          </p:nvPr>
        </p:nvGraphicFramePr>
        <p:xfrm>
          <a:off x="2447051" y="3843950"/>
          <a:ext cx="1197399" cy="258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8" name="Image" r:id="rId15" imgW="918720" imgH="278640" progId="Photoshop.Image.13">
                  <p:embed/>
                </p:oleObj>
              </mc:Choice>
              <mc:Fallback>
                <p:oleObj name="Image" r:id="rId15" imgW="9187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447051" y="3843950"/>
                        <a:ext cx="1197399" cy="258496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7346929"/>
              </p:ext>
            </p:extLst>
          </p:nvPr>
        </p:nvGraphicFramePr>
        <p:xfrm>
          <a:off x="2444702" y="3157714"/>
          <a:ext cx="1198114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9" name="Image" r:id="rId17" imgW="850320" imgH="278640" progId="Photoshop.Image.13">
                  <p:embed/>
                </p:oleObj>
              </mc:Choice>
              <mc:Fallback>
                <p:oleObj name="Image" r:id="rId17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444702" y="3157714"/>
                        <a:ext cx="1198114" cy="279400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6" name="Group 175"/>
          <p:cNvGrpSpPr/>
          <p:nvPr/>
        </p:nvGrpSpPr>
        <p:grpSpPr>
          <a:xfrm>
            <a:off x="3657127" y="3244995"/>
            <a:ext cx="681184" cy="289310"/>
            <a:chOff x="2317750" y="945151"/>
            <a:chExt cx="681184" cy="289310"/>
          </a:xfrm>
        </p:grpSpPr>
        <p:cxnSp>
          <p:nvCxnSpPr>
            <p:cNvPr id="177" name="Straight Connector 176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55</a:t>
              </a:r>
            </a:p>
          </p:txBody>
        </p:sp>
      </p:grpSp>
      <p:graphicFrame>
        <p:nvGraphicFramePr>
          <p:cNvPr id="112" name="Object 1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525401"/>
              </p:ext>
            </p:extLst>
          </p:nvPr>
        </p:nvGraphicFramePr>
        <p:xfrm>
          <a:off x="2444702" y="3500048"/>
          <a:ext cx="1198114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0" name="Image" r:id="rId19" imgW="850320" imgH="278640" progId="Photoshop.Image.13">
                  <p:embed/>
                </p:oleObj>
              </mc:Choice>
              <mc:Fallback>
                <p:oleObj name="Image" r:id="rId19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444702" y="3500048"/>
                        <a:ext cx="1198114" cy="279400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9" name="Group 178"/>
          <p:cNvGrpSpPr/>
          <p:nvPr/>
        </p:nvGrpSpPr>
        <p:grpSpPr>
          <a:xfrm>
            <a:off x="3657127" y="3573325"/>
            <a:ext cx="681184" cy="289310"/>
            <a:chOff x="2317750" y="945151"/>
            <a:chExt cx="681184" cy="289310"/>
          </a:xfrm>
        </p:grpSpPr>
        <p:cxnSp>
          <p:nvCxnSpPr>
            <p:cNvPr id="180" name="Straight Connector 179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55</a:t>
              </a:r>
            </a:p>
          </p:txBody>
        </p:sp>
      </p:grpSp>
      <p:graphicFrame>
        <p:nvGraphicFramePr>
          <p:cNvPr id="187" name="Object 186">
            <a:extLst>
              <a:ext uri="{FF2B5EF4-FFF2-40B4-BE49-F238E27FC236}">
                <a16:creationId xmlns:a16="http://schemas.microsoft.com/office/drawing/2014/main" xmlns="" id="{9E46DC78-EA99-4769-A625-40AA31D1F9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6472559"/>
              </p:ext>
            </p:extLst>
          </p:nvPr>
        </p:nvGraphicFramePr>
        <p:xfrm>
          <a:off x="2449860" y="1796016"/>
          <a:ext cx="1198114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1" name="Image" r:id="rId21" imgW="850320" imgH="278640" progId="Photoshop.Image.13">
                  <p:embed/>
                </p:oleObj>
              </mc:Choice>
              <mc:Fallback>
                <p:oleObj name="Image" r:id="rId21" imgW="850320" imgH="278640" progId="Photoshop.Image.13">
                  <p:embed/>
                  <p:pic>
                    <p:nvPicPr>
                      <p:cNvPr id="50" name="Object 49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449860" y="1796016"/>
                        <a:ext cx="1198114" cy="279400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6451371"/>
              </p:ext>
            </p:extLst>
          </p:nvPr>
        </p:nvGraphicFramePr>
        <p:xfrm>
          <a:off x="2445389" y="2146788"/>
          <a:ext cx="1202585" cy="263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2" name="Image" r:id="rId23" imgW="854640" imgH="223920" progId="Photoshop.Image.13">
                  <p:embed/>
                </p:oleObj>
              </mc:Choice>
              <mc:Fallback>
                <p:oleObj name="Image" r:id="rId23" imgW="854640" imgH="223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>
                        <a:lum bright="-5000" contrast="20000"/>
                      </a:blip>
                      <a:stretch>
                        <a:fillRect/>
                      </a:stretch>
                    </p:blipFill>
                    <p:spPr>
                      <a:xfrm>
                        <a:off x="2445389" y="2146788"/>
                        <a:ext cx="1202585" cy="263042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0414555"/>
              </p:ext>
            </p:extLst>
          </p:nvPr>
        </p:nvGraphicFramePr>
        <p:xfrm>
          <a:off x="2440654" y="5472546"/>
          <a:ext cx="1197399" cy="254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" name="Image" r:id="rId25" imgW="914400" imgH="324360" progId="Photoshop.Image.13">
                  <p:embed/>
                </p:oleObj>
              </mc:Choice>
              <mc:Fallback>
                <p:oleObj name="Image" r:id="rId25" imgW="914400" imgH="3243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>
                        <a:lum bright="-10000"/>
                      </a:blip>
                      <a:stretch>
                        <a:fillRect/>
                      </a:stretch>
                    </p:blipFill>
                    <p:spPr>
                      <a:xfrm>
                        <a:off x="2440654" y="5472546"/>
                        <a:ext cx="1197399" cy="254858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" name="Text Box 7"/>
          <p:cNvSpPr txBox="1">
            <a:spLocks noChangeArrowheads="1"/>
          </p:cNvSpPr>
          <p:nvPr/>
        </p:nvSpPr>
        <p:spPr bwMode="auto">
          <a:xfrm>
            <a:off x="1097182" y="6052186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</a:rPr>
              <a:t>Integrin </a:t>
            </a: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  <a:sym typeface="Symbol" panose="05050102010706020507" pitchFamily="18" charset="2"/>
              </a:rPr>
              <a:t>5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graphicFrame>
        <p:nvGraphicFramePr>
          <p:cNvPr id="212" name="Object 2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04402"/>
              </p:ext>
            </p:extLst>
          </p:nvPr>
        </p:nvGraphicFramePr>
        <p:xfrm>
          <a:off x="2443290" y="6104579"/>
          <a:ext cx="1198114" cy="252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4" name="Image" r:id="rId27" imgW="850320" imgH="278640" progId="Photoshop.Image.13">
                  <p:embed/>
                </p:oleObj>
              </mc:Choice>
              <mc:Fallback>
                <p:oleObj name="Image" r:id="rId27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2443290" y="6104579"/>
                        <a:ext cx="1198114" cy="252386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3" name="Text Box 7"/>
          <p:cNvSpPr txBox="1">
            <a:spLocks noChangeArrowheads="1"/>
          </p:cNvSpPr>
          <p:nvPr/>
        </p:nvSpPr>
        <p:spPr bwMode="auto">
          <a:xfrm>
            <a:off x="1076756" y="4118610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</a:rPr>
              <a:t>Integrin </a:t>
            </a: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  <a:sym typeface="Symbol" panose="05050102010706020507" pitchFamily="18" charset="2"/>
              </a:rPr>
              <a:t>2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graphicFrame>
        <p:nvGraphicFramePr>
          <p:cNvPr id="214" name="Object 2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0103009"/>
              </p:ext>
            </p:extLst>
          </p:nvPr>
        </p:nvGraphicFramePr>
        <p:xfrm>
          <a:off x="2443282" y="4159164"/>
          <a:ext cx="1198114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5" name="Image" r:id="rId29" imgW="850320" imgH="278640" progId="Photoshop.Image.13">
                  <p:embed/>
                </p:oleObj>
              </mc:Choice>
              <mc:Fallback>
                <p:oleObj name="Image" r:id="rId29" imgW="850320" imgH="2786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2443282" y="4159164"/>
                        <a:ext cx="1198114" cy="279400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" name="Text Box 7"/>
          <p:cNvSpPr txBox="1">
            <a:spLocks noChangeArrowheads="1"/>
          </p:cNvSpPr>
          <p:nvPr/>
        </p:nvSpPr>
        <p:spPr bwMode="auto">
          <a:xfrm>
            <a:off x="1097168" y="5084443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</a:rPr>
              <a:t>Integrin </a:t>
            </a:r>
            <a:r>
              <a:rPr lang="en-US" altLang="zh-CN" sz="1800" dirty="0">
                <a:latin typeface="Arial" pitchFamily="34" charset="0"/>
                <a:ea typeface="宋体" pitchFamily="2" charset="-122"/>
                <a:cs typeface="Arial" pitchFamily="34" charset="0"/>
                <a:sym typeface="Symbol" panose="05050102010706020507" pitchFamily="18" charset="2"/>
              </a:rPr>
              <a:t>V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graphicFrame>
        <p:nvGraphicFramePr>
          <p:cNvPr id="226" name="Object 2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2064488"/>
              </p:ext>
            </p:extLst>
          </p:nvPr>
        </p:nvGraphicFramePr>
        <p:xfrm>
          <a:off x="2437802" y="5156351"/>
          <a:ext cx="1213445" cy="252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6" r:id="rId31" imgW="907200" imgH="413640" progId="">
                  <p:embed/>
                </p:oleObj>
              </mc:Choice>
              <mc:Fallback>
                <p:oleObj r:id="rId31" imgW="907200" imgH="4136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2437802" y="5156351"/>
                        <a:ext cx="1213445" cy="252474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7" name="Group 226"/>
          <p:cNvGrpSpPr/>
          <p:nvPr/>
        </p:nvGrpSpPr>
        <p:grpSpPr>
          <a:xfrm>
            <a:off x="3646493" y="5101680"/>
            <a:ext cx="681184" cy="289310"/>
            <a:chOff x="2317750" y="945151"/>
            <a:chExt cx="681184" cy="289310"/>
          </a:xfrm>
        </p:grpSpPr>
        <p:cxnSp>
          <p:nvCxnSpPr>
            <p:cNvPr id="228" name="Straight Connector 227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9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grpSp>
        <p:nvGrpSpPr>
          <p:cNvPr id="230" name="Group 229"/>
          <p:cNvGrpSpPr/>
          <p:nvPr/>
        </p:nvGrpSpPr>
        <p:grpSpPr>
          <a:xfrm>
            <a:off x="3651248" y="6160163"/>
            <a:ext cx="681184" cy="289310"/>
            <a:chOff x="2317750" y="945151"/>
            <a:chExt cx="681184" cy="289310"/>
          </a:xfrm>
        </p:grpSpPr>
        <p:cxnSp>
          <p:nvCxnSpPr>
            <p:cNvPr id="231" name="Straight Connector 230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2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 smtClean="0">
                  <a:latin typeface="Arial" pitchFamily="34" charset="0"/>
                  <a:ea typeface="宋体" pitchFamily="2" charset="-122"/>
                  <a:cs typeface="Arial" pitchFamily="34" charset="0"/>
                </a:rPr>
                <a:t>95</a:t>
              </a:r>
              <a:endParaRPr lang="en-US" altLang="zh-CN" sz="1280" dirty="0">
                <a:latin typeface="Arial" pitchFamily="34" charset="0"/>
                <a:ea typeface="宋体" pitchFamily="2" charset="-122"/>
                <a:cs typeface="Arial" pitchFamily="34" charset="0"/>
              </a:endParaRPr>
            </a:p>
          </p:txBody>
        </p:sp>
      </p:grpSp>
      <p:grpSp>
        <p:nvGrpSpPr>
          <p:cNvPr id="233" name="Group 232"/>
          <p:cNvGrpSpPr/>
          <p:nvPr/>
        </p:nvGrpSpPr>
        <p:grpSpPr>
          <a:xfrm>
            <a:off x="3651248" y="4111084"/>
            <a:ext cx="681184" cy="289310"/>
            <a:chOff x="2317750" y="945151"/>
            <a:chExt cx="681184" cy="289310"/>
          </a:xfrm>
        </p:grpSpPr>
        <p:cxnSp>
          <p:nvCxnSpPr>
            <p:cNvPr id="234" name="Straight Connector 233"/>
            <p:cNvCxnSpPr/>
            <p:nvPr/>
          </p:nvCxnSpPr>
          <p:spPr>
            <a:xfrm>
              <a:off x="2317750" y="1095941"/>
              <a:ext cx="192852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" name="Text Box 7"/>
            <p:cNvSpPr txBox="1">
              <a:spLocks noChangeArrowheads="1"/>
            </p:cNvSpPr>
            <p:nvPr/>
          </p:nvSpPr>
          <p:spPr bwMode="auto">
            <a:xfrm>
              <a:off x="2427918" y="945151"/>
              <a:ext cx="571016" cy="289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280" dirty="0">
                  <a:latin typeface="Arial" pitchFamily="34" charset="0"/>
                  <a:ea typeface="宋体" pitchFamily="2" charset="-122"/>
                  <a:cs typeface="Arial" pitchFamily="34" charset="0"/>
                </a:rPr>
                <a:t>130</a:t>
              </a:r>
            </a:p>
          </p:txBody>
        </p:sp>
      </p:grpSp>
      <p:sp>
        <p:nvSpPr>
          <p:cNvPr id="82" name="TextBox 1"/>
          <p:cNvSpPr txBox="1"/>
          <p:nvPr/>
        </p:nvSpPr>
        <p:spPr>
          <a:xfrm>
            <a:off x="5113337" y="7590701"/>
            <a:ext cx="970587" cy="345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8247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649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474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298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123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09479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772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45972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</a:t>
            </a:r>
            <a:r>
              <a:rPr lang="en-US" dirty="0" smtClean="0"/>
              <a:t>S7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038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3656</TotalTime>
  <Words>55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宋体</vt:lpstr>
      <vt:lpstr>Arial</vt:lpstr>
      <vt:lpstr>Calibri</vt:lpstr>
      <vt:lpstr>Symbol</vt:lpstr>
      <vt:lpstr>Office Theme</vt:lpstr>
      <vt:lpstr>Image</vt:lpstr>
      <vt:lpstr>PowerPoint Presentation</vt:lpstr>
    </vt:vector>
  </TitlesOfParts>
  <Company>School of Medicine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somtech</dc:creator>
  <cp:lastModifiedBy>Naydenov, Nayden</cp:lastModifiedBy>
  <cp:revision>218</cp:revision>
  <cp:lastPrinted>2019-11-10T17:57:11Z</cp:lastPrinted>
  <dcterms:created xsi:type="dcterms:W3CDTF">2012-06-22T16:30:39Z</dcterms:created>
  <dcterms:modified xsi:type="dcterms:W3CDTF">2019-11-13T21:36:07Z</dcterms:modified>
</cp:coreProperties>
</file>