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naydenn\Desktop\Breast%20Cancer%20Resarch\Wound%20closure%20blebi%202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ysClr val="windowText" lastClr="00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Sheet1!$I$8</c:f>
                <c:numCache>
                  <c:formatCode>General</c:formatCode>
                  <c:ptCount val="1"/>
                  <c:pt idx="0">
                    <c:v>2.142172146704616</c:v>
                  </c:pt>
                </c:numCache>
              </c:numRef>
            </c:plus>
            <c:minus>
              <c:numRef>
                <c:f>Sheet1!$I$8</c:f>
                <c:numCache>
                  <c:formatCode>General</c:formatCode>
                  <c:ptCount val="1"/>
                  <c:pt idx="0">
                    <c:v>2.142172146704616</c:v>
                  </c:pt>
                </c:numCache>
              </c:numRef>
            </c:minus>
          </c:errBars>
          <c:val>
            <c:numRef>
              <c:f>Sheet1!$D$42</c:f>
              <c:numCache>
                <c:formatCode>General</c:formatCode>
                <c:ptCount val="1"/>
                <c:pt idx="0">
                  <c:v>47.681059162291881</c:v>
                </c:pt>
              </c:numCache>
            </c:numRef>
          </c:val>
        </c:ser>
        <c:ser>
          <c:idx val="1"/>
          <c:order val="1"/>
          <c:spPr>
            <a:pattFill prst="wdDnDiag">
              <a:fgClr>
                <a:sysClr val="windowText" lastClr="000000"/>
              </a:fgClr>
              <a:bgClr>
                <a:sysClr val="window" lastClr="FFFFFF"/>
              </a:bgClr>
            </a:pattFill>
            <a:ln w="9525"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Sheet1!$I$14</c:f>
                <c:numCache>
                  <c:formatCode>General</c:formatCode>
                  <c:ptCount val="1"/>
                  <c:pt idx="0">
                    <c:v>4.2035663166306625</c:v>
                  </c:pt>
                </c:numCache>
              </c:numRef>
            </c:plus>
            <c:minus>
              <c:numRef>
                <c:f>Sheet1!$I$14</c:f>
                <c:numCache>
                  <c:formatCode>General</c:formatCode>
                  <c:ptCount val="1"/>
                  <c:pt idx="0">
                    <c:v>4.2035663166306625</c:v>
                  </c:pt>
                </c:numCache>
              </c:numRef>
            </c:minus>
          </c:errBars>
          <c:val>
            <c:numRef>
              <c:f>Sheet1!$E$42</c:f>
              <c:numCache>
                <c:formatCode>General</c:formatCode>
                <c:ptCount val="1"/>
                <c:pt idx="0">
                  <c:v>15.836695297376686</c:v>
                </c:pt>
              </c:numCache>
            </c:numRef>
          </c:val>
        </c:ser>
        <c:ser>
          <c:idx val="2"/>
          <c:order val="2"/>
          <c:spPr>
            <a:solidFill>
              <a:srgbClr val="0070C0"/>
            </a:solidFill>
            <a:ln w="9525"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smCheck">
                <a:fgClr>
                  <a:sysClr val="windowText" lastClr="000000"/>
                </a:fgClr>
                <a:bgClr>
                  <a:sysClr val="window" lastClr="FFFFFF"/>
                </a:bgClr>
              </a:pattFill>
              <a:ln w="9525"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0"/>
            <c:plus>
              <c:numRef>
                <c:f>Sheet1!$I$20</c:f>
                <c:numCache>
                  <c:formatCode>General</c:formatCode>
                  <c:ptCount val="1"/>
                  <c:pt idx="0">
                    <c:v>1.7718307559768183</c:v>
                  </c:pt>
                </c:numCache>
              </c:numRef>
            </c:plus>
            <c:minus>
              <c:numRef>
                <c:f>Sheet1!$I$20</c:f>
                <c:numCache>
                  <c:formatCode>General</c:formatCode>
                  <c:ptCount val="1"/>
                  <c:pt idx="0">
                    <c:v>1.7718307559768183</c:v>
                  </c:pt>
                </c:numCache>
              </c:numRef>
            </c:minus>
          </c:errBars>
          <c:val>
            <c:numRef>
              <c:f>Sheet1!$F$42</c:f>
              <c:numCache>
                <c:formatCode>General</c:formatCode>
                <c:ptCount val="1"/>
                <c:pt idx="0">
                  <c:v>22.946093964361189</c:v>
                </c:pt>
              </c:numCache>
            </c:numRef>
          </c:val>
        </c:ser>
        <c:ser>
          <c:idx val="3"/>
          <c:order val="3"/>
          <c:invertIfNegative val="0"/>
          <c:val>
            <c:numRef>
              <c:f>Sheet1!$G$42</c:f>
              <c:numCache>
                <c:formatCode>General</c:formatCode>
                <c:ptCount val="1"/>
              </c:numCache>
            </c:numRef>
          </c:val>
        </c:ser>
        <c:ser>
          <c:idx val="4"/>
          <c:order val="4"/>
          <c:spPr>
            <a:solidFill>
              <a:sysClr val="windowText" lastClr="000000"/>
            </a:solidFill>
            <a:ln>
              <a:solidFill>
                <a:srgbClr val="5B9BD5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both"/>
            <c:errValType val="cust"/>
            <c:noEndCap val="0"/>
            <c:plus>
              <c:numRef>
                <c:f>Sheet1!$I$27</c:f>
                <c:numCache>
                  <c:formatCode>General</c:formatCode>
                  <c:ptCount val="1"/>
                  <c:pt idx="0">
                    <c:v>2.8599074926298953</c:v>
                  </c:pt>
                </c:numCache>
              </c:numRef>
            </c:plus>
            <c:minus>
              <c:numRef>
                <c:f>Sheet1!$I$27</c:f>
                <c:numCache>
                  <c:formatCode>General</c:formatCode>
                  <c:ptCount val="1"/>
                  <c:pt idx="0">
                    <c:v>2.8599074926298953</c:v>
                  </c:pt>
                </c:numCache>
              </c:numRef>
            </c:minus>
          </c:errBars>
          <c:val>
            <c:numRef>
              <c:f>Sheet1!$H$42</c:f>
              <c:numCache>
                <c:formatCode>General</c:formatCode>
                <c:ptCount val="1"/>
                <c:pt idx="0">
                  <c:v>58.838782326035172</c:v>
                </c:pt>
              </c:numCache>
            </c:numRef>
          </c:val>
        </c:ser>
        <c:ser>
          <c:idx val="5"/>
          <c:order val="5"/>
          <c:spPr>
            <a:pattFill prst="wdDn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Sheet1!$I$33</c:f>
                <c:numCache>
                  <c:formatCode>General</c:formatCode>
                  <c:ptCount val="1"/>
                  <c:pt idx="0">
                    <c:v>1.983288393456764</c:v>
                  </c:pt>
                </c:numCache>
              </c:numRef>
            </c:plus>
            <c:minus>
              <c:numRef>
                <c:f>Sheet1!$I$33</c:f>
                <c:numCache>
                  <c:formatCode>General</c:formatCode>
                  <c:ptCount val="1"/>
                  <c:pt idx="0">
                    <c:v>1.983288393456764</c:v>
                  </c:pt>
                </c:numCache>
              </c:numRef>
            </c:minus>
          </c:errBars>
          <c:val>
            <c:numRef>
              <c:f>Sheet1!$I$42</c:f>
              <c:numCache>
                <c:formatCode>General</c:formatCode>
                <c:ptCount val="1"/>
                <c:pt idx="0">
                  <c:v>57.325311676629845</c:v>
                </c:pt>
              </c:numCache>
            </c:numRef>
          </c:val>
        </c:ser>
        <c:ser>
          <c:idx val="6"/>
          <c:order val="6"/>
          <c:spPr>
            <a:pattFill prst="smCheck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Sheet1!$I$38</c:f>
                <c:numCache>
                  <c:formatCode>General</c:formatCode>
                  <c:ptCount val="1"/>
                  <c:pt idx="0">
                    <c:v>2.0121928224837977</c:v>
                  </c:pt>
                </c:numCache>
              </c:numRef>
            </c:plus>
            <c:minus>
              <c:numRef>
                <c:f>Sheet1!$I$38</c:f>
                <c:numCache>
                  <c:formatCode>General</c:formatCode>
                  <c:ptCount val="1"/>
                  <c:pt idx="0">
                    <c:v>2.0121928224837977</c:v>
                  </c:pt>
                </c:numCache>
              </c:numRef>
            </c:minus>
          </c:errBars>
          <c:val>
            <c:numRef>
              <c:f>Sheet1!$J$42</c:f>
              <c:numCache>
                <c:formatCode>General</c:formatCode>
                <c:ptCount val="1"/>
                <c:pt idx="0">
                  <c:v>56.171545657900886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0133360"/>
        <c:axId val="120133752"/>
      </c:barChart>
      <c:catAx>
        <c:axId val="1201333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133752"/>
        <c:crosses val="autoZero"/>
        <c:auto val="1"/>
        <c:lblAlgn val="ctr"/>
        <c:lblOffset val="100"/>
        <c:noMultiLvlLbl val="0"/>
      </c:catAx>
      <c:valAx>
        <c:axId val="1201337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3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0.29527</cdr:x>
      <cdr:y>0.54389</cdr:y>
    </cdr:from>
    <cdr:to>
      <cdr:x>0.43176</cdr:x>
      <cdr:y>0.72518</cdr:y>
    </cdr:to>
    <cdr:sp macro="" textlink="">
      <cdr:nvSpPr>
        <cdr:cNvPr id="2" name="TextBox 17"/>
        <cdr:cNvSpPr txBox="1"/>
      </cdr:nvSpPr>
      <cdr:spPr>
        <a:xfrm xmlns:a="http://schemas.openxmlformats.org/drawingml/2006/main">
          <a:off x="1271244" y="1569702"/>
          <a:ext cx="587604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839145" rtl="0" eaLnBrk="1" latinLnBrk="0" hangingPunct="1">
            <a:defRPr sz="17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19572" algn="l" defTabSz="839145" rtl="0" eaLnBrk="1" latinLnBrk="0" hangingPunct="1">
            <a:defRPr sz="17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839145" algn="l" defTabSz="839145" rtl="0" eaLnBrk="1" latinLnBrk="0" hangingPunct="1">
            <a:defRPr sz="17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258717" algn="l" defTabSz="839145" rtl="0" eaLnBrk="1" latinLnBrk="0" hangingPunct="1">
            <a:defRPr sz="17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678290" algn="l" defTabSz="839145" rtl="0" eaLnBrk="1" latinLnBrk="0" hangingPunct="1">
            <a:defRPr sz="17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097862" algn="l" defTabSz="839145" rtl="0" eaLnBrk="1" latinLnBrk="0" hangingPunct="1">
            <a:defRPr sz="17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517435" algn="l" defTabSz="839145" rtl="0" eaLnBrk="1" latinLnBrk="0" hangingPunct="1">
            <a:defRPr sz="17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937007" algn="l" defTabSz="839145" rtl="0" eaLnBrk="1" latinLnBrk="0" hangingPunct="1">
            <a:defRPr sz="17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356580" algn="l" defTabSz="839145" rtl="0" eaLnBrk="1" latinLnBrk="0" hangingPunct="1">
            <a:defRPr sz="17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800" dirty="0" smtClean="0">
              <a:latin typeface="Arial" pitchFamily="34" charset="0"/>
              <a:cs typeface="Arial" pitchFamily="34" charset="0"/>
              <a:sym typeface="Symbol" panose="05050102010706020507" pitchFamily="18" charset="2"/>
            </a:rPr>
            <a:t></a:t>
          </a:r>
          <a:r>
            <a:rPr lang="en-US" sz="2800" dirty="0" smtClean="0">
              <a:latin typeface="Arial" pitchFamily="34" charset="0"/>
              <a:cs typeface="Arial" pitchFamily="34" charset="0"/>
              <a:sym typeface="Symbol"/>
            </a:rPr>
            <a:t></a:t>
          </a:r>
          <a:endParaRPr lang="en-US" sz="28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0.38848</cdr:x>
      <cdr:y>0.48654</cdr:y>
    </cdr:from>
    <cdr:to>
      <cdr:x>0.52496</cdr:x>
      <cdr:y>0.66783</cdr:y>
    </cdr:to>
    <cdr:sp macro="" textlink="">
      <cdr:nvSpPr>
        <cdr:cNvPr id="7" name="TextBox 17"/>
        <cdr:cNvSpPr txBox="1"/>
      </cdr:nvSpPr>
      <cdr:spPr>
        <a:xfrm xmlns:a="http://schemas.openxmlformats.org/drawingml/2006/main">
          <a:off x="1672510" y="1404188"/>
          <a:ext cx="587604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800" dirty="0" smtClean="0">
              <a:latin typeface="Arial" pitchFamily="34" charset="0"/>
              <a:cs typeface="Arial" pitchFamily="34" charset="0"/>
              <a:sym typeface="Symbol" panose="05050102010706020507" pitchFamily="18" charset="2"/>
            </a:rPr>
            <a:t></a:t>
          </a:r>
          <a:r>
            <a:rPr lang="en-US" sz="2800" dirty="0" smtClean="0">
              <a:latin typeface="Arial" pitchFamily="34" charset="0"/>
              <a:cs typeface="Arial" pitchFamily="34" charset="0"/>
              <a:sym typeface="Symbol"/>
            </a:rPr>
            <a:t></a:t>
          </a:r>
          <a:endParaRPr lang="en-US" sz="2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5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62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544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91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45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49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0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6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32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60406-D710-4AB3-BB42-1D8C044D059A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FA21E-2A60-4F93-BD8F-0A71687A0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chart" Target="../charts/chart1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24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D5353D86-970E-434C-A829-75F4EB457E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4616475"/>
              </p:ext>
            </p:extLst>
          </p:nvPr>
        </p:nvGraphicFramePr>
        <p:xfrm>
          <a:off x="7534452" y="2387595"/>
          <a:ext cx="4305300" cy="2886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Rectangle 25"/>
          <p:cNvSpPr/>
          <p:nvPr/>
        </p:nvSpPr>
        <p:spPr>
          <a:xfrm>
            <a:off x="9225365" y="1836621"/>
            <a:ext cx="249686" cy="154081"/>
          </a:xfrm>
          <a:prstGeom prst="rect">
            <a:avLst/>
          </a:prstGeom>
          <a:pattFill prst="wdDnDiag">
            <a:fgClr>
              <a:schemeClr val="tx1"/>
            </a:fgClr>
            <a:bgClr>
              <a:schemeClr val="bg1"/>
            </a:bgClr>
          </a:patt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TextBox 102"/>
          <p:cNvSpPr txBox="1"/>
          <p:nvPr/>
        </p:nvSpPr>
        <p:spPr>
          <a:xfrm>
            <a:off x="9462339" y="1408856"/>
            <a:ext cx="1736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>
                <a:latin typeface="Arial" pitchFamily="34" charset="0"/>
                <a:cs typeface="Arial" pitchFamily="34" charset="0"/>
              </a:rPr>
              <a:t>Control </a:t>
            </a:r>
            <a:r>
              <a:rPr lang="en-US" altLang="zh-CN" sz="1800" dirty="0" err="1">
                <a:latin typeface="Arial" pitchFamily="34" charset="0"/>
                <a:cs typeface="Arial" pitchFamily="34" charset="0"/>
              </a:rPr>
              <a:t>sgRNA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103"/>
          <p:cNvSpPr txBox="1"/>
          <p:nvPr/>
        </p:nvSpPr>
        <p:spPr>
          <a:xfrm>
            <a:off x="9468993" y="1697934"/>
            <a:ext cx="1730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Arial" pitchFamily="34" charset="0"/>
                <a:cs typeface="Arial" pitchFamily="34" charset="0"/>
              </a:rPr>
              <a:t>Anillin </a:t>
            </a:r>
            <a:r>
              <a:rPr lang="en-US" altLang="zh-CN" sz="1800" dirty="0">
                <a:latin typeface="Arial" pitchFamily="34" charset="0"/>
                <a:cs typeface="Arial" pitchFamily="34" charset="0"/>
              </a:rPr>
              <a:t>sgRNA1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104"/>
          <p:cNvSpPr txBox="1"/>
          <p:nvPr/>
        </p:nvSpPr>
        <p:spPr>
          <a:xfrm>
            <a:off x="9462823" y="2011437"/>
            <a:ext cx="1736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err="1">
                <a:latin typeface="Arial" pitchFamily="34" charset="0"/>
                <a:cs typeface="Arial" pitchFamily="34" charset="0"/>
              </a:rPr>
              <a:t>Anillin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sgRNA4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232689" y="1529872"/>
            <a:ext cx="249686" cy="154081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9226704" y="2134806"/>
            <a:ext cx="249686" cy="154081"/>
          </a:xfrm>
          <a:prstGeom prst="rect">
            <a:avLst/>
          </a:prstGeom>
          <a:pattFill prst="smCheck">
            <a:fgClr>
              <a:schemeClr val="tx1"/>
            </a:fgClr>
            <a:bgClr>
              <a:schemeClr val="bg1"/>
            </a:bgClr>
          </a:patt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447773" y="5242597"/>
            <a:ext cx="121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874519" y="5232888"/>
            <a:ext cx="1831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Blebbistatin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0341" y="55966"/>
            <a:ext cx="2424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sgRNA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248085" y="1574217"/>
            <a:ext cx="128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Vehicle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720521" y="4682567"/>
            <a:ext cx="21371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Blebbistatin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06493" y="77157"/>
            <a:ext cx="2411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Anillin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sgRNA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690439"/>
              </p:ext>
            </p:extLst>
          </p:nvPr>
        </p:nvGraphicFramePr>
        <p:xfrm>
          <a:off x="578884" y="515975"/>
          <a:ext cx="3108960" cy="3108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r:id="rId4" imgW="13002840" imgH="13002840" progId="">
                  <p:embed/>
                </p:oleObj>
              </mc:Choice>
              <mc:Fallback>
                <p:oleObj r:id="rId4" imgW="13002840" imgH="13002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8884" y="515975"/>
                        <a:ext cx="3108960" cy="3108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924163"/>
              </p:ext>
            </p:extLst>
          </p:nvPr>
        </p:nvGraphicFramePr>
        <p:xfrm>
          <a:off x="3724297" y="3655288"/>
          <a:ext cx="3108960" cy="3108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r:id="rId6" imgW="13002840" imgH="13002840" progId="">
                  <p:embed/>
                </p:oleObj>
              </mc:Choice>
              <mc:Fallback>
                <p:oleObj r:id="rId6" imgW="13002840" imgH="13002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24297" y="3655288"/>
                        <a:ext cx="3108960" cy="3108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1686490"/>
              </p:ext>
            </p:extLst>
          </p:nvPr>
        </p:nvGraphicFramePr>
        <p:xfrm>
          <a:off x="578884" y="3655288"/>
          <a:ext cx="3108960" cy="3108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r:id="rId8" imgW="13002840" imgH="13002840" progId="">
                  <p:embed/>
                </p:oleObj>
              </mc:Choice>
              <mc:Fallback>
                <p:oleObj r:id="rId8" imgW="13002840" imgH="13002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78884" y="3655288"/>
                        <a:ext cx="3108960" cy="3108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26"/>
          <p:cNvSpPr txBox="1">
            <a:spLocks noChangeAspect="1" noChangeArrowheads="1"/>
          </p:cNvSpPr>
          <p:nvPr/>
        </p:nvSpPr>
        <p:spPr bwMode="auto">
          <a:xfrm>
            <a:off x="-35857" y="-93363"/>
            <a:ext cx="508131" cy="70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4000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A</a:t>
            </a:r>
            <a:endParaRPr lang="en-US" sz="4000" dirty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4" name="Text Box 26"/>
          <p:cNvSpPr txBox="1">
            <a:spLocks noChangeAspect="1" noChangeArrowheads="1"/>
          </p:cNvSpPr>
          <p:nvPr/>
        </p:nvSpPr>
        <p:spPr bwMode="auto">
          <a:xfrm>
            <a:off x="7761273" y="-38764"/>
            <a:ext cx="444636" cy="70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4000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B</a:t>
            </a:r>
            <a:endParaRPr lang="en-US" sz="4000" dirty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6087276" y="6562734"/>
            <a:ext cx="502715" cy="9525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6200000">
            <a:off x="6028559" y="3615188"/>
            <a:ext cx="25808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Wound healing (%)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8417410"/>
              </p:ext>
            </p:extLst>
          </p:nvPr>
        </p:nvGraphicFramePr>
        <p:xfrm>
          <a:off x="3721496" y="512786"/>
          <a:ext cx="3108960" cy="3108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r:id="rId10" imgW="13002840" imgH="13002840" progId="">
                  <p:embed/>
                </p:oleObj>
              </mc:Choice>
              <mc:Fallback>
                <p:oleObj r:id="rId10" imgW="13002840" imgH="13002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721496" y="512786"/>
                        <a:ext cx="3108960" cy="3108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1"/>
          <p:cNvSpPr txBox="1"/>
          <p:nvPr/>
        </p:nvSpPr>
        <p:spPr>
          <a:xfrm>
            <a:off x="10986915" y="6297360"/>
            <a:ext cx="970587" cy="345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8247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649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474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298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123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09479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772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45972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S8</a:t>
            </a:r>
            <a:endParaRPr lang="en-US" dirty="0"/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 flipV="1">
            <a:off x="5380653" y="2228277"/>
            <a:ext cx="290513" cy="43815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" name="AutoShape 91"/>
          <p:cNvSpPr>
            <a:spLocks noChangeAspect="1" noChangeArrowheads="1"/>
          </p:cNvSpPr>
          <p:nvPr/>
        </p:nvSpPr>
        <p:spPr bwMode="auto">
          <a:xfrm rot="15488824">
            <a:off x="5448820" y="4290000"/>
            <a:ext cx="261938" cy="131762"/>
          </a:xfrm>
          <a:prstGeom prst="chevron">
            <a:avLst>
              <a:gd name="adj" fmla="val 49699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65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1754</TotalTime>
  <Words>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 Unicode MS</vt:lpstr>
      <vt:lpstr>宋体</vt:lpstr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</vt:vector>
  </TitlesOfParts>
  <Company>Cleveland Clinic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Naydenov, Nayden</dc:creator>
  <cp:lastModifiedBy>Naydenov, Nayden</cp:lastModifiedBy>
  <cp:revision>38</cp:revision>
  <cp:lastPrinted>2019-11-12T14:54:03Z</cp:lastPrinted>
  <dcterms:created xsi:type="dcterms:W3CDTF">2019-01-23T19:59:01Z</dcterms:created>
  <dcterms:modified xsi:type="dcterms:W3CDTF">2019-11-17T16:28:17Z</dcterms:modified>
</cp:coreProperties>
</file>